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8" r:id="rId1"/>
  </p:sldMasterIdLst>
  <p:notesMasterIdLst>
    <p:notesMasterId r:id="rId32"/>
  </p:notesMasterIdLst>
  <p:sldIdLst>
    <p:sldId id="1122" r:id="rId2"/>
    <p:sldId id="1215" r:id="rId3"/>
    <p:sldId id="1216" r:id="rId4"/>
    <p:sldId id="1193" r:id="rId5"/>
    <p:sldId id="1127" r:id="rId6"/>
    <p:sldId id="1135" r:id="rId7"/>
    <p:sldId id="1137" r:id="rId8"/>
    <p:sldId id="1205" r:id="rId9"/>
    <p:sldId id="1206" r:id="rId10"/>
    <p:sldId id="1148" r:id="rId11"/>
    <p:sldId id="1222" r:id="rId12"/>
    <p:sldId id="1217" r:id="rId13"/>
    <p:sldId id="1152" r:id="rId14"/>
    <p:sldId id="1218" r:id="rId15"/>
    <p:sldId id="1219" r:id="rId16"/>
    <p:sldId id="1220" r:id="rId17"/>
    <p:sldId id="1162" r:id="rId18"/>
    <p:sldId id="1221" r:id="rId19"/>
    <p:sldId id="1174" r:id="rId20"/>
    <p:sldId id="1179" r:id="rId21"/>
    <p:sldId id="1190" r:id="rId22"/>
    <p:sldId id="1191" r:id="rId23"/>
    <p:sldId id="1089" r:id="rId24"/>
    <p:sldId id="1090" r:id="rId25"/>
    <p:sldId id="1213" r:id="rId26"/>
    <p:sldId id="1211" r:id="rId27"/>
    <p:sldId id="1212" r:id="rId28"/>
    <p:sldId id="1214" r:id="rId29"/>
    <p:sldId id="1194" r:id="rId30"/>
    <p:sldId id="1200" r:id="rId3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CC33"/>
    <a:srgbClr val="00FF00"/>
    <a:srgbClr val="0000FF"/>
    <a:srgbClr val="FFFF00"/>
    <a:srgbClr val="CC0000"/>
    <a:srgbClr val="6699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3" autoAdjust="0"/>
    <p:restoredTop sz="90346" autoAdjust="0"/>
  </p:normalViewPr>
  <p:slideViewPr>
    <p:cSldViewPr>
      <p:cViewPr varScale="1">
        <p:scale>
          <a:sx n="102" d="100"/>
          <a:sy n="102" d="100"/>
        </p:scale>
        <p:origin x="-1038" y="-102"/>
      </p:cViewPr>
      <p:guideLst>
        <p:guide orient="horz" pos="2160"/>
        <p:guide pos="7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D65C499-C4AC-413C-917A-9C1B629F8D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4E753-F29B-461A-9816-D4CDE1C0906C}" type="slidenum">
              <a:rPr lang="en-GB" smtClean="0">
                <a:cs typeface="Arial" pitchFamily="34" charset="0"/>
              </a:rPr>
              <a:pPr/>
              <a:t>1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111619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fld id="{6361DB69-FC4E-47DA-8993-585D086B9416}" type="slidenum">
              <a:rPr lang="en-GB" sz="1200">
                <a:latin typeface="Times New Roman" pitchFamily="18" charset="0"/>
              </a:rPr>
              <a:pPr algn="r" eaLnBrk="0" hangingPunct="0"/>
              <a:t>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0BD80-F988-4A02-B07B-7CD16085F0CD}" type="slidenum">
              <a:rPr lang="hu-HU" smtClean="0">
                <a:cs typeface="Arial" pitchFamily="34" charset="0"/>
              </a:rPr>
              <a:pPr/>
              <a:t>8</a:t>
            </a:fld>
            <a:endParaRPr lang="hu-HU" smtClean="0">
              <a:cs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ztakiheader_botto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0338"/>
            <a:ext cx="91440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2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Mintacím szerkesztése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362200"/>
            <a:ext cx="7924800" cy="121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45318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45318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0"/>
            <a:ext cx="7775575" cy="6508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250825" y="836613"/>
            <a:ext cx="4244975" cy="5616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836613"/>
            <a:ext cx="4244975" cy="27320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721100"/>
            <a:ext cx="4244975" cy="27320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0"/>
            <a:ext cx="7775575" cy="6508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0825" y="836613"/>
            <a:ext cx="4244975" cy="5616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836613"/>
            <a:ext cx="4244975" cy="5616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Cím, 2 objektu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0"/>
            <a:ext cx="7775575" cy="6508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50825" y="836613"/>
            <a:ext cx="4244975" cy="27320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50825" y="3721100"/>
            <a:ext cx="4244975" cy="27320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4648200" y="836613"/>
            <a:ext cx="4244975" cy="5616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0"/>
            <a:ext cx="7775575" cy="6508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250825" y="836613"/>
            <a:ext cx="4244975" cy="5616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244975" cy="5616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0825" y="836613"/>
            <a:ext cx="4244975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244975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285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9286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77755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028" name="Rectangle 928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836613"/>
            <a:ext cx="86423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Mintaszöveg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pic>
        <p:nvPicPr>
          <p:cNvPr id="1029" name="Picture 9288" descr="sztakiheader_bottom"/>
          <p:cNvPicPr>
            <a:picLocks noChangeAspect="1" noChangeArrowheads="1"/>
          </p:cNvPicPr>
          <p:nvPr userDrawn="1"/>
        </p:nvPicPr>
        <p:blipFill>
          <a:blip r:embed="rId18" cstate="print"/>
          <a:srcRect b="74973"/>
          <a:stretch>
            <a:fillRect/>
          </a:stretch>
        </p:blipFill>
        <p:spPr bwMode="auto">
          <a:xfrm>
            <a:off x="0" y="6510338"/>
            <a:ext cx="9144000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86" name="Text Box 9290"/>
          <p:cNvSpPr txBox="1">
            <a:spLocks noChangeArrowheads="1"/>
          </p:cNvSpPr>
          <p:nvPr userDrawn="1"/>
        </p:nvSpPr>
        <p:spPr bwMode="auto">
          <a:xfrm>
            <a:off x="0" y="6524625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2"/>
                </a:solidFill>
              </a:rPr>
              <a:t>A.</a:t>
            </a:r>
            <a:r>
              <a:rPr lang="en-US" baseline="0" dirty="0" smtClean="0">
                <a:solidFill>
                  <a:schemeClr val="accent2"/>
                </a:solidFill>
              </a:rPr>
              <a:t> </a:t>
            </a:r>
            <a:r>
              <a:rPr lang="hu-HU" dirty="0" smtClean="0">
                <a:solidFill>
                  <a:schemeClr val="accent2"/>
                </a:solidFill>
              </a:rPr>
              <a:t>Benczúr</a:t>
            </a:r>
            <a:r>
              <a:rPr lang="hu-HU" dirty="0" smtClean="0"/>
              <a:t> – </a:t>
            </a:r>
            <a:r>
              <a:rPr lang="en-US" dirty="0" smtClean="0">
                <a:solidFill>
                  <a:srgbClr val="CC0000"/>
                </a:solidFill>
              </a:rPr>
              <a:t>Hyperlink</a:t>
            </a:r>
            <a:r>
              <a:rPr lang="en-US" baseline="0" dirty="0" smtClean="0">
                <a:solidFill>
                  <a:srgbClr val="CC0000"/>
                </a:solidFill>
              </a:rPr>
              <a:t> Analysis </a:t>
            </a:r>
            <a:r>
              <a:rPr lang="hu-HU" dirty="0" smtClean="0"/>
              <a:t>– </a:t>
            </a:r>
            <a:r>
              <a:rPr lang="en-US" sz="1600" b="0" u="none" strike="noStrike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ECT</a:t>
            </a:r>
            <a:r>
              <a:rPr lang="en-US" sz="1600" b="1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Workshop Spectral … Networks,</a:t>
            </a:r>
            <a:r>
              <a: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Trento, July 25 </a:t>
            </a: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2012</a:t>
            </a:r>
            <a:endParaRPr lang="hu-HU" sz="16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09563" indent="-30956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50888" indent="-261938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588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20825" indent="-1825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889125" indent="-1889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346325" indent="-18891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803525" indent="-18891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260725" indent="-18891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717925" indent="-18891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jpeg"/><Relationship Id="rId3" Type="http://schemas.openxmlformats.org/officeDocument/2006/relationships/hyperlink" Target="mailto:benczur@sztaki.hu" TargetMode="External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jpeg"/><Relationship Id="rId2" Type="http://schemas.openxmlformats.org/officeDocument/2006/relationships/hyperlink" Target="http://datamining.sztaki.hu/" TargetMode="External"/><Relationship Id="rId16" Type="http://schemas.openxmlformats.org/officeDocument/2006/relationships/image" Target="../media/image40.pn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jpeg"/><Relationship Id="rId10" Type="http://schemas.openxmlformats.org/officeDocument/2006/relationships/image" Target="../media/image34.png"/><Relationship Id="rId19" Type="http://schemas.openxmlformats.org/officeDocument/2006/relationships/image" Target="../media/image43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 b="0" dirty="0" smtClean="0"/>
              <a:t>Facts on link analysis that all should know </a:t>
            </a:r>
            <a:br>
              <a:rPr lang="en-US" b="0" dirty="0" smtClean="0"/>
            </a:br>
            <a:r>
              <a:rPr lang="en-US" b="0" dirty="0" smtClean="0"/>
              <a:t>But </a:t>
            </a:r>
            <a:r>
              <a:rPr lang="en-US" b="0" dirty="0" err="1" smtClean="0"/>
              <a:t>noone</a:t>
            </a:r>
            <a:r>
              <a:rPr lang="en-US" b="0" dirty="0" smtClean="0"/>
              <a:t> really published</a:t>
            </a:r>
            <a:endParaRPr lang="en-US" b="0" dirty="0"/>
          </a:p>
        </p:txBody>
      </p:sp>
      <p:sp>
        <p:nvSpPr>
          <p:cNvPr id="36867" name="Alcím 9"/>
          <p:cNvSpPr>
            <a:spLocks noGrp="1"/>
          </p:cNvSpPr>
          <p:nvPr>
            <p:ph type="subTitle" idx="1"/>
          </p:nvPr>
        </p:nvSpPr>
        <p:spPr>
          <a:xfrm>
            <a:off x="539552" y="2569840"/>
            <a:ext cx="8496944" cy="1219200"/>
          </a:xfrm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dirty="0" err="1" smtClean="0"/>
              <a:t>András</a:t>
            </a:r>
            <a:r>
              <a:rPr lang="en-US" dirty="0" smtClean="0"/>
              <a:t> </a:t>
            </a:r>
            <a:r>
              <a:rPr lang="en-US" dirty="0" err="1" smtClean="0"/>
              <a:t>Benczúr</a:t>
            </a:r>
            <a:endParaRPr lang="en-US" dirty="0" smtClean="0"/>
          </a:p>
          <a:p>
            <a:r>
              <a:rPr lang="en-US" sz="2800" dirty="0" smtClean="0"/>
              <a:t>          Computer </a:t>
            </a:r>
            <a:r>
              <a:rPr lang="en-US" sz="2800" dirty="0" smtClean="0"/>
              <a:t>and Automation Research Institute</a:t>
            </a:r>
            <a:endParaRPr lang="hu-HU" sz="2800" dirty="0" smtClean="0"/>
          </a:p>
          <a:p>
            <a:r>
              <a:rPr lang="en-US" sz="2800" dirty="0" smtClean="0"/>
              <a:t>          </a:t>
            </a:r>
            <a:r>
              <a:rPr lang="hu-HU" sz="2800" dirty="0" err="1" smtClean="0"/>
              <a:t>Hungarian</a:t>
            </a:r>
            <a:r>
              <a:rPr lang="hu-HU" sz="2800" dirty="0" smtClean="0"/>
              <a:t> </a:t>
            </a:r>
            <a:r>
              <a:rPr lang="hu-HU" sz="2800" dirty="0" err="1" smtClean="0"/>
              <a:t>Academy</a:t>
            </a:r>
            <a:r>
              <a:rPr lang="hu-HU" sz="2800" dirty="0" smtClean="0"/>
              <a:t> of </a:t>
            </a:r>
            <a:r>
              <a:rPr lang="hu-HU" sz="2800" dirty="0" err="1" smtClean="0"/>
              <a:t>Sciences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/>
              <a:t>         </a:t>
            </a:r>
            <a:r>
              <a:rPr lang="en-US" sz="2800" dirty="0" smtClean="0"/>
              <a:t>(</a:t>
            </a:r>
            <a:r>
              <a:rPr lang="en-US" sz="2800" dirty="0" smtClean="0"/>
              <a:t>MTA SZTAKI)</a:t>
            </a:r>
          </a:p>
          <a:p>
            <a:endParaRPr lang="en-US" sz="2800" dirty="0" smtClean="0"/>
          </a:p>
          <a:p>
            <a:r>
              <a:rPr lang="en-US" sz="2800" dirty="0" smtClean="0"/>
              <a:t>Supported by EC FET Open project NADINE</a:t>
            </a:r>
          </a:p>
        </p:txBody>
      </p:sp>
      <p:sp>
        <p:nvSpPr>
          <p:cNvPr id="145410" name="AutoShape 2" descr="imap://benczur@info.ilab.sztaki.hu:993/fetch%3EUID%3E.INBOX%3E25027?part=1.2&amp;type=image/jpeg&amp;filename=ke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5412" name="AutoShape 4" descr="imap://benczur@info.ilab.sztaki.hu:993/fetch%3EUID%3E.INBOX%3E25027?part=1.2&amp;type=image/jpeg&amp;filename=ke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5414" name="AutoShape 6" descr="imap://benczur@info.ilab.sztaki.hu:993/fetch%3EUID%3E.INBOX%3E25027?part=1.2&amp;type=image/jpeg&amp;filename=ke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 descr="rpalovics.jpg"/>
          <p:cNvPicPr>
            <a:picLocks noChangeAspect="1"/>
          </p:cNvPicPr>
          <p:nvPr/>
        </p:nvPicPr>
        <p:blipFill>
          <a:blip r:embed="rId3" cstate="print"/>
          <a:srcRect l="15000" t="11151" r="16401" b="30050"/>
          <a:stretch>
            <a:fillRect/>
          </a:stretch>
        </p:blipFill>
        <p:spPr>
          <a:xfrm>
            <a:off x="7524328" y="4653136"/>
            <a:ext cx="1377153" cy="1656184"/>
          </a:xfrm>
          <a:prstGeom prst="rect">
            <a:avLst/>
          </a:prstGeom>
        </p:spPr>
      </p:pic>
      <p:pic>
        <p:nvPicPr>
          <p:cNvPr id="8" name="Kép 7" descr="AndrasBencz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08920"/>
            <a:ext cx="1370850" cy="1762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Equivalence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chemeClr val="bg1"/>
                </a:solidFill>
              </a:rPr>
              <a:t>short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walks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8371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 err="1" smtClean="0"/>
              <a:t>Jeh</a:t>
            </a:r>
            <a:r>
              <a:rPr lang="en-US" sz="2400" dirty="0" smtClean="0"/>
              <a:t>, </a:t>
            </a:r>
            <a:r>
              <a:rPr lang="en-US" sz="2400" dirty="0" err="1" smtClean="0"/>
              <a:t>Widom</a:t>
            </a:r>
            <a:r>
              <a:rPr lang="en-US" sz="2400" dirty="0" smtClean="0"/>
              <a:t> ’03, </a:t>
            </a:r>
            <a:r>
              <a:rPr lang="en-US" sz="2400" dirty="0" err="1" smtClean="0"/>
              <a:t>Fogaras</a:t>
            </a:r>
            <a:r>
              <a:rPr lang="en-US" sz="2400" dirty="0" smtClean="0"/>
              <a:t> ’03</a:t>
            </a:r>
          </a:p>
          <a:p>
            <a:pPr lvl="1"/>
            <a:r>
              <a:rPr lang="en-US" sz="2000" dirty="0" smtClean="0"/>
              <a:t>Random walk starts from </a:t>
            </a:r>
            <a:r>
              <a:rPr lang="en-US" sz="2000" dirty="0" smtClean="0"/>
              <a:t>distribution (or page) </a:t>
            </a:r>
            <a:r>
              <a:rPr lang="en-US" sz="2000" i="1" dirty="0" smtClean="0"/>
              <a:t>u</a:t>
            </a:r>
          </a:p>
          <a:p>
            <a:pPr lvl="1"/>
            <a:r>
              <a:rPr lang="en-US" sz="2000" dirty="0" smtClean="0"/>
              <a:t>Follows random </a:t>
            </a:r>
            <a:r>
              <a:rPr lang="en-US" sz="2000" dirty="0" err="1" smtClean="0"/>
              <a:t>outlink</a:t>
            </a:r>
            <a:r>
              <a:rPr lang="en-US" sz="2000" dirty="0" smtClean="0"/>
              <a:t> with probability </a:t>
            </a:r>
            <a:r>
              <a:rPr lang="en-US" sz="2000" i="1" dirty="0" smtClean="0"/>
              <a:t>1-</a:t>
            </a:r>
            <a:r>
              <a:rPr lang="el-GR" sz="2000" i="1" dirty="0" smtClean="0"/>
              <a:t>ε</a:t>
            </a:r>
            <a:r>
              <a:rPr lang="en-US" sz="2000" i="1" dirty="0" smtClean="0"/>
              <a:t>, </a:t>
            </a:r>
            <a:r>
              <a:rPr lang="en-US" sz="2000" dirty="0" smtClean="0"/>
              <a:t>stops with </a:t>
            </a:r>
            <a:r>
              <a:rPr lang="el-GR" sz="2000" i="1" dirty="0" smtClean="0"/>
              <a:t>ε</a:t>
            </a:r>
          </a:p>
          <a:p>
            <a:pPr lvl="1"/>
            <a:r>
              <a:rPr lang="en-US" sz="2000" dirty="0" smtClean="0"/>
              <a:t>PPR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u,v</a:t>
            </a:r>
            <a:r>
              <a:rPr lang="en-US" sz="2000" i="1" dirty="0" smtClean="0"/>
              <a:t>)=Pr{ </a:t>
            </a:r>
            <a:r>
              <a:rPr lang="en-US" sz="2000" dirty="0" smtClean="0"/>
              <a:t>the </a:t>
            </a:r>
            <a:r>
              <a:rPr lang="en-US" sz="2000" dirty="0" smtClean="0"/>
              <a:t>walk from </a:t>
            </a:r>
            <a:r>
              <a:rPr lang="en-US" sz="2000" i="1" dirty="0" smtClean="0"/>
              <a:t>u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stops</a:t>
            </a:r>
            <a:r>
              <a:rPr lang="en-US" sz="2000" dirty="0" smtClean="0"/>
              <a:t> at page </a:t>
            </a:r>
            <a:r>
              <a:rPr lang="en-US" sz="2000" i="1" dirty="0" smtClean="0"/>
              <a:t>v }</a:t>
            </a:r>
            <a:r>
              <a:rPr lang="en-US" sz="2000" dirty="0" smtClean="0"/>
              <a:t> </a:t>
            </a:r>
          </a:p>
          <a:p>
            <a:pPr>
              <a:buFontTx/>
              <a:buNone/>
            </a:pPr>
            <a:endParaRPr lang="hu-HU" dirty="0" smtClean="0"/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1475656" y="3343275"/>
            <a:ext cx="725725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 b="1" dirty="0" smtClean="0"/>
              <a:t> </a:t>
            </a:r>
            <a:r>
              <a:rPr lang="hu-HU" sz="3200" b="1" dirty="0">
                <a:solidFill>
                  <a:srgbClr val="FF0000"/>
                </a:solidFill>
                <a:sym typeface="Symbol" pitchFamily="18" charset="2"/>
              </a:rPr>
              <a:t>u</a:t>
            </a:r>
            <a:r>
              <a:rPr lang="hu-HU" sz="3200" b="1" dirty="0">
                <a:sym typeface="Symbol" pitchFamily="18" charset="2"/>
              </a:rPr>
              <a:t> </a:t>
            </a:r>
            <a:r>
              <a:rPr lang="hu-HU" sz="5400" b="1" dirty="0" smtClean="0">
                <a:sym typeface="Symbol" pitchFamily="18" charset="2"/>
              </a:rPr>
              <a:t></a:t>
            </a:r>
            <a:r>
              <a:rPr lang="en-US" sz="3200" b="1" baseline="-25000" dirty="0" smtClean="0">
                <a:sym typeface="Symbol" pitchFamily="18" charset="2"/>
              </a:rPr>
              <a:t>i</a:t>
            </a:r>
            <a:r>
              <a:rPr lang="hu-HU" sz="3200" b="1" baseline="-25000" dirty="0" smtClean="0">
                <a:sym typeface="Symbol" pitchFamily="18" charset="2"/>
              </a:rPr>
              <a:t> </a:t>
            </a:r>
            <a:r>
              <a:rPr lang="hu-HU" sz="3200" b="1" baseline="-25000" dirty="0">
                <a:sym typeface="Symbol" pitchFamily="18" charset="2"/>
              </a:rPr>
              <a:t>= 0 </a:t>
            </a:r>
            <a:r>
              <a:rPr lang="en-US" sz="3200" b="1" dirty="0">
                <a:solidFill>
                  <a:srgbClr val="0000BA"/>
                </a:solidFill>
                <a:sym typeface="Symbol" pitchFamily="18" charset="2"/>
              </a:rPr>
              <a:t></a:t>
            </a:r>
            <a:r>
              <a:rPr lang="hu-HU" sz="3200" b="1" dirty="0">
                <a:solidFill>
                  <a:srgbClr val="0000BA"/>
                </a:solidFill>
                <a:sym typeface="Symbol" pitchFamily="18" charset="2"/>
              </a:rPr>
              <a:t>(1 - </a:t>
            </a:r>
            <a:r>
              <a:rPr lang="en-US" sz="3200" b="1" dirty="0">
                <a:solidFill>
                  <a:srgbClr val="0000BA"/>
                </a:solidFill>
                <a:sym typeface="Symbol" pitchFamily="18" charset="2"/>
              </a:rPr>
              <a:t></a:t>
            </a:r>
            <a:r>
              <a:rPr lang="hu-HU" sz="3200" b="1" dirty="0" smtClean="0">
                <a:solidFill>
                  <a:srgbClr val="1717FF"/>
                </a:solidFill>
                <a:sym typeface="Symbol" pitchFamily="18" charset="2"/>
              </a:rPr>
              <a:t>)</a:t>
            </a:r>
            <a:r>
              <a:rPr lang="en-US" sz="3200" b="1" baseline="30000" dirty="0" err="1" smtClean="0">
                <a:solidFill>
                  <a:srgbClr val="1717FF"/>
                </a:solidFill>
                <a:sym typeface="Symbol" pitchFamily="18" charset="2"/>
              </a:rPr>
              <a:t>i</a:t>
            </a:r>
            <a:r>
              <a:rPr lang="hu-HU" sz="3200" b="1" dirty="0" smtClean="0">
                <a:sym typeface="Symbol" pitchFamily="18" charset="2"/>
              </a:rPr>
              <a:t>   </a:t>
            </a:r>
            <a:r>
              <a:rPr lang="hu-HU" sz="3200" b="1" dirty="0" smtClean="0">
                <a:solidFill>
                  <a:srgbClr val="33CC33"/>
                </a:solidFill>
                <a:sym typeface="Symbol" pitchFamily="18" charset="2"/>
              </a:rPr>
              <a:t>M</a:t>
            </a:r>
            <a:r>
              <a:rPr lang="en-US" sz="3200" b="1" baseline="30000" dirty="0" err="1" smtClean="0">
                <a:sym typeface="Symbol" pitchFamily="18" charset="2"/>
              </a:rPr>
              <a:t>i</a:t>
            </a:r>
            <a:r>
              <a:rPr lang="hu-HU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hu-HU" sz="3200" b="1" dirty="0" smtClean="0">
                <a:latin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hu-HU" sz="3200" b="1" dirty="0" smtClean="0">
                <a:latin typeface="Times New Roman" pitchFamily="18" charset="0"/>
              </a:rPr>
              <a:t>PR</a:t>
            </a:r>
            <a:r>
              <a:rPr lang="hu-HU" sz="3200" b="1" baseline="30000" dirty="0" smtClean="0">
                <a:latin typeface="Times New Roman" pitchFamily="18" charset="0"/>
              </a:rPr>
              <a:t>(1)</a:t>
            </a:r>
            <a:r>
              <a:rPr lang="hu-HU" sz="3200" b="1" dirty="0" smtClean="0">
                <a:latin typeface="Times New Roman" pitchFamily="18" charset="0"/>
              </a:rPr>
              <a:t> (</a:t>
            </a:r>
            <a:r>
              <a:rPr lang="hu-HU" sz="3200" dirty="0" err="1" smtClean="0">
                <a:latin typeface="Times New Roman" pitchFamily="18" charset="0"/>
              </a:rPr>
              <a:t>1</a:t>
            </a:r>
            <a:r>
              <a:rPr lang="hu-HU" sz="3200" dirty="0" smtClean="0">
                <a:latin typeface="Times New Roman" pitchFamily="18" charset="0"/>
              </a:rPr>
              <a:t> - 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</a:t>
            </a:r>
            <a:r>
              <a:rPr lang="hu-HU" sz="3200" b="1" dirty="0" smtClean="0">
                <a:latin typeface="Times New Roman" pitchFamily="18" charset="0"/>
              </a:rPr>
              <a:t>)</a:t>
            </a:r>
            <a:r>
              <a:rPr lang="hu-HU" sz="3200" b="1" baseline="30000" dirty="0" smtClean="0">
                <a:latin typeface="Times New Roman" pitchFamily="18" charset="0"/>
              </a:rPr>
              <a:t> k</a:t>
            </a:r>
            <a:r>
              <a:rPr lang="hu-HU" sz="3200" b="1" dirty="0" smtClean="0">
                <a:latin typeface="Times New Roman" pitchFamily="18" charset="0"/>
              </a:rPr>
              <a:t> </a:t>
            </a:r>
            <a:r>
              <a:rPr lang="hu-HU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M</a:t>
            </a:r>
            <a:r>
              <a:rPr lang="hu-HU" sz="3200" b="1" baseline="30000" dirty="0" err="1" smtClean="0">
                <a:latin typeface="Times New Roman" pitchFamily="18" charset="0"/>
              </a:rPr>
              <a:t>k</a:t>
            </a:r>
            <a:r>
              <a:rPr lang="hu-HU" sz="3200" b="1" dirty="0" smtClean="0">
                <a:latin typeface="Times New Roman" pitchFamily="18" charset="0"/>
              </a:rPr>
              <a:t> </a:t>
            </a:r>
            <a:endParaRPr lang="hu-HU" sz="3200" b="1" baseline="30000" dirty="0">
              <a:sym typeface="Symbol" pitchFamily="18" charset="2"/>
            </a:endParaRP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2133600" y="3800475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2411760" y="3419475"/>
            <a:ext cx="554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ym typeface="Symbol" pitchFamily="18" charset="2"/>
              </a:rPr>
              <a:t>k-1</a:t>
            </a:r>
            <a:endParaRPr lang="hu-HU" sz="1600" b="1" dirty="0"/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5638800" y="4643438"/>
            <a:ext cx="21675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err="1">
                <a:solidFill>
                  <a:srgbClr val="008000"/>
                </a:solidFill>
                <a:latin typeface="Comic Sans MS" pitchFamily="66" charset="0"/>
              </a:rPr>
              <a:t>paths</a:t>
            </a:r>
            <a:r>
              <a:rPr lang="hu-HU" b="1" dirty="0">
                <a:solidFill>
                  <a:srgbClr val="008000"/>
                </a:solidFill>
                <a:latin typeface="Comic Sans MS" pitchFamily="66" charset="0"/>
              </a:rPr>
              <a:t> of </a:t>
            </a:r>
            <a:r>
              <a:rPr lang="hu-HU" b="1" dirty="0" err="1">
                <a:solidFill>
                  <a:srgbClr val="008000"/>
                </a:solidFill>
                <a:latin typeface="Comic Sans MS" pitchFamily="66" charset="0"/>
              </a:rPr>
              <a:t>length</a:t>
            </a:r>
            <a:r>
              <a:rPr lang="hu-HU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Comic Sans MS" pitchFamily="66" charset="0"/>
              </a:rPr>
              <a:t>i</a:t>
            </a:r>
            <a:r>
              <a:rPr lang="hu-HU" b="1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endParaRPr lang="hu-HU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58376" name="Line 7"/>
          <p:cNvSpPr>
            <a:spLocks noChangeShapeType="1"/>
          </p:cNvSpPr>
          <p:nvPr/>
        </p:nvSpPr>
        <p:spPr bwMode="auto">
          <a:xfrm flipH="1" flipV="1">
            <a:off x="5148064" y="4221088"/>
            <a:ext cx="533400" cy="45720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8377" name="Text Box 8"/>
          <p:cNvSpPr txBox="1">
            <a:spLocks noChangeArrowheads="1"/>
          </p:cNvSpPr>
          <p:nvPr/>
        </p:nvSpPr>
        <p:spPr bwMode="auto">
          <a:xfrm>
            <a:off x="241300" y="4872038"/>
            <a:ext cx="49784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b="1">
                <a:solidFill>
                  <a:srgbClr val="1717FF"/>
                </a:solidFill>
                <a:latin typeface="Comic Sans MS" pitchFamily="66" charset="0"/>
              </a:rPr>
              <a:t>Terminate with probability </a:t>
            </a:r>
            <a:r>
              <a:rPr lang="en-US" b="1">
                <a:solidFill>
                  <a:srgbClr val="0000BA"/>
                </a:solidFill>
                <a:sym typeface="Symbol" pitchFamily="18" charset="2"/>
              </a:rPr>
              <a:t></a:t>
            </a:r>
            <a:r>
              <a:rPr lang="hu-HU" b="1">
                <a:solidFill>
                  <a:srgbClr val="1717FF"/>
                </a:solidFill>
                <a:latin typeface="Comic Sans MS" pitchFamily="66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hu-HU" b="1">
                <a:solidFill>
                  <a:srgbClr val="1717FF"/>
                </a:solidFill>
                <a:latin typeface="Comic Sans MS" pitchFamily="66" charset="0"/>
              </a:rPr>
              <a:t>Continue with probability (1 - </a:t>
            </a:r>
            <a:r>
              <a:rPr lang="en-US" b="1">
                <a:solidFill>
                  <a:srgbClr val="0000BA"/>
                </a:solidFill>
                <a:sym typeface="Symbol" pitchFamily="18" charset="2"/>
              </a:rPr>
              <a:t></a:t>
            </a:r>
            <a:r>
              <a:rPr lang="hu-HU" b="1">
                <a:solidFill>
                  <a:srgbClr val="1717FF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58378" name="Line 9"/>
          <p:cNvSpPr>
            <a:spLocks noChangeShapeType="1"/>
          </p:cNvSpPr>
          <p:nvPr/>
        </p:nvSpPr>
        <p:spPr bwMode="auto">
          <a:xfrm flipV="1">
            <a:off x="3275856" y="4181474"/>
            <a:ext cx="342528" cy="687685"/>
          </a:xfrm>
          <a:prstGeom prst="line">
            <a:avLst/>
          </a:prstGeom>
          <a:noFill/>
          <a:ln w="19050">
            <a:solidFill>
              <a:srgbClr val="1717FF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hu-HU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" y="278092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3200" b="1" dirty="0">
                <a:latin typeface="Times New Roman" pitchFamily="18" charset="0"/>
              </a:rPr>
              <a:t>           </a:t>
            </a:r>
            <a:r>
              <a:rPr lang="hu-HU" sz="3200" b="1" dirty="0" smtClean="0">
                <a:latin typeface="Times New Roman" pitchFamily="18" charset="0"/>
              </a:rPr>
              <a:t>PR</a:t>
            </a:r>
            <a:r>
              <a:rPr lang="hu-HU" sz="3200" b="1" baseline="30000" dirty="0" smtClean="0">
                <a:latin typeface="Times New Roman" pitchFamily="18" charset="0"/>
              </a:rPr>
              <a:t>(1</a:t>
            </a:r>
            <a:r>
              <a:rPr lang="hu-HU" sz="3200" b="1" baseline="30000" dirty="0">
                <a:latin typeface="Times New Roman" pitchFamily="18" charset="0"/>
              </a:rPr>
              <a:t>)</a:t>
            </a:r>
            <a:r>
              <a:rPr lang="hu-HU" sz="3200" b="1" dirty="0">
                <a:latin typeface="Times New Roman" pitchFamily="18" charset="0"/>
              </a:rPr>
              <a:t> </a:t>
            </a:r>
            <a:r>
              <a:rPr lang="hu-HU" sz="4000" b="1" dirty="0">
                <a:latin typeface="Times New Roman" pitchFamily="18" charset="0"/>
              </a:rPr>
              <a:t>(</a:t>
            </a:r>
            <a:r>
              <a:rPr lang="hu-HU" sz="3200" b="1" dirty="0">
                <a:latin typeface="Times New Roman" pitchFamily="18" charset="0"/>
              </a:rPr>
              <a:t> (</a:t>
            </a:r>
            <a:r>
              <a:rPr lang="hu-HU" sz="3200" dirty="0" err="1">
                <a:latin typeface="Times New Roman" pitchFamily="18" charset="0"/>
              </a:rPr>
              <a:t>1</a:t>
            </a:r>
            <a:r>
              <a:rPr lang="hu-HU" sz="3200" dirty="0">
                <a:latin typeface="Times New Roman" pitchFamily="18" charset="0"/>
              </a:rPr>
              <a:t> - </a:t>
            </a:r>
            <a:r>
              <a:rPr lang="en-US" sz="32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hu-HU" sz="3200" b="1" dirty="0">
                <a:latin typeface="Times New Roman" pitchFamily="18" charset="0"/>
              </a:rPr>
              <a:t>) </a:t>
            </a:r>
            <a:r>
              <a:rPr lang="hu-HU" sz="3200" b="1" dirty="0">
                <a:solidFill>
                  <a:srgbClr val="33CC33"/>
                </a:solidFill>
                <a:latin typeface="Times New Roman" pitchFamily="18" charset="0"/>
              </a:rPr>
              <a:t>M</a:t>
            </a:r>
            <a:r>
              <a:rPr lang="hu-HU" sz="3200" b="1" dirty="0">
                <a:latin typeface="Times New Roman" pitchFamily="18" charset="0"/>
              </a:rPr>
              <a:t> + </a:t>
            </a:r>
            <a:r>
              <a:rPr lang="en-US" sz="32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hu-HU" sz="3200" b="1" dirty="0">
                <a:latin typeface="Times New Roman" pitchFamily="18" charset="0"/>
              </a:rPr>
              <a:t> · </a:t>
            </a:r>
            <a:r>
              <a:rPr lang="hu-HU" sz="3200" b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hu-HU" sz="3200" b="1" dirty="0">
                <a:latin typeface="Times New Roman" pitchFamily="18" charset="0"/>
              </a:rPr>
              <a:t> </a:t>
            </a:r>
            <a:r>
              <a:rPr lang="hu-HU" sz="4000" b="1" dirty="0">
                <a:latin typeface="Times New Roman" pitchFamily="18" charset="0"/>
              </a:rPr>
              <a:t>)</a:t>
            </a:r>
            <a:r>
              <a:rPr lang="hu-HU" sz="3200" b="1" baseline="30000" dirty="0">
                <a:latin typeface="Times New Roman" pitchFamily="18" charset="0"/>
              </a:rPr>
              <a:t>k </a:t>
            </a:r>
            <a:r>
              <a:rPr lang="en-US" sz="3200" b="1" baseline="30000" dirty="0" smtClean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=</a:t>
            </a:r>
            <a:endParaRPr lang="hu-HU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Appreciate the simplicity</a:t>
            </a:r>
          </a:p>
          <a:p>
            <a:r>
              <a:rPr lang="en-US" dirty="0" smtClean="0"/>
              <a:t>Few lines completely elementary proof</a:t>
            </a:r>
          </a:p>
          <a:p>
            <a:r>
              <a:rPr lang="en-US" dirty="0" smtClean="0"/>
              <a:t>Convergence follows w/o any theory</a:t>
            </a:r>
          </a:p>
          <a:p>
            <a:r>
              <a:rPr lang="en-US" dirty="0" smtClean="0"/>
              <a:t>Convergence speed follows (</a:t>
            </a:r>
            <a:r>
              <a:rPr lang="en-US" dirty="0" err="1" smtClean="0"/>
              <a:t>eigengap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Meaning: centrality through short walks</a:t>
            </a:r>
          </a:p>
          <a:p>
            <a:r>
              <a:rPr lang="en-US" dirty="0" smtClean="0"/>
              <a:t>Solves </a:t>
            </a:r>
            <a:r>
              <a:rPr lang="en-US" dirty="0" err="1" smtClean="0"/>
              <a:t>algorithmics</a:t>
            </a:r>
            <a:r>
              <a:rPr lang="en-US" dirty="0" smtClean="0"/>
              <a:t> (to come)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on the </a:t>
            </a:r>
            <a:r>
              <a:rPr lang="en-US" dirty="0" err="1" smtClean="0">
                <a:solidFill>
                  <a:schemeClr val="bg1"/>
                </a:solidFill>
              </a:rPr>
              <a:t>Fogaras</a:t>
            </a:r>
            <a:r>
              <a:rPr lang="en-US" dirty="0" smtClean="0">
                <a:solidFill>
                  <a:schemeClr val="bg1"/>
                </a:solidFill>
              </a:rPr>
              <a:t> results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A WWW 2003 reject, containing the proof + reverse PR (</a:t>
            </a:r>
            <a:r>
              <a:rPr lang="en-US" sz="2000" dirty="0" err="1" smtClean="0"/>
              <a:t>CheiRank</a:t>
            </a:r>
            <a:r>
              <a:rPr lang="en-US" sz="2000" dirty="0" smtClean="0"/>
              <a:t>?)</a:t>
            </a:r>
          </a:p>
          <a:p>
            <a:pPr>
              <a:buNone/>
            </a:pPr>
            <a:r>
              <a:rPr lang="en-US" sz="2000" dirty="0" smtClean="0"/>
              <a:t>The paper should be re-written so as to situate itself with respect to this literature.  Good starting points for looking at related work </a:t>
            </a:r>
            <a:r>
              <a:rPr lang="hu-HU" sz="2000" dirty="0" err="1" smtClean="0"/>
              <a:t>would</a:t>
            </a:r>
            <a:r>
              <a:rPr lang="hu-HU" sz="2000" dirty="0" smtClean="0"/>
              <a:t> be</a:t>
            </a:r>
          </a:p>
          <a:p>
            <a:r>
              <a:rPr lang="en-US" sz="2000" dirty="0" smtClean="0"/>
              <a:t>M.E. </a:t>
            </a:r>
            <a:r>
              <a:rPr lang="en-US" sz="2000" dirty="0" err="1" smtClean="0"/>
              <a:t>Frisse</a:t>
            </a:r>
            <a:r>
              <a:rPr lang="en-US" sz="2000" dirty="0" smtClean="0"/>
              <a:t>. Searching for information in a hypertext medical handbook. Communications of the ACM 31(7), 1988.</a:t>
            </a:r>
          </a:p>
          <a:p>
            <a:r>
              <a:rPr lang="en-US" sz="2000" dirty="0" smtClean="0"/>
              <a:t>J. </a:t>
            </a:r>
            <a:r>
              <a:rPr lang="en-US" sz="2000" dirty="0" err="1" smtClean="0"/>
              <a:t>Boyan</a:t>
            </a:r>
            <a:r>
              <a:rPr lang="en-US" sz="2000" dirty="0" smtClean="0"/>
              <a:t> and D. </a:t>
            </a:r>
            <a:r>
              <a:rPr lang="en-US" sz="2000" dirty="0" err="1" smtClean="0"/>
              <a:t>Freitag</a:t>
            </a:r>
            <a:r>
              <a:rPr lang="en-US" sz="2000" dirty="0" smtClean="0"/>
              <a:t> and T. </a:t>
            </a:r>
            <a:r>
              <a:rPr lang="en-US" sz="2000" dirty="0" err="1" smtClean="0"/>
              <a:t>Joachims</a:t>
            </a:r>
            <a:r>
              <a:rPr lang="en-US" sz="2000" dirty="0" smtClean="0"/>
              <a:t>. A Machine Learning Architecture for Optimizing Web Search Engines. AAAI Workshop on Internet Based Information Systems, 1996.</a:t>
            </a:r>
          </a:p>
          <a:p>
            <a:r>
              <a:rPr lang="hu-HU" sz="2000" dirty="0" err="1" smtClean="0"/>
              <a:t>Massimo</a:t>
            </a:r>
            <a:r>
              <a:rPr lang="hu-HU" sz="2000" dirty="0" smtClean="0"/>
              <a:t> </a:t>
            </a:r>
            <a:r>
              <a:rPr lang="hu-HU" sz="2000" dirty="0" err="1" smtClean="0"/>
              <a:t>Marchiori</a:t>
            </a:r>
            <a:r>
              <a:rPr lang="hu-HU" sz="2000" dirty="0" smtClean="0"/>
              <a:t>.</a:t>
            </a:r>
            <a:r>
              <a:rPr lang="en-US" sz="2000" dirty="0" smtClean="0"/>
              <a:t> The Quest for Correct Information on the Web: Hyper Search Engines. Proc. 7th International World Wide Web Conference, 1998</a:t>
            </a:r>
          </a:p>
          <a:p>
            <a:r>
              <a:rPr lang="en-US" sz="2000" dirty="0" smtClean="0"/>
              <a:t>The paper of </a:t>
            </a:r>
            <a:r>
              <a:rPr lang="en-US" sz="2000" dirty="0" err="1" smtClean="0"/>
              <a:t>Boyan</a:t>
            </a:r>
            <a:r>
              <a:rPr lang="en-US" sz="2000" dirty="0" smtClean="0"/>
              <a:t> et al. has a "</a:t>
            </a:r>
            <a:r>
              <a:rPr lang="en-US" sz="2000" dirty="0" smtClean="0">
                <a:solidFill>
                  <a:srgbClr val="FF0000"/>
                </a:solidFill>
              </a:rPr>
              <a:t>reverse </a:t>
            </a:r>
            <a:r>
              <a:rPr lang="en-US" sz="2000" dirty="0" err="1" smtClean="0">
                <a:solidFill>
                  <a:srgbClr val="FF0000"/>
                </a:solidFill>
              </a:rPr>
              <a:t>PageRank</a:t>
            </a:r>
            <a:r>
              <a:rPr lang="en-US" sz="2000" dirty="0" smtClean="0"/>
              <a:t>" algorithm that is very close to what is present in this paper.</a:t>
            </a:r>
          </a:p>
          <a:p>
            <a:r>
              <a:rPr lang="en-US" sz="2000" dirty="0" smtClean="0"/>
              <a:t>Also, a paper by Katz from the social networks literature </a:t>
            </a:r>
            <a:r>
              <a:rPr lang="hu-HU" sz="2000" dirty="0" smtClean="0"/>
              <a:t>L. Katz.</a:t>
            </a:r>
            <a:r>
              <a:rPr lang="en-US" sz="2000" dirty="0" smtClean="0"/>
              <a:t> A new status index derived from </a:t>
            </a:r>
            <a:r>
              <a:rPr lang="en-US" sz="2000" dirty="0" err="1" smtClean="0"/>
              <a:t>sociometric</a:t>
            </a:r>
            <a:r>
              <a:rPr lang="en-US" sz="2000" dirty="0" smtClean="0"/>
              <a:t> analysis. </a:t>
            </a:r>
            <a:r>
              <a:rPr lang="en-US" sz="2000" dirty="0" err="1" smtClean="0"/>
              <a:t>Psychometrika</a:t>
            </a:r>
            <a:r>
              <a:rPr lang="en-US" sz="2000" dirty="0" smtClean="0"/>
              <a:t> 18(</a:t>
            </a:r>
            <a:r>
              <a:rPr lang="en-US" sz="2000" dirty="0" smtClean="0">
                <a:solidFill>
                  <a:srgbClr val="FF0000"/>
                </a:solidFill>
              </a:rPr>
              <a:t>1953</a:t>
            </a:r>
            <a:r>
              <a:rPr lang="en-US" sz="2000" dirty="0" smtClean="0"/>
              <a:t>). initiates a line of work concerned with counting paths under an exponential damping factor, as in Section 2.1.</a:t>
            </a:r>
          </a:p>
          <a:p>
            <a:pPr>
              <a:buNone/>
            </a:pP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mtClean="0"/>
              <a:t>Monte Carlo </a:t>
            </a:r>
            <a:r>
              <a:rPr lang="en-US" smtClean="0">
                <a:solidFill>
                  <a:schemeClr val="bg1"/>
                </a:solidFill>
              </a:rPr>
              <a:t>Personalized PageRank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Markov Chain Monte Carlo</a:t>
            </a:r>
            <a:r>
              <a:rPr lang="en-US" smtClean="0"/>
              <a:t> algorithm</a:t>
            </a:r>
          </a:p>
          <a:p>
            <a:r>
              <a:rPr lang="en-US" smtClean="0"/>
              <a:t>Pre-computation</a:t>
            </a:r>
          </a:p>
          <a:p>
            <a:pPr lvl="1"/>
            <a:r>
              <a:rPr lang="en-US" smtClean="0"/>
              <a:t>From </a:t>
            </a:r>
            <a:r>
              <a:rPr lang="en-US" i="1" smtClean="0"/>
              <a:t>u </a:t>
            </a:r>
            <a:r>
              <a:rPr lang="en-US" smtClean="0">
                <a:solidFill>
                  <a:srgbClr val="006600"/>
                </a:solidFill>
              </a:rPr>
              <a:t>simulate</a:t>
            </a:r>
            <a:r>
              <a:rPr lang="en-US" smtClean="0"/>
              <a:t> </a:t>
            </a:r>
            <a:r>
              <a:rPr lang="en-US" i="1" smtClean="0"/>
              <a:t>N</a:t>
            </a:r>
            <a:r>
              <a:rPr lang="en-US" smtClean="0"/>
              <a:t> independent random walks</a:t>
            </a:r>
          </a:p>
          <a:p>
            <a:pPr lvl="1"/>
            <a:r>
              <a:rPr lang="en-US" smtClean="0"/>
              <a:t>Database of </a:t>
            </a:r>
            <a:r>
              <a:rPr lang="en-US" smtClean="0">
                <a:solidFill>
                  <a:srgbClr val="006600"/>
                </a:solidFill>
              </a:rPr>
              <a:t>fingerprints</a:t>
            </a:r>
            <a:r>
              <a:rPr lang="en-US" smtClean="0"/>
              <a:t>: ending vertices of the walks from </a:t>
            </a:r>
            <a:r>
              <a:rPr lang="en-US" b="1" smtClean="0">
                <a:solidFill>
                  <a:srgbClr val="FF0000"/>
                </a:solidFill>
              </a:rPr>
              <a:t>all</a:t>
            </a:r>
            <a:r>
              <a:rPr lang="en-US" smtClean="0"/>
              <a:t> vertices</a:t>
            </a:r>
            <a:endParaRPr lang="en-US" i="1" smtClean="0"/>
          </a:p>
          <a:p>
            <a:r>
              <a:rPr lang="en-US" smtClean="0"/>
              <a:t>Query</a:t>
            </a:r>
          </a:p>
          <a:p>
            <a:pPr lvl="1"/>
            <a:r>
              <a:rPr lang="en-US" smtClean="0"/>
              <a:t>PPR</a:t>
            </a:r>
            <a:r>
              <a:rPr lang="en-US" i="1" smtClean="0"/>
              <a:t>(u,v) :</a:t>
            </a:r>
            <a:r>
              <a:rPr lang="en-US" smtClean="0">
                <a:cs typeface="Times New Roman" pitchFamily="18" charset="0"/>
              </a:rPr>
              <a:t>=</a:t>
            </a:r>
            <a:r>
              <a:rPr lang="en-US" i="1" smtClean="0"/>
              <a:t>  # ( </a:t>
            </a:r>
            <a:r>
              <a:rPr lang="en-US" smtClean="0"/>
              <a:t>walks </a:t>
            </a:r>
            <a:r>
              <a:rPr lang="en-US" i="1" smtClean="0"/>
              <a:t>u→v ) / N</a:t>
            </a:r>
            <a:endParaRPr lang="en-US" smtClean="0"/>
          </a:p>
          <a:p>
            <a:pPr lvl="1"/>
            <a:r>
              <a:rPr lang="en-US" smtClean="0"/>
              <a:t>N ≈ 1000 approximates top 100 well </a:t>
            </a:r>
          </a:p>
          <a:p>
            <a:r>
              <a:rPr lang="en-US" smtClean="0"/>
              <a:t>Fingerprinting techniques</a:t>
            </a:r>
          </a:p>
          <a:p>
            <a:endParaRPr lang="en-US" smtClean="0"/>
          </a:p>
        </p:txBody>
      </p:sp>
      <p:sp>
        <p:nvSpPr>
          <p:cNvPr id="61444" name="Szövegdoboz 3"/>
          <p:cNvSpPr txBox="1">
            <a:spLocks noChangeArrowheads="1"/>
          </p:cNvSpPr>
          <p:nvPr/>
        </p:nvSpPr>
        <p:spPr bwMode="auto">
          <a:xfrm>
            <a:off x="2627313" y="6011440"/>
            <a:ext cx="6516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/>
              <a:t>Fogaras-Racz: Towards Scaling Fully Personalized PageRank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u-HU" dirty="0" smtClean="0"/>
              <a:t>Semi-Supervised Learning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Objects in a network are similar to neighbors</a:t>
            </a:r>
          </a:p>
          <a:p>
            <a:pPr lvl="1"/>
            <a:r>
              <a:rPr lang="en-US" dirty="0" smtClean="0"/>
              <a:t>Web: links between similar content;    neighbors of spam are likely spam</a:t>
            </a:r>
          </a:p>
          <a:p>
            <a:pPr lvl="1"/>
            <a:r>
              <a:rPr lang="en-US" dirty="0" smtClean="0"/>
              <a:t>Telco: contacts of churned more likely to churn</a:t>
            </a:r>
          </a:p>
          <a:p>
            <a:pPr lvl="1"/>
            <a:r>
              <a:rPr lang="en-US" dirty="0" smtClean="0"/>
              <a:t>Friendship, trust</a:t>
            </a:r>
          </a:p>
          <a:p>
            <a:r>
              <a:rPr lang="en-US" dirty="0" smtClean="0"/>
              <a:t>Implementations:</a:t>
            </a:r>
          </a:p>
          <a:p>
            <a:pPr lvl="1"/>
            <a:r>
              <a:rPr lang="en-US" dirty="0" smtClean="0"/>
              <a:t>Stacked graphical learning [Cohen, Kou 2007]</a:t>
            </a:r>
          </a:p>
          <a:p>
            <a:pPr lvl="1"/>
            <a:r>
              <a:rPr lang="en-US" dirty="0" smtClean="0"/>
              <a:t>Propagation [Zhou et al, NIPS 2003]</a:t>
            </a:r>
          </a:p>
          <a:p>
            <a:endParaRPr lang="en-US" dirty="0" smtClean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33388" y="5589736"/>
          <a:ext cx="8245475" cy="669925"/>
        </p:xfrm>
        <a:graphic>
          <a:graphicData uri="http://schemas.openxmlformats.org/presentationml/2006/ole">
            <p:oleObj spid="_x0000_s191490" name="Egyenlet" r:id="rId3" imgW="31240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46100" y="2586038"/>
            <a:ext cx="5111750" cy="3651250"/>
            <a:chOff x="1066" y="1173"/>
            <a:chExt cx="3220" cy="2300"/>
          </a:xfrm>
        </p:grpSpPr>
        <p:pic>
          <p:nvPicPr>
            <p:cNvPr id="7177" name="Picture 38"/>
            <p:cNvPicPr>
              <a:picLocks noChangeAspect="1" noChangeArrowheads="1"/>
            </p:cNvPicPr>
            <p:nvPr/>
          </p:nvPicPr>
          <p:blipFill>
            <a:blip r:embed="rId3" cstate="print"/>
            <a:srcRect l="537" t="19489" r="3125" b="3125"/>
            <a:stretch>
              <a:fillRect/>
            </a:stretch>
          </p:blipFill>
          <p:spPr bwMode="auto">
            <a:xfrm>
              <a:off x="3379" y="1897"/>
              <a:ext cx="907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39"/>
            <p:cNvPicPr>
              <a:picLocks noChangeAspect="1" noChangeArrowheads="1"/>
            </p:cNvPicPr>
            <p:nvPr/>
          </p:nvPicPr>
          <p:blipFill>
            <a:blip r:embed="rId4" cstate="print"/>
            <a:srcRect l="537" t="18512" r="3125" b="3125"/>
            <a:stretch>
              <a:fillRect/>
            </a:stretch>
          </p:blipFill>
          <p:spPr bwMode="auto">
            <a:xfrm>
              <a:off x="3334" y="2753"/>
              <a:ext cx="907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40"/>
            <p:cNvPicPr>
              <a:picLocks noChangeAspect="1" noChangeArrowheads="1"/>
            </p:cNvPicPr>
            <p:nvPr/>
          </p:nvPicPr>
          <p:blipFill>
            <a:blip r:embed="rId5" cstate="print"/>
            <a:srcRect l="537" t="19489" r="16032" b="6683"/>
            <a:stretch>
              <a:fillRect/>
            </a:stretch>
          </p:blipFill>
          <p:spPr bwMode="auto">
            <a:xfrm>
              <a:off x="2200" y="2931"/>
              <a:ext cx="816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41"/>
            <p:cNvPicPr>
              <a:picLocks noChangeAspect="1" noChangeArrowheads="1"/>
            </p:cNvPicPr>
            <p:nvPr/>
          </p:nvPicPr>
          <p:blipFill>
            <a:blip r:embed="rId6" cstate="print"/>
            <a:srcRect l="1270" t="18512" r="30811" b="3125"/>
            <a:stretch>
              <a:fillRect/>
            </a:stretch>
          </p:blipFill>
          <p:spPr bwMode="auto">
            <a:xfrm>
              <a:off x="1066" y="2750"/>
              <a:ext cx="817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42"/>
            <p:cNvPicPr>
              <a:picLocks noChangeAspect="1" noChangeArrowheads="1"/>
            </p:cNvPicPr>
            <p:nvPr/>
          </p:nvPicPr>
          <p:blipFill>
            <a:blip r:embed="rId7" cstate="print"/>
            <a:srcRect l="1839" t="19684" r="4036" b="3537"/>
            <a:stretch>
              <a:fillRect/>
            </a:stretch>
          </p:blipFill>
          <p:spPr bwMode="auto">
            <a:xfrm>
              <a:off x="2517" y="1173"/>
              <a:ext cx="907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43"/>
            <p:cNvPicPr>
              <a:picLocks noChangeAspect="1" noChangeArrowheads="1"/>
            </p:cNvPicPr>
            <p:nvPr/>
          </p:nvPicPr>
          <p:blipFill>
            <a:blip r:embed="rId8" cstate="print"/>
            <a:srcRect l="1270" t="19487" r="3125" b="7683"/>
            <a:stretch>
              <a:fillRect/>
            </a:stretch>
          </p:blipFill>
          <p:spPr bwMode="auto">
            <a:xfrm>
              <a:off x="1202" y="1979"/>
              <a:ext cx="816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44"/>
            <p:cNvPicPr>
              <a:picLocks noChangeAspect="1" noChangeArrowheads="1"/>
            </p:cNvPicPr>
            <p:nvPr/>
          </p:nvPicPr>
          <p:blipFill>
            <a:blip r:embed="rId9" cstate="print"/>
            <a:srcRect l="4962" t="6609" r="4961" b="6755"/>
            <a:stretch>
              <a:fillRect/>
            </a:stretch>
          </p:blipFill>
          <p:spPr bwMode="auto">
            <a:xfrm>
              <a:off x="1519" y="1253"/>
              <a:ext cx="817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45"/>
            <p:cNvPicPr>
              <a:picLocks noChangeAspect="1" noChangeArrowheads="1"/>
            </p:cNvPicPr>
            <p:nvPr/>
          </p:nvPicPr>
          <p:blipFill>
            <a:blip r:embed="rId10" cstate="print"/>
            <a:srcRect l="9392" t="19489" r="11604" b="2495"/>
            <a:stretch>
              <a:fillRect/>
            </a:stretch>
          </p:blipFill>
          <p:spPr bwMode="auto">
            <a:xfrm>
              <a:off x="2290" y="1933"/>
              <a:ext cx="862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5" name="AutoShape 46"/>
            <p:cNvSpPr>
              <a:spLocks noChangeAspect="1" noChangeArrowheads="1"/>
            </p:cNvSpPr>
            <p:nvPr/>
          </p:nvSpPr>
          <p:spPr bwMode="auto">
            <a:xfrm>
              <a:off x="1878" y="1493"/>
              <a:ext cx="162" cy="162"/>
            </a:xfrm>
            <a:prstGeom prst="octagon">
              <a:avLst>
                <a:gd name="adj" fmla="val 29287"/>
              </a:avLst>
            </a:prstGeom>
            <a:solidFill>
              <a:srgbClr val="E8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186" name="AutoShape 47"/>
            <p:cNvSpPr>
              <a:spLocks noChangeAspect="1" noChangeArrowheads="1"/>
            </p:cNvSpPr>
            <p:nvPr/>
          </p:nvSpPr>
          <p:spPr bwMode="auto">
            <a:xfrm>
              <a:off x="1536" y="2215"/>
              <a:ext cx="165" cy="165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187" name="AutoShape 48"/>
            <p:cNvSpPr>
              <a:spLocks noChangeAspect="1" noChangeArrowheads="1"/>
            </p:cNvSpPr>
            <p:nvPr/>
          </p:nvSpPr>
          <p:spPr bwMode="auto">
            <a:xfrm>
              <a:off x="2716" y="1436"/>
              <a:ext cx="162" cy="165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188" name="AutoShape 49"/>
            <p:cNvSpPr>
              <a:spLocks noChangeAspect="1" noChangeArrowheads="1"/>
            </p:cNvSpPr>
            <p:nvPr/>
          </p:nvSpPr>
          <p:spPr bwMode="auto">
            <a:xfrm>
              <a:off x="2192" y="2600"/>
              <a:ext cx="165" cy="165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189" name="AutoShape 50"/>
            <p:cNvSpPr>
              <a:spLocks noChangeAspect="1" noChangeArrowheads="1"/>
            </p:cNvSpPr>
            <p:nvPr/>
          </p:nvSpPr>
          <p:spPr bwMode="auto">
            <a:xfrm>
              <a:off x="1610" y="2833"/>
              <a:ext cx="162" cy="165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190" name="AutoShape 51"/>
            <p:cNvSpPr>
              <a:spLocks noChangeAspect="1" noChangeArrowheads="1"/>
            </p:cNvSpPr>
            <p:nvPr/>
          </p:nvSpPr>
          <p:spPr bwMode="auto">
            <a:xfrm>
              <a:off x="3855" y="2063"/>
              <a:ext cx="165" cy="165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191" name="AutoShape 52"/>
            <p:cNvSpPr>
              <a:spLocks noChangeAspect="1" noChangeArrowheads="1"/>
            </p:cNvSpPr>
            <p:nvPr/>
          </p:nvSpPr>
          <p:spPr bwMode="auto">
            <a:xfrm>
              <a:off x="2677" y="2215"/>
              <a:ext cx="162" cy="162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192" name="AutoShape 53"/>
            <p:cNvSpPr>
              <a:spLocks noChangeAspect="1" noChangeArrowheads="1"/>
            </p:cNvSpPr>
            <p:nvPr/>
          </p:nvSpPr>
          <p:spPr bwMode="auto">
            <a:xfrm>
              <a:off x="2774" y="3182"/>
              <a:ext cx="165" cy="165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193" name="AutoShape 54"/>
            <p:cNvSpPr>
              <a:spLocks noChangeAspect="1" noChangeArrowheads="1"/>
            </p:cNvSpPr>
            <p:nvPr/>
          </p:nvSpPr>
          <p:spPr bwMode="auto">
            <a:xfrm>
              <a:off x="3703" y="2976"/>
              <a:ext cx="162" cy="162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cxnSp>
          <p:nvCxnSpPr>
            <p:cNvPr id="7194" name="AutoShape 55"/>
            <p:cNvCxnSpPr>
              <a:cxnSpLocks noChangeAspect="1" noChangeShapeType="1"/>
              <a:stCxn id="7185" idx="2"/>
              <a:endCxn id="7187" idx="2"/>
            </p:cNvCxnSpPr>
            <p:nvPr/>
          </p:nvCxnSpPr>
          <p:spPr bwMode="auto">
            <a:xfrm flipV="1">
              <a:off x="1959" y="1519"/>
              <a:ext cx="757" cy="136"/>
            </a:xfrm>
            <a:prstGeom prst="straightConnector1">
              <a:avLst/>
            </a:prstGeom>
            <a:noFill/>
            <a:ln w="76200">
              <a:solidFill>
                <a:srgbClr val="E80000"/>
              </a:solidFill>
              <a:round/>
              <a:headEnd/>
              <a:tailEnd type="triangle" w="lg" len="med"/>
            </a:ln>
          </p:spPr>
        </p:cxnSp>
        <p:cxnSp>
          <p:nvCxnSpPr>
            <p:cNvPr id="7195" name="AutoShape 56"/>
            <p:cNvCxnSpPr>
              <a:cxnSpLocks noChangeAspect="1" noChangeShapeType="1"/>
              <a:stCxn id="7185" idx="2"/>
              <a:endCxn id="7186" idx="2"/>
            </p:cNvCxnSpPr>
            <p:nvPr/>
          </p:nvCxnSpPr>
          <p:spPr bwMode="auto">
            <a:xfrm flipH="1">
              <a:off x="1536" y="1655"/>
              <a:ext cx="423" cy="643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7196" name="AutoShape 57"/>
            <p:cNvCxnSpPr>
              <a:cxnSpLocks noChangeAspect="1" noChangeShapeType="1"/>
              <a:stCxn id="7191" idx="2"/>
              <a:endCxn id="7185" idx="2"/>
            </p:cNvCxnSpPr>
            <p:nvPr/>
          </p:nvCxnSpPr>
          <p:spPr bwMode="auto">
            <a:xfrm flipH="1" flipV="1">
              <a:off x="1959" y="1655"/>
              <a:ext cx="880" cy="641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7197" name="AutoShape 58"/>
            <p:cNvCxnSpPr>
              <a:cxnSpLocks noChangeAspect="1" noChangeShapeType="1"/>
              <a:stCxn id="7187" idx="2"/>
              <a:endCxn id="7190" idx="2"/>
            </p:cNvCxnSpPr>
            <p:nvPr/>
          </p:nvCxnSpPr>
          <p:spPr bwMode="auto">
            <a:xfrm>
              <a:off x="2878" y="1519"/>
              <a:ext cx="1060" cy="544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7198" name="AutoShape 59"/>
            <p:cNvCxnSpPr>
              <a:cxnSpLocks noChangeAspect="1" noChangeShapeType="1"/>
              <a:stCxn id="7192" idx="2"/>
              <a:endCxn id="7193" idx="2"/>
            </p:cNvCxnSpPr>
            <p:nvPr/>
          </p:nvCxnSpPr>
          <p:spPr bwMode="auto">
            <a:xfrm flipV="1">
              <a:off x="2857" y="3138"/>
              <a:ext cx="927" cy="209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7199" name="AutoShape 60"/>
            <p:cNvCxnSpPr>
              <a:cxnSpLocks noChangeAspect="1" noChangeShapeType="1"/>
              <a:stCxn id="7188" idx="2"/>
              <a:endCxn id="7192" idx="2"/>
            </p:cNvCxnSpPr>
            <p:nvPr/>
          </p:nvCxnSpPr>
          <p:spPr bwMode="auto">
            <a:xfrm>
              <a:off x="2357" y="2683"/>
              <a:ext cx="417" cy="582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7200" name="AutoShape 61"/>
            <p:cNvCxnSpPr>
              <a:cxnSpLocks noChangeAspect="1" noChangeShapeType="1"/>
              <a:stCxn id="7193" idx="2"/>
              <a:endCxn id="7191" idx="2"/>
            </p:cNvCxnSpPr>
            <p:nvPr/>
          </p:nvCxnSpPr>
          <p:spPr bwMode="auto">
            <a:xfrm flipH="1" flipV="1">
              <a:off x="2677" y="2296"/>
              <a:ext cx="1107" cy="68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7201" name="AutoShape 62"/>
            <p:cNvCxnSpPr>
              <a:cxnSpLocks noChangeAspect="1" noChangeShapeType="1"/>
              <a:stCxn id="7188" idx="2"/>
              <a:endCxn id="7191" idx="2"/>
            </p:cNvCxnSpPr>
            <p:nvPr/>
          </p:nvCxnSpPr>
          <p:spPr bwMode="auto">
            <a:xfrm flipV="1">
              <a:off x="2275" y="2296"/>
              <a:ext cx="402" cy="469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7202" name="AutoShape 63"/>
            <p:cNvCxnSpPr>
              <a:cxnSpLocks noChangeAspect="1" noChangeShapeType="1"/>
              <a:stCxn id="7190" idx="2"/>
              <a:endCxn id="7191" idx="2"/>
            </p:cNvCxnSpPr>
            <p:nvPr/>
          </p:nvCxnSpPr>
          <p:spPr bwMode="auto">
            <a:xfrm flipH="1" flipV="1">
              <a:off x="2758" y="2215"/>
              <a:ext cx="1180" cy="13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7203" name="AutoShape 64"/>
            <p:cNvCxnSpPr>
              <a:cxnSpLocks noChangeAspect="1" noChangeShapeType="1"/>
              <a:stCxn id="7193" idx="2"/>
              <a:endCxn id="7190" idx="2"/>
            </p:cNvCxnSpPr>
            <p:nvPr/>
          </p:nvCxnSpPr>
          <p:spPr bwMode="auto">
            <a:xfrm flipV="1">
              <a:off x="3784" y="2228"/>
              <a:ext cx="154" cy="748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7204" name="AutoShape 65"/>
            <p:cNvCxnSpPr>
              <a:cxnSpLocks noChangeAspect="1" noChangeShapeType="1"/>
              <a:stCxn id="7189" idx="2"/>
              <a:endCxn id="7186" idx="2"/>
            </p:cNvCxnSpPr>
            <p:nvPr/>
          </p:nvCxnSpPr>
          <p:spPr bwMode="auto">
            <a:xfrm flipV="1">
              <a:off x="1610" y="2380"/>
              <a:ext cx="9" cy="536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7205" name="AutoShape 66"/>
            <p:cNvCxnSpPr>
              <a:cxnSpLocks noChangeShapeType="1"/>
              <a:stCxn id="7186" idx="2"/>
              <a:endCxn id="7188" idx="2"/>
            </p:cNvCxnSpPr>
            <p:nvPr/>
          </p:nvCxnSpPr>
          <p:spPr bwMode="auto">
            <a:xfrm>
              <a:off x="1619" y="2380"/>
              <a:ext cx="656" cy="385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</p:grpSp>
      <p:sp>
        <p:nvSpPr>
          <p:cNvPr id="7172" name="Oval 67"/>
          <p:cNvSpPr>
            <a:spLocks noChangeArrowheads="1"/>
          </p:cNvSpPr>
          <p:nvPr/>
        </p:nvSpPr>
        <p:spPr bwMode="auto">
          <a:xfrm>
            <a:off x="4714875" y="1412875"/>
            <a:ext cx="4105275" cy="14398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73" name="Text Box 69"/>
          <p:cNvSpPr txBox="1">
            <a:spLocks noChangeArrowheads="1"/>
          </p:cNvSpPr>
          <p:nvPr/>
        </p:nvSpPr>
        <p:spPr bwMode="auto">
          <a:xfrm>
            <a:off x="1258888" y="2636838"/>
            <a:ext cx="4333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600" b="1" i="1">
                <a:solidFill>
                  <a:srgbClr val="FF0000"/>
                </a:solidFill>
              </a:rPr>
              <a:t>u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33388" y="1844675"/>
          <a:ext cx="8245475" cy="669925"/>
        </p:xfrm>
        <a:graphic>
          <a:graphicData uri="http://schemas.openxmlformats.org/presentationml/2006/ole">
            <p:oleObj spid="_x0000_s192514" name="Egyenlet" r:id="rId11" imgW="3124080" imgH="253800" progId="Equation.3">
              <p:embed/>
            </p:oleObj>
          </a:graphicData>
        </a:graphic>
      </p:graphicFrame>
      <p:sp>
        <p:nvSpPr>
          <p:cNvPr id="39" name="Cím 38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u-HU" dirty="0" smtClean="0"/>
              <a:t>Random link </a:t>
            </a:r>
            <a:r>
              <a:rPr lang="hu-HU" dirty="0" err="1" smtClean="0">
                <a:solidFill>
                  <a:schemeClr val="bg1"/>
                </a:solidFill>
              </a:rPr>
              <a:t>with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probability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1-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</a:t>
            </a:r>
            <a:endParaRPr lang="hu-HU" dirty="0" smtClean="0">
              <a:solidFill>
                <a:schemeClr val="bg1"/>
              </a:solidFill>
            </a:endParaRPr>
          </a:p>
        </p:txBody>
      </p:sp>
      <p:sp>
        <p:nvSpPr>
          <p:cNvPr id="40" name="Tartalom helye 3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176" name="Text Box 71"/>
          <p:cNvSpPr txBox="1">
            <a:spLocks noChangeArrowheads="1"/>
          </p:cNvSpPr>
          <p:nvPr/>
        </p:nvSpPr>
        <p:spPr bwMode="auto">
          <a:xfrm>
            <a:off x="3419475" y="2420938"/>
            <a:ext cx="4333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600" b="1" i="1">
                <a:solidFill>
                  <a:srgbClr val="FF0000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66"/>
          <p:cNvSpPr>
            <a:spLocks noChangeArrowheads="1"/>
          </p:cNvSpPr>
          <p:nvPr/>
        </p:nvSpPr>
        <p:spPr bwMode="auto">
          <a:xfrm>
            <a:off x="2124075" y="3565525"/>
            <a:ext cx="3816350" cy="2887663"/>
          </a:xfrm>
          <a:prstGeom prst="ellipse">
            <a:avLst/>
          </a:prstGeom>
          <a:solidFill>
            <a:srgbClr val="FED776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u-HU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39750" y="2565400"/>
            <a:ext cx="5111750" cy="3651250"/>
            <a:chOff x="1066" y="1173"/>
            <a:chExt cx="3220" cy="2300"/>
          </a:xfrm>
        </p:grpSpPr>
        <p:pic>
          <p:nvPicPr>
            <p:cNvPr id="8202" name="Picture 37"/>
            <p:cNvPicPr>
              <a:picLocks noChangeAspect="1" noChangeArrowheads="1"/>
            </p:cNvPicPr>
            <p:nvPr/>
          </p:nvPicPr>
          <p:blipFill>
            <a:blip r:embed="rId3" cstate="print"/>
            <a:srcRect l="537" t="19489" r="3125" b="3125"/>
            <a:stretch>
              <a:fillRect/>
            </a:stretch>
          </p:blipFill>
          <p:spPr bwMode="auto">
            <a:xfrm>
              <a:off x="3379" y="1897"/>
              <a:ext cx="907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 l="537" t="18512" r="3125" b="3125"/>
            <a:stretch>
              <a:fillRect/>
            </a:stretch>
          </p:blipFill>
          <p:spPr bwMode="auto">
            <a:xfrm>
              <a:off x="3334" y="2753"/>
              <a:ext cx="907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39"/>
            <p:cNvPicPr>
              <a:picLocks noChangeAspect="1" noChangeArrowheads="1"/>
            </p:cNvPicPr>
            <p:nvPr/>
          </p:nvPicPr>
          <p:blipFill>
            <a:blip r:embed="rId5" cstate="print"/>
            <a:srcRect l="537" t="19489" r="16032" b="6683"/>
            <a:stretch>
              <a:fillRect/>
            </a:stretch>
          </p:blipFill>
          <p:spPr bwMode="auto">
            <a:xfrm>
              <a:off x="2200" y="2931"/>
              <a:ext cx="816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40"/>
            <p:cNvPicPr>
              <a:picLocks noChangeAspect="1" noChangeArrowheads="1"/>
            </p:cNvPicPr>
            <p:nvPr/>
          </p:nvPicPr>
          <p:blipFill>
            <a:blip r:embed="rId6" cstate="print"/>
            <a:srcRect l="1270" t="18512" r="30811" b="3125"/>
            <a:stretch>
              <a:fillRect/>
            </a:stretch>
          </p:blipFill>
          <p:spPr bwMode="auto">
            <a:xfrm>
              <a:off x="1066" y="2750"/>
              <a:ext cx="817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 l="1839" t="19684" r="4036" b="3537"/>
            <a:stretch>
              <a:fillRect/>
            </a:stretch>
          </p:blipFill>
          <p:spPr bwMode="auto">
            <a:xfrm>
              <a:off x="2517" y="1173"/>
              <a:ext cx="907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42"/>
            <p:cNvPicPr>
              <a:picLocks noChangeAspect="1" noChangeArrowheads="1"/>
            </p:cNvPicPr>
            <p:nvPr/>
          </p:nvPicPr>
          <p:blipFill>
            <a:blip r:embed="rId8" cstate="print"/>
            <a:srcRect l="1270" t="19487" r="3125" b="7683"/>
            <a:stretch>
              <a:fillRect/>
            </a:stretch>
          </p:blipFill>
          <p:spPr bwMode="auto">
            <a:xfrm>
              <a:off x="1202" y="1979"/>
              <a:ext cx="816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43"/>
            <p:cNvPicPr>
              <a:picLocks noChangeAspect="1" noChangeArrowheads="1"/>
            </p:cNvPicPr>
            <p:nvPr/>
          </p:nvPicPr>
          <p:blipFill>
            <a:blip r:embed="rId9" cstate="print"/>
            <a:srcRect l="4962" t="6609" r="4961" b="6755"/>
            <a:stretch>
              <a:fillRect/>
            </a:stretch>
          </p:blipFill>
          <p:spPr bwMode="auto">
            <a:xfrm>
              <a:off x="1519" y="1253"/>
              <a:ext cx="817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9" name="Picture 44"/>
            <p:cNvPicPr>
              <a:picLocks noChangeAspect="1" noChangeArrowheads="1"/>
            </p:cNvPicPr>
            <p:nvPr/>
          </p:nvPicPr>
          <p:blipFill>
            <a:blip r:embed="rId10" cstate="print"/>
            <a:srcRect l="9392" t="19489" r="11604" b="2495"/>
            <a:stretch>
              <a:fillRect/>
            </a:stretch>
          </p:blipFill>
          <p:spPr bwMode="auto">
            <a:xfrm>
              <a:off x="2290" y="1933"/>
              <a:ext cx="862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0" name="AutoShape 45"/>
            <p:cNvSpPr>
              <a:spLocks noChangeAspect="1" noChangeArrowheads="1"/>
            </p:cNvSpPr>
            <p:nvPr/>
          </p:nvSpPr>
          <p:spPr bwMode="auto">
            <a:xfrm>
              <a:off x="1878" y="1493"/>
              <a:ext cx="162" cy="162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11" name="AutoShape 46"/>
            <p:cNvSpPr>
              <a:spLocks noChangeAspect="1" noChangeArrowheads="1"/>
            </p:cNvSpPr>
            <p:nvPr/>
          </p:nvSpPr>
          <p:spPr bwMode="auto">
            <a:xfrm>
              <a:off x="1536" y="2215"/>
              <a:ext cx="165" cy="165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12" name="AutoShape 47"/>
            <p:cNvSpPr>
              <a:spLocks noChangeAspect="1" noChangeArrowheads="1"/>
            </p:cNvSpPr>
            <p:nvPr/>
          </p:nvSpPr>
          <p:spPr bwMode="auto">
            <a:xfrm>
              <a:off x="2716" y="1436"/>
              <a:ext cx="162" cy="165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13" name="AutoShape 48"/>
            <p:cNvSpPr>
              <a:spLocks noChangeAspect="1" noChangeArrowheads="1"/>
            </p:cNvSpPr>
            <p:nvPr/>
          </p:nvSpPr>
          <p:spPr bwMode="auto">
            <a:xfrm>
              <a:off x="2192" y="2600"/>
              <a:ext cx="165" cy="165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14" name="AutoShape 49"/>
            <p:cNvSpPr>
              <a:spLocks noChangeAspect="1" noChangeArrowheads="1"/>
            </p:cNvSpPr>
            <p:nvPr/>
          </p:nvSpPr>
          <p:spPr bwMode="auto">
            <a:xfrm>
              <a:off x="1610" y="2833"/>
              <a:ext cx="162" cy="165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15" name="AutoShape 50"/>
            <p:cNvSpPr>
              <a:spLocks noChangeAspect="1" noChangeArrowheads="1"/>
            </p:cNvSpPr>
            <p:nvPr/>
          </p:nvSpPr>
          <p:spPr bwMode="auto">
            <a:xfrm>
              <a:off x="3855" y="2063"/>
              <a:ext cx="165" cy="165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16" name="AutoShape 51"/>
            <p:cNvSpPr>
              <a:spLocks noChangeAspect="1" noChangeArrowheads="1"/>
            </p:cNvSpPr>
            <p:nvPr/>
          </p:nvSpPr>
          <p:spPr bwMode="auto">
            <a:xfrm>
              <a:off x="2677" y="2215"/>
              <a:ext cx="162" cy="162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17" name="AutoShape 52"/>
            <p:cNvSpPr>
              <a:spLocks noChangeAspect="1" noChangeArrowheads="1"/>
            </p:cNvSpPr>
            <p:nvPr/>
          </p:nvSpPr>
          <p:spPr bwMode="auto">
            <a:xfrm>
              <a:off x="2774" y="3182"/>
              <a:ext cx="165" cy="165"/>
            </a:xfrm>
            <a:prstGeom prst="octagon">
              <a:avLst>
                <a:gd name="adj" fmla="val 29287"/>
              </a:avLst>
            </a:prstGeom>
            <a:solidFill>
              <a:srgbClr val="E8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18" name="AutoShape 53"/>
            <p:cNvSpPr>
              <a:spLocks noChangeAspect="1" noChangeArrowheads="1"/>
            </p:cNvSpPr>
            <p:nvPr/>
          </p:nvSpPr>
          <p:spPr bwMode="auto">
            <a:xfrm>
              <a:off x="3703" y="2976"/>
              <a:ext cx="162" cy="162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cxnSp>
          <p:nvCxnSpPr>
            <p:cNvPr id="8219" name="AutoShape 54"/>
            <p:cNvCxnSpPr>
              <a:cxnSpLocks noChangeAspect="1" noChangeShapeType="1"/>
              <a:stCxn id="8210" idx="2"/>
              <a:endCxn id="8212" idx="2"/>
            </p:cNvCxnSpPr>
            <p:nvPr/>
          </p:nvCxnSpPr>
          <p:spPr bwMode="auto">
            <a:xfrm flipV="1">
              <a:off x="1959" y="1519"/>
              <a:ext cx="757" cy="136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8220" name="AutoShape 55"/>
            <p:cNvCxnSpPr>
              <a:cxnSpLocks noChangeAspect="1" noChangeShapeType="1"/>
              <a:stCxn id="8210" idx="2"/>
              <a:endCxn id="8211" idx="2"/>
            </p:cNvCxnSpPr>
            <p:nvPr/>
          </p:nvCxnSpPr>
          <p:spPr bwMode="auto">
            <a:xfrm flipH="1">
              <a:off x="1536" y="1655"/>
              <a:ext cx="423" cy="643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8221" name="AutoShape 56"/>
            <p:cNvCxnSpPr>
              <a:cxnSpLocks noChangeAspect="1" noChangeShapeType="1"/>
              <a:stCxn id="8216" idx="2"/>
              <a:endCxn id="8210" idx="2"/>
            </p:cNvCxnSpPr>
            <p:nvPr/>
          </p:nvCxnSpPr>
          <p:spPr bwMode="auto">
            <a:xfrm flipH="1" flipV="1">
              <a:off x="1959" y="1655"/>
              <a:ext cx="880" cy="641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8222" name="AutoShape 57"/>
            <p:cNvCxnSpPr>
              <a:cxnSpLocks noChangeAspect="1" noChangeShapeType="1"/>
              <a:stCxn id="8212" idx="2"/>
              <a:endCxn id="8215" idx="2"/>
            </p:cNvCxnSpPr>
            <p:nvPr/>
          </p:nvCxnSpPr>
          <p:spPr bwMode="auto">
            <a:xfrm>
              <a:off x="2878" y="1519"/>
              <a:ext cx="1060" cy="544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8223" name="AutoShape 58"/>
            <p:cNvCxnSpPr>
              <a:cxnSpLocks noChangeAspect="1" noChangeShapeType="1"/>
              <a:stCxn id="8217" idx="2"/>
              <a:endCxn id="8218" idx="2"/>
            </p:cNvCxnSpPr>
            <p:nvPr/>
          </p:nvCxnSpPr>
          <p:spPr bwMode="auto">
            <a:xfrm flipV="1">
              <a:off x="2857" y="3138"/>
              <a:ext cx="927" cy="209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8224" name="AutoShape 59"/>
            <p:cNvCxnSpPr>
              <a:cxnSpLocks noChangeAspect="1" noChangeShapeType="1"/>
              <a:stCxn id="8213" idx="2"/>
              <a:endCxn id="8217" idx="2"/>
            </p:cNvCxnSpPr>
            <p:nvPr/>
          </p:nvCxnSpPr>
          <p:spPr bwMode="auto">
            <a:xfrm>
              <a:off x="2357" y="2683"/>
              <a:ext cx="417" cy="582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8225" name="AutoShape 60"/>
            <p:cNvCxnSpPr>
              <a:cxnSpLocks noChangeAspect="1" noChangeShapeType="1"/>
              <a:stCxn id="8218" idx="2"/>
              <a:endCxn id="8216" idx="2"/>
            </p:cNvCxnSpPr>
            <p:nvPr/>
          </p:nvCxnSpPr>
          <p:spPr bwMode="auto">
            <a:xfrm flipH="1" flipV="1">
              <a:off x="2677" y="2296"/>
              <a:ext cx="1107" cy="68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8226" name="AutoShape 61"/>
            <p:cNvCxnSpPr>
              <a:cxnSpLocks noChangeAspect="1" noChangeShapeType="1"/>
              <a:stCxn id="8213" idx="2"/>
              <a:endCxn id="8216" idx="2"/>
            </p:cNvCxnSpPr>
            <p:nvPr/>
          </p:nvCxnSpPr>
          <p:spPr bwMode="auto">
            <a:xfrm flipV="1">
              <a:off x="2275" y="2296"/>
              <a:ext cx="402" cy="469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8227" name="AutoShape 62"/>
            <p:cNvCxnSpPr>
              <a:cxnSpLocks noChangeAspect="1" noChangeShapeType="1"/>
              <a:stCxn id="8215" idx="2"/>
              <a:endCxn id="8216" idx="2"/>
            </p:cNvCxnSpPr>
            <p:nvPr/>
          </p:nvCxnSpPr>
          <p:spPr bwMode="auto">
            <a:xfrm flipH="1" flipV="1">
              <a:off x="2758" y="2215"/>
              <a:ext cx="1180" cy="13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8228" name="AutoShape 63"/>
            <p:cNvCxnSpPr>
              <a:cxnSpLocks noChangeAspect="1" noChangeShapeType="1"/>
              <a:stCxn id="8218" idx="2"/>
              <a:endCxn id="8215" idx="2"/>
            </p:cNvCxnSpPr>
            <p:nvPr/>
          </p:nvCxnSpPr>
          <p:spPr bwMode="auto">
            <a:xfrm flipV="1">
              <a:off x="3784" y="2228"/>
              <a:ext cx="154" cy="748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8229" name="AutoShape 64"/>
            <p:cNvCxnSpPr>
              <a:cxnSpLocks noChangeAspect="1" noChangeShapeType="1"/>
              <a:stCxn id="8214" idx="2"/>
              <a:endCxn id="8211" idx="2"/>
            </p:cNvCxnSpPr>
            <p:nvPr/>
          </p:nvCxnSpPr>
          <p:spPr bwMode="auto">
            <a:xfrm flipV="1">
              <a:off x="1610" y="2380"/>
              <a:ext cx="9" cy="536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8230" name="AutoShape 65"/>
            <p:cNvCxnSpPr>
              <a:cxnSpLocks noChangeShapeType="1"/>
              <a:stCxn id="8211" idx="2"/>
              <a:endCxn id="8213" idx="2"/>
            </p:cNvCxnSpPr>
            <p:nvPr/>
          </p:nvCxnSpPr>
          <p:spPr bwMode="auto">
            <a:xfrm>
              <a:off x="1619" y="2380"/>
              <a:ext cx="656" cy="385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</p:grpSp>
      <p:cxnSp>
        <p:nvCxnSpPr>
          <p:cNvPr id="8197" name="AutoShape 68"/>
          <p:cNvCxnSpPr>
            <a:cxnSpLocks noChangeShapeType="1"/>
          </p:cNvCxnSpPr>
          <p:nvPr/>
        </p:nvCxnSpPr>
        <p:spPr bwMode="auto">
          <a:xfrm rot="16200000" flipH="1">
            <a:off x="1442244" y="3837781"/>
            <a:ext cx="2451100" cy="1341438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E80000"/>
            </a:solidFill>
            <a:prstDash val="dash"/>
            <a:round/>
            <a:headEnd/>
            <a:tailEnd type="triangle" w="lg" len="med"/>
          </a:ln>
        </p:spPr>
      </p:cxnSp>
      <p:sp>
        <p:nvSpPr>
          <p:cNvPr id="8198" name="Oval 70"/>
          <p:cNvSpPr>
            <a:spLocks noChangeArrowheads="1"/>
          </p:cNvSpPr>
          <p:nvPr/>
        </p:nvSpPr>
        <p:spPr bwMode="auto">
          <a:xfrm>
            <a:off x="2628900" y="1700213"/>
            <a:ext cx="1943100" cy="1008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9" name="Text Box 71"/>
          <p:cNvSpPr txBox="1">
            <a:spLocks noChangeArrowheads="1"/>
          </p:cNvSpPr>
          <p:nvPr/>
        </p:nvSpPr>
        <p:spPr bwMode="auto">
          <a:xfrm>
            <a:off x="2411413" y="5734050"/>
            <a:ext cx="4333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600" b="1" i="1">
                <a:solidFill>
                  <a:srgbClr val="FF0000"/>
                </a:solidFill>
              </a:rPr>
              <a:t>v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33388" y="1844675"/>
          <a:ext cx="8245475" cy="669925"/>
        </p:xfrm>
        <a:graphic>
          <a:graphicData uri="http://schemas.openxmlformats.org/presentationml/2006/ole">
            <p:oleObj spid="_x0000_s193538" name="Egyenlet" r:id="rId11" imgW="3124080" imgH="253800" progId="Equation.3">
              <p:embed/>
            </p:oleObj>
          </a:graphicData>
        </a:graphic>
      </p:graphicFrame>
      <p:sp>
        <p:nvSpPr>
          <p:cNvPr id="41" name="Cím 38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u-HU" dirty="0" err="1" smtClean="0"/>
              <a:t>Personaliz</a:t>
            </a:r>
            <a:r>
              <a:rPr lang="en-US" dirty="0" err="1" smtClean="0"/>
              <a:t>ed</a:t>
            </a:r>
            <a:r>
              <a:rPr lang="en-US" dirty="0" smtClean="0"/>
              <a:t> teleport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chemeClr val="bg1"/>
                </a:solidFill>
              </a:rPr>
              <a:t>with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prob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</a:t>
            </a:r>
            <a:endParaRPr lang="hu-HU" dirty="0" smtClean="0">
              <a:solidFill>
                <a:schemeClr val="bg1"/>
              </a:solidFill>
            </a:endParaRPr>
          </a:p>
        </p:txBody>
      </p:sp>
      <p:sp>
        <p:nvSpPr>
          <p:cNvPr id="40" name="Tartalom helye 3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err="1" smtClean="0"/>
              <a:t>SimRank: similarity in graphs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“Two pages are similar if pointed to by similar pages” 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Jeh–Widom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KDD 2002]: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77863" y="2349500"/>
          <a:ext cx="7861300" cy="1441450"/>
        </p:xfrm>
        <a:graphic>
          <a:graphicData uri="http://schemas.openxmlformats.org/presentationml/2006/ole">
            <p:oleObj spid="_x0000_s3074" name="Equation" r:id="rId3" imgW="3593880" imgH="660240" progId="Equation.3">
              <p:embed/>
            </p:oleObj>
          </a:graphicData>
        </a:graphic>
      </p:graphicFrame>
      <p:grpSp>
        <p:nvGrpSpPr>
          <p:cNvPr id="3077" name="Csoportba foglalás 25"/>
          <p:cNvGrpSpPr>
            <a:grpSpLocks/>
          </p:cNvGrpSpPr>
          <p:nvPr/>
        </p:nvGrpSpPr>
        <p:grpSpPr bwMode="auto">
          <a:xfrm>
            <a:off x="3851721" y="3860800"/>
            <a:ext cx="5184775" cy="2592388"/>
            <a:chOff x="5835650" y="2530475"/>
            <a:chExt cx="3200400" cy="1546225"/>
          </a:xfrm>
        </p:grpSpPr>
        <p:sp>
          <p:nvSpPr>
            <p:cNvPr id="3079" name="Oval 10"/>
            <p:cNvSpPr>
              <a:spLocks noChangeArrowheads="1"/>
            </p:cNvSpPr>
            <p:nvPr/>
          </p:nvSpPr>
          <p:spPr bwMode="auto">
            <a:xfrm>
              <a:off x="6770688" y="3824288"/>
              <a:ext cx="250825" cy="2524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/>
                <a:t>u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  <p:sp>
          <p:nvSpPr>
            <p:cNvPr id="3080" name="Oval 11"/>
            <p:cNvSpPr>
              <a:spLocks noChangeArrowheads="1"/>
            </p:cNvSpPr>
            <p:nvPr/>
          </p:nvSpPr>
          <p:spPr bwMode="auto">
            <a:xfrm>
              <a:off x="7742238" y="3824288"/>
              <a:ext cx="250825" cy="2524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/>
                <a:t>u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  <p:sp>
          <p:nvSpPr>
            <p:cNvPr id="3081" name="Line 20"/>
            <p:cNvSpPr>
              <a:spLocks noChangeShapeType="1"/>
            </p:cNvSpPr>
            <p:nvPr/>
          </p:nvSpPr>
          <p:spPr bwMode="auto">
            <a:xfrm>
              <a:off x="6192838" y="3321050"/>
              <a:ext cx="574675" cy="539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2" name="Line 21"/>
            <p:cNvSpPr>
              <a:spLocks noChangeShapeType="1"/>
            </p:cNvSpPr>
            <p:nvPr/>
          </p:nvSpPr>
          <p:spPr bwMode="auto">
            <a:xfrm>
              <a:off x="6659563" y="3033713"/>
              <a:ext cx="180975" cy="755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3" name="Line 22"/>
            <p:cNvSpPr>
              <a:spLocks noChangeShapeType="1"/>
            </p:cNvSpPr>
            <p:nvPr/>
          </p:nvSpPr>
          <p:spPr bwMode="auto">
            <a:xfrm flipH="1">
              <a:off x="6948488" y="2924175"/>
              <a:ext cx="252412" cy="900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4" name="Line 23"/>
            <p:cNvSpPr>
              <a:spLocks noChangeShapeType="1"/>
            </p:cNvSpPr>
            <p:nvPr/>
          </p:nvSpPr>
          <p:spPr bwMode="auto">
            <a:xfrm flipH="1">
              <a:off x="7019925" y="2924175"/>
              <a:ext cx="684213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5" name="Line 24"/>
            <p:cNvSpPr>
              <a:spLocks noChangeShapeType="1"/>
            </p:cNvSpPr>
            <p:nvPr/>
          </p:nvSpPr>
          <p:spPr bwMode="auto">
            <a:xfrm>
              <a:off x="7235825" y="2924175"/>
              <a:ext cx="539750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6" name="Line 25"/>
            <p:cNvSpPr>
              <a:spLocks noChangeShapeType="1"/>
            </p:cNvSpPr>
            <p:nvPr/>
          </p:nvSpPr>
          <p:spPr bwMode="auto">
            <a:xfrm>
              <a:off x="7740650" y="2924175"/>
              <a:ext cx="107950" cy="900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7" name="Line 26"/>
            <p:cNvSpPr>
              <a:spLocks noChangeShapeType="1"/>
            </p:cNvSpPr>
            <p:nvPr/>
          </p:nvSpPr>
          <p:spPr bwMode="auto">
            <a:xfrm flipH="1">
              <a:off x="7920038" y="3068638"/>
              <a:ext cx="288925" cy="755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8" name="Line 27"/>
            <p:cNvSpPr>
              <a:spLocks noChangeShapeType="1"/>
            </p:cNvSpPr>
            <p:nvPr/>
          </p:nvSpPr>
          <p:spPr bwMode="auto">
            <a:xfrm flipH="1">
              <a:off x="7993063" y="3321050"/>
              <a:ext cx="647700" cy="539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3089" name="Group 28"/>
            <p:cNvGrpSpPr>
              <a:grpSpLocks/>
            </p:cNvGrpSpPr>
            <p:nvPr/>
          </p:nvGrpSpPr>
          <p:grpSpPr bwMode="auto">
            <a:xfrm>
              <a:off x="6084888" y="2781300"/>
              <a:ext cx="2700337" cy="647700"/>
              <a:chOff x="3833" y="1752"/>
              <a:chExt cx="1701" cy="408"/>
            </a:xfrm>
          </p:grpSpPr>
          <p:sp>
            <p:nvSpPr>
              <p:cNvPr id="3094" name="Oval 12"/>
              <p:cNvSpPr>
                <a:spLocks noChangeArrowheads="1"/>
              </p:cNvSpPr>
              <p:nvPr/>
            </p:nvSpPr>
            <p:spPr bwMode="auto">
              <a:xfrm>
                <a:off x="4127" y="1842"/>
                <a:ext cx="158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hu-HU" b="1"/>
              </a:p>
            </p:txBody>
          </p:sp>
          <p:sp>
            <p:nvSpPr>
              <p:cNvPr id="3095" name="Oval 13"/>
              <p:cNvSpPr>
                <a:spLocks noChangeArrowheads="1"/>
              </p:cNvSpPr>
              <p:nvPr/>
            </p:nvSpPr>
            <p:spPr bwMode="auto">
              <a:xfrm>
                <a:off x="4468" y="1752"/>
                <a:ext cx="158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hu-HU" b="1"/>
              </a:p>
            </p:txBody>
          </p:sp>
          <p:sp>
            <p:nvSpPr>
              <p:cNvPr id="3096" name="Oval 14"/>
              <p:cNvSpPr>
                <a:spLocks noChangeArrowheads="1"/>
              </p:cNvSpPr>
              <p:nvPr/>
            </p:nvSpPr>
            <p:spPr bwMode="auto">
              <a:xfrm>
                <a:off x="4785" y="1752"/>
                <a:ext cx="158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hu-HU" b="1"/>
              </a:p>
            </p:txBody>
          </p:sp>
          <p:sp>
            <p:nvSpPr>
              <p:cNvPr id="3097" name="Oval 15"/>
              <p:cNvSpPr>
                <a:spLocks noChangeArrowheads="1"/>
              </p:cNvSpPr>
              <p:nvPr/>
            </p:nvSpPr>
            <p:spPr bwMode="auto">
              <a:xfrm>
                <a:off x="5080" y="1842"/>
                <a:ext cx="158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hu-HU" b="1"/>
              </a:p>
            </p:txBody>
          </p:sp>
          <p:sp>
            <p:nvSpPr>
              <p:cNvPr id="3098" name="Oval 16"/>
              <p:cNvSpPr>
                <a:spLocks noChangeArrowheads="1"/>
              </p:cNvSpPr>
              <p:nvPr/>
            </p:nvSpPr>
            <p:spPr bwMode="auto">
              <a:xfrm>
                <a:off x="3833" y="2001"/>
                <a:ext cx="158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hu-HU" b="1"/>
              </a:p>
            </p:txBody>
          </p:sp>
          <p:sp>
            <p:nvSpPr>
              <p:cNvPr id="3099" name="Oval 17"/>
              <p:cNvSpPr>
                <a:spLocks noChangeArrowheads="1"/>
              </p:cNvSpPr>
              <p:nvPr/>
            </p:nvSpPr>
            <p:spPr bwMode="auto">
              <a:xfrm>
                <a:off x="5376" y="2001"/>
                <a:ext cx="158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hu-HU" b="1"/>
              </a:p>
            </p:txBody>
          </p:sp>
        </p:grpSp>
        <p:sp>
          <p:nvSpPr>
            <p:cNvPr id="3090" name="Oval 29"/>
            <p:cNvSpPr>
              <a:spLocks noChangeArrowheads="1"/>
            </p:cNvSpPr>
            <p:nvPr/>
          </p:nvSpPr>
          <p:spPr bwMode="auto">
            <a:xfrm rot="-891837">
              <a:off x="5835650" y="2798763"/>
              <a:ext cx="2227263" cy="63023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91" name="Oval 30"/>
            <p:cNvSpPr>
              <a:spLocks noChangeArrowheads="1"/>
            </p:cNvSpPr>
            <p:nvPr/>
          </p:nvSpPr>
          <p:spPr bwMode="auto">
            <a:xfrm rot="996158">
              <a:off x="6808788" y="2744788"/>
              <a:ext cx="2227262" cy="63023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92" name="Text Box 31"/>
            <p:cNvSpPr txBox="1">
              <a:spLocks noChangeArrowheads="1"/>
            </p:cNvSpPr>
            <p:nvPr/>
          </p:nvSpPr>
          <p:spPr bwMode="auto">
            <a:xfrm>
              <a:off x="5888038" y="2630488"/>
              <a:ext cx="430623" cy="220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</a:rPr>
                <a:t>N(v</a:t>
              </a:r>
              <a:r>
                <a:rPr lang="en-US" baseline="-25000" dirty="0" smtClean="0">
                  <a:latin typeface="Times New Roman" pitchFamily="18" charset="0"/>
                </a:rPr>
                <a:t>1</a:t>
              </a:r>
              <a:r>
                <a:rPr lang="en-US" dirty="0" smtClean="0">
                  <a:latin typeface="Times New Roman" pitchFamily="18" charset="0"/>
                </a:rPr>
                <a:t>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3093" name="Text Box 32"/>
            <p:cNvSpPr txBox="1">
              <a:spLocks noChangeArrowheads="1"/>
            </p:cNvSpPr>
            <p:nvPr/>
          </p:nvSpPr>
          <p:spPr bwMode="auto">
            <a:xfrm>
              <a:off x="8216900" y="2530475"/>
              <a:ext cx="430623" cy="220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</a:rPr>
                <a:t>N(v</a:t>
              </a:r>
              <a:r>
                <a:rPr lang="en-US" baseline="-25000" dirty="0" smtClean="0">
                  <a:latin typeface="Times New Roman" pitchFamily="18" charset="0"/>
                </a:rPr>
                <a:t>2</a:t>
              </a:r>
              <a:r>
                <a:rPr lang="en-US" dirty="0" smtClean="0">
                  <a:latin typeface="Times New Roman" pitchFamily="18" charset="0"/>
                </a:rPr>
                <a:t>)</a:t>
              </a:r>
              <a:endParaRPr lang="en-US" dirty="0">
                <a:latin typeface="Times New Roman" pitchFamily="18" charset="0"/>
              </a:endParaRPr>
            </a:p>
          </p:txBody>
        </p:sp>
      </p:grpSp>
      <p:sp>
        <p:nvSpPr>
          <p:cNvPr id="27" name="Szövegdoboz 26"/>
          <p:cNvSpPr txBox="1">
            <a:spLocks noChangeArrowheads="1"/>
          </p:cNvSpPr>
          <p:nvPr/>
        </p:nvSpPr>
        <p:spPr bwMode="auto">
          <a:xfrm>
            <a:off x="395288" y="4437063"/>
            <a:ext cx="31686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dirty="0" err="1" smtClean="0">
                <a:solidFill>
                  <a:srgbClr val="00B050"/>
                </a:solidFill>
              </a:rPr>
              <a:t>Algorithmics</a:t>
            </a:r>
            <a:r>
              <a:rPr lang="en-US" sz="3200" dirty="0" smtClean="0">
                <a:solidFill>
                  <a:srgbClr val="00B050"/>
                </a:solidFill>
              </a:rPr>
              <a:t>: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path pair meeting time</a:t>
            </a:r>
            <a:endParaRPr lang="hu-HU" sz="3200" dirty="0">
              <a:solidFill>
                <a:srgbClr val="00B050"/>
              </a:solidFill>
            </a:endParaRPr>
          </a:p>
        </p:txBody>
      </p:sp>
      <p:sp>
        <p:nvSpPr>
          <p:cNvPr id="28" name="Szövegdoboz 3"/>
          <p:cNvSpPr txBox="1">
            <a:spLocks noChangeArrowheads="1"/>
          </p:cNvSpPr>
          <p:nvPr/>
        </p:nvSpPr>
        <p:spPr bwMode="auto">
          <a:xfrm>
            <a:off x="0" y="6093296"/>
            <a:ext cx="6516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err="1"/>
              <a:t>Fogaras-Racz</a:t>
            </a:r>
            <a:r>
              <a:rPr lang="hu-HU" dirty="0"/>
              <a:t>: </a:t>
            </a:r>
            <a:r>
              <a:rPr lang="hu-HU" dirty="0" err="1" smtClean="0"/>
              <a:t>Scaling</a:t>
            </a:r>
            <a:r>
              <a:rPr lang="hu-HU" dirty="0" smtClean="0"/>
              <a:t> </a:t>
            </a:r>
            <a:r>
              <a:rPr lang="hu-HU" dirty="0" err="1" smtClean="0"/>
              <a:t>link-based</a:t>
            </a:r>
            <a:r>
              <a:rPr lang="hu-HU" dirty="0" smtClean="0"/>
              <a:t> </a:t>
            </a:r>
            <a:r>
              <a:rPr lang="hu-HU" dirty="0" err="1" smtClean="0"/>
              <a:t>similarity</a:t>
            </a:r>
            <a:r>
              <a:rPr lang="hu-HU" dirty="0" smtClean="0"/>
              <a:t> </a:t>
            </a:r>
            <a:r>
              <a:rPr lang="hu-HU" dirty="0" err="1" smtClean="0"/>
              <a:t>search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5" y="836613"/>
            <a:ext cx="8713663" cy="5616575"/>
          </a:xfrm>
        </p:spPr>
        <p:txBody>
          <a:bodyPr/>
          <a:lstStyle/>
          <a:p>
            <a:r>
              <a:rPr lang="en-US" dirty="0" smtClean="0"/>
              <a:t>Google </a:t>
            </a:r>
            <a:r>
              <a:rPr lang="en-US" dirty="0" err="1" smtClean="0"/>
              <a:t>BadRank</a:t>
            </a:r>
            <a:endParaRPr lang="en-US" dirty="0" smtClean="0"/>
          </a:p>
          <a:p>
            <a:r>
              <a:rPr lang="en-US" dirty="0" err="1" smtClean="0"/>
              <a:t>TrustRank</a:t>
            </a:r>
            <a:r>
              <a:rPr lang="en-US" dirty="0" smtClean="0"/>
              <a:t>: personalized on quality seed [</a:t>
            </a:r>
            <a:r>
              <a:rPr lang="en-US" dirty="0" err="1" smtClean="0"/>
              <a:t>Gyongyi,Garcia</a:t>
            </a:r>
            <a:r>
              <a:rPr lang="en-US" dirty="0" smtClean="0"/>
              <a:t>-Molina 2005]</a:t>
            </a:r>
          </a:p>
          <a:p>
            <a:r>
              <a:rPr lang="en-US" dirty="0" err="1" smtClean="0"/>
              <a:t>SpamRank</a:t>
            </a:r>
            <a:r>
              <a:rPr lang="en-US" dirty="0" smtClean="0"/>
              <a:t>: statistics of short incoming walks [</a:t>
            </a:r>
            <a:r>
              <a:rPr lang="en-US" dirty="0" err="1" smtClean="0"/>
              <a:t>B,Csalogany,Sarlos,Uher</a:t>
            </a:r>
            <a:r>
              <a:rPr lang="en-US" dirty="0" smtClean="0"/>
              <a:t> 2005]</a:t>
            </a:r>
          </a:p>
          <a:p>
            <a:r>
              <a:rPr lang="en-US" dirty="0" smtClean="0"/>
              <a:t>Truncated </a:t>
            </a:r>
            <a:r>
              <a:rPr lang="en-US" dirty="0" err="1" smtClean="0"/>
              <a:t>PageRank</a:t>
            </a:r>
            <a:r>
              <a:rPr lang="en-US" dirty="0" smtClean="0"/>
              <a:t> versions, neighborhood features, ratios, host level statistics [Castillo et al, 2006]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val 2"/>
          <p:cNvSpPr>
            <a:spLocks noChangeArrowheads="1"/>
          </p:cNvSpPr>
          <p:nvPr/>
        </p:nvSpPr>
        <p:spPr bwMode="auto">
          <a:xfrm>
            <a:off x="4341813" y="1306513"/>
            <a:ext cx="1295400" cy="3733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4755" name="Oval 3"/>
          <p:cNvSpPr>
            <a:spLocks noChangeArrowheads="1"/>
          </p:cNvSpPr>
          <p:nvPr/>
        </p:nvSpPr>
        <p:spPr bwMode="auto">
          <a:xfrm>
            <a:off x="1979613" y="1077913"/>
            <a:ext cx="1600200" cy="4953000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u-HU"/>
          </a:p>
        </p:txBody>
      </p:sp>
      <p:pic>
        <p:nvPicPr>
          <p:cNvPr id="74756" name="Picture 5" descr="C:\My Documents\My Pictures\Community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825"/>
          <a:stretch>
            <a:fillRect/>
          </a:stretch>
        </p:blipFill>
        <p:spPr bwMode="auto">
          <a:xfrm>
            <a:off x="2132013" y="1611313"/>
            <a:ext cx="31591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5789613" y="1763713"/>
            <a:ext cx="2300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err="1" smtClean="0"/>
              <a:t>www</a:t>
            </a:r>
            <a:r>
              <a:rPr lang="hu-HU" dirty="0" smtClean="0"/>
              <a:t>.</a:t>
            </a:r>
            <a:r>
              <a:rPr lang="en-US" dirty="0" err="1" smtClean="0"/>
              <a:t>lawa</a:t>
            </a:r>
            <a:r>
              <a:rPr lang="en-US" dirty="0" smtClean="0"/>
              <a:t>-project</a:t>
            </a:r>
            <a:r>
              <a:rPr lang="hu-HU" dirty="0" smtClean="0"/>
              <a:t>.</a:t>
            </a:r>
            <a:r>
              <a:rPr lang="en-US" dirty="0" err="1" smtClean="0"/>
              <a:t>eu</a:t>
            </a:r>
            <a:endParaRPr lang="hu-HU" dirty="0"/>
          </a:p>
        </p:txBody>
      </p:sp>
      <p:sp>
        <p:nvSpPr>
          <p:cNvPr id="74758" name="Text Box 8"/>
          <p:cNvSpPr txBox="1">
            <a:spLocks noChangeArrowheads="1"/>
          </p:cNvSpPr>
          <p:nvPr/>
        </p:nvSpPr>
        <p:spPr bwMode="auto">
          <a:xfrm>
            <a:off x="5789613" y="2830513"/>
            <a:ext cx="3354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/>
              <a:t>http://www.quantware.ups-tlse.fr/FETNADINE/</a:t>
            </a:r>
            <a:endParaRPr lang="hu-HU" dirty="0"/>
          </a:p>
        </p:txBody>
      </p:sp>
      <p:sp>
        <p:nvSpPr>
          <p:cNvPr id="74759" name="Text Box 9"/>
          <p:cNvSpPr txBox="1">
            <a:spLocks noChangeArrowheads="1"/>
          </p:cNvSpPr>
          <p:nvPr/>
        </p:nvSpPr>
        <p:spPr bwMode="auto">
          <a:xfrm>
            <a:off x="5789613" y="3973513"/>
            <a:ext cx="3095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/>
              <a:t>https://www.stratosphere.eu/</a:t>
            </a:r>
            <a:endParaRPr lang="hu-HU" dirty="0"/>
          </a:p>
        </p:txBody>
      </p:sp>
      <p:sp>
        <p:nvSpPr>
          <p:cNvPr id="74760" name="Text Box 14"/>
          <p:cNvSpPr txBox="1">
            <a:spLocks noChangeArrowheads="1"/>
          </p:cNvSpPr>
          <p:nvPr/>
        </p:nvSpPr>
        <p:spPr bwMode="auto">
          <a:xfrm>
            <a:off x="6399213" y="4735513"/>
            <a:ext cx="14716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0000"/>
                </a:solidFill>
              </a:rPr>
              <a:t>Authority</a:t>
            </a:r>
          </a:p>
          <a:p>
            <a:pPr>
              <a:spcBef>
                <a:spcPct val="50000"/>
              </a:spcBef>
            </a:pPr>
            <a:r>
              <a:rPr lang="hu-HU">
                <a:solidFill>
                  <a:srgbClr val="FF0000"/>
                </a:solidFill>
              </a:rPr>
              <a:t>(content)</a:t>
            </a:r>
            <a:endParaRPr lang="hu-HU"/>
          </a:p>
        </p:txBody>
      </p:sp>
      <p:sp>
        <p:nvSpPr>
          <p:cNvPr id="74761" name="Rectangle 15"/>
          <p:cNvSpPr>
            <a:spLocks noChangeArrowheads="1"/>
          </p:cNvSpPr>
          <p:nvPr/>
        </p:nvSpPr>
        <p:spPr bwMode="auto">
          <a:xfrm>
            <a:off x="3336925" y="5649913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>
                <a:solidFill>
                  <a:srgbClr val="008000"/>
                </a:solidFill>
              </a:rPr>
              <a:t>Hub (link collection)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Hyperlink Induced Topic Search</a:t>
            </a:r>
            <a:endParaRPr lang="hu-HU" dirty="0"/>
          </a:p>
        </p:txBody>
      </p:sp>
      <p:sp>
        <p:nvSpPr>
          <p:cNvPr id="16" name="Szövegdoboz 3"/>
          <p:cNvSpPr txBox="1">
            <a:spLocks noChangeArrowheads="1"/>
          </p:cNvSpPr>
          <p:nvPr/>
        </p:nvSpPr>
        <p:spPr bwMode="auto">
          <a:xfrm>
            <a:off x="6948264" y="6021288"/>
            <a:ext cx="219573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Kleinberg 2008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– an overview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Why is the </a:t>
            </a:r>
            <a:r>
              <a:rPr lang="en-US" dirty="0" err="1" smtClean="0"/>
              <a:t>PageRank</a:t>
            </a:r>
            <a:r>
              <a:rPr lang="en-US" dirty="0" smtClean="0"/>
              <a:t> </a:t>
            </a:r>
            <a:r>
              <a:rPr lang="en-US" dirty="0" err="1" smtClean="0"/>
              <a:t>eigengap</a:t>
            </a:r>
            <a:r>
              <a:rPr lang="en-US" dirty="0" smtClean="0"/>
              <a:t> the same as the damping factor? </a:t>
            </a:r>
          </a:p>
          <a:p>
            <a:r>
              <a:rPr lang="en-US" dirty="0" smtClean="0"/>
              <a:t>In what sense does </a:t>
            </a:r>
            <a:r>
              <a:rPr lang="en-US" dirty="0" err="1" smtClean="0"/>
              <a:t>PageRank</a:t>
            </a:r>
            <a:r>
              <a:rPr lang="en-US" dirty="0" smtClean="0"/>
              <a:t> express centrality? </a:t>
            </a:r>
          </a:p>
          <a:p>
            <a:r>
              <a:rPr lang="en-US" dirty="0" smtClean="0"/>
              <a:t>What are the second, third orthogonal hub and authority rankings in HITS?  </a:t>
            </a:r>
          </a:p>
          <a:p>
            <a:r>
              <a:rPr lang="en-US" dirty="0" smtClean="0"/>
              <a:t>Why does HITS prefer dense </a:t>
            </a:r>
            <a:r>
              <a:rPr lang="en-US" dirty="0" err="1" smtClean="0"/>
              <a:t>subgraphs</a:t>
            </a:r>
            <a:r>
              <a:rPr lang="en-US" dirty="0" smtClean="0"/>
              <a:t> and what is its consequence in the spectrum? </a:t>
            </a:r>
          </a:p>
          <a:p>
            <a:r>
              <a:rPr lang="en-US" dirty="0" smtClean="0"/>
              <a:t>And consequence in spectral graph partitioning? </a:t>
            </a:r>
          </a:p>
          <a:p>
            <a:r>
              <a:rPr lang="en-US" dirty="0" smtClean="0"/>
              <a:t>Why is spectral partitioning considered hard in social networks? </a:t>
            </a:r>
            <a:endParaRPr lang="hu-HU" dirty="0" smtClean="0"/>
          </a:p>
          <a:p>
            <a:r>
              <a:rPr lang="en-US" dirty="0" smtClean="0"/>
              <a:t>Connect “</a:t>
            </a:r>
            <a:r>
              <a:rPr lang="hu-HU" dirty="0" err="1" smtClean="0"/>
              <a:t>Spectral</a:t>
            </a:r>
            <a:r>
              <a:rPr lang="hu-HU" dirty="0" smtClean="0"/>
              <a:t> and </a:t>
            </a:r>
            <a:r>
              <a:rPr lang="hu-HU" dirty="0" err="1" smtClean="0"/>
              <a:t>path-based</a:t>
            </a:r>
            <a:r>
              <a:rPr lang="hu-HU" dirty="0" smtClean="0"/>
              <a:t> </a:t>
            </a:r>
            <a:r>
              <a:rPr lang="hu-HU" dirty="0" err="1" smtClean="0"/>
              <a:t>tribes</a:t>
            </a:r>
            <a:r>
              <a:rPr lang="en-US" dirty="0" smtClean="0"/>
              <a:t>”</a:t>
            </a:r>
            <a:r>
              <a:rPr lang="hu-H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	</a:t>
            </a:r>
            <a:r>
              <a:rPr lang="hu-HU" dirty="0" smtClean="0">
                <a:sym typeface="Symbol"/>
              </a:rPr>
              <a:t> </a:t>
            </a:r>
            <a:r>
              <a:rPr lang="hu-HU" dirty="0" err="1" smtClean="0">
                <a:sym typeface="Symbol"/>
              </a:rPr>
              <a:t>Sebastiano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HITS, </a:t>
            </a:r>
            <a:r>
              <a:rPr lang="hu-HU" dirty="0" smtClean="0"/>
              <a:t>SVD and </a:t>
            </a:r>
            <a:r>
              <a:rPr lang="hu-HU" dirty="0" err="1" smtClean="0"/>
              <a:t>matrices</a:t>
            </a:r>
            <a:endParaRPr lang="hu-HU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4582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>
                <a:solidFill>
                  <a:srgbClr val="FF0000"/>
                </a:solidFill>
              </a:rPr>
              <a:t>a</a:t>
            </a:r>
            <a:r>
              <a:rPr lang="hu-HU" sz="3200" baseline="30000">
                <a:solidFill>
                  <a:srgbClr val="FF0000"/>
                </a:solidFill>
              </a:rPr>
              <a:t>(k+1) </a:t>
            </a:r>
            <a:r>
              <a:rPr lang="hu-HU" sz="3200"/>
              <a:t>=</a:t>
            </a:r>
            <a:r>
              <a:rPr lang="hu-HU" sz="3200">
                <a:solidFill>
                  <a:srgbClr val="FF0000"/>
                </a:solidFill>
              </a:rPr>
              <a:t> </a:t>
            </a:r>
            <a:r>
              <a:rPr lang="hu-HU" sz="3200">
                <a:solidFill>
                  <a:srgbClr val="33CC33"/>
                </a:solidFill>
              </a:rPr>
              <a:t>h</a:t>
            </a:r>
            <a:r>
              <a:rPr lang="hu-HU" sz="3200" baseline="30000">
                <a:solidFill>
                  <a:srgbClr val="33CC33"/>
                </a:solidFill>
              </a:rPr>
              <a:t>(k)</a:t>
            </a:r>
            <a:r>
              <a:rPr lang="hu-HU" sz="3200">
                <a:solidFill>
                  <a:srgbClr val="FF0000"/>
                </a:solidFill>
              </a:rPr>
              <a:t> </a:t>
            </a:r>
            <a:r>
              <a:rPr lang="hu-HU" sz="3200"/>
              <a:t>A</a:t>
            </a:r>
          </a:p>
          <a:p>
            <a:pPr>
              <a:spcBef>
                <a:spcPct val="50000"/>
              </a:spcBef>
            </a:pPr>
            <a:r>
              <a:rPr lang="hu-HU" sz="3200">
                <a:solidFill>
                  <a:srgbClr val="33CC33"/>
                </a:solidFill>
              </a:rPr>
              <a:t>h</a:t>
            </a:r>
            <a:r>
              <a:rPr lang="hu-HU" sz="3200" baseline="30000">
                <a:solidFill>
                  <a:srgbClr val="33CC33"/>
                </a:solidFill>
              </a:rPr>
              <a:t>(k+1)</a:t>
            </a:r>
            <a:r>
              <a:rPr lang="hu-HU" sz="3200">
                <a:solidFill>
                  <a:srgbClr val="FF0000"/>
                </a:solidFill>
              </a:rPr>
              <a:t> </a:t>
            </a:r>
            <a:r>
              <a:rPr lang="hu-HU" sz="3200"/>
              <a:t>=</a:t>
            </a:r>
            <a:r>
              <a:rPr lang="hu-HU" sz="3200">
                <a:solidFill>
                  <a:srgbClr val="FF0000"/>
                </a:solidFill>
              </a:rPr>
              <a:t> a</a:t>
            </a:r>
            <a:r>
              <a:rPr lang="hu-HU" sz="3200" baseline="30000">
                <a:solidFill>
                  <a:srgbClr val="FF0000"/>
                </a:solidFill>
              </a:rPr>
              <a:t>(k+1) </a:t>
            </a:r>
            <a:r>
              <a:rPr lang="hu-HU" sz="3200"/>
              <a:t>A</a:t>
            </a:r>
            <a:r>
              <a:rPr lang="hu-HU" sz="3200" baseline="30000"/>
              <a:t>T</a:t>
            </a:r>
            <a:endParaRPr lang="hu-HU" sz="32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3200">
                <a:solidFill>
                  <a:srgbClr val="FF0000"/>
                </a:solidFill>
              </a:rPr>
              <a:t>a</a:t>
            </a:r>
            <a:r>
              <a:rPr lang="hu-HU" sz="3200" baseline="30000">
                <a:solidFill>
                  <a:srgbClr val="FF0000"/>
                </a:solidFill>
              </a:rPr>
              <a:t>(k+1) </a:t>
            </a:r>
            <a:r>
              <a:rPr lang="hu-HU" sz="3200"/>
              <a:t>=</a:t>
            </a:r>
            <a:r>
              <a:rPr lang="hu-HU" sz="3200">
                <a:solidFill>
                  <a:srgbClr val="FF0000"/>
                </a:solidFill>
              </a:rPr>
              <a:t> a</a:t>
            </a:r>
            <a:r>
              <a:rPr lang="hu-HU" sz="3200" baseline="30000">
                <a:solidFill>
                  <a:srgbClr val="FF0000"/>
                </a:solidFill>
              </a:rPr>
              <a:t>(1) </a:t>
            </a:r>
            <a:r>
              <a:rPr lang="hu-HU" sz="4400"/>
              <a:t>(</a:t>
            </a:r>
            <a:r>
              <a:rPr lang="hu-HU" sz="3200"/>
              <a:t>A</a:t>
            </a:r>
            <a:r>
              <a:rPr lang="hu-HU" sz="3200" baseline="30000"/>
              <a:t>T</a:t>
            </a:r>
            <a:r>
              <a:rPr lang="hu-HU" sz="3200" baseline="30000">
                <a:solidFill>
                  <a:srgbClr val="FF0000"/>
                </a:solidFill>
              </a:rPr>
              <a:t> </a:t>
            </a:r>
            <a:r>
              <a:rPr lang="hu-HU" sz="3200"/>
              <a:t>A</a:t>
            </a:r>
            <a:r>
              <a:rPr lang="hu-HU" sz="4400"/>
              <a:t>)</a:t>
            </a:r>
            <a:r>
              <a:rPr lang="hu-HU" sz="4400" baseline="30000"/>
              <a:t>k</a:t>
            </a:r>
            <a:endParaRPr lang="hu-HU" sz="3200" baseline="30000"/>
          </a:p>
          <a:p>
            <a:pPr>
              <a:spcBef>
                <a:spcPct val="50000"/>
              </a:spcBef>
            </a:pPr>
            <a:endParaRPr lang="hu-HU" sz="320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3200">
                <a:solidFill>
                  <a:srgbClr val="008000"/>
                </a:solidFill>
              </a:rPr>
              <a:t>h</a:t>
            </a:r>
            <a:r>
              <a:rPr lang="hu-HU" sz="3200" baseline="30000">
                <a:solidFill>
                  <a:srgbClr val="008000"/>
                </a:solidFill>
              </a:rPr>
              <a:t>(k+1)</a:t>
            </a:r>
            <a:r>
              <a:rPr lang="hu-HU" sz="3200">
                <a:solidFill>
                  <a:srgbClr val="FF0000"/>
                </a:solidFill>
              </a:rPr>
              <a:t> </a:t>
            </a:r>
            <a:r>
              <a:rPr lang="hu-HU" sz="3200"/>
              <a:t>=</a:t>
            </a:r>
            <a:r>
              <a:rPr lang="hu-HU" sz="3200">
                <a:solidFill>
                  <a:srgbClr val="FF0000"/>
                </a:solidFill>
              </a:rPr>
              <a:t> </a:t>
            </a:r>
            <a:r>
              <a:rPr lang="hu-HU" sz="3200">
                <a:solidFill>
                  <a:srgbClr val="008000"/>
                </a:solidFill>
              </a:rPr>
              <a:t>h</a:t>
            </a:r>
            <a:r>
              <a:rPr lang="hu-HU" sz="3200" baseline="30000">
                <a:solidFill>
                  <a:srgbClr val="008000"/>
                </a:solidFill>
              </a:rPr>
              <a:t>(1) </a:t>
            </a:r>
            <a:r>
              <a:rPr lang="hu-HU" sz="4400"/>
              <a:t>(</a:t>
            </a:r>
            <a:r>
              <a:rPr lang="hu-HU" sz="3200"/>
              <a:t>A</a:t>
            </a:r>
            <a:r>
              <a:rPr lang="hu-HU" sz="3200" baseline="30000">
                <a:solidFill>
                  <a:srgbClr val="FF0000"/>
                </a:solidFill>
              </a:rPr>
              <a:t> </a:t>
            </a:r>
            <a:r>
              <a:rPr lang="hu-HU" sz="3200"/>
              <a:t>A</a:t>
            </a:r>
            <a:r>
              <a:rPr lang="hu-HU" sz="3200" baseline="30000"/>
              <a:t>T</a:t>
            </a:r>
            <a:r>
              <a:rPr lang="hu-HU" sz="4400"/>
              <a:t>)</a:t>
            </a:r>
            <a:r>
              <a:rPr lang="hu-HU" sz="4400" baseline="30000"/>
              <a:t>k</a:t>
            </a:r>
            <a:endParaRPr lang="hu-HU" sz="3200" baseline="300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2743200"/>
            <a:ext cx="3200400" cy="1555750"/>
            <a:chOff x="3398" y="2925"/>
            <a:chExt cx="1786" cy="980"/>
          </a:xfrm>
        </p:grpSpPr>
        <p:sp>
          <p:nvSpPr>
            <p:cNvPr id="79885" name="Text Box 5"/>
            <p:cNvSpPr txBox="1">
              <a:spLocks noChangeArrowheads="1"/>
            </p:cNvSpPr>
            <p:nvPr/>
          </p:nvSpPr>
          <p:spPr bwMode="auto">
            <a:xfrm>
              <a:off x="3398" y="2925"/>
              <a:ext cx="1786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9600"/>
                <a:t>(     ) </a:t>
              </a:r>
              <a:endParaRPr lang="hu-HU"/>
            </a:p>
          </p:txBody>
        </p:sp>
        <p:sp>
          <p:nvSpPr>
            <p:cNvPr id="79886" name="Text Box 6"/>
            <p:cNvSpPr txBox="1">
              <a:spLocks noChangeArrowheads="1"/>
            </p:cNvSpPr>
            <p:nvPr/>
          </p:nvSpPr>
          <p:spPr bwMode="auto">
            <a:xfrm>
              <a:off x="3630" y="3085"/>
              <a:ext cx="106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ym typeface="Symbol" pitchFamily="18" charset="2"/>
                </a:rPr>
                <a:t>w</a:t>
              </a:r>
              <a:r>
                <a:rPr lang="hu-HU" baseline="-25000">
                  <a:sym typeface="Symbol" pitchFamily="18" charset="2"/>
                </a:rPr>
                <a:t>1</a:t>
              </a:r>
              <a:r>
                <a:rPr lang="hu-HU" baseline="30000">
                  <a:sym typeface="Symbol" pitchFamily="18" charset="2"/>
                </a:rPr>
                <a:t>2</a:t>
              </a:r>
              <a:r>
                <a:rPr lang="hu-HU">
                  <a:sym typeface="Symbol" pitchFamily="18" charset="2"/>
                </a:rPr>
                <a:t>  0      …     0</a:t>
              </a:r>
            </a:p>
            <a:p>
              <a:r>
                <a:rPr lang="hu-HU">
                  <a:sym typeface="Symbol" pitchFamily="18" charset="2"/>
                </a:rPr>
                <a:t>0    w</a:t>
              </a:r>
              <a:r>
                <a:rPr lang="hu-HU" baseline="-25000">
                  <a:sym typeface="Symbol" pitchFamily="18" charset="2"/>
                </a:rPr>
                <a:t>2</a:t>
              </a:r>
              <a:r>
                <a:rPr lang="hu-HU" baseline="30000">
                  <a:sym typeface="Symbol" pitchFamily="18" charset="2"/>
                </a:rPr>
                <a:t>2</a:t>
              </a:r>
              <a:r>
                <a:rPr lang="hu-HU">
                  <a:sym typeface="Symbol" pitchFamily="18" charset="2"/>
                </a:rPr>
                <a:t>  0   …  0</a:t>
              </a:r>
            </a:p>
            <a:p>
              <a:r>
                <a:rPr lang="hu-HU">
                  <a:sym typeface="Symbol" pitchFamily="18" charset="2"/>
                </a:rPr>
                <a:t>          …  </a:t>
              </a:r>
            </a:p>
            <a:p>
              <a:r>
                <a:rPr lang="hu-HU">
                  <a:sym typeface="Symbol" pitchFamily="18" charset="2"/>
                </a:rPr>
                <a:t>0         …    0 w</a:t>
              </a:r>
              <a:r>
                <a:rPr lang="hu-HU" baseline="-25000">
                  <a:sym typeface="Symbol" pitchFamily="18" charset="2"/>
                </a:rPr>
                <a:t>n</a:t>
              </a:r>
              <a:r>
                <a:rPr lang="hu-HU" baseline="30000">
                  <a:sym typeface="Symbol" pitchFamily="18" charset="2"/>
                </a:rPr>
                <a:t>2</a:t>
              </a:r>
              <a:endParaRPr lang="hu-H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876800" y="4572000"/>
            <a:ext cx="3200400" cy="1555750"/>
            <a:chOff x="3398" y="2925"/>
            <a:chExt cx="1786" cy="980"/>
          </a:xfrm>
        </p:grpSpPr>
        <p:sp>
          <p:nvSpPr>
            <p:cNvPr id="79883" name="Text Box 8"/>
            <p:cNvSpPr txBox="1">
              <a:spLocks noChangeArrowheads="1"/>
            </p:cNvSpPr>
            <p:nvPr/>
          </p:nvSpPr>
          <p:spPr bwMode="auto">
            <a:xfrm>
              <a:off x="3398" y="2925"/>
              <a:ext cx="1786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9600"/>
                <a:t>(     ) </a:t>
              </a:r>
              <a:endParaRPr lang="hu-HU"/>
            </a:p>
          </p:txBody>
        </p:sp>
        <p:sp>
          <p:nvSpPr>
            <p:cNvPr id="79884" name="Text Box 9"/>
            <p:cNvSpPr txBox="1">
              <a:spLocks noChangeArrowheads="1"/>
            </p:cNvSpPr>
            <p:nvPr/>
          </p:nvSpPr>
          <p:spPr bwMode="auto">
            <a:xfrm>
              <a:off x="3630" y="3112"/>
              <a:ext cx="110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ym typeface="Symbol" pitchFamily="18" charset="2"/>
                </a:rPr>
                <a:t>w</a:t>
              </a:r>
              <a:r>
                <a:rPr lang="hu-HU" baseline="-25000">
                  <a:sym typeface="Symbol" pitchFamily="18" charset="2"/>
                </a:rPr>
                <a:t>1</a:t>
              </a:r>
              <a:r>
                <a:rPr lang="hu-HU" baseline="30000">
                  <a:sym typeface="Symbol" pitchFamily="18" charset="2"/>
                </a:rPr>
                <a:t>2</a:t>
              </a:r>
              <a:r>
                <a:rPr lang="hu-HU">
                  <a:sym typeface="Symbol" pitchFamily="18" charset="2"/>
                </a:rPr>
                <a:t>  0      …     0</a:t>
              </a:r>
            </a:p>
            <a:p>
              <a:r>
                <a:rPr lang="hu-HU">
                  <a:sym typeface="Symbol" pitchFamily="18" charset="2"/>
                </a:rPr>
                <a:t>0    w</a:t>
              </a:r>
              <a:r>
                <a:rPr lang="hu-HU" baseline="-25000">
                  <a:sym typeface="Symbol" pitchFamily="18" charset="2"/>
                </a:rPr>
                <a:t>2</a:t>
              </a:r>
              <a:r>
                <a:rPr lang="hu-HU" baseline="30000">
                  <a:sym typeface="Symbol" pitchFamily="18" charset="2"/>
                </a:rPr>
                <a:t>2</a:t>
              </a:r>
              <a:r>
                <a:rPr lang="hu-HU">
                  <a:sym typeface="Symbol" pitchFamily="18" charset="2"/>
                </a:rPr>
                <a:t>  0   …  0</a:t>
              </a:r>
            </a:p>
            <a:p>
              <a:r>
                <a:rPr lang="hu-HU">
                  <a:sym typeface="Symbol" pitchFamily="18" charset="2"/>
                </a:rPr>
                <a:t>          …  </a:t>
              </a:r>
            </a:p>
            <a:p>
              <a:r>
                <a:rPr lang="hu-HU">
                  <a:sym typeface="Symbol" pitchFamily="18" charset="2"/>
                </a:rPr>
                <a:t>0       …       0 w</a:t>
              </a:r>
              <a:r>
                <a:rPr lang="hu-HU" baseline="-25000">
                  <a:sym typeface="Symbol" pitchFamily="18" charset="2"/>
                </a:rPr>
                <a:t>n</a:t>
              </a:r>
              <a:r>
                <a:rPr lang="hu-HU" baseline="30000">
                  <a:sym typeface="Symbol" pitchFamily="18" charset="2"/>
                </a:rPr>
                <a:t>2</a:t>
              </a:r>
              <a:endParaRPr lang="hu-HU"/>
            </a:p>
          </p:txBody>
        </p:sp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380288" y="28527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k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308850" y="4724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k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657600" y="3352800"/>
            <a:ext cx="4781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/>
              <a:t>=</a:t>
            </a:r>
            <a:r>
              <a:rPr lang="hu-HU" sz="3200">
                <a:solidFill>
                  <a:srgbClr val="FF0000"/>
                </a:solidFill>
              </a:rPr>
              <a:t> a</a:t>
            </a:r>
            <a:r>
              <a:rPr lang="hu-HU" sz="3200" baseline="30000">
                <a:solidFill>
                  <a:srgbClr val="FF0000"/>
                </a:solidFill>
              </a:rPr>
              <a:t>(1) </a:t>
            </a:r>
            <a:r>
              <a:rPr lang="hu-HU" sz="3200"/>
              <a:t>U                        U</a:t>
            </a:r>
            <a:r>
              <a:rPr lang="hu-HU" sz="3200" baseline="30000"/>
              <a:t>T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57600" y="5181600"/>
            <a:ext cx="4737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/>
              <a:t>=</a:t>
            </a:r>
            <a:r>
              <a:rPr lang="hu-HU" sz="3200">
                <a:solidFill>
                  <a:srgbClr val="FF0000"/>
                </a:solidFill>
              </a:rPr>
              <a:t> </a:t>
            </a:r>
            <a:r>
              <a:rPr lang="hu-HU" sz="3200">
                <a:solidFill>
                  <a:srgbClr val="008000"/>
                </a:solidFill>
              </a:rPr>
              <a:t>h</a:t>
            </a:r>
            <a:r>
              <a:rPr lang="hu-HU" sz="3200" baseline="30000">
                <a:solidFill>
                  <a:srgbClr val="008000"/>
                </a:solidFill>
              </a:rPr>
              <a:t>(1)</a:t>
            </a:r>
            <a:r>
              <a:rPr lang="hu-HU" sz="3200" baseline="30000">
                <a:solidFill>
                  <a:srgbClr val="FF0000"/>
                </a:solidFill>
              </a:rPr>
              <a:t> </a:t>
            </a:r>
            <a:r>
              <a:rPr lang="hu-HU" sz="3200"/>
              <a:t>V                        V</a:t>
            </a:r>
            <a:r>
              <a:rPr lang="hu-HU" sz="3200" baseline="30000"/>
              <a:t>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HITS and path concentration</a:t>
            </a:r>
            <a:endParaRPr lang="en-US"/>
          </a:p>
        </p:txBody>
      </p:sp>
      <p:sp>
        <p:nvSpPr>
          <p:cNvPr id="35843" name="Tartalom helye 2"/>
          <p:cNvSpPr>
            <a:spLocks noGrp="1"/>
          </p:cNvSpPr>
          <p:nvPr>
            <p:ph idx="1"/>
          </p:nvPr>
        </p:nvSpPr>
        <p:spPr>
          <a:xfrm>
            <a:off x="250824" y="836613"/>
            <a:ext cx="8893175" cy="561657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sz="6000" dirty="0" smtClean="0"/>
          </a:p>
          <a:p>
            <a:pPr>
              <a:buFontTx/>
              <a:buNone/>
            </a:pPr>
            <a:r>
              <a:rPr lang="en-US" sz="4400" dirty="0" smtClean="0"/>
              <a:t> </a:t>
            </a:r>
            <a:r>
              <a:rPr lang="en-US" dirty="0" smtClean="0"/>
              <a:t>	Paths of length exactly 2 between </a:t>
            </a:r>
            <a:r>
              <a:rPr lang="en-US" dirty="0" err="1" smtClean="0"/>
              <a:t>i</a:t>
            </a:r>
            <a:r>
              <a:rPr lang="en-US" dirty="0" smtClean="0"/>
              <a:t> and j</a:t>
            </a:r>
          </a:p>
          <a:p>
            <a:pPr>
              <a:buFontTx/>
              <a:buNone/>
            </a:pPr>
            <a:r>
              <a:rPr lang="en-US" dirty="0" smtClean="0"/>
              <a:t>	Or maybe also less than 2 if </a:t>
            </a:r>
            <a:r>
              <a:rPr lang="en-US" i="1" dirty="0" err="1" smtClean="0"/>
              <a:t>A</a:t>
            </a:r>
            <a:r>
              <a:rPr lang="en-US" baseline="-25000" dirty="0" err="1" smtClean="0"/>
              <a:t>ii</a:t>
            </a:r>
            <a:r>
              <a:rPr lang="en-US" dirty="0" smtClean="0"/>
              <a:t>&gt;0</a:t>
            </a:r>
          </a:p>
          <a:p>
            <a:r>
              <a:rPr lang="en-US" dirty="0" err="1" smtClean="0"/>
              <a:t>A</a:t>
            </a:r>
            <a:r>
              <a:rPr lang="en-US" baseline="30000" dirty="0" err="1" smtClean="0"/>
              <a:t>k</a:t>
            </a:r>
            <a:r>
              <a:rPr lang="en-US" dirty="0" smtClean="0"/>
              <a:t> 	= |{paths of length k between </a:t>
            </a:r>
            <a:r>
              <a:rPr lang="en-US" dirty="0" err="1" smtClean="0"/>
              <a:t>endpts</a:t>
            </a:r>
            <a:r>
              <a:rPr lang="en-US" dirty="0" smtClean="0"/>
              <a:t>}|</a:t>
            </a:r>
          </a:p>
          <a:p>
            <a:r>
              <a:rPr lang="en-US" dirty="0" smtClean="0"/>
              <a:t>(AA</a:t>
            </a:r>
            <a:r>
              <a:rPr lang="en-US" baseline="30000" dirty="0" smtClean="0"/>
              <a:t>T</a:t>
            </a:r>
            <a:r>
              <a:rPr lang="en-US" dirty="0" smtClean="0"/>
              <a:t>) = |{alternating back-and-forth routes}|</a:t>
            </a:r>
          </a:p>
          <a:p>
            <a:r>
              <a:rPr lang="en-US" dirty="0" smtClean="0"/>
              <a:t>(AA</a:t>
            </a:r>
            <a:r>
              <a:rPr lang="en-US" baseline="30000" dirty="0" smtClean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k</a:t>
            </a:r>
            <a:r>
              <a:rPr lang="en-US" dirty="0" smtClean="0"/>
              <a:t> = |{alternating back-n-forth k times}|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611560" y="836191"/>
          <a:ext cx="2843212" cy="936625"/>
        </p:xfrm>
        <a:graphic>
          <a:graphicData uri="http://schemas.openxmlformats.org/presentationml/2006/ole">
            <p:oleObj spid="_x0000_s11266" name="Equation" r:id="rId3" imgW="104112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err="1" smtClean="0"/>
              <a:t>Guess</a:t>
            </a:r>
            <a:r>
              <a:rPr lang="hu-HU" dirty="0" smtClean="0"/>
              <a:t>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hu-HU" dirty="0" smtClean="0"/>
              <a:t>and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hu-HU" dirty="0" err="1" smtClean="0"/>
              <a:t>singular</a:t>
            </a:r>
            <a:r>
              <a:rPr lang="en-US" dirty="0" smtClean="0"/>
              <a:t> </a:t>
            </a:r>
            <a:r>
              <a:rPr lang="hu-HU" dirty="0" err="1" smtClean="0"/>
              <a:t>directions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3686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HITS is </a:t>
            </a:r>
            <a:r>
              <a:rPr lang="hu-HU" dirty="0" err="1" smtClean="0"/>
              <a:t>instable</a:t>
            </a:r>
            <a:r>
              <a:rPr lang="hu-HU" dirty="0" smtClean="0"/>
              <a:t>, </a:t>
            </a:r>
            <a:r>
              <a:rPr lang="hu-HU" dirty="0" err="1" smtClean="0"/>
              <a:t>reverting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connecting</a:t>
            </a:r>
            <a:r>
              <a:rPr lang="hu-HU" dirty="0" smtClean="0"/>
              <a:t> </a:t>
            </a:r>
            <a:r>
              <a:rPr lang="hu-HU" dirty="0" err="1" smtClean="0"/>
              <a:t>edge</a:t>
            </a:r>
            <a:r>
              <a:rPr lang="hu-HU" dirty="0" smtClean="0"/>
              <a:t> </a:t>
            </a:r>
            <a:r>
              <a:rPr lang="hu-HU" dirty="0" err="1" smtClean="0"/>
              <a:t>completely</a:t>
            </a:r>
            <a:r>
              <a:rPr lang="hu-HU" dirty="0" smtClean="0"/>
              <a:t> </a:t>
            </a:r>
            <a:r>
              <a:rPr lang="hu-HU" dirty="0" err="1" smtClean="0"/>
              <a:t>changes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scores</a:t>
            </a:r>
            <a:endParaRPr lang="hu-HU" dirty="0" smtClean="0"/>
          </a:p>
          <a:p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singular</a:t>
            </a:r>
            <a:r>
              <a:rPr lang="hu-HU" dirty="0" smtClean="0"/>
              <a:t> </a:t>
            </a:r>
            <a:r>
              <a:rPr lang="hu-HU" dirty="0" err="1" smtClean="0"/>
              <a:t>values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close</a:t>
            </a:r>
            <a:endParaRPr lang="hu-HU" dirty="0" smtClean="0"/>
          </a:p>
        </p:txBody>
      </p:sp>
      <p:pic>
        <p:nvPicPr>
          <p:cNvPr id="86020" name="Picture 3"/>
          <p:cNvPicPr>
            <a:picLocks noChangeAspect="1" noChangeArrowheads="1"/>
          </p:cNvPicPr>
          <p:nvPr/>
        </p:nvPicPr>
        <p:blipFill>
          <a:blip r:embed="rId2" cstate="print"/>
          <a:srcRect l="14165" r="11586"/>
          <a:stretch>
            <a:fillRect/>
          </a:stretch>
        </p:blipFill>
        <p:spPr bwMode="auto">
          <a:xfrm>
            <a:off x="755650" y="2852936"/>
            <a:ext cx="31686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3"/>
          <p:cNvPicPr>
            <a:picLocks noChangeAspect="1" noChangeArrowheads="1"/>
          </p:cNvPicPr>
          <p:nvPr/>
        </p:nvPicPr>
        <p:blipFill>
          <a:blip r:embed="rId3" cstate="print"/>
          <a:srcRect l="11586" r="14165"/>
          <a:stretch>
            <a:fillRect/>
          </a:stretch>
        </p:blipFill>
        <p:spPr bwMode="auto">
          <a:xfrm>
            <a:off x="4427538" y="2852936"/>
            <a:ext cx="31686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6022" name="Egyenes összekötő nyíllal 8"/>
          <p:cNvCxnSpPr>
            <a:cxnSpLocks noChangeShapeType="1"/>
          </p:cNvCxnSpPr>
          <p:nvPr/>
        </p:nvCxnSpPr>
        <p:spPr bwMode="auto">
          <a:xfrm rot="10800000">
            <a:off x="3635375" y="4434086"/>
            <a:ext cx="1081088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SVD and </a:t>
            </a:r>
            <a:r>
              <a:rPr lang="hu-HU" dirty="0" err="1" smtClean="0"/>
              <a:t>Ellipsoids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{y=</a:t>
            </a:r>
            <a:r>
              <a:rPr lang="hu-HU" dirty="0" err="1" smtClean="0"/>
              <a:t>Ax</a:t>
            </a:r>
            <a:r>
              <a:rPr lang="hu-HU" dirty="0" smtClean="0"/>
              <a:t> : ||x|| = 1}</a:t>
            </a:r>
          </a:p>
          <a:p>
            <a:endParaRPr lang="hu-HU" dirty="0" smtClean="0"/>
          </a:p>
          <a:p>
            <a:r>
              <a:rPr lang="hu-HU" dirty="0" err="1" smtClean="0"/>
              <a:t>ellipsoid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axes</a:t>
            </a:r>
            <a:r>
              <a:rPr lang="hu-HU" dirty="0" smtClean="0"/>
              <a:t> </a:t>
            </a:r>
            <a:r>
              <a:rPr lang="hu-HU" dirty="0" err="1" smtClean="0"/>
              <a:t>u</a:t>
            </a:r>
            <a:r>
              <a:rPr lang="hu-HU" baseline="-25000" dirty="0" err="1" smtClean="0"/>
              <a:t>i</a:t>
            </a:r>
            <a:r>
              <a:rPr lang="hu-HU" dirty="0" smtClean="0"/>
              <a:t> of </a:t>
            </a:r>
            <a:r>
              <a:rPr lang="hu-HU" dirty="0" err="1" smtClean="0"/>
              <a:t>length</a:t>
            </a:r>
            <a:r>
              <a:rPr lang="hu-HU" dirty="0" smtClean="0"/>
              <a:t> </a:t>
            </a:r>
            <a:r>
              <a:rPr lang="hu-HU" dirty="0" err="1" smtClean="0"/>
              <a:t>w</a:t>
            </a:r>
            <a:r>
              <a:rPr lang="hu-HU" baseline="-25000" dirty="0" err="1" smtClean="0"/>
              <a:t>i</a:t>
            </a:r>
            <a:endParaRPr lang="hu-HU" baseline="-25000" dirty="0" smtClean="0"/>
          </a:p>
          <a:p>
            <a:endParaRPr lang="hu-HU" baseline="-25000" dirty="0" smtClean="0"/>
          </a:p>
          <a:p>
            <a:endParaRPr lang="hu-HU" baseline="-25000" dirty="0" smtClean="0"/>
          </a:p>
          <a:p>
            <a:endParaRPr lang="hu-HU" baseline="-25000" dirty="0" smtClean="0"/>
          </a:p>
          <a:p>
            <a:endParaRPr lang="hu-HU" baseline="-25000" dirty="0" smtClean="0"/>
          </a:p>
          <a:p>
            <a:endParaRPr lang="hu-HU" baseline="-25000" dirty="0" smtClean="0"/>
          </a:p>
          <a:p>
            <a:endParaRPr lang="hu-HU" baseline="-25000" dirty="0" smtClean="0"/>
          </a:p>
          <a:p>
            <a:endParaRPr lang="hu-HU" sz="1800" baseline="-25000" dirty="0" smtClean="0"/>
          </a:p>
          <a:p>
            <a:endParaRPr lang="hu-HU" baseline="-25000" dirty="0" smtClean="0"/>
          </a:p>
          <a:p>
            <a:r>
              <a:rPr lang="en-US" dirty="0" smtClean="0"/>
              <a:t>Nodes projected based on neighbor vector</a:t>
            </a:r>
            <a:endParaRPr lang="hu-HU" dirty="0" smtClean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067944" y="548680"/>
          <a:ext cx="1800225" cy="1177925"/>
        </p:xfrm>
        <a:graphic>
          <a:graphicData uri="http://schemas.openxmlformats.org/presentationml/2006/ole">
            <p:oleObj spid="_x0000_s18434" name="Equation" r:id="rId3" imgW="698400" imgH="457200" progId="Equation.3">
              <p:embed/>
            </p:oleObj>
          </a:graphicData>
        </a:graphic>
      </p:graphicFrame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314700" y="2636912"/>
            <a:ext cx="2514600" cy="2514600"/>
            <a:chOff x="2112" y="2400"/>
            <a:chExt cx="1584" cy="1584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2904" y="2400"/>
              <a:ext cx="0" cy="1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  <a:cs typeface="Arial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rot="5400000" flipV="1">
              <a:off x="2904" y="2400"/>
              <a:ext cx="0" cy="1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668963" y="3992637"/>
            <a:ext cx="1570037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Original axes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19400" y="2865512"/>
            <a:ext cx="2849563" cy="2514600"/>
            <a:chOff x="1776" y="2592"/>
            <a:chExt cx="1795" cy="1584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304" y="3696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064" y="3744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024" y="3168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880" y="3024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880" y="2832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168" y="2976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120" y="2736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264" y="2784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360" y="2592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496" y="3072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2669" y="3264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2669" y="3120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2774" y="3312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3120" y="2592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2669" y="2928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2496" y="3648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2256" y="3360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2352" y="3504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2669" y="3456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2496" y="3312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2448" y="3216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2880" y="3360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2208" y="3600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2112" y="3504"/>
              <a:ext cx="21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1776" y="3926"/>
              <a:ext cx="88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Data points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581400" y="3081412"/>
            <a:ext cx="4953000" cy="1676400"/>
            <a:chOff x="2256" y="2728"/>
            <a:chExt cx="3120" cy="1056"/>
          </a:xfrm>
        </p:grpSpPr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V="1">
              <a:off x="2256" y="2728"/>
              <a:ext cx="1200" cy="10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127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  <a:cs typeface="Arial" charset="0"/>
              </a:endParaRPr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3538" y="2798"/>
              <a:ext cx="183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First principal component</a:t>
              </a: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966788" y="3094112"/>
            <a:ext cx="3910012" cy="1143000"/>
            <a:chOff x="609" y="2736"/>
            <a:chExt cx="2463" cy="720"/>
          </a:xfrm>
        </p:grpSpPr>
        <p:sp>
          <p:nvSpPr>
            <p:cNvPr id="41" name="Line 38"/>
            <p:cNvSpPr>
              <a:spLocks noChangeShapeType="1"/>
            </p:cNvSpPr>
            <p:nvPr/>
          </p:nvSpPr>
          <p:spPr bwMode="auto">
            <a:xfrm rot="16200000" flipV="1">
              <a:off x="2629" y="3016"/>
              <a:ext cx="478" cy="409"/>
            </a:xfrm>
            <a:prstGeom prst="line">
              <a:avLst/>
            </a:prstGeom>
            <a:noFill/>
            <a:ln w="25400">
              <a:solidFill>
                <a:srgbClr val="3399FF"/>
              </a:solidFill>
              <a:round/>
              <a:headEnd/>
              <a:tailEnd type="triangle" w="med" len="med"/>
            </a:ln>
            <a:effectLst>
              <a:outerShdw dist="17961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Arial" charset="0"/>
                <a:cs typeface="Arial" charset="0"/>
              </a:endParaRPr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609" y="2736"/>
              <a:ext cx="206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33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Second principal component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Projection of graph nodes by </a:t>
            </a:r>
            <a:r>
              <a:rPr lang="en-US" b="1" u="sng" smtClean="0">
                <a:effectLst/>
              </a:rPr>
              <a:t>A</a:t>
            </a:r>
            <a:endParaRPr lang="en-US" b="1" u="sng">
              <a:effectLst/>
            </a:endParaRPr>
          </a:p>
        </p:txBody>
      </p:sp>
      <p:pic>
        <p:nvPicPr>
          <p:cNvPr id="98308" name="Picture 3" descr="C:\Documents and Settings\benczur\Dokumentumok\Onelet\Vizsla030317\sv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95350"/>
            <a:ext cx="73914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7162800" y="1352550"/>
            <a:ext cx="1066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8310" name="Text Box 5"/>
          <p:cNvSpPr txBox="1">
            <a:spLocks noChangeArrowheads="1"/>
          </p:cNvSpPr>
          <p:nvPr/>
        </p:nvSpPr>
        <p:spPr bwMode="auto">
          <a:xfrm>
            <a:off x="1143000" y="120015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First three singular components of a social network</a:t>
            </a:r>
            <a:endParaRPr lang="en-US" sz="2400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267200" y="2132013"/>
            <a:ext cx="4130675" cy="1201737"/>
            <a:chOff x="2688" y="1931"/>
            <a:chExt cx="2602" cy="757"/>
          </a:xfrm>
        </p:grpSpPr>
        <p:sp>
          <p:nvSpPr>
            <p:cNvPr id="98314" name="Text Box 7"/>
            <p:cNvSpPr txBox="1">
              <a:spLocks noChangeArrowheads="1"/>
            </p:cNvSpPr>
            <p:nvPr/>
          </p:nvSpPr>
          <p:spPr bwMode="auto">
            <a:xfrm>
              <a:off x="4286" y="1931"/>
              <a:ext cx="100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Clusters by K-Means</a:t>
              </a:r>
            </a:p>
          </p:txBody>
        </p:sp>
        <p:sp>
          <p:nvSpPr>
            <p:cNvPr id="98315" name="Line 8"/>
            <p:cNvSpPr>
              <a:spLocks noChangeShapeType="1"/>
            </p:cNvSpPr>
            <p:nvPr/>
          </p:nvSpPr>
          <p:spPr bwMode="auto">
            <a:xfrm flipH="1">
              <a:off x="3312" y="1968"/>
              <a:ext cx="91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8316" name="Line 9"/>
            <p:cNvSpPr>
              <a:spLocks noChangeShapeType="1"/>
            </p:cNvSpPr>
            <p:nvPr/>
          </p:nvSpPr>
          <p:spPr bwMode="auto">
            <a:xfrm flipH="1">
              <a:off x="3168" y="2160"/>
              <a:ext cx="105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8317" name="Line 10"/>
            <p:cNvSpPr>
              <a:spLocks noChangeShapeType="1"/>
            </p:cNvSpPr>
            <p:nvPr/>
          </p:nvSpPr>
          <p:spPr bwMode="auto">
            <a:xfrm flipH="1">
              <a:off x="2688" y="2352"/>
              <a:ext cx="15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8318" name="Line 11"/>
            <p:cNvSpPr>
              <a:spLocks noChangeShapeType="1"/>
            </p:cNvSpPr>
            <p:nvPr/>
          </p:nvSpPr>
          <p:spPr bwMode="auto">
            <a:xfrm flipH="1">
              <a:off x="3744" y="249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98312" name="Text Box 12"/>
          <p:cNvSpPr txBox="1">
            <a:spLocks noChangeArrowheads="1"/>
          </p:cNvSpPr>
          <p:nvPr/>
        </p:nvSpPr>
        <p:spPr bwMode="auto">
          <a:xfrm>
            <a:off x="3059113" y="4005263"/>
            <a:ext cx="32416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{x</a:t>
            </a:r>
            <a:r>
              <a:rPr lang="hu-HU" sz="2800" baseline="-25000">
                <a:solidFill>
                  <a:srgbClr val="FF0000"/>
                </a:solidFill>
              </a:rPr>
              <a:t>i</a:t>
            </a:r>
            <a:r>
              <a:rPr lang="en-US" sz="2800" baseline="30000">
                <a:solidFill>
                  <a:srgbClr val="FF0000"/>
                </a:solidFill>
              </a:rPr>
              <a:t>T</a:t>
            </a:r>
            <a:r>
              <a:rPr lang="en-US" sz="2800">
                <a:solidFill>
                  <a:srgbClr val="FF0000"/>
                </a:solidFill>
              </a:rPr>
              <a:t>A : x</a:t>
            </a:r>
            <a:r>
              <a:rPr lang="hu-HU" sz="2800" baseline="-25000">
                <a:solidFill>
                  <a:srgbClr val="FF0000"/>
                </a:solidFill>
              </a:rPr>
              <a:t>i</a:t>
            </a:r>
            <a:r>
              <a:rPr lang="hu-HU" sz="2800">
                <a:solidFill>
                  <a:srgbClr val="FF0000"/>
                </a:solidFill>
              </a:rPr>
              <a:t> are base vectors of nodes</a:t>
            </a:r>
            <a:r>
              <a:rPr lang="en-US" sz="2800">
                <a:solidFill>
                  <a:srgbClr val="FF0000"/>
                </a:solidFill>
              </a:rPr>
              <a:t>}</a:t>
            </a:r>
            <a:r>
              <a:rPr lang="en-US" sz="2800"/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850" y="5373688"/>
            <a:ext cx="86406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T</a:t>
            </a:r>
            <a:r>
              <a:rPr lang="hu-HU" sz="2400" dirty="0" err="1" smtClean="0">
                <a:solidFill>
                  <a:srgbClr val="0000FF"/>
                </a:solidFill>
              </a:rPr>
              <a:t>wo</a:t>
            </a:r>
            <a:r>
              <a:rPr lang="hu-HU" sz="2400" dirty="0" smtClean="0">
                <a:solidFill>
                  <a:srgbClr val="0000FF"/>
                </a:solidFill>
              </a:rPr>
              <a:t> </a:t>
            </a:r>
            <a:r>
              <a:rPr lang="hu-HU" sz="2400" dirty="0" err="1">
                <a:solidFill>
                  <a:srgbClr val="0000FF"/>
                </a:solidFill>
              </a:rPr>
              <a:t>nodes</a:t>
            </a:r>
            <a:r>
              <a:rPr lang="hu-HU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are near if </a:t>
            </a:r>
            <a:r>
              <a:rPr lang="hu-HU" sz="2400" dirty="0" err="1" smtClean="0">
                <a:solidFill>
                  <a:srgbClr val="0000FF"/>
                </a:solidFill>
              </a:rPr>
              <a:t>their</a:t>
            </a:r>
            <a:r>
              <a:rPr lang="hu-HU" sz="2400" dirty="0" smtClean="0">
                <a:solidFill>
                  <a:srgbClr val="0000FF"/>
                </a:solidFill>
              </a:rPr>
              <a:t> </a:t>
            </a:r>
            <a:r>
              <a:rPr lang="hu-HU" sz="2400" dirty="0" err="1" smtClean="0">
                <a:solidFill>
                  <a:srgbClr val="0000FF"/>
                </a:solidFill>
              </a:rPr>
              <a:t>A</a:t>
            </a:r>
            <a:r>
              <a:rPr lang="hu-HU" sz="24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baseline="-25000" dirty="0" smtClean="0">
                <a:solidFill>
                  <a:srgbClr val="0000FF"/>
                </a:solidFill>
              </a:rPr>
              <a:t>.</a:t>
            </a:r>
            <a:r>
              <a:rPr lang="hu-HU" sz="2400" dirty="0" smtClean="0">
                <a:solidFill>
                  <a:srgbClr val="0000FF"/>
                </a:solidFill>
              </a:rPr>
              <a:t> </a:t>
            </a:r>
            <a:r>
              <a:rPr lang="hu-HU" sz="2400" dirty="0" err="1">
                <a:solidFill>
                  <a:srgbClr val="0000FF"/>
                </a:solidFill>
              </a:rPr>
              <a:t>vectors</a:t>
            </a:r>
            <a:r>
              <a:rPr lang="hu-HU" sz="2400" dirty="0">
                <a:solidFill>
                  <a:srgbClr val="0000FF"/>
                </a:solidFill>
              </a:rPr>
              <a:t> </a:t>
            </a:r>
            <a:r>
              <a:rPr lang="hu-HU" sz="2400" dirty="0" err="1">
                <a:solidFill>
                  <a:srgbClr val="0000FF"/>
                </a:solidFill>
              </a:rPr>
              <a:t>are</a:t>
            </a:r>
            <a:r>
              <a:rPr lang="hu-HU" sz="2400" dirty="0">
                <a:solidFill>
                  <a:srgbClr val="0000FF"/>
                </a:solidFill>
              </a:rPr>
              <a:t> </a:t>
            </a:r>
            <a:r>
              <a:rPr lang="hu-HU" sz="2400" dirty="0" err="1" smtClean="0">
                <a:solidFill>
                  <a:srgbClr val="0000FF"/>
                </a:solidFill>
              </a:rPr>
              <a:t>close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Disappointing result if you partition a path (parts alternate)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of </a:t>
            </a:r>
            <a:r>
              <a:rPr lang="en-US" dirty="0" smtClean="0">
                <a:solidFill>
                  <a:schemeClr val="bg1"/>
                </a:solidFill>
              </a:rPr>
              <a:t>spectral partitioning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6" name="Picture 77" descr="RUOT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072873" cy="3054655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4139952" y="90872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typical singular </a:t>
            </a:r>
            <a:r>
              <a:rPr lang="en-US" dirty="0" smtClean="0"/>
              <a:t>directions</a:t>
            </a:r>
          </a:p>
          <a:p>
            <a:r>
              <a:rPr lang="en-US" dirty="0" smtClean="0"/>
              <a:t>(well … </a:t>
            </a:r>
            <a:r>
              <a:rPr lang="en-US" dirty="0" err="1" smtClean="0"/>
              <a:t>Laplacian</a:t>
            </a:r>
            <a:r>
              <a:rPr lang="en-US" dirty="0" smtClean="0"/>
              <a:t>, normalization …)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139952" y="1652607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LiveJournal</a:t>
            </a:r>
            <a:r>
              <a:rPr lang="en-US" dirty="0" smtClean="0"/>
              <a:t> blogger friendship network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Characteristic “Russian” user group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Goal to split this group and separate non-Russians (Ukraine, Estonia, …)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of </a:t>
            </a:r>
            <a:r>
              <a:rPr lang="en-US" dirty="0" smtClean="0">
                <a:solidFill>
                  <a:schemeClr val="bg1"/>
                </a:solidFill>
              </a:rPr>
              <a:t>spectral partitioning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6" name="Picture 77" descr="RUOT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072873" cy="3054655"/>
          </a:xfrm>
          <a:prstGeom prst="rect">
            <a:avLst/>
          </a:prstGeom>
          <a:noFill/>
        </p:spPr>
      </p:pic>
      <p:pic>
        <p:nvPicPr>
          <p:cNvPr id="7" name="Picture 92" descr="examplegraph3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356992"/>
            <a:ext cx="3122338" cy="3122338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4139952" y="9087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typical singular directions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292080" y="249289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of the first many directions grab medium size dense parts</a:t>
            </a:r>
            <a:endParaRPr lang="hu-HU" dirty="0"/>
          </a:p>
        </p:txBody>
      </p:sp>
      <p:cxnSp>
        <p:nvCxnSpPr>
          <p:cNvPr id="12" name="Egyenes összekötő nyíllal 11"/>
          <p:cNvCxnSpPr/>
          <p:nvPr/>
        </p:nvCxnSpPr>
        <p:spPr bwMode="auto">
          <a:xfrm flipH="1">
            <a:off x="6804248" y="3140968"/>
            <a:ext cx="144016" cy="1584176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Egyenes összekötő nyíllal 12"/>
          <p:cNvCxnSpPr/>
          <p:nvPr/>
        </p:nvCxnSpPr>
        <p:spPr bwMode="auto">
          <a:xfrm>
            <a:off x="7452320" y="3140968"/>
            <a:ext cx="360040" cy="223224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of </a:t>
            </a:r>
            <a:r>
              <a:rPr lang="en-US" dirty="0" smtClean="0">
                <a:solidFill>
                  <a:schemeClr val="bg1"/>
                </a:solidFill>
              </a:rPr>
              <a:t>spectral partitioning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6" name="Picture 77" descr="RUOT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072873" cy="3054655"/>
          </a:xfrm>
          <a:prstGeom prst="rect">
            <a:avLst/>
          </a:prstGeom>
          <a:noFill/>
        </p:spPr>
      </p:pic>
      <p:pic>
        <p:nvPicPr>
          <p:cNvPr id="7" name="Picture 92" descr="examplegraph3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356992"/>
            <a:ext cx="3122338" cy="3122338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4139952" y="9087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typical singular directions</a:t>
            </a:r>
            <a:endParaRPr lang="hu-HU" dirty="0"/>
          </a:p>
        </p:txBody>
      </p:sp>
      <p:pic>
        <p:nvPicPr>
          <p:cNvPr id="10" name="Picture 74" descr="sdp_russi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573016"/>
            <a:ext cx="3995787" cy="2997052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4139952" y="284364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Computationally costly improvement : </a:t>
            </a:r>
            <a:r>
              <a:rPr lang="en-US" dirty="0" err="1" smtClean="0"/>
              <a:t>semidefinite</a:t>
            </a:r>
            <a:r>
              <a:rPr lang="en-US" dirty="0" smtClean="0"/>
              <a:t> relaxation [Lang 2005]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of </a:t>
            </a:r>
            <a:r>
              <a:rPr lang="en-US" dirty="0" smtClean="0">
                <a:solidFill>
                  <a:schemeClr val="bg1"/>
                </a:solidFill>
              </a:rPr>
              <a:t>spectral partitioning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6" name="Picture 77" descr="RUOT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072873" cy="3054655"/>
          </a:xfrm>
          <a:prstGeom prst="rect">
            <a:avLst/>
          </a:prstGeom>
          <a:noFill/>
        </p:spPr>
      </p:pic>
      <p:pic>
        <p:nvPicPr>
          <p:cNvPr id="7" name="Picture 92" descr="examplegraph3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356992"/>
            <a:ext cx="3122338" cy="3122338"/>
          </a:xfrm>
          <a:prstGeom prst="rect">
            <a:avLst/>
          </a:prstGeom>
          <a:noFill/>
        </p:spPr>
      </p:pic>
      <p:pic>
        <p:nvPicPr>
          <p:cNvPr id="10" name="Picture 74" descr="sdp_russi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573016"/>
            <a:ext cx="3995787" cy="2997052"/>
          </a:xfrm>
          <a:prstGeom prst="rect">
            <a:avLst/>
          </a:prstGeom>
          <a:noFill/>
        </p:spPr>
      </p:pic>
      <p:pic>
        <p:nvPicPr>
          <p:cNvPr id="9" name="Picture 75" descr="RUOT_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764704"/>
            <a:ext cx="3842461" cy="2881846"/>
          </a:xfrm>
          <a:prstGeom prst="rect">
            <a:avLst/>
          </a:prstGeom>
          <a:noFill/>
        </p:spPr>
      </p:pic>
      <p:sp>
        <p:nvSpPr>
          <p:cNvPr id="12" name="Szövegdoboz 11"/>
          <p:cNvSpPr txBox="1"/>
          <p:nvPr/>
        </p:nvSpPr>
        <p:spPr>
          <a:xfrm>
            <a:off x="5148064" y="58052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removal of dense cores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Kurucz</a:t>
            </a:r>
            <a:r>
              <a:rPr lang="en-US" dirty="0" smtClean="0"/>
              <a:t>, B, </a:t>
            </a:r>
            <a:r>
              <a:rPr lang="en-US" dirty="0" err="1" smtClean="0"/>
              <a:t>AoIS</a:t>
            </a:r>
            <a:r>
              <a:rPr lang="en-US" dirty="0" smtClean="0"/>
              <a:t> 2010]</a:t>
            </a:r>
            <a:endParaRPr lang="hu-HU" dirty="0"/>
          </a:p>
        </p:txBody>
      </p:sp>
      <p:sp>
        <p:nvSpPr>
          <p:cNvPr id="13" name="Ellipszis 12"/>
          <p:cNvSpPr/>
          <p:nvPr/>
        </p:nvSpPr>
        <p:spPr bwMode="auto">
          <a:xfrm>
            <a:off x="6660232" y="4653136"/>
            <a:ext cx="504056" cy="504056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4" name="Ellipszis 13"/>
          <p:cNvSpPr/>
          <p:nvPr/>
        </p:nvSpPr>
        <p:spPr bwMode="auto">
          <a:xfrm>
            <a:off x="7668344" y="5373216"/>
            <a:ext cx="288032" cy="216024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</a:t>
            </a:r>
            <a:r>
              <a:rPr lang="en-US" dirty="0" smtClean="0">
                <a:solidFill>
                  <a:schemeClr val="bg1"/>
                </a:solidFill>
              </a:rPr>
              <a:t>nice mathematical facts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PageRank</a:t>
            </a:r>
            <a:r>
              <a:rPr lang="en-US" dirty="0" smtClean="0"/>
              <a:t> teleportation for numerical stability</a:t>
            </a:r>
          </a:p>
          <a:p>
            <a:r>
              <a:rPr lang="en-US" dirty="0" err="1" smtClean="0"/>
              <a:t>PageRank</a:t>
            </a:r>
            <a:r>
              <a:rPr lang="en-US" dirty="0" smtClean="0"/>
              <a:t> convergence mathematically very simple by short path equivalence</a:t>
            </a:r>
          </a:p>
          <a:p>
            <a:r>
              <a:rPr lang="en-US" dirty="0" smtClean="0"/>
              <a:t>Short path equivalence explains centrality and yields Big Data approximation algorithms</a:t>
            </a:r>
          </a:p>
          <a:p>
            <a:r>
              <a:rPr lang="en-US" dirty="0" smtClean="0"/>
              <a:t>HITS is just first singular directions</a:t>
            </a:r>
          </a:p>
          <a:p>
            <a:r>
              <a:rPr lang="en-US" dirty="0" smtClean="0"/>
              <a:t>HITS concentrates at dense </a:t>
            </a:r>
            <a:r>
              <a:rPr lang="en-US" dirty="0" err="1" smtClean="0"/>
              <a:t>subgraphs</a:t>
            </a:r>
            <a:endParaRPr lang="en-US" dirty="0" smtClean="0"/>
          </a:p>
          <a:p>
            <a:r>
              <a:rPr lang="en-US" dirty="0" smtClean="0"/>
              <a:t>Spectral graph partitioning fails due to these dense </a:t>
            </a:r>
            <a:r>
              <a:rPr lang="en-US" dirty="0" err="1" smtClean="0"/>
              <a:t>subgraphs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Answer these questions in 30 minutes</a:t>
            </a:r>
          </a:p>
          <a:p>
            <a:pPr>
              <a:buNone/>
            </a:pPr>
            <a:r>
              <a:rPr lang="en-US" dirty="0" smtClean="0"/>
              <a:t>Show surprisingly simple mathematics</a:t>
            </a:r>
          </a:p>
          <a:p>
            <a:pPr>
              <a:buNone/>
            </a:pPr>
            <a:r>
              <a:rPr lang="en-US" dirty="0" smtClean="0"/>
              <a:t>Give probably new insights</a:t>
            </a:r>
          </a:p>
          <a:p>
            <a:pPr>
              <a:buNone/>
            </a:pPr>
            <a:r>
              <a:rPr lang="en-US" dirty="0" smtClean="0"/>
              <a:t>Toolkit for very efficient algorithms</a:t>
            </a:r>
          </a:p>
          <a:p>
            <a:pPr>
              <a:buNone/>
            </a:pPr>
            <a:r>
              <a:rPr lang="en-US" dirty="0" smtClean="0"/>
              <a:t>Wonder why </a:t>
            </a:r>
            <a:r>
              <a:rPr lang="en-US" dirty="0" err="1" smtClean="0"/>
              <a:t>noone</a:t>
            </a:r>
            <a:r>
              <a:rPr lang="en-US" dirty="0" smtClean="0"/>
              <a:t> really published these </a:t>
            </a:r>
            <a:r>
              <a:rPr lang="en-US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47546"/>
            <a:ext cx="4313903" cy="44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09563" indent="-309563" algn="ctr">
              <a:lnSpc>
                <a:spcPct val="90000"/>
              </a:lnSpc>
              <a:defRPr/>
            </a:pPr>
            <a:r>
              <a:rPr lang="en-US" sz="2800" kern="0" dirty="0" err="1" smtClean="0">
                <a:latin typeface="+mn-lt"/>
              </a:rPr>
              <a:t>András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+mn-lt"/>
              </a:rPr>
              <a:t>Benczúr</a:t>
            </a:r>
            <a:endParaRPr lang="en-US" sz="2800" kern="0" dirty="0" smtClean="0">
              <a:latin typeface="+mn-lt"/>
            </a:endParaRPr>
          </a:p>
          <a:p>
            <a:pPr marL="309563" indent="-309563" algn="ctr">
              <a:lnSpc>
                <a:spcPct val="90000"/>
              </a:lnSpc>
              <a:defRPr/>
            </a:pPr>
            <a:r>
              <a:rPr lang="en-US" sz="2800" kern="0" dirty="0" smtClean="0">
                <a:latin typeface="+mn-lt"/>
              </a:rPr>
              <a:t>Head</a:t>
            </a:r>
            <a:r>
              <a:rPr lang="hu-HU" sz="2800" kern="0" dirty="0" smtClean="0">
                <a:latin typeface="+mn-lt"/>
              </a:rPr>
              <a:t>,</a:t>
            </a:r>
            <a:endParaRPr lang="en-US" sz="2800" kern="0" dirty="0" smtClean="0">
              <a:latin typeface="+mn-lt"/>
            </a:endParaRPr>
          </a:p>
          <a:p>
            <a:pPr marL="309563" indent="-309563" algn="ctr">
              <a:lnSpc>
                <a:spcPct val="90000"/>
              </a:lnSpc>
              <a:defRPr/>
            </a:pPr>
            <a:r>
              <a:rPr lang="hu-HU" sz="2800" kern="0" dirty="0" err="1" smtClean="0">
                <a:latin typeface="+mn-lt"/>
              </a:rPr>
              <a:t>Informati</a:t>
            </a:r>
            <a:r>
              <a:rPr lang="en-US" sz="2800" kern="0" dirty="0" err="1" smtClean="0">
                <a:latin typeface="+mn-lt"/>
              </a:rPr>
              <a:t>cs</a:t>
            </a:r>
            <a:r>
              <a:rPr lang="en-US" sz="2800" kern="0" dirty="0" smtClean="0">
                <a:latin typeface="+mn-lt"/>
              </a:rPr>
              <a:t> Laboratory</a:t>
            </a:r>
          </a:p>
          <a:p>
            <a:pPr marL="309563" indent="-309563" algn="ctr">
              <a:lnSpc>
                <a:spcPct val="90000"/>
              </a:lnSpc>
              <a:defRPr/>
            </a:pPr>
            <a:r>
              <a:rPr lang="en-US" sz="2800" kern="0" dirty="0" smtClean="0">
                <a:latin typeface="+mn-lt"/>
              </a:rPr>
              <a:t>and</a:t>
            </a:r>
          </a:p>
          <a:p>
            <a:pPr marL="309563" indent="-309563" algn="ctr">
              <a:lnSpc>
                <a:spcPct val="90000"/>
              </a:lnSpc>
              <a:defRPr/>
            </a:pPr>
            <a:r>
              <a:rPr lang="en-US" sz="2800" kern="0" dirty="0" smtClean="0">
                <a:latin typeface="+mn-lt"/>
              </a:rPr>
              <a:t>“Big Data” lab</a:t>
            </a:r>
          </a:p>
          <a:p>
            <a:pPr marL="309563" indent="-309563" algn="ctr">
              <a:lnSpc>
                <a:spcPct val="90000"/>
              </a:lnSpc>
              <a:defRPr/>
            </a:pPr>
            <a:endParaRPr lang="en-US" sz="2400" kern="0" dirty="0" smtClean="0">
              <a:latin typeface="+mn-lt"/>
            </a:endParaRPr>
          </a:p>
          <a:p>
            <a:pPr marL="309563" indent="-309563" algn="ctr">
              <a:lnSpc>
                <a:spcPct val="90000"/>
              </a:lnSpc>
              <a:defRPr/>
            </a:pPr>
            <a:r>
              <a:rPr lang="en-US" sz="2400" kern="0" dirty="0" smtClean="0">
                <a:latin typeface="+mn-lt"/>
                <a:hlinkClick r:id="rId2"/>
              </a:rPr>
              <a:t>http://datamining.sztaki.hu/</a:t>
            </a:r>
            <a:r>
              <a:rPr lang="en-US" sz="2400" kern="0" dirty="0" smtClean="0">
                <a:latin typeface="+mn-lt"/>
              </a:rPr>
              <a:t> </a:t>
            </a:r>
          </a:p>
          <a:p>
            <a:pPr marL="309563" indent="-309563" algn="ctr">
              <a:lnSpc>
                <a:spcPct val="90000"/>
              </a:lnSpc>
              <a:defRPr/>
            </a:pPr>
            <a:r>
              <a:rPr lang="en-US" sz="2800" kern="0" dirty="0" smtClean="0">
                <a:latin typeface="+mn-lt"/>
              </a:rPr>
              <a:t>  </a:t>
            </a:r>
          </a:p>
          <a:p>
            <a:pPr marL="309563" indent="-309563" algn="ctr">
              <a:lnSpc>
                <a:spcPct val="90000"/>
              </a:lnSpc>
              <a:defRPr/>
            </a:pPr>
            <a:r>
              <a:rPr lang="hu-HU" sz="2800" kern="0" dirty="0" smtClean="0">
                <a:latin typeface="+mn-lt"/>
              </a:rPr>
              <a:t>MTA SZTAKI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smtClean="0">
                <a:latin typeface="+mn-lt"/>
                <a:hlinkClick r:id="rId3"/>
              </a:rPr>
              <a:t>benczur@sztaki.hu</a:t>
            </a:r>
            <a:endParaRPr lang="en-US" sz="2800" kern="0" dirty="0">
              <a:latin typeface="+mn-lt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8403" y="3136464"/>
            <a:ext cx="635000" cy="93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8307" y="3121716"/>
            <a:ext cx="676275" cy="93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0470" y="3121716"/>
            <a:ext cx="701675" cy="935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0510" y="4198320"/>
            <a:ext cx="682625" cy="93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07362" y="2065053"/>
            <a:ext cx="733425" cy="966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99525" y="2065053"/>
            <a:ext cx="742950" cy="935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3382" y="4201216"/>
            <a:ext cx="690563" cy="93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99128" y="3136464"/>
            <a:ext cx="7302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4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5545" y="4201216"/>
            <a:ext cx="695325" cy="944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13" cstate="print"/>
          <a:srcRect l="8980" r="10800"/>
          <a:stretch>
            <a:fillRect/>
          </a:stretch>
        </p:blipFill>
        <p:spPr bwMode="auto">
          <a:xfrm>
            <a:off x="6291687" y="2065053"/>
            <a:ext cx="773113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14" cstate="print"/>
          <a:srcRect l="9592" r="12117"/>
          <a:stretch>
            <a:fillRect/>
          </a:stretch>
        </p:blipFill>
        <p:spPr bwMode="auto">
          <a:xfrm>
            <a:off x="4771220" y="4201216"/>
            <a:ext cx="744537" cy="95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5" cstate="print"/>
          <a:srcRect l="8606" r="13010"/>
          <a:stretch>
            <a:fillRect/>
          </a:stretch>
        </p:blipFill>
        <p:spPr bwMode="auto">
          <a:xfrm>
            <a:off x="7911776" y="4190974"/>
            <a:ext cx="746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44232" y="3193154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70421" y="1039752"/>
            <a:ext cx="669931" cy="9660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" name="Picture 3" descr="scsi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98876" y="2079788"/>
            <a:ext cx="725854" cy="96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64973" y="2085779"/>
            <a:ext cx="674328" cy="96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lajos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42639" y="1021992"/>
            <a:ext cx="675873" cy="9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64867" y="1046111"/>
            <a:ext cx="689929" cy="9031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22" cstate="print"/>
          <a:srcRect l="4420" r="20422" b="7430"/>
          <a:stretch>
            <a:fillRect/>
          </a:stretch>
        </p:blipFill>
        <p:spPr bwMode="auto">
          <a:xfrm>
            <a:off x="6299929" y="1021583"/>
            <a:ext cx="714528" cy="1009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8482" name="Picture 2" descr="Demetrovics János matematikus, informatikus.JPG"/>
          <p:cNvPicPr>
            <a:picLocks noChangeAspect="1" noChangeArrowheads="1"/>
          </p:cNvPicPr>
          <p:nvPr/>
        </p:nvPicPr>
        <p:blipFill>
          <a:blip r:embed="rId23" cstate="print"/>
          <a:srcRect l="20475" r="25976" b="4241"/>
          <a:stretch>
            <a:fillRect/>
          </a:stretch>
        </p:blipFill>
        <p:spPr bwMode="auto">
          <a:xfrm>
            <a:off x="7812360" y="1052736"/>
            <a:ext cx="720080" cy="965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Hyperlink analysis: </a:t>
            </a:r>
            <a:r>
              <a:rPr lang="en-US" dirty="0" smtClean="0">
                <a:solidFill>
                  <a:schemeClr val="bg1"/>
                </a:solidFill>
              </a:rPr>
              <a:t>Goals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Ranking, </a:t>
            </a:r>
            <a:r>
              <a:rPr lang="en-US" dirty="0" err="1" smtClean="0"/>
              <a:t>PageRank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… well that is obvious?</a:t>
            </a:r>
          </a:p>
          <a:p>
            <a:r>
              <a:rPr lang="en-US" dirty="0" smtClean="0"/>
              <a:t>Features for network classification</a:t>
            </a:r>
          </a:p>
          <a:p>
            <a:r>
              <a:rPr lang="en-US" dirty="0" smtClean="0"/>
              <a:t>Propagation, Markov Random Fields</a:t>
            </a:r>
          </a:p>
          <a:p>
            <a:r>
              <a:rPr lang="en-US" dirty="0" smtClean="0"/>
              <a:t>Centrality</a:t>
            </a:r>
          </a:p>
          <a:p>
            <a:pPr>
              <a:buNone/>
            </a:pPr>
            <a:r>
              <a:rPr lang="en-US" dirty="0" smtClean="0"/>
              <a:t>	… </a:t>
            </a:r>
            <a:r>
              <a:rPr lang="en-US" dirty="0" err="1" smtClean="0"/>
              <a:t>PageRank</a:t>
            </a:r>
            <a:r>
              <a:rPr lang="en-US" dirty="0" smtClean="0"/>
              <a:t> why central?</a:t>
            </a:r>
          </a:p>
          <a:p>
            <a:r>
              <a:rPr lang="en-US" dirty="0" smtClean="0"/>
              <a:t>Similarity of graph nodes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6" descr="ke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836712"/>
            <a:ext cx="22383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395537" y="980728"/>
            <a:ext cx="4824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omic Sans MS" pitchFamily="66" charset="0"/>
              </a:rPr>
              <a:t>A quality page is pointed to by several quality pages</a:t>
            </a:r>
          </a:p>
        </p:txBody>
      </p:sp>
      <p:sp>
        <p:nvSpPr>
          <p:cNvPr id="11" name="Cím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PageRank</a:t>
            </a:r>
            <a:r>
              <a:rPr lang="en-US" dirty="0" smtClean="0"/>
              <a:t> as </a:t>
            </a:r>
            <a:r>
              <a:rPr lang="en-US" dirty="0" smtClean="0">
                <a:solidFill>
                  <a:schemeClr val="bg1"/>
                </a:solidFill>
              </a:rPr>
              <a:t>Quality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755576" y="3068960"/>
            <a:ext cx="7992888" cy="280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sz="2800" dirty="0"/>
              <a:t>“hyperlink   structure   contains </a:t>
            </a:r>
            <a:r>
              <a:rPr lang="en-US" sz="2800" dirty="0" smtClean="0"/>
              <a:t>an  </a:t>
            </a:r>
            <a:r>
              <a:rPr lang="en-US" sz="2800" dirty="0"/>
              <a:t>enormous amount of  latent   human  annotation that can be   extremely valuable for automatically  inferring   notions  of  authority.” (</a:t>
            </a:r>
            <a:r>
              <a:rPr lang="en-US" sz="2800" dirty="0" err="1"/>
              <a:t>Chakrabarti</a:t>
            </a:r>
            <a:r>
              <a:rPr lang="en-US" sz="2800" dirty="0"/>
              <a:t> et. al. ’99)</a:t>
            </a:r>
          </a:p>
          <a:p>
            <a:pPr marL="0" lvl="1">
              <a:lnSpc>
                <a:spcPct val="90000"/>
              </a:lnSpc>
            </a:pPr>
            <a:endParaRPr lang="en-US" sz="2800" dirty="0"/>
          </a:p>
          <a:p>
            <a:pPr marL="0" lvl="1">
              <a:lnSpc>
                <a:spcPct val="90000"/>
              </a:lnSpc>
            </a:pPr>
            <a:r>
              <a:rPr lang="en-US" sz="2800" dirty="0"/>
              <a:t>NB: not all links are useful, quality, …</a:t>
            </a:r>
            <a:endParaRPr lang="hu-HU" sz="2800" dirty="0"/>
          </a:p>
          <a:p>
            <a:pPr marL="0" lvl="1">
              <a:lnSpc>
                <a:spcPct val="90000"/>
              </a:lnSpc>
            </a:pPr>
            <a:r>
              <a:rPr lang="hu-HU" sz="2800" dirty="0"/>
              <a:t>	The Good,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Bad</a:t>
            </a:r>
            <a:r>
              <a:rPr lang="hu-HU" sz="2800" dirty="0"/>
              <a:t> and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Ugly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457200" y="30480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3200" b="1">
                <a:latin typeface="Times New Roman" pitchFamily="18" charset="0"/>
              </a:rPr>
              <a:t>PR</a:t>
            </a:r>
            <a:r>
              <a:rPr lang="hu-HU" sz="3200" b="1" baseline="30000">
                <a:latin typeface="Times New Roman" pitchFamily="18" charset="0"/>
              </a:rPr>
              <a:t>(k+1) </a:t>
            </a:r>
            <a:r>
              <a:rPr lang="hu-HU" sz="3200" b="1">
                <a:latin typeface="Times New Roman" pitchFamily="18" charset="0"/>
              </a:rPr>
              <a:t>= PR</a:t>
            </a:r>
            <a:r>
              <a:rPr lang="hu-HU" sz="3200" b="1" baseline="30000">
                <a:latin typeface="Times New Roman" pitchFamily="18" charset="0"/>
              </a:rPr>
              <a:t>(k)</a:t>
            </a:r>
            <a:r>
              <a:rPr lang="hu-HU" sz="3200" b="1">
                <a:latin typeface="Times New Roman" pitchFamily="18" charset="0"/>
              </a:rPr>
              <a:t> </a:t>
            </a:r>
            <a:r>
              <a:rPr lang="hu-HU" sz="4000" b="1">
                <a:latin typeface="Times New Roman" pitchFamily="18" charset="0"/>
              </a:rPr>
              <a:t>(</a:t>
            </a:r>
            <a:r>
              <a:rPr lang="hu-HU" sz="3200" b="1">
                <a:latin typeface="Times New Roman" pitchFamily="18" charset="0"/>
              </a:rPr>
              <a:t> (</a:t>
            </a:r>
            <a:r>
              <a:rPr lang="hu-HU" sz="3200">
                <a:latin typeface="Times New Roman" pitchFamily="18" charset="0"/>
              </a:rPr>
              <a:t>1</a:t>
            </a:r>
            <a:r>
              <a:rPr lang="hu-HU" sz="3200" b="1">
                <a:latin typeface="Times New Roman" pitchFamily="18" charset="0"/>
              </a:rPr>
              <a:t> - </a:t>
            </a:r>
            <a:r>
              <a:rPr lang="en-US" sz="3200">
                <a:latin typeface="Times New Roman" pitchFamily="18" charset="0"/>
                <a:sym typeface="Symbol" pitchFamily="18" charset="2"/>
              </a:rPr>
              <a:t></a:t>
            </a:r>
            <a:r>
              <a:rPr lang="hu-HU" sz="3200" b="1">
                <a:latin typeface="Times New Roman" pitchFamily="18" charset="0"/>
              </a:rPr>
              <a:t>) </a:t>
            </a:r>
            <a:r>
              <a:rPr lang="hu-HU" sz="3200" b="1">
                <a:solidFill>
                  <a:srgbClr val="33CC33"/>
                </a:solidFill>
                <a:latin typeface="Times New Roman" pitchFamily="18" charset="0"/>
              </a:rPr>
              <a:t>M </a:t>
            </a:r>
            <a:r>
              <a:rPr lang="hu-HU" sz="3200" b="1">
                <a:latin typeface="Times New Roman" pitchFamily="18" charset="0"/>
              </a:rPr>
              <a:t>+ </a:t>
            </a:r>
            <a:r>
              <a:rPr lang="en-US" sz="3200">
                <a:latin typeface="Times New Roman" pitchFamily="18" charset="0"/>
                <a:sym typeface="Symbol" pitchFamily="18" charset="2"/>
              </a:rPr>
              <a:t></a:t>
            </a:r>
            <a:r>
              <a:rPr lang="hu-HU" sz="3200" b="1">
                <a:latin typeface="Times New Roman" pitchFamily="18" charset="0"/>
              </a:rPr>
              <a:t> · </a:t>
            </a:r>
            <a:r>
              <a:rPr lang="hu-HU" sz="3200" b="1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hu-HU" sz="3200" b="1">
                <a:latin typeface="Times New Roman" pitchFamily="18" charset="0"/>
              </a:rPr>
              <a:t> </a:t>
            </a:r>
            <a:r>
              <a:rPr lang="hu-HU" sz="4000" b="1">
                <a:latin typeface="Times New Roman" pitchFamily="18" charset="0"/>
              </a:rPr>
              <a:t>)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3200" b="1">
                <a:latin typeface="Times New Roman" pitchFamily="18" charset="0"/>
              </a:rPr>
              <a:t>PR</a:t>
            </a:r>
            <a:r>
              <a:rPr lang="hu-HU" sz="3200" b="1" baseline="30000">
                <a:latin typeface="Times New Roman" pitchFamily="18" charset="0"/>
              </a:rPr>
              <a:t>(k+1) </a:t>
            </a:r>
            <a:r>
              <a:rPr lang="hu-HU" sz="3200" b="1">
                <a:latin typeface="Times New Roman" pitchFamily="18" charset="0"/>
              </a:rPr>
              <a:t>= PR</a:t>
            </a:r>
            <a:r>
              <a:rPr lang="hu-HU" sz="3200" b="1" baseline="30000">
                <a:latin typeface="Times New Roman" pitchFamily="18" charset="0"/>
              </a:rPr>
              <a:t>(k)</a:t>
            </a:r>
            <a:r>
              <a:rPr lang="hu-HU" sz="3200" b="1">
                <a:latin typeface="Times New Roman" pitchFamily="18" charset="0"/>
              </a:rPr>
              <a:t> </a:t>
            </a:r>
            <a:r>
              <a:rPr lang="hu-HU" sz="3200" b="1">
                <a:solidFill>
                  <a:srgbClr val="33CC33"/>
                </a:solidFill>
                <a:latin typeface="Times New Roman" pitchFamily="18" charset="0"/>
              </a:rPr>
              <a:t>M</a:t>
            </a:r>
            <a:endParaRPr lang="hu-HU" sz="3200" b="1">
              <a:latin typeface="Times New Roman" pitchFamily="18" charset="0"/>
            </a:endParaRPr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>
            <a:off x="685800" y="2362200"/>
            <a:ext cx="22860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3200" b="1" dirty="0">
                <a:latin typeface="Times New Roman" pitchFamily="18" charset="0"/>
              </a:rPr>
              <a:t>            = PR</a:t>
            </a:r>
            <a:r>
              <a:rPr lang="hu-HU" sz="3200" b="1" baseline="30000" dirty="0">
                <a:latin typeface="Times New Roman" pitchFamily="18" charset="0"/>
              </a:rPr>
              <a:t>(1)</a:t>
            </a:r>
            <a:r>
              <a:rPr lang="hu-HU" sz="3200" b="1" dirty="0">
                <a:latin typeface="Times New Roman" pitchFamily="18" charset="0"/>
              </a:rPr>
              <a:t> </a:t>
            </a:r>
            <a:r>
              <a:rPr lang="hu-HU" sz="4000" b="1" dirty="0">
                <a:latin typeface="Times New Roman" pitchFamily="18" charset="0"/>
              </a:rPr>
              <a:t>(</a:t>
            </a:r>
            <a:r>
              <a:rPr lang="hu-HU" sz="3200" b="1" dirty="0">
                <a:latin typeface="Times New Roman" pitchFamily="18" charset="0"/>
              </a:rPr>
              <a:t> (</a:t>
            </a:r>
            <a:r>
              <a:rPr lang="hu-HU" sz="3200" dirty="0" err="1">
                <a:latin typeface="Times New Roman" pitchFamily="18" charset="0"/>
              </a:rPr>
              <a:t>1</a:t>
            </a:r>
            <a:r>
              <a:rPr lang="hu-HU" sz="3200" dirty="0">
                <a:latin typeface="Times New Roman" pitchFamily="18" charset="0"/>
              </a:rPr>
              <a:t> - </a:t>
            </a:r>
            <a:r>
              <a:rPr lang="en-US" sz="32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hu-HU" sz="3200" b="1" dirty="0">
                <a:latin typeface="Times New Roman" pitchFamily="18" charset="0"/>
              </a:rPr>
              <a:t>) </a:t>
            </a:r>
            <a:r>
              <a:rPr lang="hu-HU" sz="3200" b="1" dirty="0">
                <a:solidFill>
                  <a:srgbClr val="33CC33"/>
                </a:solidFill>
                <a:latin typeface="Times New Roman" pitchFamily="18" charset="0"/>
              </a:rPr>
              <a:t>M</a:t>
            </a:r>
            <a:r>
              <a:rPr lang="hu-HU" sz="3200" b="1" dirty="0">
                <a:latin typeface="Times New Roman" pitchFamily="18" charset="0"/>
              </a:rPr>
              <a:t> + </a:t>
            </a:r>
            <a:r>
              <a:rPr lang="en-US" sz="32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hu-HU" sz="3200" b="1" dirty="0">
                <a:latin typeface="Times New Roman" pitchFamily="18" charset="0"/>
              </a:rPr>
              <a:t> · </a:t>
            </a:r>
            <a:r>
              <a:rPr lang="hu-HU" sz="3200" b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hu-HU" sz="3200" b="1" dirty="0">
                <a:latin typeface="Times New Roman" pitchFamily="18" charset="0"/>
              </a:rPr>
              <a:t> </a:t>
            </a:r>
            <a:r>
              <a:rPr lang="hu-HU" sz="4000" b="1" dirty="0">
                <a:latin typeface="Times New Roman" pitchFamily="18" charset="0"/>
              </a:rPr>
              <a:t>)</a:t>
            </a:r>
            <a:r>
              <a:rPr lang="hu-HU" sz="3200" b="1" baseline="30000" dirty="0">
                <a:latin typeface="Times New Roman" pitchFamily="18" charset="0"/>
              </a:rPr>
              <a:t>k </a:t>
            </a:r>
          </a:p>
        </p:txBody>
      </p:sp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PageRank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chemeClr val="bg1"/>
                </a:solidFill>
              </a:rPr>
              <a:t>Quality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3" name="Picture 6" descr="ke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836712"/>
            <a:ext cx="22383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5537" y="980728"/>
            <a:ext cx="4824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omic Sans MS" pitchFamily="66" charset="0"/>
              </a:rPr>
              <a:t>A quality page is pointed to by several quality pages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156176" y="58052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Brin</a:t>
            </a:r>
            <a:r>
              <a:rPr lang="en-US" dirty="0" smtClean="0"/>
              <a:t>, Page 98</a:t>
            </a:r>
            <a:endParaRPr lang="hu-HU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38472" y="4941168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3200" b="1" dirty="0" smtClean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hu-HU" sz="3200" b="1" dirty="0" smtClean="0">
                <a:latin typeface="Times New Roman" pitchFamily="18" charset="0"/>
              </a:rPr>
              <a:t> </a:t>
            </a:r>
            <a:r>
              <a:rPr lang="hu-HU" sz="3200" b="1" dirty="0" err="1" smtClean="0">
                <a:latin typeface="Times New Roman" pitchFamily="18" charset="0"/>
              </a:rPr>
              <a:t>could</a:t>
            </a:r>
            <a:r>
              <a:rPr lang="hu-HU" sz="3200" b="1" dirty="0" smtClean="0">
                <a:latin typeface="Times New Roman" pitchFamily="18" charset="0"/>
              </a:rPr>
              <a:t> </a:t>
            </a:r>
            <a:r>
              <a:rPr lang="hu-HU" sz="3200" b="1" dirty="0" err="1" smtClean="0">
                <a:latin typeface="Times New Roman" pitchFamily="18" charset="0"/>
              </a:rPr>
              <a:t>represent</a:t>
            </a:r>
            <a:r>
              <a:rPr lang="hu-HU" sz="3200" b="1" dirty="0" smtClean="0">
                <a:latin typeface="Times New Roman" pitchFamily="18" charset="0"/>
              </a:rPr>
              <a:t> </a:t>
            </a:r>
            <a:r>
              <a:rPr lang="hu-HU" sz="3200" b="1" dirty="0" err="1" smtClean="0">
                <a:latin typeface="Times New Roman" pitchFamily="18" charset="0"/>
              </a:rPr>
              <a:t>jump</a:t>
            </a:r>
            <a:r>
              <a:rPr lang="hu-HU" sz="3200" b="1" dirty="0" smtClean="0">
                <a:latin typeface="Times New Roman" pitchFamily="18" charset="0"/>
              </a:rPr>
              <a:t> </a:t>
            </a:r>
            <a:r>
              <a:rPr lang="hu-HU" sz="3200" b="1" dirty="0" err="1" smtClean="0">
                <a:latin typeface="Times New Roman" pitchFamily="18" charset="0"/>
              </a:rPr>
              <a:t>to</a:t>
            </a:r>
            <a:r>
              <a:rPr lang="hu-HU" sz="3200" b="1" dirty="0" smtClean="0">
                <a:latin typeface="Times New Roman" pitchFamily="18" charset="0"/>
              </a:rPr>
              <a:t> </a:t>
            </a:r>
            <a:r>
              <a:rPr lang="hu-HU" sz="3200" b="1" dirty="0" err="1" smtClean="0">
                <a:latin typeface="Times New Roman" pitchFamily="18" charset="0"/>
              </a:rPr>
              <a:t>any</a:t>
            </a:r>
            <a:r>
              <a:rPr lang="hu-HU" sz="3200" b="1" dirty="0" smtClean="0">
                <a:latin typeface="Times New Roman" pitchFamily="18" charset="0"/>
              </a:rPr>
              <a:t> fixed (</a:t>
            </a:r>
            <a:r>
              <a:rPr lang="hu-HU" sz="3200" b="1" i="1" dirty="0" err="1" smtClean="0">
                <a:latin typeface="Times New Roman" pitchFamily="18" charset="0"/>
              </a:rPr>
              <a:t>personaliz</a:t>
            </a:r>
            <a:r>
              <a:rPr lang="en-US" sz="3200" b="1" i="1" dirty="0" err="1" smtClean="0">
                <a:latin typeface="Times New Roman" pitchFamily="18" charset="0"/>
              </a:rPr>
              <a:t>ed</a:t>
            </a:r>
            <a:r>
              <a:rPr lang="hu-HU" sz="3200" b="1" dirty="0" smtClean="0">
                <a:latin typeface="Times New Roman" pitchFamily="18" charset="0"/>
              </a:rPr>
              <a:t>) </a:t>
            </a:r>
            <a:r>
              <a:rPr lang="hu-HU" sz="3200" b="1" dirty="0" err="1" smtClean="0">
                <a:latin typeface="Times New Roman" pitchFamily="18" charset="0"/>
              </a:rPr>
              <a:t>distribution</a:t>
            </a:r>
            <a:r>
              <a:rPr lang="hu-HU" sz="3200" b="1" dirty="0" smtClean="0">
                <a:latin typeface="Times New Roman" pitchFamily="18" charset="0"/>
              </a:rPr>
              <a:t> </a:t>
            </a:r>
            <a:r>
              <a:rPr lang="hu-HU" sz="3200" b="1" baseline="30000" dirty="0" smtClean="0">
                <a:latin typeface="Times New Roman" pitchFamily="18" charset="0"/>
              </a:rPr>
              <a:t> </a:t>
            </a:r>
            <a:endParaRPr lang="hu-HU" sz="3200" b="1" baseline="300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 advAuto="0"/>
      <p:bldP spid="138245" grpId="0" animBg="1"/>
      <p:bldP spid="138247" grpId="0" build="p" autoUpdateAnimBg="0"/>
      <p:bldP spid="1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2"/>
          <p:cNvSpPr>
            <a:spLocks noChangeAspect="1" noChangeArrowheads="1"/>
          </p:cNvSpPr>
          <p:nvPr/>
        </p:nvSpPr>
        <p:spPr bwMode="auto">
          <a:xfrm>
            <a:off x="3230563" y="3736038"/>
            <a:ext cx="192087" cy="192088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3492500" y="840438"/>
            <a:ext cx="56515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hu-HU">
                <a:latin typeface="Comic Sans MS" pitchFamily="66" charset="0"/>
              </a:rPr>
              <a:t>Assume PageRank is </a:t>
            </a:r>
            <a:r>
              <a:rPr lang="en-US" b="1">
                <a:solidFill>
                  <a:srgbClr val="008000"/>
                </a:solidFill>
                <a:latin typeface="Comic Sans MS" pitchFamily="66" charset="0"/>
                <a:sym typeface="Symbol" pitchFamily="18" charset="2"/>
              </a:rPr>
              <a:t></a:t>
            </a:r>
            <a:r>
              <a:rPr lang="hu-HU" b="1">
                <a:solidFill>
                  <a:srgbClr val="008000"/>
                </a:solidFill>
                <a:latin typeface="Comic Sans MS" pitchFamily="66" charset="0"/>
                <a:sym typeface="Symbol" pitchFamily="18" charset="2"/>
              </a:rPr>
              <a:t> &gt; 0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hu-HU">
                <a:latin typeface="Comic Sans MS" pitchFamily="66" charset="0"/>
              </a:rPr>
              <a:t>fraction </a:t>
            </a:r>
            <a:r>
              <a:rPr lang="en-US" b="1">
                <a:solidFill>
                  <a:srgbClr val="008000"/>
                </a:solidFill>
                <a:latin typeface="Comic Sans MS" pitchFamily="66" charset="0"/>
                <a:sym typeface="Symbol" pitchFamily="18" charset="2"/>
              </a:rPr>
              <a:t></a:t>
            </a:r>
            <a:r>
              <a:rPr lang="en-US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hu-HU">
                <a:latin typeface="Comic Sans MS" pitchFamily="66" charset="0"/>
              </a:rPr>
              <a:t>of time spent here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4303713" y="4556776"/>
            <a:ext cx="4057521" cy="96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u-HU" dirty="0" err="1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Walk</a:t>
            </a:r>
            <a:r>
              <a:rPr lang="hu-HU" dirty="0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hu-HU" dirty="0" err="1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will</a:t>
            </a:r>
            <a:r>
              <a:rPr lang="hu-HU" dirty="0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hu-HU" dirty="0" err="1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stuck</a:t>
            </a:r>
            <a:r>
              <a:rPr lang="hu-HU" dirty="0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 here </a:t>
            </a:r>
            <a:r>
              <a:rPr lang="hu-HU" dirty="0" err="1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for</a:t>
            </a:r>
            <a:r>
              <a:rPr lang="hu-HU" dirty="0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u-HU" dirty="0" err="1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time</a:t>
            </a:r>
            <a:r>
              <a:rPr lang="hu-HU" dirty="0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hu-HU" dirty="0" err="1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proportional</a:t>
            </a:r>
            <a:r>
              <a:rPr lang="hu-HU" dirty="0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hu-HU" dirty="0" err="1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to</a:t>
            </a:r>
            <a:r>
              <a:rPr lang="hu-HU" dirty="0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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2</a:t>
            </a:r>
            <a:r>
              <a:rPr lang="hu-HU" b="1" baseline="30000" dirty="0">
                <a:solidFill>
                  <a:srgbClr val="FF0000"/>
                </a:solidFill>
              </a:rPr>
              <a:t>k</a:t>
            </a:r>
            <a:endParaRPr lang="hu-HU" dirty="0">
              <a:solidFill>
                <a:srgbClr val="0000BA"/>
              </a:solidFill>
              <a:sym typeface="Symbol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u-HU" dirty="0" err="1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Exponential</a:t>
            </a:r>
            <a:r>
              <a:rPr lang="hu-HU" dirty="0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hu-HU" dirty="0" err="1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gain</a:t>
            </a:r>
            <a:r>
              <a:rPr lang="hu-HU" dirty="0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 of </a:t>
            </a:r>
            <a:r>
              <a:rPr lang="hu-HU" dirty="0" err="1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the</a:t>
            </a:r>
            <a:r>
              <a:rPr lang="hu-HU" dirty="0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hu-HU" dirty="0" err="1">
                <a:solidFill>
                  <a:srgbClr val="0000BA"/>
                </a:solidFill>
                <a:latin typeface="Comic Sans MS" pitchFamily="66" charset="0"/>
                <a:sym typeface="Symbol" pitchFamily="18" charset="2"/>
              </a:rPr>
              <a:t>manipulator</a:t>
            </a:r>
            <a:r>
              <a:rPr lang="hu-HU" dirty="0">
                <a:latin typeface="Comic Sans MS" pitchFamily="66" charset="0"/>
                <a:sym typeface="Symbol" pitchFamily="18" charset="2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06763" y="2212038"/>
            <a:ext cx="4872037" cy="1600200"/>
            <a:chOff x="2400" y="1920"/>
            <a:chExt cx="3069" cy="1008"/>
          </a:xfrm>
        </p:grpSpPr>
        <p:sp>
          <p:nvSpPr>
            <p:cNvPr id="49197" name="AutoShape 7"/>
            <p:cNvSpPr>
              <a:spLocks/>
            </p:cNvSpPr>
            <p:nvPr/>
          </p:nvSpPr>
          <p:spPr bwMode="auto">
            <a:xfrm rot="-5331388">
              <a:off x="4104" y="1224"/>
              <a:ext cx="240" cy="2208"/>
            </a:xfrm>
            <a:prstGeom prst="rightBrace">
              <a:avLst>
                <a:gd name="adj1" fmla="val 76667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49198" name="Text Box 8"/>
            <p:cNvSpPr txBox="1">
              <a:spLocks noChangeArrowheads="1"/>
            </p:cNvSpPr>
            <p:nvPr/>
          </p:nvSpPr>
          <p:spPr bwMode="auto">
            <a:xfrm>
              <a:off x="3888" y="1920"/>
              <a:ext cx="15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k „manipulative” nodes</a:t>
              </a:r>
            </a:p>
          </p:txBody>
        </p:sp>
        <p:grpSp>
          <p:nvGrpSpPr>
            <p:cNvPr id="49199" name="Group 9"/>
            <p:cNvGrpSpPr>
              <a:grpSpLocks/>
            </p:cNvGrpSpPr>
            <p:nvPr/>
          </p:nvGrpSpPr>
          <p:grpSpPr bwMode="auto">
            <a:xfrm>
              <a:off x="2400" y="2544"/>
              <a:ext cx="3000" cy="384"/>
              <a:chOff x="2400" y="2544"/>
              <a:chExt cx="3000" cy="384"/>
            </a:xfrm>
          </p:grpSpPr>
          <p:sp>
            <p:nvSpPr>
              <p:cNvPr id="49200" name="Line 10"/>
              <p:cNvSpPr>
                <a:spLocks noChangeShapeType="1"/>
              </p:cNvSpPr>
              <p:nvPr/>
            </p:nvSpPr>
            <p:spPr bwMode="auto">
              <a:xfrm flipV="1">
                <a:off x="2400" y="2592"/>
                <a:ext cx="624" cy="3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49201" name="Oval 11"/>
              <p:cNvSpPr>
                <a:spLocks noChangeAspect="1" noChangeArrowheads="1"/>
              </p:cNvSpPr>
              <p:nvPr/>
            </p:nvSpPr>
            <p:spPr bwMode="auto">
              <a:xfrm>
                <a:off x="3888" y="2544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9202" name="Oval 12"/>
              <p:cNvSpPr>
                <a:spLocks noChangeAspect="1" noChangeArrowheads="1"/>
              </p:cNvSpPr>
              <p:nvPr/>
            </p:nvSpPr>
            <p:spPr bwMode="auto">
              <a:xfrm>
                <a:off x="4320" y="2544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9203" name="Oval 13"/>
              <p:cNvSpPr>
                <a:spLocks noChangeAspect="1" noChangeArrowheads="1"/>
              </p:cNvSpPr>
              <p:nvPr/>
            </p:nvSpPr>
            <p:spPr bwMode="auto">
              <a:xfrm>
                <a:off x="5280" y="2544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9204" name="Line 14"/>
              <p:cNvSpPr>
                <a:spLocks noChangeShapeType="1"/>
              </p:cNvSpPr>
              <p:nvPr/>
            </p:nvSpPr>
            <p:spPr bwMode="auto">
              <a:xfrm>
                <a:off x="3120" y="2592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49205" name="Line 15"/>
              <p:cNvSpPr>
                <a:spLocks noChangeShapeType="1"/>
              </p:cNvSpPr>
              <p:nvPr/>
            </p:nvSpPr>
            <p:spPr bwMode="auto">
              <a:xfrm>
                <a:off x="3552" y="2592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49206" name="Line 16"/>
              <p:cNvSpPr>
                <a:spLocks noChangeShapeType="1"/>
              </p:cNvSpPr>
              <p:nvPr/>
            </p:nvSpPr>
            <p:spPr bwMode="auto">
              <a:xfrm>
                <a:off x="4032" y="2592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49207" name="Line 17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49208" name="Line 18"/>
              <p:cNvSpPr>
                <a:spLocks noChangeShapeType="1"/>
              </p:cNvSpPr>
              <p:nvPr/>
            </p:nvSpPr>
            <p:spPr bwMode="auto">
              <a:xfrm>
                <a:off x="5136" y="2592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grpSp>
            <p:nvGrpSpPr>
              <p:cNvPr id="49209" name="Group 19"/>
              <p:cNvGrpSpPr>
                <a:grpSpLocks/>
              </p:cNvGrpSpPr>
              <p:nvPr/>
            </p:nvGrpSpPr>
            <p:grpSpPr bwMode="auto">
              <a:xfrm>
                <a:off x="4752" y="2592"/>
                <a:ext cx="240" cy="48"/>
                <a:chOff x="4752" y="2928"/>
                <a:chExt cx="240" cy="48"/>
              </a:xfrm>
            </p:grpSpPr>
            <p:sp>
              <p:nvSpPr>
                <p:cNvPr id="49216" name="Oval 20"/>
                <p:cNvSpPr>
                  <a:spLocks noChangeArrowheads="1"/>
                </p:cNvSpPr>
                <p:nvPr/>
              </p:nvSpPr>
              <p:spPr bwMode="auto">
                <a:xfrm>
                  <a:off x="4752" y="29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49217" name="Oval 21"/>
                <p:cNvSpPr>
                  <a:spLocks noChangeArrowheads="1"/>
                </p:cNvSpPr>
                <p:nvPr/>
              </p:nvSpPr>
              <p:spPr bwMode="auto">
                <a:xfrm>
                  <a:off x="4848" y="29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49218" name="Oval 22"/>
                <p:cNvSpPr>
                  <a:spLocks noChangeArrowheads="1"/>
                </p:cNvSpPr>
                <p:nvPr/>
              </p:nvSpPr>
              <p:spPr bwMode="auto">
                <a:xfrm>
                  <a:off x="4944" y="29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hu-HU"/>
                </a:p>
              </p:txBody>
            </p:sp>
          </p:grpSp>
          <p:sp>
            <p:nvSpPr>
              <p:cNvPr id="49210" name="AutoShape 23"/>
              <p:cNvSpPr>
                <a:spLocks noChangeArrowheads="1"/>
              </p:cNvSpPr>
              <p:nvPr/>
            </p:nvSpPr>
            <p:spPr bwMode="auto">
              <a:xfrm flipH="1" flipV="1">
                <a:off x="3072" y="2544"/>
                <a:ext cx="480" cy="288"/>
              </a:xfrm>
              <a:custGeom>
                <a:avLst/>
                <a:gdLst>
                  <a:gd name="T0" fmla="*/ 5 w 21600"/>
                  <a:gd name="T1" fmla="*/ 0 h 21600"/>
                  <a:gd name="T2" fmla="*/ 0 w 21600"/>
                  <a:gd name="T3" fmla="*/ 2 h 21600"/>
                  <a:gd name="T4" fmla="*/ 5 w 21600"/>
                  <a:gd name="T5" fmla="*/ 0 h 21600"/>
                  <a:gd name="T6" fmla="*/ 12 w 21600"/>
                  <a:gd name="T7" fmla="*/ 2 h 21600"/>
                  <a:gd name="T8" fmla="*/ 10 w 21600"/>
                  <a:gd name="T9" fmla="*/ 2 h 21600"/>
                  <a:gd name="T10" fmla="*/ 9 w 21600"/>
                  <a:gd name="T11" fmla="*/ 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20790" y="10800"/>
                    </a:moveTo>
                    <a:cubicBezTo>
                      <a:pt x="20790" y="5282"/>
                      <a:pt x="16317" y="810"/>
                      <a:pt x="10800" y="810"/>
                    </a:cubicBezTo>
                    <a:cubicBezTo>
                      <a:pt x="5282" y="810"/>
                      <a:pt x="810" y="5282"/>
                      <a:pt x="81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21195" y="13905"/>
                    </a:lnTo>
                    <a:lnTo>
                      <a:pt x="18090" y="10800"/>
                    </a:lnTo>
                    <a:lnTo>
                      <a:pt x="20790" y="108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cxnSp>
            <p:nvCxnSpPr>
              <p:cNvPr id="49211" name="AutoShape 24"/>
              <p:cNvCxnSpPr>
                <a:cxnSpLocks noChangeShapeType="1"/>
                <a:stCxn id="49201" idx="4"/>
                <a:endCxn id="49210" idx="3"/>
              </p:cNvCxnSpPr>
              <p:nvPr/>
            </p:nvCxnSpPr>
            <p:spPr bwMode="auto">
              <a:xfrm rot="5400000">
                <a:off x="3472" y="2213"/>
                <a:ext cx="15" cy="936"/>
              </a:xfrm>
              <a:prstGeom prst="curvedConnector4">
                <a:avLst>
                  <a:gd name="adj1" fmla="val 1599995"/>
                  <a:gd name="adj2" fmla="val 93056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9212" name="AutoShape 25"/>
              <p:cNvCxnSpPr>
                <a:cxnSpLocks noChangeShapeType="1"/>
                <a:stCxn id="49202" idx="4"/>
                <a:endCxn id="49210" idx="3"/>
              </p:cNvCxnSpPr>
              <p:nvPr/>
            </p:nvCxnSpPr>
            <p:spPr bwMode="auto">
              <a:xfrm rot="5400000">
                <a:off x="3688" y="1997"/>
                <a:ext cx="15" cy="1368"/>
              </a:xfrm>
              <a:prstGeom prst="curvedConnector4">
                <a:avLst>
                  <a:gd name="adj1" fmla="val 2686662"/>
                  <a:gd name="adj2" fmla="val 99194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9213" name="AutoShape 26"/>
              <p:cNvCxnSpPr>
                <a:cxnSpLocks noChangeShapeType="1"/>
                <a:stCxn id="49203" idx="4"/>
                <a:endCxn id="49210" idx="3"/>
              </p:cNvCxnSpPr>
              <p:nvPr/>
            </p:nvCxnSpPr>
            <p:spPr bwMode="auto">
              <a:xfrm rot="5400000">
                <a:off x="4168" y="1517"/>
                <a:ext cx="15" cy="2328"/>
              </a:xfrm>
              <a:prstGeom prst="curvedConnector4">
                <a:avLst>
                  <a:gd name="adj1" fmla="val 4246662"/>
                  <a:gd name="adj2" fmla="val 103606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49214" name="Oval 27"/>
              <p:cNvSpPr>
                <a:spLocks noChangeAspect="1" noChangeArrowheads="1"/>
              </p:cNvSpPr>
              <p:nvPr/>
            </p:nvSpPr>
            <p:spPr bwMode="auto">
              <a:xfrm>
                <a:off x="3024" y="2544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9215" name="Oval 28"/>
              <p:cNvSpPr>
                <a:spLocks noChangeAspect="1" noChangeArrowheads="1"/>
              </p:cNvSpPr>
              <p:nvPr/>
            </p:nvSpPr>
            <p:spPr bwMode="auto">
              <a:xfrm>
                <a:off x="3456" y="2544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49158" name="Oval 29"/>
          <p:cNvSpPr>
            <a:spLocks noChangeAspect="1" noChangeArrowheads="1"/>
          </p:cNvSpPr>
          <p:nvPr/>
        </p:nvSpPr>
        <p:spPr bwMode="auto">
          <a:xfrm>
            <a:off x="1243013" y="3888438"/>
            <a:ext cx="190500" cy="1905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59" name="Oval 30"/>
          <p:cNvSpPr>
            <a:spLocks noChangeAspect="1" noChangeArrowheads="1"/>
          </p:cNvSpPr>
          <p:nvPr/>
        </p:nvSpPr>
        <p:spPr bwMode="auto">
          <a:xfrm>
            <a:off x="1781175" y="2918476"/>
            <a:ext cx="190500" cy="1905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0" name="Oval 31"/>
          <p:cNvSpPr>
            <a:spLocks noChangeAspect="1" noChangeArrowheads="1"/>
          </p:cNvSpPr>
          <p:nvPr/>
        </p:nvSpPr>
        <p:spPr bwMode="auto">
          <a:xfrm>
            <a:off x="2447925" y="2440638"/>
            <a:ext cx="190500" cy="192088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1" name="Oval 32"/>
          <p:cNvSpPr>
            <a:spLocks noChangeAspect="1" noChangeArrowheads="1"/>
          </p:cNvSpPr>
          <p:nvPr/>
        </p:nvSpPr>
        <p:spPr bwMode="auto">
          <a:xfrm>
            <a:off x="2257425" y="3394726"/>
            <a:ext cx="190500" cy="187325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2" name="Oval 33"/>
          <p:cNvSpPr>
            <a:spLocks noChangeAspect="1" noChangeArrowheads="1"/>
          </p:cNvSpPr>
          <p:nvPr/>
        </p:nvSpPr>
        <p:spPr bwMode="auto">
          <a:xfrm>
            <a:off x="2828925" y="3486801"/>
            <a:ext cx="190500" cy="1905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3" name="Oval 34"/>
          <p:cNvSpPr>
            <a:spLocks noChangeAspect="1" noChangeArrowheads="1"/>
          </p:cNvSpPr>
          <p:nvPr/>
        </p:nvSpPr>
        <p:spPr bwMode="auto">
          <a:xfrm>
            <a:off x="1112838" y="2918476"/>
            <a:ext cx="190500" cy="1905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4" name="Oval 35"/>
          <p:cNvSpPr>
            <a:spLocks noChangeAspect="1" noChangeArrowheads="1"/>
          </p:cNvSpPr>
          <p:nvPr/>
        </p:nvSpPr>
        <p:spPr bwMode="auto">
          <a:xfrm>
            <a:off x="3224213" y="3126438"/>
            <a:ext cx="192087" cy="1905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5" name="Oval 36"/>
          <p:cNvSpPr>
            <a:spLocks noChangeAspect="1" noChangeArrowheads="1"/>
          </p:cNvSpPr>
          <p:nvPr/>
        </p:nvSpPr>
        <p:spPr bwMode="auto">
          <a:xfrm>
            <a:off x="3376613" y="2897838"/>
            <a:ext cx="190500" cy="1905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6" name="Oval 37"/>
          <p:cNvSpPr>
            <a:spLocks noChangeAspect="1" noChangeArrowheads="1"/>
          </p:cNvSpPr>
          <p:nvPr/>
        </p:nvSpPr>
        <p:spPr bwMode="auto">
          <a:xfrm>
            <a:off x="2005013" y="2288238"/>
            <a:ext cx="190500" cy="192088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7" name="Oval 38"/>
          <p:cNvSpPr>
            <a:spLocks noChangeAspect="1" noChangeArrowheads="1"/>
          </p:cNvSpPr>
          <p:nvPr/>
        </p:nvSpPr>
        <p:spPr bwMode="auto">
          <a:xfrm>
            <a:off x="1685925" y="3299476"/>
            <a:ext cx="190500" cy="187325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8" name="Oval 39"/>
          <p:cNvSpPr>
            <a:spLocks noChangeAspect="1" noChangeArrowheads="1"/>
          </p:cNvSpPr>
          <p:nvPr/>
        </p:nvSpPr>
        <p:spPr bwMode="auto">
          <a:xfrm>
            <a:off x="2919413" y="4117038"/>
            <a:ext cx="190500" cy="1905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9" name="Oval 40"/>
          <p:cNvSpPr>
            <a:spLocks noChangeAspect="1" noChangeArrowheads="1"/>
          </p:cNvSpPr>
          <p:nvPr/>
        </p:nvSpPr>
        <p:spPr bwMode="auto">
          <a:xfrm>
            <a:off x="3148013" y="4269438"/>
            <a:ext cx="192087" cy="192088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70" name="Oval 41"/>
          <p:cNvSpPr>
            <a:spLocks noChangeAspect="1" noChangeArrowheads="1"/>
          </p:cNvSpPr>
          <p:nvPr/>
        </p:nvSpPr>
        <p:spPr bwMode="auto">
          <a:xfrm>
            <a:off x="1928813" y="4040838"/>
            <a:ext cx="190500" cy="1905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71" name="Line 42"/>
          <p:cNvSpPr>
            <a:spLocks noChangeAspect="1" noChangeShapeType="1"/>
          </p:cNvSpPr>
          <p:nvPr/>
        </p:nvSpPr>
        <p:spPr bwMode="auto">
          <a:xfrm flipH="1" flipV="1">
            <a:off x="1781175" y="3486801"/>
            <a:ext cx="19050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72" name="Line 43"/>
          <p:cNvSpPr>
            <a:spLocks noChangeAspect="1" noChangeShapeType="1"/>
          </p:cNvSpPr>
          <p:nvPr/>
        </p:nvSpPr>
        <p:spPr bwMode="auto">
          <a:xfrm>
            <a:off x="1876425" y="3013726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73" name="Line 44"/>
          <p:cNvSpPr>
            <a:spLocks noChangeAspect="1" noChangeShapeType="1"/>
          </p:cNvSpPr>
          <p:nvPr/>
        </p:nvSpPr>
        <p:spPr bwMode="auto">
          <a:xfrm flipH="1" flipV="1">
            <a:off x="1319213" y="3050238"/>
            <a:ext cx="477837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74" name="Line 45"/>
          <p:cNvSpPr>
            <a:spLocks noChangeAspect="1" noChangeShapeType="1"/>
          </p:cNvSpPr>
          <p:nvPr/>
        </p:nvSpPr>
        <p:spPr bwMode="auto">
          <a:xfrm>
            <a:off x="2066925" y="2440638"/>
            <a:ext cx="285750" cy="954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75" name="Line 46"/>
          <p:cNvSpPr>
            <a:spLocks noChangeAspect="1" noChangeShapeType="1"/>
          </p:cNvSpPr>
          <p:nvPr/>
        </p:nvSpPr>
        <p:spPr bwMode="auto">
          <a:xfrm>
            <a:off x="2543175" y="2537476"/>
            <a:ext cx="381000" cy="949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76" name="Line 47"/>
          <p:cNvSpPr>
            <a:spLocks noChangeAspect="1" noChangeShapeType="1"/>
          </p:cNvSpPr>
          <p:nvPr/>
        </p:nvSpPr>
        <p:spPr bwMode="auto">
          <a:xfrm flipH="1">
            <a:off x="1876425" y="2440638"/>
            <a:ext cx="190500" cy="477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77" name="Line 48"/>
          <p:cNvSpPr>
            <a:spLocks noChangeAspect="1" noChangeShapeType="1"/>
          </p:cNvSpPr>
          <p:nvPr/>
        </p:nvSpPr>
        <p:spPr bwMode="auto">
          <a:xfrm>
            <a:off x="2543175" y="2537476"/>
            <a:ext cx="666750" cy="666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78" name="Line 49"/>
          <p:cNvSpPr>
            <a:spLocks noChangeAspect="1" noChangeShapeType="1"/>
          </p:cNvSpPr>
          <p:nvPr/>
        </p:nvSpPr>
        <p:spPr bwMode="auto">
          <a:xfrm flipH="1">
            <a:off x="3209925" y="3867801"/>
            <a:ext cx="96838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79" name="Line 50"/>
          <p:cNvSpPr>
            <a:spLocks noChangeAspect="1" noChangeShapeType="1"/>
          </p:cNvSpPr>
          <p:nvPr/>
        </p:nvSpPr>
        <p:spPr bwMode="auto">
          <a:xfrm>
            <a:off x="3306763" y="3299476"/>
            <a:ext cx="0" cy="377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80" name="Line 51"/>
          <p:cNvSpPr>
            <a:spLocks noChangeAspect="1" noChangeShapeType="1"/>
          </p:cNvSpPr>
          <p:nvPr/>
        </p:nvSpPr>
        <p:spPr bwMode="auto">
          <a:xfrm flipH="1" flipV="1">
            <a:off x="2162175" y="4153551"/>
            <a:ext cx="1047750" cy="192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81" name="Line 52"/>
          <p:cNvSpPr>
            <a:spLocks noChangeAspect="1" noChangeShapeType="1"/>
          </p:cNvSpPr>
          <p:nvPr/>
        </p:nvSpPr>
        <p:spPr bwMode="auto">
          <a:xfrm flipH="1" flipV="1">
            <a:off x="2924175" y="3677301"/>
            <a:ext cx="95250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82" name="Line 53"/>
          <p:cNvSpPr>
            <a:spLocks noChangeAspect="1" noChangeShapeType="1"/>
          </p:cNvSpPr>
          <p:nvPr/>
        </p:nvSpPr>
        <p:spPr bwMode="auto">
          <a:xfrm>
            <a:off x="2352675" y="3486801"/>
            <a:ext cx="476250" cy="95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83" name="Line 54"/>
          <p:cNvSpPr>
            <a:spLocks noChangeAspect="1" noChangeShapeType="1"/>
          </p:cNvSpPr>
          <p:nvPr/>
        </p:nvSpPr>
        <p:spPr bwMode="auto">
          <a:xfrm flipH="1">
            <a:off x="1303338" y="2440638"/>
            <a:ext cx="763587" cy="477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84" name="Line 55"/>
          <p:cNvSpPr>
            <a:spLocks noChangeAspect="1" noChangeShapeType="1"/>
          </p:cNvSpPr>
          <p:nvPr/>
        </p:nvSpPr>
        <p:spPr bwMode="auto">
          <a:xfrm flipH="1">
            <a:off x="2162175" y="2537476"/>
            <a:ext cx="285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85" name="Line 56"/>
          <p:cNvSpPr>
            <a:spLocks noChangeAspect="1" noChangeShapeType="1"/>
          </p:cNvSpPr>
          <p:nvPr/>
        </p:nvSpPr>
        <p:spPr bwMode="auto">
          <a:xfrm flipH="1" flipV="1">
            <a:off x="2733675" y="2632726"/>
            <a:ext cx="668338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86" name="Line 57"/>
          <p:cNvSpPr>
            <a:spLocks noChangeAspect="1" noChangeShapeType="1"/>
          </p:cNvSpPr>
          <p:nvPr/>
        </p:nvSpPr>
        <p:spPr bwMode="auto">
          <a:xfrm flipH="1">
            <a:off x="2066925" y="3013726"/>
            <a:ext cx="1335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87" name="Line 58"/>
          <p:cNvSpPr>
            <a:spLocks noChangeAspect="1" noChangeShapeType="1"/>
          </p:cNvSpPr>
          <p:nvPr/>
        </p:nvSpPr>
        <p:spPr bwMode="auto">
          <a:xfrm flipH="1">
            <a:off x="2066925" y="3486801"/>
            <a:ext cx="285750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88" name="Oval 59"/>
          <p:cNvSpPr>
            <a:spLocks noChangeAspect="1" noChangeArrowheads="1"/>
          </p:cNvSpPr>
          <p:nvPr/>
        </p:nvSpPr>
        <p:spPr bwMode="auto">
          <a:xfrm>
            <a:off x="539750" y="1678638"/>
            <a:ext cx="3429000" cy="3429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3224213" y="3736038"/>
            <a:ext cx="762000" cy="446088"/>
            <a:chOff x="2348" y="2880"/>
            <a:chExt cx="480" cy="281"/>
          </a:xfrm>
        </p:grpSpPr>
        <p:sp>
          <p:nvSpPr>
            <p:cNvPr id="49195" name="Oval 61"/>
            <p:cNvSpPr>
              <a:spLocks noChangeAspect="1" noChangeArrowheads="1"/>
            </p:cNvSpPr>
            <p:nvPr/>
          </p:nvSpPr>
          <p:spPr bwMode="auto">
            <a:xfrm>
              <a:off x="2348" y="2880"/>
              <a:ext cx="120" cy="12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196" name="Text Box 62"/>
            <p:cNvSpPr txBox="1">
              <a:spLocks noChangeAspect="1" noChangeArrowheads="1"/>
            </p:cNvSpPr>
            <p:nvPr/>
          </p:nvSpPr>
          <p:spPr bwMode="auto">
            <a:xfrm>
              <a:off x="2444" y="2928"/>
              <a:ext cx="3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Comic Sans MS" pitchFamily="66" charset="0"/>
                  <a:sym typeface="Symbol" pitchFamily="18" charset="2"/>
                </a:rPr>
                <a:t></a:t>
              </a:r>
              <a:endParaRPr lang="en-US" b="1"/>
            </a:p>
          </p:txBody>
        </p:sp>
      </p:grpSp>
      <p:sp>
        <p:nvSpPr>
          <p:cNvPr id="49190" name="Line 63"/>
          <p:cNvSpPr>
            <a:spLocks noChangeShapeType="1"/>
          </p:cNvSpPr>
          <p:nvPr/>
        </p:nvSpPr>
        <p:spPr bwMode="auto">
          <a:xfrm flipH="1" flipV="1">
            <a:off x="1166813" y="3126438"/>
            <a:ext cx="152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91" name="Line 64"/>
          <p:cNvSpPr>
            <a:spLocks noChangeShapeType="1"/>
          </p:cNvSpPr>
          <p:nvPr/>
        </p:nvSpPr>
        <p:spPr bwMode="auto">
          <a:xfrm flipH="1" flipV="1">
            <a:off x="1395413" y="4040838"/>
            <a:ext cx="533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92" name="Line 65"/>
          <p:cNvSpPr>
            <a:spLocks noChangeShapeType="1"/>
          </p:cNvSpPr>
          <p:nvPr/>
        </p:nvSpPr>
        <p:spPr bwMode="auto">
          <a:xfrm flipV="1">
            <a:off x="3376613" y="3050238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hu-HU"/>
          </a:p>
        </p:txBody>
      </p:sp>
      <p:sp>
        <p:nvSpPr>
          <p:cNvPr id="68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</a:t>
            </a:r>
            <a:r>
              <a:rPr lang="hu-HU" dirty="0" err="1" smtClean="0"/>
              <a:t>eleportation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bg1"/>
                </a:solidFill>
              </a:rPr>
              <a:t>less obvious reasons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6" name="Szövegdoboz 65"/>
          <p:cNvSpPr txBox="1"/>
          <p:nvPr/>
        </p:nvSpPr>
        <p:spPr>
          <a:xfrm>
            <a:off x="6156176" y="58052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Reference??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 build="p" autoUpdateAnimBg="0"/>
      <p:bldP spid="22323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PageRank</a:t>
            </a:r>
            <a:r>
              <a:rPr lang="en-US" dirty="0" smtClean="0"/>
              <a:t> as a </a:t>
            </a:r>
            <a:r>
              <a:rPr lang="en-US" dirty="0" smtClean="0">
                <a:solidFill>
                  <a:schemeClr val="bg1"/>
                </a:solidFill>
              </a:rPr>
              <a:t>Big Data problem</a:t>
            </a:r>
            <a:endParaRPr lang="hu-HU" dirty="0" smtClean="0">
              <a:solidFill>
                <a:schemeClr val="bg1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Estimated 10+ billions of Web pages worldwide</a:t>
            </a:r>
          </a:p>
          <a:p>
            <a:r>
              <a:rPr lang="en-US" dirty="0" err="1" smtClean="0"/>
              <a:t>PageRank</a:t>
            </a:r>
            <a:r>
              <a:rPr lang="en-US" dirty="0" smtClean="0"/>
              <a:t> (as floats) </a:t>
            </a:r>
            <a:endParaRPr lang="hu-HU" dirty="0" smtClean="0"/>
          </a:p>
          <a:p>
            <a:pPr lvl="1"/>
            <a:r>
              <a:rPr lang="en-US" dirty="0" smtClean="0"/>
              <a:t>fits into 40GB storage</a:t>
            </a:r>
          </a:p>
          <a:p>
            <a:r>
              <a:rPr lang="en-US" dirty="0" smtClean="0"/>
              <a:t>Personalization just to single pages:</a:t>
            </a:r>
          </a:p>
          <a:p>
            <a:pPr lvl="1"/>
            <a:r>
              <a:rPr lang="en-US" dirty="0" smtClean="0"/>
              <a:t>10 billions of </a:t>
            </a:r>
            <a:r>
              <a:rPr lang="en-US" dirty="0" err="1" smtClean="0"/>
              <a:t>PageRank</a:t>
            </a:r>
            <a:r>
              <a:rPr lang="en-US" dirty="0" smtClean="0"/>
              <a:t> scores for each page</a:t>
            </a:r>
          </a:p>
          <a:p>
            <a:pPr lvl="1"/>
            <a:r>
              <a:rPr lang="en-US" dirty="0" smtClean="0"/>
              <a:t>Storage exceeds several </a:t>
            </a:r>
            <a:r>
              <a:rPr lang="en-US" dirty="0" err="1" smtClean="0"/>
              <a:t>Exabytes</a:t>
            </a:r>
            <a:r>
              <a:rPr lang="en-US" dirty="0" smtClean="0"/>
              <a:t>!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NB </a:t>
            </a:r>
            <a:r>
              <a:rPr lang="hu-HU" dirty="0" err="1" smtClean="0"/>
              <a:t>single-page</a:t>
            </a:r>
            <a:r>
              <a:rPr lang="hu-HU" dirty="0" smtClean="0"/>
              <a:t> </a:t>
            </a:r>
            <a:r>
              <a:rPr lang="hu-HU" dirty="0" err="1" smtClean="0"/>
              <a:t>personalization</a:t>
            </a:r>
            <a:r>
              <a:rPr lang="hu-HU" dirty="0" smtClean="0"/>
              <a:t> is </a:t>
            </a:r>
            <a:r>
              <a:rPr lang="hu-HU" dirty="0" err="1" smtClean="0"/>
              <a:t>enough</a:t>
            </a:r>
            <a:r>
              <a:rPr lang="hu-HU" dirty="0" smtClean="0"/>
              <a:t>:</a:t>
            </a:r>
            <a:endParaRPr lang="en-US" dirty="0" smtClean="0"/>
          </a:p>
          <a:p>
            <a:pPr>
              <a:buFontTx/>
              <a:buNone/>
            </a:pPr>
            <a:endParaRPr lang="hu-HU" dirty="0" smtClean="0"/>
          </a:p>
        </p:txBody>
      </p:sp>
      <p:graphicFrame>
        <p:nvGraphicFramePr>
          <p:cNvPr id="185346" name="Object 2"/>
          <p:cNvGraphicFramePr>
            <a:graphicFrameLocks noChangeAspect="1"/>
          </p:cNvGraphicFramePr>
          <p:nvPr/>
        </p:nvGraphicFramePr>
        <p:xfrm>
          <a:off x="1085850" y="5976938"/>
          <a:ext cx="6007100" cy="404812"/>
        </p:xfrm>
        <a:graphic>
          <a:graphicData uri="http://schemas.openxmlformats.org/presentationml/2006/ole">
            <p:oleObj spid="_x0000_s137218" name="Egyenlet" r:id="rId4" imgW="33908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certain</a:t>
            </a:r>
            <a:r>
              <a:rPr lang="hu-HU" dirty="0" smtClean="0"/>
              <a:t> </a:t>
            </a:r>
            <a:r>
              <a:rPr lang="hu-HU" dirty="0" err="1" smtClean="0"/>
              <a:t>things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chemeClr val="bg1"/>
                </a:solidFill>
              </a:rPr>
              <a:t>are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just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too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big</a:t>
            </a:r>
            <a:r>
              <a:rPr lang="hu-HU" dirty="0" smtClean="0">
                <a:solidFill>
                  <a:schemeClr val="bg1"/>
                </a:solidFill>
              </a:rPr>
              <a:t>?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light to reach the other side of the Galaxy</a:t>
            </a:r>
            <a:r>
              <a:rPr lang="hu-HU" smtClean="0"/>
              <a:t> … </a:t>
            </a:r>
            <a:r>
              <a:rPr lang="en-US" smtClean="0"/>
              <a:t>takes rather longer:</a:t>
            </a:r>
            <a:r>
              <a:rPr lang="hu-HU" smtClean="0"/>
              <a:t> five hundred thousand years.</a:t>
            </a:r>
          </a:p>
          <a:p>
            <a:r>
              <a:rPr lang="en-US" smtClean="0"/>
              <a:t>The record for hitch hiking this distance is just under five years, but you don't get to see much on the</a:t>
            </a:r>
            <a:r>
              <a:rPr lang="hu-HU" smtClean="0"/>
              <a:t> way.</a:t>
            </a:r>
          </a:p>
        </p:txBody>
      </p:sp>
      <p:sp>
        <p:nvSpPr>
          <p:cNvPr id="60420" name="Téglalap 5"/>
          <p:cNvSpPr>
            <a:spLocks noChangeArrowheads="1"/>
          </p:cNvSpPr>
          <p:nvPr/>
        </p:nvSpPr>
        <p:spPr bwMode="auto">
          <a:xfrm>
            <a:off x="3059113" y="5949950"/>
            <a:ext cx="5976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 Adams</a:t>
            </a:r>
            <a:r>
              <a:rPr lang="hu-HU"/>
              <a:t>, </a:t>
            </a:r>
            <a:r>
              <a:rPr lang="en-US" b="1"/>
              <a:t>The Hitchhiker's Guide to the Galaxy. 1979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ait2</Template>
  <TotalTime>31303</TotalTime>
  <Words>1350</Words>
  <Application>Microsoft Office PowerPoint</Application>
  <PresentationFormat>Diavetítés a képernyőre (4:3 oldalarány)</PresentationFormat>
  <Paragraphs>249</Paragraphs>
  <Slides>30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30</vt:i4>
      </vt:variant>
    </vt:vector>
  </HeadingPairs>
  <TitlesOfParts>
    <vt:vector size="33" baseType="lpstr">
      <vt:lpstr>Default Design</vt:lpstr>
      <vt:lpstr>Egyenlet</vt:lpstr>
      <vt:lpstr>Equation</vt:lpstr>
      <vt:lpstr>Facts on link analysis that all should know  But noone really published</vt:lpstr>
      <vt:lpstr>Questions – an overview</vt:lpstr>
      <vt:lpstr>Plan</vt:lpstr>
      <vt:lpstr>Hyperlink analysis: Goals</vt:lpstr>
      <vt:lpstr>PageRank as Quality</vt:lpstr>
      <vt:lpstr>PageRank as Quality</vt:lpstr>
      <vt:lpstr>Teleportation – less obvious reasons</vt:lpstr>
      <vt:lpstr>PageRank as a Big Data problem</vt:lpstr>
      <vt:lpstr>For certain things are just too big?</vt:lpstr>
      <vt:lpstr>Equivalence with short walks</vt:lpstr>
      <vt:lpstr>Stop!</vt:lpstr>
      <vt:lpstr>Story on the Fogaras results</vt:lpstr>
      <vt:lpstr>Monte Carlo Personalized PageRank</vt:lpstr>
      <vt:lpstr>Semi-Supervised Learning</vt:lpstr>
      <vt:lpstr>Random link with probability 1- </vt:lpstr>
      <vt:lpstr>Personalized teleport with prob </vt:lpstr>
      <vt:lpstr>SimRank: similarity in graphs</vt:lpstr>
      <vt:lpstr>Other uses</vt:lpstr>
      <vt:lpstr>Hyperlink Induced Topic Search</vt:lpstr>
      <vt:lpstr>HITS, SVD and matrices</vt:lpstr>
      <vt:lpstr>HITS and path concentration</vt:lpstr>
      <vt:lpstr>Guess 1st and 2nd singular directions!</vt:lpstr>
      <vt:lpstr>SVD and Ellipsoids</vt:lpstr>
      <vt:lpstr>Projection of graph nodes by A</vt:lpstr>
      <vt:lpstr>Hardness of spectral partitioning</vt:lpstr>
      <vt:lpstr>Hardness of spectral partitioning</vt:lpstr>
      <vt:lpstr>Hardness of spectral partitioning</vt:lpstr>
      <vt:lpstr>Hardness of spectral partitioning</vt:lpstr>
      <vt:lpstr>Summary: nice mathematical facts</vt:lpstr>
      <vt:lpstr>Questions?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András Lukács</dc:creator>
  <cp:lastModifiedBy>benczur</cp:lastModifiedBy>
  <cp:revision>467</cp:revision>
  <dcterms:created xsi:type="dcterms:W3CDTF">2003-06-15T16:33:21Z</dcterms:created>
  <dcterms:modified xsi:type="dcterms:W3CDTF">2012-07-25T08:43:23Z</dcterms:modified>
</cp:coreProperties>
</file>