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embeddings/Microsoft_Equation39.bin" ContentType="application/vnd.openxmlformats-officedocument.oleObject"/>
  <Override PartName="/ppt/notesSlides/notesSlide13.xml" ContentType="application/vnd.openxmlformats-officedocument.presentationml.notesSlide+xml"/>
  <Override PartName="/ppt/embeddings/Microsoft_Equation25.bin" ContentType="application/vnd.openxmlformats-officedocument.oleObject"/>
  <Override PartName="/ppt/embeddings/Microsoft_Equation44.bin" ContentType="application/vnd.openxmlformats-officedocument.oleObject"/>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theme/theme1.xml" ContentType="application/vnd.openxmlformats-officedocument.theme+xml"/>
  <Override PartName="/ppt/embeddings/Microsoft_Equation27.bin" ContentType="application/vnd.openxmlformats-officedocument.oleObject"/>
  <Override PartName="/ppt/embeddings/Microsoft_Equation13.bin" ContentType="application/vnd.openxmlformats-officedocument.oleObject"/>
  <Override PartName="/ppt/embeddings/Microsoft_Equation32.bin" ContentType="application/vnd.openxmlformats-officedocument.oleObject"/>
  <Override PartName="/ppt/slideLayouts/slideLayout10.xml" ContentType="application/vnd.openxmlformats-officedocument.presentationml.slideLayout+xml"/>
  <Override PartName="/ppt/embeddings/Microsoft_Equation48.bin" ContentType="application/vnd.openxmlformats-officedocument.oleObject"/>
  <Override PartName="/ppt/embeddings/Microsoft_Equation51.bin" ContentType="application/vnd.openxmlformats-officedocument.oleObject"/>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embeddings/Microsoft_Equation17.bin" ContentType="application/vnd.openxmlformats-officedocument.oleObject"/>
  <Override PartName="/ppt/embeddings/Microsoft_Equation36.bin" ContentType="application/vnd.openxmlformats-officedocument.oleObject"/>
  <Override PartName="/ppt/embeddings/Microsoft_Equation55.bin" ContentType="application/vnd.openxmlformats-officedocument.oleObject"/>
  <Override PartName="/ppt/embeddings/Microsoft_Equation22.bin" ContentType="application/vnd.openxmlformats-officedocument.oleObject"/>
  <Override PartName="/ppt/embeddings/Microsoft_Equation41.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10.bin" ContentType="application/vnd.openxmlformats-officedocument.oleObject"/>
  <Override PartName="/ppt/notesSlides/notesSlide14.xml" ContentType="application/vnd.openxmlformats-officedocument.presentationml.notesSlide+xml"/>
  <Override PartName="/ppt/embeddings/Microsoft_Equation45.bin" ContentType="application/vnd.openxmlformats-officedocument.oleObject"/>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embeddings/Microsoft_Equation28.bin" ContentType="application/vnd.openxmlformats-officedocument.oleObject"/>
  <Override PartName="/ppt/embeddings/Microsoft_Equation14.bin" ContentType="application/vnd.openxmlformats-officedocument.oleObject"/>
  <Override PartName="/ppt/embeddings/Microsoft_Equation33.bin" ContentType="application/vnd.openxmlformats-officedocument.oleObject"/>
  <Override PartName="/ppt/slideLayouts/slideLayout11.xml" ContentType="application/vnd.openxmlformats-officedocument.presentationml.slideLayout+xml"/>
  <Override PartName="/ppt/embeddings/Microsoft_Equation49.bin" ContentType="application/vnd.openxmlformats-officedocument.oleObject"/>
  <Override PartName="/ppt/embeddings/Microsoft_Equation52.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Microsoft_Equation18.bin" ContentType="application/vnd.openxmlformats-officedocument.oleObject"/>
  <Override PartName="/ppt/embeddings/Microsoft_Equation37.bin" ContentType="application/vnd.openxmlformats-officedocument.oleObject"/>
  <Override PartName="/ppt/embeddings/Microsoft_Equation56.bin" ContentType="application/vnd.openxmlformats-officedocument.oleObject"/>
  <Override PartName="/ppt/embeddings/Microsoft_Equation23.bin" ContentType="application/vnd.openxmlformats-officedocument.oleObject"/>
  <Override PartName="/ppt/notesSlides/notesSlide11.xml" ContentType="application/vnd.openxmlformats-officedocument.presentationml.notesSlide+xml"/>
  <Override PartName="/ppt/embeddings/Microsoft_Equation42.bin" ContentType="application/vnd.openxmlformats-officedocument.oleObject"/>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embeddings/Microsoft_Equation11.bin" ContentType="application/vnd.openxmlformats-officedocument.oleObject"/>
  <Override PartName="/ppt/embeddings/Microsoft_Equation30.bin" ContentType="application/vnd.openxmlformats-officedocument.oleObject"/>
  <Override PartName="/ppt/notesSlides/notesSlide15.xml" ContentType="application/vnd.openxmlformats-officedocument.presentationml.notesSlide+xml"/>
  <Override PartName="/ppt/embeddings/Microsoft_Equation46.bin" ContentType="application/vnd.openxmlformats-officedocument.oleObject"/>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embeddings/Microsoft_Equation29.bin" ContentType="application/vnd.openxmlformats-officedocument.oleObject"/>
  <Override PartName="/ppt/embeddings/Microsoft_Equation15.bin" ContentType="application/vnd.openxmlformats-officedocument.oleObject"/>
  <Override PartName="/ppt/slideLayouts/slideLayout12.xml" ContentType="application/vnd.openxmlformats-officedocument.presentationml.slideLayout+xml"/>
  <Override PartName="/ppt/embeddings/Microsoft_Equation34.bin" ContentType="application/vnd.openxmlformats-officedocument.oleObject"/>
  <Override PartName="/ppt/embeddings/Microsoft_Equation53.bin" ContentType="application/vnd.openxmlformats-officedocument.oleObject"/>
  <Override PartName="/ppt/embeddings/Microsoft_Equation20.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embeddings/Microsoft_Equation4.bin" ContentType="application/vnd.openxmlformats-officedocument.oleObject"/>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embeddings/Microsoft_Equation19.bin" ContentType="application/vnd.openxmlformats-officedocument.oleObject"/>
  <Override PartName="/ppt/embeddings/Microsoft_Equation38.bin" ContentType="application/vnd.openxmlformats-officedocument.oleObject"/>
  <Override PartName="/ppt/notesMasters/notesMaster1.xml" ContentType="application/vnd.openxmlformats-officedocument.presentationml.notesMaster+xml"/>
  <Override PartName="/ppt/embeddings/Microsoft_Equation24.bin" ContentType="application/vnd.openxmlformats-officedocument.oleObject"/>
  <Override PartName="/ppt/notesSlides/notesSlide12.xml" ContentType="application/vnd.openxmlformats-officedocument.presentationml.notesSlide+xml"/>
  <Override PartName="/ppt/embeddings/Microsoft_Equation43.bin" ContentType="application/vnd.openxmlformats-officedocument.oleObject"/>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embeddings/Microsoft_Equation26.bin" ContentType="application/vnd.openxmlformats-officedocument.oleObject"/>
  <Override PartName="/ppt/embeddings/Microsoft_Equation12.bin" ContentType="application/vnd.openxmlformats-officedocument.oleObject"/>
  <Override PartName="/ppt/embeddings/Microsoft_Equation31.bin" ContentType="application/vnd.openxmlformats-officedocument.oleObject"/>
  <Override PartName="/ppt/embeddings/Microsoft_Equation50.bin" ContentType="application/vnd.openxmlformats-officedocument.oleObject"/>
  <Override PartName="/ppt/embeddings/Microsoft_Equation47.bin" ContentType="application/vnd.openxmlformats-officedocument.oleObject"/>
  <Override PartName="/ppt/notesSlides/notesSlide5.xml" ContentType="application/vnd.openxmlformats-officedocument.presentationml.notes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embeddings/Microsoft_Equation1.bin" ContentType="application/vnd.openxmlformats-officedocument.oleObject"/>
  <Default Extension="pdf" ContentType="application/pdf"/>
  <Override PartName="/ppt/embeddings/Microsoft_Equation16.bin" ContentType="application/vnd.openxmlformats-officedocument.oleObject"/>
  <Override PartName="/ppt/embeddings/Microsoft_Equation35.bin" ContentType="application/vnd.openxmlformats-officedocument.oleObject"/>
  <Override PartName="/ppt/embeddings/Microsoft_Equation54.bin" ContentType="application/vnd.openxmlformats-officedocument.oleObject"/>
  <Default Extension="png" ContentType="image/png"/>
  <Override PartName="/ppt/embeddings/Microsoft_Equation21.bin" ContentType="application/vnd.openxmlformats-officedocument.oleObject"/>
  <Override PartName="/ppt/embeddings/Microsoft_Equation40.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3"/>
  </p:notesMasterIdLst>
  <p:sldIdLst>
    <p:sldId id="276" r:id="rId2"/>
    <p:sldId id="258" r:id="rId3"/>
    <p:sldId id="312"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0" r:id="rId21"/>
    <p:sldId id="311" r:id="rId22"/>
    <p:sldId id="292" r:id="rId23"/>
    <p:sldId id="293" r:id="rId24"/>
    <p:sldId id="280" r:id="rId25"/>
    <p:sldId id="294" r:id="rId26"/>
    <p:sldId id="308" r:id="rId27"/>
    <p:sldId id="295" r:id="rId28"/>
    <p:sldId id="296" r:id="rId29"/>
    <p:sldId id="297" r:id="rId30"/>
    <p:sldId id="298" r:id="rId31"/>
    <p:sldId id="299" r:id="rId32"/>
    <p:sldId id="300" r:id="rId33"/>
    <p:sldId id="301" r:id="rId34"/>
    <p:sldId id="302" r:id="rId35"/>
    <p:sldId id="303" r:id="rId36"/>
    <p:sldId id="305" r:id="rId37"/>
    <p:sldId id="275" r:id="rId38"/>
    <p:sldId id="306" r:id="rId39"/>
    <p:sldId id="307" r:id="rId40"/>
    <p:sldId id="309" r:id="rId41"/>
    <p:sldId id="3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91" d="100"/>
          <a:sy n="91" d="100"/>
        </p:scale>
        <p:origin x="-7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 Id="rId2" Type="http://schemas.openxmlformats.org/officeDocument/2006/relationships/image" Target="../media/image5.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pict"/><Relationship Id="rId2" Type="http://schemas.openxmlformats.org/officeDocument/2006/relationships/image" Target="../media/image25.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ict"/><Relationship Id="rId2" Type="http://schemas.openxmlformats.org/officeDocument/2006/relationships/image" Target="../media/image31.pict"/><Relationship Id="rId3" Type="http://schemas.openxmlformats.org/officeDocument/2006/relationships/image" Target="../media/image32.pict"/></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pict"/><Relationship Id="rId4" Type="http://schemas.openxmlformats.org/officeDocument/2006/relationships/image" Target="../media/image37.pict"/><Relationship Id="rId1" Type="http://schemas.openxmlformats.org/officeDocument/2006/relationships/image" Target="../media/image34.pict"/><Relationship Id="rId2" Type="http://schemas.openxmlformats.org/officeDocument/2006/relationships/image" Target="../media/image35.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pict"/><Relationship Id="rId2" Type="http://schemas.openxmlformats.org/officeDocument/2006/relationships/image" Target="../media/image43.pict"/><Relationship Id="rId3" Type="http://schemas.openxmlformats.org/officeDocument/2006/relationships/image" Target="../media/image44.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ict"/><Relationship Id="rId2" Type="http://schemas.openxmlformats.org/officeDocument/2006/relationships/image" Target="../media/image51.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 Id="rId3" Type="http://schemas.openxmlformats.org/officeDocument/2006/relationships/image" Target="../media/image8.pict"/></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0.pict"/><Relationship Id="rId4" Type="http://schemas.openxmlformats.org/officeDocument/2006/relationships/image" Target="../media/image61.pict"/><Relationship Id="rId1" Type="http://schemas.openxmlformats.org/officeDocument/2006/relationships/image" Target="../media/image58.pict"/><Relationship Id="rId2" Type="http://schemas.openxmlformats.org/officeDocument/2006/relationships/image" Target="../media/image59.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3.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pict"/><Relationship Id="rId2" Type="http://schemas.openxmlformats.org/officeDocument/2006/relationships/image" Target="../media/image65.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6.pict"/><Relationship Id="rId2" Type="http://schemas.openxmlformats.org/officeDocument/2006/relationships/image" Target="../media/image67.pict"/><Relationship Id="rId3" Type="http://schemas.openxmlformats.org/officeDocument/2006/relationships/image" Target="../media/image68.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pict"/><Relationship Id="rId2" Type="http://schemas.openxmlformats.org/officeDocument/2006/relationships/image" Target="../media/image70.pict"/></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pict"/><Relationship Id="rId4" Type="http://schemas.openxmlformats.org/officeDocument/2006/relationships/image" Target="../media/image85.pict"/><Relationship Id="rId5" Type="http://schemas.openxmlformats.org/officeDocument/2006/relationships/image" Target="../media/image86.pict"/><Relationship Id="rId6" Type="http://schemas.openxmlformats.org/officeDocument/2006/relationships/image" Target="../media/image87.pict"/><Relationship Id="rId7" Type="http://schemas.openxmlformats.org/officeDocument/2006/relationships/image" Target="../media/image88.pict"/><Relationship Id="rId1" Type="http://schemas.openxmlformats.org/officeDocument/2006/relationships/image" Target="../media/image82.pict"/><Relationship Id="rId2" Type="http://schemas.openxmlformats.org/officeDocument/2006/relationships/image" Target="../media/image8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ict"/><Relationship Id="rId2" Type="http://schemas.openxmlformats.org/officeDocument/2006/relationships/image" Target="../media/image13.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ict"/><Relationship Id="rId2" Type="http://schemas.openxmlformats.org/officeDocument/2006/relationships/image" Target="../media/image1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ict"/><Relationship Id="rId2" Type="http://schemas.openxmlformats.org/officeDocument/2006/relationships/image" Target="../media/image1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ict"/><Relationship Id="rId2" Type="http://schemas.openxmlformats.org/officeDocument/2006/relationships/image" Target="../media/image19.pict"/><Relationship Id="rId3" Type="http://schemas.openxmlformats.org/officeDocument/2006/relationships/image" Target="../media/image20.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CFD93-17C8-6243-BC88-6831742C2CB2}" type="datetimeFigureOut">
              <a:rPr lang="en-US" smtClean="0"/>
              <a:pPr/>
              <a:t>7/26/12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31FA5-C121-D84A-9892-63150D1F06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611AA17-F0FB-5F47-9A0C-CD65AA6CE154}"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32C3B7D-2362-E549-856C-0016422F00B2}" type="slidenum">
              <a:rPr lang="en-US"/>
              <a:pPr/>
              <a:t>11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1F4DA00-2791-4A40-8622-31C7C73B0FCC}" type="slidenum">
              <a:rPr lang="en-US"/>
              <a:pPr/>
              <a:t>12</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C456081-1C6C-1B42-97AD-E73F2200EBC2}" type="slidenum">
              <a:rPr lang="en-US"/>
              <a:pPr/>
              <a:t>13</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80555EA-9008-3D46-BF65-8DC1CE28724D}"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6150CD0-410F-C642-8CBE-C9F55D24B85E}" type="slidenum">
              <a:rPr lang="en-US"/>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9D84A-D6AE-5B48-A763-DE0225D20647}" type="slidenum">
              <a:rPr lang="en-US"/>
              <a:pPr/>
              <a:t>40</a:t>
            </a:fld>
            <a:endParaRPr lang="en-US"/>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B5510D7-3017-8942-A8CE-DA3DD99ED45C}" type="slidenum">
              <a:rPr lang="en-US"/>
              <a:pPr/>
              <a:t>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B826604-20F3-6D4E-B5D7-A6B3AAF25749}" type="slidenum">
              <a:rPr lang="en-US"/>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B7DCFA9-2AFD-EA42-9C9E-9E9CF553780E}" type="slidenum">
              <a:rPr lang="en-US"/>
              <a:pPr/>
              <a:t>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B8F053A-44CD-D14E-BF23-87A152D1B408}"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D0D7B70-8CEC-4F47-93F9-A4D497ECAE16}" type="slidenum">
              <a:rPr lang="en-US"/>
              <a:pPr/>
              <a:t>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CA4FF80-DA6E-9E40-9C38-B0B933269721}" type="slidenum">
              <a:rPr lang="en-US"/>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E734B4C-1790-9143-AA9E-AC6CEDF76275}"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BBA4917-C2D5-FB4D-B778-8F2BF143CC46}" type="slidenum">
              <a:rPr lang="en-US"/>
              <a:pPr/>
              <a:t>10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E1FFB9-01BD-DD49-9078-AFD6444FD8A5}"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FFB9-01BD-DD49-9078-AFD6444FD8A5}"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FFB9-01BD-DD49-9078-AFD6444FD8A5}"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it-IT"/>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it-IT"/>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7C7B4F90-173F-A444-95B1-AA23AD28998E}" type="slidenum">
              <a:rPr lang="it-IT"/>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E1FFB9-01BD-DD49-9078-AFD6444FD8A5}"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E1FFB9-01BD-DD49-9078-AFD6444FD8A5}" type="datetimeFigureOut">
              <a:rPr lang="en-US" smtClean="0"/>
              <a:pPr/>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E1FFB9-01BD-DD49-9078-AFD6444FD8A5}"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E1FFB9-01BD-DD49-9078-AFD6444FD8A5}" type="datetimeFigureOut">
              <a:rPr lang="en-US" smtClean="0"/>
              <a:pPr/>
              <a:t>7/26/12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E1FFB9-01BD-DD49-9078-AFD6444FD8A5}" type="datetimeFigureOut">
              <a:rPr lang="en-US" smtClean="0"/>
              <a:pPr/>
              <a:t>7/26/12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FFB9-01BD-DD49-9078-AFD6444FD8A5}" type="datetimeFigureOut">
              <a:rPr lang="en-US" smtClean="0"/>
              <a:pPr/>
              <a:t>7/26/12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1FFB9-01BD-DD49-9078-AFD6444FD8A5}"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1FFB9-01BD-DD49-9078-AFD6444FD8A5}" type="datetimeFigureOut">
              <a:rPr lang="en-US" smtClean="0"/>
              <a:pPr/>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60A1CB-F3B2-914B-AE15-C092AE2764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1FFB9-01BD-DD49-9078-AFD6444FD8A5}" type="datetimeFigureOut">
              <a:rPr lang="en-US" smtClean="0"/>
              <a:pPr/>
              <a:t>7/26/12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0A1CB-F3B2-914B-AE15-C092AE2764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6" Type="http://schemas.openxmlformats.org/officeDocument/2006/relationships/oleObject" Target="../embeddings/Microsoft_Equation16.bin"/><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1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3.png"/><Relationship Id="rId5" Type="http://schemas.openxmlformats.org/officeDocument/2006/relationships/oleObject" Target="../embeddings/Microsoft_Equation18.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6.png"/><Relationship Id="rId5" Type="http://schemas.openxmlformats.org/officeDocument/2006/relationships/oleObject" Target="../embeddings/Microsoft_Equation19.bin"/><Relationship Id="rId6" Type="http://schemas.openxmlformats.org/officeDocument/2006/relationships/oleObject" Target="../embeddings/Microsoft_Equation20.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Microsoft_Equation2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oleObject" Target="../embeddings/Microsoft_Equation22.bin"/><Relationship Id="rId5" Type="http://schemas.openxmlformats.org/officeDocument/2006/relationships/oleObject" Target="../embeddings/Microsoft_Equation23.bin"/><Relationship Id="rId6" Type="http://schemas.openxmlformats.org/officeDocument/2006/relationships/oleObject" Target="../embeddings/Microsoft_Equation24.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oleObject" Target="../embeddings/Microsoft_Equation25.bin"/><Relationship Id="rId5" Type="http://schemas.openxmlformats.org/officeDocument/2006/relationships/oleObject" Target="../embeddings/Microsoft_Equation26.bin"/><Relationship Id="rId6" Type="http://schemas.openxmlformats.org/officeDocument/2006/relationships/oleObject" Target="../embeddings/Microsoft_Equation27.bin"/><Relationship Id="rId7" Type="http://schemas.openxmlformats.org/officeDocument/2006/relationships/oleObject" Target="../embeddings/Microsoft_Equation28.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quation29.bin"/><Relationship Id="rId4" Type="http://schemas.openxmlformats.org/officeDocument/2006/relationships/image" Target="../media/image40.pdf"/><Relationship Id="rId5" Type="http://schemas.openxmlformats.org/officeDocument/2006/relationships/image" Target="../media/image41.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quation30.bin"/><Relationship Id="rId4" Type="http://schemas.openxmlformats.org/officeDocument/2006/relationships/oleObject" Target="../embeddings/Microsoft_Equation31.bin"/><Relationship Id="rId5" Type="http://schemas.openxmlformats.org/officeDocument/2006/relationships/oleObject" Target="../embeddings/Microsoft_Equation32.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df"/><Relationship Id="rId4" Type="http://schemas.openxmlformats.org/officeDocument/2006/relationships/image" Target="../media/image47.png"/><Relationship Id="rId5" Type="http://schemas.openxmlformats.org/officeDocument/2006/relationships/oleObject" Target="../embeddings/Microsoft_Equation33.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df"/><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2.pdf"/><Relationship Id="rId4" Type="http://schemas.openxmlformats.org/officeDocument/2006/relationships/image" Target="../media/image53.png"/><Relationship Id="rId5" Type="http://schemas.openxmlformats.org/officeDocument/2006/relationships/oleObject" Target="../embeddings/Microsoft_Equation34.bin"/><Relationship Id="rId6" Type="http://schemas.openxmlformats.org/officeDocument/2006/relationships/oleObject" Target="../embeddings/Microsoft_Equation35.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Microsoft_Equation3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oleObject" Target="../embeddings/Microsoft_Equation38.bin"/><Relationship Id="rId5" Type="http://schemas.openxmlformats.org/officeDocument/2006/relationships/oleObject" Target="../embeddings/Microsoft_Equation39.bin"/><Relationship Id="rId6" Type="http://schemas.openxmlformats.org/officeDocument/2006/relationships/oleObject" Target="../embeddings/Microsoft_Equation40.bin"/><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Microsoft_Equation4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vmlDrawing" Target="../drawings/vmlDrawing22.vml"/><Relationship Id="rId2" Type="http://schemas.openxmlformats.org/officeDocument/2006/relationships/slideLayout" Target="../slideLayouts/slideLayout2.xml"/><Relationship Id="rId3" Type="http://schemas.openxmlformats.org/officeDocument/2006/relationships/oleObject" Target="../embeddings/Microsoft_Equation4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quation43.bin"/><Relationship Id="rId4" Type="http://schemas.openxmlformats.org/officeDocument/2006/relationships/oleObject" Target="../embeddings/Microsoft_Equation44.bin"/><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quation45.bin"/><Relationship Id="rId4" Type="http://schemas.openxmlformats.org/officeDocument/2006/relationships/oleObject" Target="../embeddings/Microsoft_Equation46.bin"/><Relationship Id="rId5" Type="http://schemas.openxmlformats.org/officeDocument/2006/relationships/oleObject" Target="../embeddings/Microsoft_Equation47.bin"/><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48.bin"/><Relationship Id="rId4" Type="http://schemas.openxmlformats.org/officeDocument/2006/relationships/oleObject" Target="../embeddings/Microsoft_Equation49.bin"/><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df"/><Relationship Id="rId3"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df"/><Relationship Id="rId5" Type="http://schemas.openxmlformats.org/officeDocument/2006/relationships/image" Target="../media/image76.png"/><Relationship Id="rId6" Type="http://schemas.openxmlformats.org/officeDocument/2006/relationships/image" Target="../media/image77.pdf"/><Relationship Id="rId7"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image" Target="../media/image73.pd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image" Target="../media/image79.pd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png"/><Relationship Id="rId5" Type="http://schemas.openxmlformats.org/officeDocument/2006/relationships/oleObject" Target="../embeddings/Microsoft_Equation50.bin"/><Relationship Id="rId6" Type="http://schemas.openxmlformats.org/officeDocument/2006/relationships/oleObject" Target="../embeddings/Microsoft_Equation51.bin"/><Relationship Id="rId7" Type="http://schemas.openxmlformats.org/officeDocument/2006/relationships/oleObject" Target="../embeddings/Microsoft_Equation52.bin"/><Relationship Id="rId8" Type="http://schemas.openxmlformats.org/officeDocument/2006/relationships/oleObject" Target="../embeddings/Microsoft_Equation53.bin"/><Relationship Id="rId9" Type="http://schemas.openxmlformats.org/officeDocument/2006/relationships/oleObject" Target="../embeddings/Microsoft_Equation54.bin"/><Relationship Id="rId10" Type="http://schemas.openxmlformats.org/officeDocument/2006/relationships/oleObject" Target="../embeddings/Microsoft_Equation55.bin"/><Relationship Id="rId11" Type="http://schemas.openxmlformats.org/officeDocument/2006/relationships/oleObject" Target="../embeddings/Microsoft_Equation56.bin"/><Relationship Id="rId1" Type="http://schemas.openxmlformats.org/officeDocument/2006/relationships/vmlDrawing" Target="../drawings/vmlDrawing26.v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7.bin"/><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8.bin"/><Relationship Id="rId5" Type="http://schemas.openxmlformats.org/officeDocument/2006/relationships/oleObject" Target="../embeddings/Microsoft_Equation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52400" y="1219200"/>
            <a:ext cx="8991600" cy="1752600"/>
          </a:xfrm>
        </p:spPr>
        <p:txBody>
          <a:bodyPr>
            <a:normAutofit fontScale="90000"/>
          </a:bodyPr>
          <a:lstStyle/>
          <a:p>
            <a:pPr eaLnBrk="1" hangingPunct="1"/>
            <a:r>
              <a:rPr lang="en-US" b="1" dirty="0" smtClean="0">
                <a:solidFill>
                  <a:srgbClr val="FF0000"/>
                </a:solidFill>
              </a:rPr>
              <a:t>Spectral properties of complex networks and </a:t>
            </a:r>
            <a:r>
              <a:rPr lang="en-US" b="1" dirty="0" smtClean="0">
                <a:solidFill>
                  <a:srgbClr val="FF0000"/>
                </a:solidFill>
              </a:rPr>
              <a:t>classical/quantum </a:t>
            </a:r>
            <a:r>
              <a:rPr lang="en-US" b="1" dirty="0" smtClean="0">
                <a:solidFill>
                  <a:srgbClr val="FF0000"/>
                </a:solidFill>
              </a:rPr>
              <a:t>phase transitions</a:t>
            </a:r>
          </a:p>
        </p:txBody>
      </p:sp>
      <p:sp>
        <p:nvSpPr>
          <p:cNvPr id="17411" name="Rectangle 3"/>
          <p:cNvSpPr>
            <a:spLocks noGrp="1" noChangeArrowheads="1"/>
          </p:cNvSpPr>
          <p:nvPr>
            <p:ph type="subTitle" idx="1"/>
          </p:nvPr>
        </p:nvSpPr>
        <p:spPr>
          <a:xfrm>
            <a:off x="0" y="5334000"/>
            <a:ext cx="8686800" cy="3810000"/>
          </a:xfrm>
        </p:spPr>
        <p:txBody>
          <a:bodyPr/>
          <a:lstStyle/>
          <a:p>
            <a:pPr eaLnBrk="1" hangingPunct="1"/>
            <a:r>
              <a:rPr lang="en-US" dirty="0" smtClean="0">
                <a:solidFill>
                  <a:srgbClr val="0000E4"/>
                </a:solidFill>
              </a:rPr>
              <a:t>Ginestra </a:t>
            </a:r>
            <a:r>
              <a:rPr lang="en-US" dirty="0">
                <a:solidFill>
                  <a:srgbClr val="0000E4"/>
                </a:solidFill>
              </a:rPr>
              <a:t>Bianconi</a:t>
            </a:r>
            <a:r>
              <a:rPr lang="en-US" dirty="0"/>
              <a:t> </a:t>
            </a:r>
            <a:endParaRPr lang="en-US" sz="2400" i="1" dirty="0"/>
          </a:p>
          <a:p>
            <a:pPr eaLnBrk="1" hangingPunct="1"/>
            <a:r>
              <a:rPr lang="en-US" sz="2400" i="1" dirty="0"/>
              <a:t>Department of Physics, Northeastern </a:t>
            </a:r>
            <a:r>
              <a:rPr lang="en-US" sz="2400" i="1" dirty="0" smtClean="0"/>
              <a:t>University, Boston</a:t>
            </a:r>
          </a:p>
          <a:p>
            <a:pPr eaLnBrk="1" hangingPunct="1"/>
            <a:endParaRPr lang="en-US" sz="2400" i="1" dirty="0"/>
          </a:p>
          <a:p>
            <a:pPr eaLnBrk="1" hangingPunct="1"/>
            <a:endParaRPr lang="en-US" dirty="0">
              <a:solidFill>
                <a:srgbClr val="0000E4"/>
              </a:solidFill>
            </a:endParaRPr>
          </a:p>
        </p:txBody>
      </p:sp>
      <p:sp>
        <p:nvSpPr>
          <p:cNvPr id="17412" name="Text Box 4"/>
          <p:cNvSpPr txBox="1">
            <a:spLocks noChangeArrowheads="1"/>
          </p:cNvSpPr>
          <p:nvPr/>
        </p:nvSpPr>
        <p:spPr bwMode="auto">
          <a:xfrm>
            <a:off x="2057400" y="304800"/>
            <a:ext cx="5856288" cy="1061829"/>
          </a:xfrm>
          <a:prstGeom prst="rect">
            <a:avLst/>
          </a:prstGeom>
          <a:noFill/>
          <a:ln w="9525">
            <a:noFill/>
            <a:miter lim="800000"/>
            <a:headEnd/>
            <a:tailEnd/>
          </a:ln>
        </p:spPr>
        <p:txBody>
          <a:bodyPr>
            <a:prstTxWarp prst="textNoShape">
              <a:avLst/>
            </a:prstTxWarp>
            <a:spAutoFit/>
          </a:bodyPr>
          <a:lstStyle/>
          <a:p>
            <a:pPr algn="ctr"/>
            <a:r>
              <a:rPr lang="en-US" sz="2100" i="1" dirty="0" smtClean="0"/>
              <a:t>ETC Trento Workshop</a:t>
            </a:r>
          </a:p>
          <a:p>
            <a:pPr algn="ctr"/>
            <a:r>
              <a:rPr lang="en-US" sz="2100" i="1" dirty="0" smtClean="0"/>
              <a:t>Spectral properties of complex networks </a:t>
            </a:r>
          </a:p>
          <a:p>
            <a:pPr algn="ctr"/>
            <a:r>
              <a:rPr lang="en-US" sz="2100" i="1" dirty="0" smtClean="0"/>
              <a:t>Trento 23-29 July, </a:t>
            </a:r>
            <a:r>
              <a:rPr lang="en-US" sz="2100" i="1" dirty="0"/>
              <a:t>2012</a:t>
            </a:r>
            <a:r>
              <a:rPr lang="en-US" dirty="0"/>
              <a:t> </a:t>
            </a:r>
          </a:p>
        </p:txBody>
      </p:sp>
      <p:pic>
        <p:nvPicPr>
          <p:cNvPr id="17413" name="Picture 6" descr="fig_1_QTIM.eps"/>
          <p:cNvPicPr>
            <a:picLocks noChangeAspect="1"/>
          </p:cNvPicPr>
          <p:nvPr/>
        </p:nvPicPr>
        <p:blipFill>
          <a:blip r:embed="rId3"/>
          <a:srcRect/>
          <a:stretch>
            <a:fillRect/>
          </a:stretch>
        </p:blipFill>
        <p:spPr bwMode="auto">
          <a:xfrm>
            <a:off x="2971800" y="2819400"/>
            <a:ext cx="3352800"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normAutofit fontScale="90000"/>
          </a:bodyPr>
          <a:lstStyle/>
          <a:p>
            <a:pPr eaLnBrk="1" hangingPunct="1"/>
            <a:r>
              <a:rPr lang="en-US" b="1">
                <a:solidFill>
                  <a:srgbClr val="E60000"/>
                </a:solidFill>
              </a:rPr>
              <a:t>Stability of the mean-field approximation</a:t>
            </a:r>
            <a:br>
              <a:rPr lang="en-US" b="1">
                <a:solidFill>
                  <a:srgbClr val="E60000"/>
                </a:solidFill>
              </a:rPr>
            </a:br>
            <a:endParaRPr lang="en-US"/>
          </a:p>
        </p:txBody>
      </p:sp>
      <p:sp>
        <p:nvSpPr>
          <p:cNvPr id="50181" name="Rectangle 3"/>
          <p:cNvSpPr>
            <a:spLocks noGrp="1" noChangeArrowheads="1"/>
          </p:cNvSpPr>
          <p:nvPr>
            <p:ph type="body" idx="1"/>
          </p:nvPr>
        </p:nvSpPr>
        <p:spPr/>
        <p:txBody>
          <a:bodyPr>
            <a:normAutofit lnSpcReduction="10000"/>
          </a:bodyPr>
          <a:lstStyle/>
          <a:p>
            <a:pPr eaLnBrk="1" hangingPunct="1">
              <a:lnSpc>
                <a:spcPct val="90000"/>
              </a:lnSpc>
              <a:buFont typeface="Wingdings" charset="2"/>
              <a:buChar char="Ø"/>
            </a:pPr>
            <a:r>
              <a:rPr lang="en-US" sz="2800" dirty="0">
                <a:solidFill>
                  <a:srgbClr val="0000E4"/>
                </a:solidFill>
              </a:rPr>
              <a:t>The partition function is given </a:t>
            </a:r>
            <a:r>
              <a:rPr lang="en-US" sz="2800" dirty="0" smtClean="0">
                <a:solidFill>
                  <a:srgbClr val="0000E4"/>
                </a:solidFill>
              </a:rPr>
              <a:t>by</a:t>
            </a:r>
          </a:p>
          <a:p>
            <a:pPr eaLnBrk="1" hangingPunct="1">
              <a:lnSpc>
                <a:spcPct val="90000"/>
              </a:lnSpc>
              <a:buNone/>
            </a:pPr>
            <a:r>
              <a:rPr lang="en-US" sz="2800" dirty="0" smtClean="0">
                <a:solidFill>
                  <a:srgbClr val="0000E4"/>
                </a:solidFill>
              </a:rPr>
              <a:t> </a:t>
            </a:r>
            <a:endParaRPr lang="en-US" sz="2800" dirty="0">
              <a:solidFill>
                <a:srgbClr val="0000E4"/>
              </a:solidFill>
            </a:endParaRPr>
          </a:p>
          <a:p>
            <a:pPr eaLnBrk="1" hangingPunct="1">
              <a:lnSpc>
                <a:spcPct val="90000"/>
              </a:lnSpc>
              <a:buFont typeface="Wingdings" charset="2"/>
              <a:buChar char="Ø"/>
            </a:pPr>
            <a:endParaRPr lang="en-US" sz="2800" dirty="0">
              <a:solidFill>
                <a:srgbClr val="0000E4"/>
              </a:solidFill>
            </a:endParaRPr>
          </a:p>
          <a:p>
            <a:pPr eaLnBrk="1" hangingPunct="1">
              <a:lnSpc>
                <a:spcPct val="90000"/>
              </a:lnSpc>
              <a:buFont typeface="Wingdings" charset="2"/>
              <a:buChar char="Ø"/>
            </a:pPr>
            <a:endParaRPr lang="en-US" sz="2800" dirty="0">
              <a:solidFill>
                <a:srgbClr val="0000E4"/>
              </a:solidFill>
            </a:endParaRPr>
          </a:p>
          <a:p>
            <a:pPr eaLnBrk="1" hangingPunct="1">
              <a:lnSpc>
                <a:spcPct val="90000"/>
              </a:lnSpc>
              <a:buFont typeface="Wingdings" charset="2"/>
              <a:buChar char="Ø"/>
            </a:pPr>
            <a:r>
              <a:rPr lang="en-US" sz="2800" dirty="0">
                <a:solidFill>
                  <a:srgbClr val="0000E4"/>
                </a:solidFill>
              </a:rPr>
              <a:t>The magnetization in the mean field approximation is given by </a:t>
            </a:r>
          </a:p>
          <a:p>
            <a:pPr eaLnBrk="1" hangingPunct="1">
              <a:lnSpc>
                <a:spcPct val="90000"/>
              </a:lnSpc>
              <a:buFont typeface="Wingdings" charset="2"/>
              <a:buChar char="Ø"/>
            </a:pPr>
            <a:endParaRPr lang="en-US" sz="2800" dirty="0">
              <a:solidFill>
                <a:srgbClr val="0000E4"/>
              </a:solidFill>
            </a:endParaRPr>
          </a:p>
          <a:p>
            <a:pPr eaLnBrk="1" hangingPunct="1">
              <a:lnSpc>
                <a:spcPct val="90000"/>
              </a:lnSpc>
              <a:buFont typeface="Wingdings" charset="2"/>
              <a:buChar char="Ø"/>
            </a:pPr>
            <a:endParaRPr lang="en-US" sz="2800" dirty="0">
              <a:solidFill>
                <a:srgbClr val="0000E4"/>
              </a:solidFill>
            </a:endParaRPr>
          </a:p>
          <a:p>
            <a:pPr eaLnBrk="1" hangingPunct="1">
              <a:lnSpc>
                <a:spcPct val="90000"/>
              </a:lnSpc>
              <a:buFont typeface="Wingdings" charset="2"/>
              <a:buChar char="Ø"/>
            </a:pPr>
            <a:r>
              <a:rPr lang="en-US" sz="2800" dirty="0">
                <a:solidFill>
                  <a:srgbClr val="0000E4"/>
                </a:solidFill>
              </a:rPr>
              <a:t>The susceptibility is then evaluated by stationary phase approximation  </a:t>
            </a:r>
          </a:p>
        </p:txBody>
      </p:sp>
      <p:graphicFrame>
        <p:nvGraphicFramePr>
          <p:cNvPr id="50178" name="Object 2"/>
          <p:cNvGraphicFramePr>
            <a:graphicFrameLocks noChangeAspect="1"/>
          </p:cNvGraphicFramePr>
          <p:nvPr/>
        </p:nvGraphicFramePr>
        <p:xfrm>
          <a:off x="2514600" y="4267200"/>
          <a:ext cx="3200400" cy="800100"/>
        </p:xfrm>
        <a:graphic>
          <a:graphicData uri="http://schemas.openxmlformats.org/presentationml/2006/ole">
            <p:oleObj spid="_x0000_s22530" name="Equation" r:id="rId4" imgW="1981200" imgH="495300" progId="Equation.3">
              <p:embed/>
            </p:oleObj>
          </a:graphicData>
        </a:graphic>
      </p:graphicFrame>
      <p:graphicFrame>
        <p:nvGraphicFramePr>
          <p:cNvPr id="50179" name="Object 3"/>
          <p:cNvGraphicFramePr>
            <a:graphicFrameLocks noChangeAspect="1"/>
          </p:cNvGraphicFramePr>
          <p:nvPr/>
        </p:nvGraphicFramePr>
        <p:xfrm>
          <a:off x="3276600" y="2286000"/>
          <a:ext cx="2133600" cy="911225"/>
        </p:xfrm>
        <a:graphic>
          <a:graphicData uri="http://schemas.openxmlformats.org/presentationml/2006/ole">
            <p:oleObj spid="_x0000_s22531" name="Equation" r:id="rId5" imgW="952500" imgH="4064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8" name="Rectangle 2"/>
          <p:cNvSpPr>
            <a:spLocks noGrp="1" noChangeArrowheads="1"/>
          </p:cNvSpPr>
          <p:nvPr>
            <p:ph type="ctrTitle"/>
          </p:nvPr>
        </p:nvSpPr>
        <p:spPr>
          <a:xfrm>
            <a:off x="685800" y="609600"/>
            <a:ext cx="7772400" cy="1143000"/>
          </a:xfrm>
        </p:spPr>
        <p:txBody>
          <a:bodyPr/>
          <a:lstStyle/>
          <a:p>
            <a:pPr eaLnBrk="1" hangingPunct="1"/>
            <a:r>
              <a:rPr lang="en-US" b="1">
                <a:solidFill>
                  <a:srgbClr val="E60000"/>
                </a:solidFill>
              </a:rPr>
              <a:t>Stationary phase approximation</a:t>
            </a:r>
            <a:endParaRPr lang="en-US"/>
          </a:p>
        </p:txBody>
      </p:sp>
      <p:sp>
        <p:nvSpPr>
          <p:cNvPr id="52229" name="Rectangle 3"/>
          <p:cNvSpPr>
            <a:spLocks noGrp="1" noChangeArrowheads="1"/>
          </p:cNvSpPr>
          <p:nvPr>
            <p:ph type="subTitle" idx="1"/>
          </p:nvPr>
        </p:nvSpPr>
        <p:spPr>
          <a:xfrm>
            <a:off x="914400" y="1981200"/>
            <a:ext cx="7391400" cy="3581400"/>
          </a:xfrm>
        </p:spPr>
        <p:txBody>
          <a:bodyPr/>
          <a:lstStyle/>
          <a:p>
            <a:pPr eaLnBrk="1" hangingPunct="1">
              <a:buFont typeface="Wingdings" charset="2"/>
              <a:buChar char="Ø"/>
            </a:pPr>
            <a:r>
              <a:rPr lang="en-US" sz="2500">
                <a:solidFill>
                  <a:srgbClr val="0000E4"/>
                </a:solidFill>
              </a:rPr>
              <a:t>The free energy  is given in the stationary phase approximation by</a:t>
            </a:r>
          </a:p>
          <a:p>
            <a:pPr eaLnBrk="1" hangingPunct="1">
              <a:buFont typeface="Wingdings" charset="2"/>
              <a:buChar char="Ø"/>
            </a:pPr>
            <a:endParaRPr lang="en-US" sz="2500">
              <a:solidFill>
                <a:srgbClr val="0000E4"/>
              </a:solidFill>
            </a:endParaRPr>
          </a:p>
          <a:p>
            <a:pPr eaLnBrk="1" hangingPunct="1">
              <a:buFont typeface="Wingdings" charset="2"/>
              <a:buChar char="Ø"/>
            </a:pPr>
            <a:endParaRPr lang="en-US" sz="2500">
              <a:solidFill>
                <a:srgbClr val="0000E4"/>
              </a:solidFill>
            </a:endParaRPr>
          </a:p>
          <a:p>
            <a:pPr eaLnBrk="1" hangingPunct="1">
              <a:buFont typeface="Wingdings" charset="2"/>
              <a:buChar char="Ø"/>
            </a:pPr>
            <a:endParaRPr lang="en-US" sz="2500">
              <a:solidFill>
                <a:srgbClr val="0000E4"/>
              </a:solidFill>
            </a:endParaRPr>
          </a:p>
          <a:p>
            <a:pPr eaLnBrk="1" hangingPunct="1">
              <a:buFont typeface="Wingdings" charset="2"/>
              <a:buChar char="Ø"/>
            </a:pPr>
            <a:endParaRPr lang="en-US" sz="2500">
              <a:solidFill>
                <a:srgbClr val="0000E4"/>
              </a:solidFill>
            </a:endParaRPr>
          </a:p>
          <a:p>
            <a:pPr eaLnBrk="1" hangingPunct="1">
              <a:buFont typeface="Wingdings" charset="2"/>
              <a:buChar char="Ø"/>
            </a:pPr>
            <a:r>
              <a:rPr lang="en-US" sz="2500">
                <a:solidFill>
                  <a:srgbClr val="0000E4"/>
                </a:solidFill>
              </a:rPr>
              <a:t>The inverse susceptibility matrix is given by</a:t>
            </a:r>
          </a:p>
        </p:txBody>
      </p:sp>
      <p:graphicFrame>
        <p:nvGraphicFramePr>
          <p:cNvPr id="52226" name="Object 2"/>
          <p:cNvGraphicFramePr>
            <a:graphicFrameLocks noChangeAspect="1"/>
          </p:cNvGraphicFramePr>
          <p:nvPr/>
        </p:nvGraphicFramePr>
        <p:xfrm>
          <a:off x="609600" y="3276600"/>
          <a:ext cx="8305800" cy="1366838"/>
        </p:xfrm>
        <a:graphic>
          <a:graphicData uri="http://schemas.openxmlformats.org/presentationml/2006/ole">
            <p:oleObj spid="_x0000_s24578" name="Equation" r:id="rId4" imgW="4648200" imgH="850900" progId="Equation.3">
              <p:embed/>
            </p:oleObj>
          </a:graphicData>
        </a:graphic>
      </p:graphicFrame>
      <p:graphicFrame>
        <p:nvGraphicFramePr>
          <p:cNvPr id="52227" name="Object 3"/>
          <p:cNvGraphicFramePr>
            <a:graphicFrameLocks noChangeAspect="1"/>
          </p:cNvGraphicFramePr>
          <p:nvPr/>
        </p:nvGraphicFramePr>
        <p:xfrm>
          <a:off x="3352800" y="5257800"/>
          <a:ext cx="2286000" cy="1203325"/>
        </p:xfrm>
        <a:graphic>
          <a:graphicData uri="http://schemas.openxmlformats.org/presentationml/2006/ole">
            <p:oleObj spid="_x0000_s24579" name="Equation" r:id="rId5" imgW="990600" imgH="5207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7" name="Rectangle 3"/>
          <p:cNvSpPr>
            <a:spLocks noGrp="1" noChangeArrowheads="1"/>
          </p:cNvSpPr>
          <p:nvPr>
            <p:ph type="subTitle" idx="1"/>
          </p:nvPr>
        </p:nvSpPr>
        <p:spPr>
          <a:xfrm>
            <a:off x="914400" y="457200"/>
            <a:ext cx="7543800" cy="1752600"/>
          </a:xfrm>
        </p:spPr>
        <p:txBody>
          <a:bodyPr/>
          <a:lstStyle/>
          <a:p>
            <a:pPr eaLnBrk="1" hangingPunct="1"/>
            <a:r>
              <a:rPr lang="en-US" b="1">
                <a:solidFill>
                  <a:srgbClr val="E60000"/>
                </a:solidFill>
              </a:rPr>
              <a:t>Results of the stationary phase approximation</a:t>
            </a:r>
            <a:endParaRPr lang="en-US"/>
          </a:p>
        </p:txBody>
      </p:sp>
      <p:graphicFrame>
        <p:nvGraphicFramePr>
          <p:cNvPr id="54274" name="Object 2"/>
          <p:cNvGraphicFramePr>
            <a:graphicFrameLocks noChangeAspect="1"/>
          </p:cNvGraphicFramePr>
          <p:nvPr>
            <p:ph type="ctrTitle"/>
          </p:nvPr>
        </p:nvGraphicFramePr>
        <p:xfrm>
          <a:off x="2590800" y="5661025"/>
          <a:ext cx="3962400" cy="777875"/>
        </p:xfrm>
        <a:graphic>
          <a:graphicData uri="http://schemas.openxmlformats.org/presentationml/2006/ole">
            <p:oleObj spid="_x0000_s26626" name="Equation" r:id="rId4" imgW="2133600" imgH="419100" progId="Equation.3">
              <p:embed/>
            </p:oleObj>
          </a:graphicData>
        </a:graphic>
      </p:graphicFrame>
      <p:graphicFrame>
        <p:nvGraphicFramePr>
          <p:cNvPr id="54275" name="Object 3"/>
          <p:cNvGraphicFramePr>
            <a:graphicFrameLocks noChangeAspect="1"/>
          </p:cNvGraphicFramePr>
          <p:nvPr/>
        </p:nvGraphicFramePr>
        <p:xfrm>
          <a:off x="3114675" y="2971800"/>
          <a:ext cx="2820988" cy="925513"/>
        </p:xfrm>
        <a:graphic>
          <a:graphicData uri="http://schemas.openxmlformats.org/presentationml/2006/ole">
            <p:oleObj spid="_x0000_s26627" name="Equation" r:id="rId5" imgW="1663700" imgH="546100" progId="Equation.3">
              <p:embed/>
            </p:oleObj>
          </a:graphicData>
        </a:graphic>
      </p:graphicFrame>
      <p:graphicFrame>
        <p:nvGraphicFramePr>
          <p:cNvPr id="54276" name="Object 4"/>
          <p:cNvGraphicFramePr>
            <a:graphicFrameLocks noChangeAspect="1"/>
          </p:cNvGraphicFramePr>
          <p:nvPr/>
        </p:nvGraphicFramePr>
        <p:xfrm>
          <a:off x="6553200" y="3987800"/>
          <a:ext cx="2133600" cy="558800"/>
        </p:xfrm>
        <a:graphic>
          <a:graphicData uri="http://schemas.openxmlformats.org/presentationml/2006/ole">
            <p:oleObj spid="_x0000_s26628" name="Equation" r:id="rId6" imgW="1358900" imgH="355600" progId="Equation.3">
              <p:embed/>
            </p:oleObj>
          </a:graphicData>
        </a:graphic>
      </p:graphicFrame>
      <p:sp>
        <p:nvSpPr>
          <p:cNvPr id="54278" name="Text Box 7"/>
          <p:cNvSpPr txBox="1">
            <a:spLocks noChangeArrowheads="1"/>
          </p:cNvSpPr>
          <p:nvPr/>
        </p:nvSpPr>
        <p:spPr bwMode="auto">
          <a:xfrm>
            <a:off x="457200" y="1524000"/>
            <a:ext cx="8534400" cy="4031873"/>
          </a:xfrm>
          <a:prstGeom prst="rect">
            <a:avLst/>
          </a:prstGeom>
          <a:noFill/>
          <a:ln w="9525">
            <a:noFill/>
            <a:miter lim="800000"/>
            <a:headEnd/>
            <a:tailEnd/>
          </a:ln>
        </p:spPr>
        <p:txBody>
          <a:bodyPr>
            <a:prstTxWarp prst="textNoShape">
              <a:avLst/>
            </a:prstTxWarp>
            <a:spAutoFit/>
          </a:bodyPr>
          <a:lstStyle/>
          <a:p>
            <a:r>
              <a:rPr lang="en-US" sz="2000" dirty="0">
                <a:solidFill>
                  <a:srgbClr val="0000E4"/>
                </a:solidFill>
              </a:rPr>
              <a:t>We project the results into the base of </a:t>
            </a:r>
            <a:r>
              <a:rPr lang="en-US" sz="2000" dirty="0" err="1">
                <a:solidFill>
                  <a:srgbClr val="0000E4"/>
                </a:solidFill>
              </a:rPr>
              <a:t>eigenvalues</a:t>
            </a:r>
            <a:r>
              <a:rPr lang="en-US" sz="2000" dirty="0">
                <a:solidFill>
                  <a:srgbClr val="0000E4"/>
                </a:solidFill>
              </a:rPr>
              <a:t> </a:t>
            </a:r>
            <a:r>
              <a:rPr lang="en-US" sz="2000" dirty="0" err="1">
                <a:solidFill>
                  <a:srgbClr val="0000E4"/>
                </a:solidFill>
                <a:latin typeface="Symbol" charset="2"/>
              </a:rPr>
              <a:t></a:t>
            </a:r>
            <a:r>
              <a:rPr lang="en-US" sz="2000" dirty="0">
                <a:solidFill>
                  <a:srgbClr val="0000E4"/>
                </a:solidFill>
              </a:rPr>
              <a:t> and eigenvectors </a:t>
            </a:r>
            <a:r>
              <a:rPr lang="en-US" sz="2000" dirty="0" err="1">
                <a:solidFill>
                  <a:srgbClr val="0000E4"/>
                </a:solidFill>
              </a:rPr>
              <a:t>u</a:t>
            </a:r>
            <a:r>
              <a:rPr lang="en-US" sz="2000" baseline="30000" dirty="0" err="1">
                <a:solidFill>
                  <a:srgbClr val="0000E4"/>
                </a:solidFill>
                <a:latin typeface="Symbol" charset="2"/>
              </a:rPr>
              <a:t></a:t>
            </a:r>
            <a:r>
              <a:rPr lang="en-US" sz="2000" dirty="0">
                <a:solidFill>
                  <a:srgbClr val="0000E4"/>
                </a:solidFill>
              </a:rPr>
              <a:t> of the matrix </a:t>
            </a:r>
            <a:r>
              <a:rPr lang="en-US" sz="2000" i="1" dirty="0" err="1">
                <a:solidFill>
                  <a:srgbClr val="0000E4"/>
                </a:solidFill>
              </a:rPr>
              <a:t>p</a:t>
            </a:r>
            <a:r>
              <a:rPr lang="en-US" sz="2000" i="1" baseline="-25000" dirty="0" err="1">
                <a:solidFill>
                  <a:srgbClr val="0000E4"/>
                </a:solidFill>
              </a:rPr>
              <a:t>ij</a:t>
            </a:r>
            <a:r>
              <a:rPr lang="en-US" sz="2000" dirty="0">
                <a:solidFill>
                  <a:srgbClr val="0000E4"/>
                </a:solidFill>
              </a:rPr>
              <a:t>.</a:t>
            </a:r>
            <a:endParaRPr lang="en-US" dirty="0"/>
          </a:p>
          <a:p>
            <a:pPr>
              <a:buFont typeface="Wingdings" charset="2"/>
              <a:buChar char="Ø"/>
            </a:pPr>
            <a:r>
              <a:rPr lang="en-US" dirty="0">
                <a:solidFill>
                  <a:srgbClr val="E60000"/>
                </a:solidFill>
              </a:rPr>
              <a:t>The critical temperature </a:t>
            </a:r>
            <a:r>
              <a:rPr lang="en-US" dirty="0" err="1">
                <a:solidFill>
                  <a:srgbClr val="E60000"/>
                </a:solidFill>
              </a:rPr>
              <a:t>T</a:t>
            </a:r>
            <a:r>
              <a:rPr lang="en-US" baseline="-25000" dirty="0" err="1">
                <a:solidFill>
                  <a:srgbClr val="E60000"/>
                </a:solidFill>
              </a:rPr>
              <a:t>c</a:t>
            </a:r>
            <a:r>
              <a:rPr lang="en-US" baseline="-25000" dirty="0">
                <a:solidFill>
                  <a:srgbClr val="E60000"/>
                </a:solidFill>
              </a:rPr>
              <a:t> </a:t>
            </a:r>
            <a:r>
              <a:rPr lang="en-US" dirty="0">
                <a:solidFill>
                  <a:srgbClr val="E60000"/>
                </a:solidFill>
              </a:rPr>
              <a:t>is given by </a:t>
            </a:r>
          </a:p>
          <a:p>
            <a:pPr>
              <a:buFont typeface="Wingdings" charset="2"/>
              <a:buChar char="Ø"/>
            </a:pPr>
            <a:endParaRPr lang="en-US" dirty="0"/>
          </a:p>
          <a:p>
            <a:pPr>
              <a:buFont typeface="Wingdings" charset="2"/>
              <a:buChar char="Ø"/>
            </a:pPr>
            <a:endParaRPr lang="en-US" dirty="0"/>
          </a:p>
          <a:p>
            <a:pPr>
              <a:buFont typeface="Wingdings" charset="2"/>
              <a:buNone/>
            </a:pPr>
            <a:endParaRPr lang="en-US" dirty="0"/>
          </a:p>
          <a:p>
            <a:pPr>
              <a:buFont typeface="Wingdings" charset="2"/>
              <a:buNone/>
            </a:pPr>
            <a:endParaRPr lang="en-US" dirty="0"/>
          </a:p>
          <a:p>
            <a:pPr>
              <a:buFont typeface="Wingdings" charset="2"/>
              <a:buChar char="Ø"/>
            </a:pPr>
            <a:endParaRPr lang="en-US" dirty="0" smtClean="0"/>
          </a:p>
          <a:p>
            <a:pPr>
              <a:buFont typeface="Wingdings" charset="2"/>
              <a:buNone/>
            </a:pPr>
            <a:endParaRPr lang="en-US" sz="1800" dirty="0" smtClean="0"/>
          </a:p>
          <a:p>
            <a:pPr>
              <a:buFont typeface="Wingdings" charset="2"/>
              <a:buNone/>
            </a:pPr>
            <a:r>
              <a:rPr lang="en-US" sz="1800" dirty="0" smtClean="0"/>
              <a:t>where </a:t>
            </a:r>
            <a:r>
              <a:rPr lang="en-US" sz="1800" dirty="0" err="1">
                <a:latin typeface="Symbol" charset="2"/>
              </a:rPr>
              <a:t></a:t>
            </a:r>
            <a:r>
              <a:rPr lang="en-US" sz="1800" dirty="0"/>
              <a:t> is the maximal </a:t>
            </a:r>
            <a:r>
              <a:rPr lang="en-US" sz="1800" dirty="0" err="1"/>
              <a:t>eigenvalue</a:t>
            </a:r>
            <a:r>
              <a:rPr lang="en-US" sz="1800" dirty="0"/>
              <a:t> of the matrix </a:t>
            </a:r>
            <a:r>
              <a:rPr lang="en-US" sz="1800" dirty="0" err="1"/>
              <a:t>p</a:t>
            </a:r>
            <a:r>
              <a:rPr lang="en-US" sz="1800" baseline="-25000" dirty="0" err="1"/>
              <a:t>ij</a:t>
            </a:r>
            <a:r>
              <a:rPr lang="en-US" sz="1800" dirty="0"/>
              <a:t> and</a:t>
            </a:r>
          </a:p>
          <a:p>
            <a:pPr>
              <a:buFont typeface="Wingdings" charset="2"/>
              <a:buNone/>
            </a:pPr>
            <a:endParaRPr lang="en-US" dirty="0">
              <a:solidFill>
                <a:srgbClr val="E60000"/>
              </a:solidFill>
            </a:endParaRPr>
          </a:p>
          <a:p>
            <a:pPr>
              <a:buFont typeface="Wingdings" charset="2"/>
              <a:buChar char="Ø"/>
            </a:pPr>
            <a:r>
              <a:rPr lang="en-US" dirty="0">
                <a:solidFill>
                  <a:srgbClr val="E60000"/>
                </a:solidFill>
              </a:rPr>
              <a:t>The inverse susceptibility is given by</a:t>
            </a:r>
            <a:r>
              <a:rPr lang="en-US" dirty="0"/>
              <a:t> </a:t>
            </a:r>
          </a:p>
          <a:p>
            <a:pPr>
              <a:buFont typeface="Wingdings" charset="2"/>
              <a:buChar char="Ø"/>
            </a:pPr>
            <a:endParaRPr lang="en-US" dirty="0"/>
          </a:p>
          <a:p>
            <a:pPr>
              <a:buFont typeface="Wingdings" charset="2"/>
              <a:buChar char="Ø"/>
            </a:pPr>
            <a:endParaRPr lang="en-US" dirty="0"/>
          </a:p>
        </p:txBody>
      </p:sp>
      <p:sp>
        <p:nvSpPr>
          <p:cNvPr id="54279" name="Rectangle 8"/>
          <p:cNvSpPr>
            <a:spLocks noChangeArrowheads="1"/>
          </p:cNvSpPr>
          <p:nvPr/>
        </p:nvSpPr>
        <p:spPr bwMode="auto">
          <a:xfrm>
            <a:off x="2895600" y="2819400"/>
            <a:ext cx="3352800" cy="1077913"/>
          </a:xfrm>
          <a:prstGeom prst="rect">
            <a:avLst/>
          </a:prstGeom>
          <a:noFill/>
          <a:ln w="25400">
            <a:solidFill>
              <a:srgbClr val="E60000"/>
            </a:solidFill>
            <a:miter lim="800000"/>
            <a:headEnd/>
            <a:tailEnd/>
          </a:ln>
        </p:spPr>
        <p:txBody>
          <a:bodyPr wrap="none" anchor="ctr">
            <a:prstTxWarp prst="textNoShape">
              <a:avLst/>
            </a:prstTxWarp>
          </a:bodyPr>
          <a:lstStyle/>
          <a:p>
            <a:endParaRPr lang="en-US"/>
          </a:p>
        </p:txBody>
      </p:sp>
      <p:sp>
        <p:nvSpPr>
          <p:cNvPr id="54280" name="Rectangle 9"/>
          <p:cNvSpPr>
            <a:spLocks noChangeArrowheads="1"/>
          </p:cNvSpPr>
          <p:nvPr/>
        </p:nvSpPr>
        <p:spPr bwMode="auto">
          <a:xfrm>
            <a:off x="2438400" y="5562600"/>
            <a:ext cx="4343400" cy="990600"/>
          </a:xfrm>
          <a:prstGeom prst="rect">
            <a:avLst/>
          </a:prstGeom>
          <a:noFill/>
          <a:ln w="25400">
            <a:solidFill>
              <a:srgbClr val="E6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b="1">
                <a:solidFill>
                  <a:srgbClr val="E60000"/>
                </a:solidFill>
              </a:rPr>
              <a:t>Critical fluctuations</a:t>
            </a:r>
            <a:endParaRPr lang="en-US"/>
          </a:p>
        </p:txBody>
      </p:sp>
      <p:sp>
        <p:nvSpPr>
          <p:cNvPr id="56324" name="Rectangle 3"/>
          <p:cNvSpPr>
            <a:spLocks noGrp="1" noChangeArrowheads="1"/>
          </p:cNvSpPr>
          <p:nvPr>
            <p:ph type="body" idx="1"/>
          </p:nvPr>
        </p:nvSpPr>
        <p:spPr>
          <a:xfrm>
            <a:off x="685800" y="1828800"/>
            <a:ext cx="7772400" cy="4267200"/>
          </a:xfrm>
        </p:spPr>
        <p:txBody>
          <a:bodyPr>
            <a:normAutofit fontScale="92500" lnSpcReduction="10000"/>
          </a:bodyPr>
          <a:lstStyle/>
          <a:p>
            <a:pPr eaLnBrk="1" hangingPunct="1">
              <a:lnSpc>
                <a:spcPct val="90000"/>
              </a:lnSpc>
              <a:buFont typeface="Wingdings" charset="2"/>
              <a:buNone/>
            </a:pPr>
            <a:r>
              <a:rPr lang="en-US" sz="2000" dirty="0">
                <a:solidFill>
                  <a:srgbClr val="0000E4"/>
                </a:solidFill>
              </a:rPr>
              <a:t>  We assume that the spectrum is given by </a:t>
            </a:r>
          </a:p>
          <a:p>
            <a:pPr eaLnBrk="1" hangingPunct="1">
              <a:lnSpc>
                <a:spcPct val="90000"/>
              </a:lnSpc>
              <a:buFont typeface="Wingdings" charset="2"/>
              <a:buChar char="Ø"/>
            </a:pPr>
            <a:endParaRPr lang="en-US" sz="2000" dirty="0">
              <a:solidFill>
                <a:srgbClr val="0000E4"/>
              </a:solidFill>
            </a:endParaRPr>
          </a:p>
          <a:p>
            <a:pPr eaLnBrk="1" hangingPunct="1">
              <a:lnSpc>
                <a:spcPct val="90000"/>
              </a:lnSpc>
              <a:buFont typeface="Wingdings" charset="2"/>
              <a:buChar char="Ø"/>
            </a:pPr>
            <a:endParaRPr lang="en-US" sz="2000" dirty="0">
              <a:solidFill>
                <a:srgbClr val="0000E4"/>
              </a:solidFill>
            </a:endParaRPr>
          </a:p>
          <a:p>
            <a:pPr eaLnBrk="1" hangingPunct="1">
              <a:lnSpc>
                <a:spcPct val="90000"/>
              </a:lnSpc>
              <a:buFont typeface="Wingdings" charset="2"/>
              <a:buNone/>
            </a:pPr>
            <a:r>
              <a:rPr lang="en-US" sz="2000" dirty="0">
                <a:solidFill>
                  <a:srgbClr val="0000E4"/>
                </a:solidFill>
              </a:rPr>
              <a:t>  </a:t>
            </a:r>
          </a:p>
          <a:p>
            <a:pPr eaLnBrk="1" hangingPunct="1">
              <a:lnSpc>
                <a:spcPct val="90000"/>
              </a:lnSpc>
              <a:buFont typeface="Wingdings" charset="2"/>
              <a:buNone/>
            </a:pPr>
            <a:endParaRPr lang="en-US" sz="2000" dirty="0">
              <a:solidFill>
                <a:srgbClr val="0000E4"/>
              </a:solidFill>
            </a:endParaRPr>
          </a:p>
          <a:p>
            <a:pPr eaLnBrk="1" hangingPunct="1">
              <a:lnSpc>
                <a:spcPct val="90000"/>
              </a:lnSpc>
              <a:buFont typeface="Wingdings" charset="2"/>
              <a:buNone/>
            </a:pPr>
            <a:endParaRPr lang="en-US" sz="2000" dirty="0">
              <a:solidFill>
                <a:srgbClr val="0000E4"/>
              </a:solidFill>
            </a:endParaRPr>
          </a:p>
          <a:p>
            <a:pPr eaLnBrk="1" hangingPunct="1">
              <a:lnSpc>
                <a:spcPct val="90000"/>
              </a:lnSpc>
              <a:buFont typeface="Wingdings" charset="2"/>
              <a:buNone/>
            </a:pPr>
            <a:r>
              <a:rPr lang="en-US" sz="2000" dirty="0" err="1">
                <a:solidFill>
                  <a:srgbClr val="0000E4"/>
                </a:solidFill>
                <a:latin typeface="Symbol" charset="2"/>
              </a:rPr>
              <a:t></a:t>
            </a:r>
            <a:r>
              <a:rPr lang="en-US" sz="2000" dirty="0">
                <a:solidFill>
                  <a:srgbClr val="0000E4"/>
                </a:solidFill>
              </a:rPr>
              <a:t> is the spectral gap and </a:t>
            </a:r>
            <a:r>
              <a:rPr lang="en-US" sz="2000" dirty="0" err="1">
                <a:solidFill>
                  <a:srgbClr val="0000E4"/>
                </a:solidFill>
                <a:latin typeface="Symbol" charset="2"/>
              </a:rPr>
              <a:t></a:t>
            </a:r>
            <a:r>
              <a:rPr lang="en-US" sz="2000" baseline="-25000" dirty="0" err="1">
                <a:solidFill>
                  <a:srgbClr val="0000E4"/>
                </a:solidFill>
              </a:rPr>
              <a:t>c</a:t>
            </a:r>
            <a:r>
              <a:rPr lang="en-US" sz="2000" dirty="0">
                <a:solidFill>
                  <a:srgbClr val="0000E4"/>
                </a:solidFill>
              </a:rPr>
              <a:t> the spectral edge.</a:t>
            </a:r>
          </a:p>
          <a:p>
            <a:pPr eaLnBrk="1" hangingPunct="1">
              <a:lnSpc>
                <a:spcPct val="90000"/>
              </a:lnSpc>
              <a:buFont typeface="Wingdings" charset="2"/>
              <a:buNone/>
            </a:pPr>
            <a:endParaRPr lang="en-US" sz="2000" b="1" dirty="0">
              <a:solidFill>
                <a:srgbClr val="E60000"/>
              </a:solidFill>
            </a:endParaRPr>
          </a:p>
          <a:p>
            <a:pPr eaLnBrk="1" hangingPunct="1">
              <a:lnSpc>
                <a:spcPct val="90000"/>
              </a:lnSpc>
              <a:buFont typeface="Wingdings" charset="2"/>
              <a:buChar char="Ø"/>
            </a:pPr>
            <a:r>
              <a:rPr lang="en-US" sz="2000" b="1" dirty="0">
                <a:solidFill>
                  <a:srgbClr val="E60000"/>
                </a:solidFill>
              </a:rPr>
              <a:t>Anomalous critical fluctuations sets in only if the gap vanish in the thermodynamic limit, and </a:t>
            </a:r>
            <a:r>
              <a:rPr lang="en-US" sz="2000" b="1" dirty="0">
                <a:solidFill>
                  <a:srgbClr val="E60000"/>
                </a:solidFill>
                <a:latin typeface="Symbol" charset="2"/>
              </a:rPr>
              <a:t></a:t>
            </a:r>
            <a:r>
              <a:rPr lang="en-US" sz="2000" b="1" baseline="-25000" dirty="0">
                <a:solidFill>
                  <a:srgbClr val="E60000"/>
                </a:solidFill>
              </a:rPr>
              <a:t>S</a:t>
            </a:r>
            <a:r>
              <a:rPr lang="en-US" sz="2000" b="1" dirty="0">
                <a:solidFill>
                  <a:srgbClr val="E60000"/>
                </a:solidFill>
              </a:rPr>
              <a:t>&lt;1  </a:t>
            </a:r>
          </a:p>
          <a:p>
            <a:pPr eaLnBrk="1" hangingPunct="1">
              <a:lnSpc>
                <a:spcPct val="90000"/>
              </a:lnSpc>
              <a:buFont typeface="Wingdings" charset="2"/>
              <a:buChar char="Ø"/>
            </a:pPr>
            <a:endParaRPr lang="en-US" sz="2000" b="1" dirty="0">
              <a:solidFill>
                <a:srgbClr val="E60000"/>
              </a:solidFill>
            </a:endParaRPr>
          </a:p>
          <a:p>
            <a:pPr eaLnBrk="1" hangingPunct="1">
              <a:lnSpc>
                <a:spcPct val="90000"/>
              </a:lnSpc>
              <a:buFont typeface="Wingdings" charset="2"/>
              <a:buChar char="Ø"/>
            </a:pPr>
            <a:r>
              <a:rPr lang="en-US" sz="2000" b="1" dirty="0">
                <a:solidFill>
                  <a:srgbClr val="E60000"/>
                </a:solidFill>
              </a:rPr>
              <a:t>For regular lattice </a:t>
            </a:r>
            <a:r>
              <a:rPr lang="en-US" sz="2000" b="1" dirty="0">
                <a:solidFill>
                  <a:srgbClr val="E60000"/>
                </a:solidFill>
                <a:latin typeface="Symbol" charset="2"/>
              </a:rPr>
              <a:t></a:t>
            </a:r>
            <a:r>
              <a:rPr lang="en-US" sz="2000" b="1" baseline="-25000" dirty="0">
                <a:solidFill>
                  <a:srgbClr val="E60000"/>
                </a:solidFill>
              </a:rPr>
              <a:t>S</a:t>
            </a:r>
            <a:r>
              <a:rPr lang="en-US" sz="2000" b="1" dirty="0">
                <a:solidFill>
                  <a:srgbClr val="E60000"/>
                </a:solidFill>
              </a:rPr>
              <a:t> =(d-2)/2 </a:t>
            </a:r>
            <a:r>
              <a:rPr lang="en-US" sz="2000" b="1" dirty="0">
                <a:solidFill>
                  <a:srgbClr val="E60000"/>
                </a:solidFill>
                <a:latin typeface="Symbol" charset="2"/>
              </a:rPr>
              <a:t></a:t>
            </a:r>
            <a:r>
              <a:rPr lang="en-US" sz="2000" b="1" baseline="-25000" dirty="0">
                <a:solidFill>
                  <a:srgbClr val="E60000"/>
                </a:solidFill>
              </a:rPr>
              <a:t>S</a:t>
            </a:r>
            <a:r>
              <a:rPr lang="en-US" sz="2000" b="1" dirty="0">
                <a:solidFill>
                  <a:srgbClr val="E60000"/>
                </a:solidFill>
              </a:rPr>
              <a:t>&lt;1 only if </a:t>
            </a:r>
            <a:r>
              <a:rPr lang="en-US" sz="2000" b="1" dirty="0" err="1">
                <a:solidFill>
                  <a:srgbClr val="E60000"/>
                </a:solidFill>
              </a:rPr>
              <a:t>d</a:t>
            </a:r>
            <a:r>
              <a:rPr lang="en-US" sz="2000" b="1" dirty="0">
                <a:solidFill>
                  <a:srgbClr val="E60000"/>
                </a:solidFill>
              </a:rPr>
              <a:t>&lt;4 </a:t>
            </a:r>
          </a:p>
          <a:p>
            <a:pPr eaLnBrk="1" hangingPunct="1">
              <a:lnSpc>
                <a:spcPct val="90000"/>
              </a:lnSpc>
              <a:buFont typeface="Wingdings" charset="2"/>
              <a:buChar char="Ø"/>
            </a:pPr>
            <a:endParaRPr lang="en-US" sz="2000" b="1" dirty="0">
              <a:solidFill>
                <a:srgbClr val="E60000"/>
              </a:solidFill>
            </a:endParaRPr>
          </a:p>
          <a:p>
            <a:pPr eaLnBrk="1" hangingPunct="1">
              <a:lnSpc>
                <a:spcPct val="90000"/>
              </a:lnSpc>
              <a:buFont typeface="Wingdings" charset="2"/>
              <a:buChar char="Ø"/>
            </a:pPr>
            <a:r>
              <a:rPr lang="en-US" sz="2000" b="1" dirty="0">
                <a:solidFill>
                  <a:srgbClr val="E60000"/>
                </a:solidFill>
              </a:rPr>
              <a:t>The effective dimension of complex networks is </a:t>
            </a:r>
            <a:r>
              <a:rPr lang="en-US" sz="2000" b="1" dirty="0" err="1">
                <a:solidFill>
                  <a:srgbClr val="E60000"/>
                </a:solidFill>
              </a:rPr>
              <a:t>d</a:t>
            </a:r>
            <a:r>
              <a:rPr lang="en-US" sz="2000" b="1" baseline="-25000" dirty="0" err="1">
                <a:solidFill>
                  <a:srgbClr val="E60000"/>
                </a:solidFill>
              </a:rPr>
              <a:t>eff</a:t>
            </a:r>
            <a:r>
              <a:rPr lang="en-US" sz="2000" b="1" dirty="0">
                <a:solidFill>
                  <a:srgbClr val="E60000"/>
                </a:solidFill>
              </a:rPr>
              <a:t> =2</a:t>
            </a:r>
            <a:r>
              <a:rPr lang="en-US" sz="2000" b="1" dirty="0">
                <a:solidFill>
                  <a:srgbClr val="E60000"/>
                </a:solidFill>
                <a:latin typeface="Symbol" charset="2"/>
              </a:rPr>
              <a:t></a:t>
            </a:r>
            <a:r>
              <a:rPr lang="en-US" sz="2000" b="1" baseline="-25000" dirty="0">
                <a:solidFill>
                  <a:srgbClr val="E60000"/>
                </a:solidFill>
              </a:rPr>
              <a:t>S</a:t>
            </a:r>
            <a:r>
              <a:rPr lang="en-US" sz="2000" b="1" dirty="0">
                <a:solidFill>
                  <a:srgbClr val="E60000"/>
                </a:solidFill>
              </a:rPr>
              <a:t> +2</a:t>
            </a:r>
          </a:p>
        </p:txBody>
      </p:sp>
      <p:graphicFrame>
        <p:nvGraphicFramePr>
          <p:cNvPr id="56322" name="Object 2"/>
          <p:cNvGraphicFramePr>
            <a:graphicFrameLocks noChangeAspect="1"/>
          </p:cNvGraphicFramePr>
          <p:nvPr/>
        </p:nvGraphicFramePr>
        <p:xfrm>
          <a:off x="2057400" y="2667000"/>
          <a:ext cx="1987550" cy="819150"/>
        </p:xfrm>
        <a:graphic>
          <a:graphicData uri="http://schemas.openxmlformats.org/presentationml/2006/ole">
            <p:oleObj spid="_x0000_s28674" name="Equation" r:id="rId4" imgW="1079500" imgH="444500" progId="Equation.3">
              <p:embed/>
            </p:oleObj>
          </a:graphicData>
        </a:graphic>
      </p:graphicFrame>
      <p:sp>
        <p:nvSpPr>
          <p:cNvPr id="56325" name="Rectangle 7"/>
          <p:cNvSpPr>
            <a:spLocks noChangeArrowheads="1"/>
          </p:cNvSpPr>
          <p:nvPr/>
        </p:nvSpPr>
        <p:spPr bwMode="auto">
          <a:xfrm>
            <a:off x="1676400" y="2514600"/>
            <a:ext cx="2590800" cy="1066800"/>
          </a:xfrm>
          <a:prstGeom prst="rect">
            <a:avLst/>
          </a:prstGeom>
          <a:noFill/>
          <a:ln w="25400">
            <a:solidFill>
              <a:srgbClr val="E60000"/>
            </a:solidFill>
            <a:miter lim="800000"/>
            <a:headEnd/>
            <a:tailEnd/>
          </a:ln>
        </p:spPr>
        <p:txBody>
          <a:bodyPr wrap="none" anchor="ctr">
            <a:prstTxWarp prst="textNoShape">
              <a:avLst/>
            </a:prstTxWarp>
          </a:bodyPr>
          <a:lstStyle/>
          <a:p>
            <a:endParaRPr lang="en-US"/>
          </a:p>
        </p:txBody>
      </p:sp>
      <p:sp>
        <p:nvSpPr>
          <p:cNvPr id="56326" name="Line 8"/>
          <p:cNvSpPr>
            <a:spLocks noChangeShapeType="1"/>
          </p:cNvSpPr>
          <p:nvPr/>
        </p:nvSpPr>
        <p:spPr bwMode="auto">
          <a:xfrm>
            <a:off x="5257800" y="3505200"/>
            <a:ext cx="3200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7" name="Line 9"/>
          <p:cNvSpPr>
            <a:spLocks noChangeShapeType="1"/>
          </p:cNvSpPr>
          <p:nvPr/>
        </p:nvSpPr>
        <p:spPr bwMode="auto">
          <a:xfrm>
            <a:off x="7543800" y="32766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28" name="Freeform 11"/>
          <p:cNvSpPr>
            <a:spLocks/>
          </p:cNvSpPr>
          <p:nvPr/>
        </p:nvSpPr>
        <p:spPr bwMode="auto">
          <a:xfrm>
            <a:off x="6096000" y="2819400"/>
            <a:ext cx="914400" cy="685800"/>
          </a:xfrm>
          <a:custGeom>
            <a:avLst/>
            <a:gdLst>
              <a:gd name="T0" fmla="*/ 576 w 576"/>
              <a:gd name="T1" fmla="*/ 432 h 432"/>
              <a:gd name="T2" fmla="*/ 480 w 576"/>
              <a:gd name="T3" fmla="*/ 240 h 432"/>
              <a:gd name="T4" fmla="*/ 0 w 576"/>
              <a:gd name="T5" fmla="*/ 0 h 432"/>
              <a:gd name="T6" fmla="*/ 0 60000 65536"/>
              <a:gd name="T7" fmla="*/ 0 60000 65536"/>
              <a:gd name="T8" fmla="*/ 0 60000 65536"/>
              <a:gd name="T9" fmla="*/ 0 w 576"/>
              <a:gd name="T10" fmla="*/ 0 h 432"/>
              <a:gd name="T11" fmla="*/ 576 w 576"/>
              <a:gd name="T12" fmla="*/ 432 h 432"/>
            </a:gdLst>
            <a:ahLst/>
            <a:cxnLst>
              <a:cxn ang="T6">
                <a:pos x="T0" y="T1"/>
              </a:cxn>
              <a:cxn ang="T7">
                <a:pos x="T2" y="T3"/>
              </a:cxn>
              <a:cxn ang="T8">
                <a:pos x="T4" y="T5"/>
              </a:cxn>
            </a:cxnLst>
            <a:rect l="T9" t="T10" r="T11" b="T12"/>
            <a:pathLst>
              <a:path w="576" h="432">
                <a:moveTo>
                  <a:pt x="576" y="432"/>
                </a:moveTo>
                <a:cubicBezTo>
                  <a:pt x="576" y="372"/>
                  <a:pt x="576" y="312"/>
                  <a:pt x="480" y="240"/>
                </a:cubicBezTo>
                <a:cubicBezTo>
                  <a:pt x="384" y="168"/>
                  <a:pt x="80" y="40"/>
                  <a:pt x="0" y="0"/>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6329" name="Line 12"/>
          <p:cNvSpPr>
            <a:spLocks noChangeShapeType="1"/>
          </p:cNvSpPr>
          <p:nvPr/>
        </p:nvSpPr>
        <p:spPr bwMode="auto">
          <a:xfrm flipV="1">
            <a:off x="5715000" y="2133600"/>
            <a:ext cx="0" cy="1371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330" name="Text Box 13"/>
          <p:cNvSpPr txBox="1">
            <a:spLocks noChangeArrowheads="1"/>
          </p:cNvSpPr>
          <p:nvPr/>
        </p:nvSpPr>
        <p:spPr bwMode="auto">
          <a:xfrm>
            <a:off x="8077200" y="3581400"/>
            <a:ext cx="350838" cy="457200"/>
          </a:xfrm>
          <a:prstGeom prst="rect">
            <a:avLst/>
          </a:prstGeom>
          <a:noFill/>
          <a:ln w="9525">
            <a:noFill/>
            <a:miter lim="800000"/>
            <a:headEnd/>
            <a:tailEnd/>
          </a:ln>
        </p:spPr>
        <p:txBody>
          <a:bodyPr>
            <a:prstTxWarp prst="textNoShape">
              <a:avLst/>
            </a:prstTxWarp>
            <a:spAutoFit/>
          </a:bodyPr>
          <a:lstStyle/>
          <a:p>
            <a:r>
              <a:rPr lang="en-US">
                <a:latin typeface="Symbol" charset="2"/>
              </a:rPr>
              <a:t></a:t>
            </a:r>
            <a:endParaRPr lang="en-US"/>
          </a:p>
        </p:txBody>
      </p:sp>
      <p:sp>
        <p:nvSpPr>
          <p:cNvPr id="56331" name="Text Box 14"/>
          <p:cNvSpPr txBox="1">
            <a:spLocks noChangeArrowheads="1"/>
          </p:cNvSpPr>
          <p:nvPr/>
        </p:nvSpPr>
        <p:spPr bwMode="auto">
          <a:xfrm>
            <a:off x="4876800" y="2362200"/>
            <a:ext cx="1066800" cy="457200"/>
          </a:xfrm>
          <a:prstGeom prst="rect">
            <a:avLst/>
          </a:prstGeom>
          <a:noFill/>
          <a:ln w="9525">
            <a:noFill/>
            <a:miter lim="800000"/>
            <a:headEnd/>
            <a:tailEnd/>
          </a:ln>
        </p:spPr>
        <p:txBody>
          <a:bodyPr>
            <a:prstTxWarp prst="textNoShape">
              <a:avLst/>
            </a:prstTxWarp>
            <a:spAutoFit/>
          </a:bodyPr>
          <a:lstStyle/>
          <a:p>
            <a:r>
              <a:rPr lang="en-US">
                <a:latin typeface="Symbol" charset="2"/>
              </a:rPr>
              <a:t></a:t>
            </a:r>
            <a:endParaRPr lang="en-US"/>
          </a:p>
        </p:txBody>
      </p:sp>
      <p:sp>
        <p:nvSpPr>
          <p:cNvPr id="56332" name="Text Box 15"/>
          <p:cNvSpPr txBox="1">
            <a:spLocks noChangeArrowheads="1"/>
          </p:cNvSpPr>
          <p:nvPr/>
        </p:nvSpPr>
        <p:spPr bwMode="auto">
          <a:xfrm>
            <a:off x="7391400" y="3581400"/>
            <a:ext cx="350838" cy="457200"/>
          </a:xfrm>
          <a:prstGeom prst="rect">
            <a:avLst/>
          </a:prstGeom>
          <a:noFill/>
          <a:ln w="9525">
            <a:noFill/>
            <a:miter lim="800000"/>
            <a:headEnd/>
            <a:tailEnd/>
          </a:ln>
        </p:spPr>
        <p:txBody>
          <a:bodyPr>
            <a:prstTxWarp prst="textNoShape">
              <a:avLst/>
            </a:prstTxWarp>
            <a:spAutoFit/>
          </a:bodyPr>
          <a:lstStyle/>
          <a:p>
            <a:r>
              <a:rPr lang="en-US">
                <a:latin typeface="Symbol" charset="2"/>
              </a:rPr>
              <a:t></a:t>
            </a:r>
            <a:endParaRPr lang="en-US"/>
          </a:p>
        </p:txBody>
      </p:sp>
      <p:sp>
        <p:nvSpPr>
          <p:cNvPr id="56333" name="Text Box 16"/>
          <p:cNvSpPr txBox="1">
            <a:spLocks noChangeArrowheads="1"/>
          </p:cNvSpPr>
          <p:nvPr/>
        </p:nvSpPr>
        <p:spPr bwMode="auto">
          <a:xfrm>
            <a:off x="6781800" y="3581400"/>
            <a:ext cx="533400" cy="369332"/>
          </a:xfrm>
          <a:prstGeom prst="rect">
            <a:avLst/>
          </a:prstGeom>
          <a:noFill/>
          <a:ln w="9525">
            <a:noFill/>
            <a:miter lim="800000"/>
            <a:headEnd/>
            <a:tailEnd/>
          </a:ln>
        </p:spPr>
        <p:txBody>
          <a:bodyPr>
            <a:prstTxWarp prst="textNoShape">
              <a:avLst/>
            </a:prstTxWarp>
            <a:spAutoFit/>
          </a:bodyPr>
          <a:lstStyle/>
          <a:p>
            <a:r>
              <a:rPr lang="en-US" dirty="0" err="1" smtClean="0">
                <a:latin typeface="Symbol" charset="2"/>
              </a:rPr>
              <a:t></a:t>
            </a:r>
            <a:r>
              <a:rPr lang="en-US" baseline="-25000" dirty="0" err="1">
                <a:latin typeface="Arial"/>
                <a:cs typeface="Arial"/>
              </a:rPr>
              <a:t>c</a:t>
            </a:r>
            <a:endParaRPr lang="en-US"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normAutofit fontScale="90000"/>
          </a:bodyPr>
          <a:lstStyle/>
          <a:p>
            <a:pPr eaLnBrk="1" hangingPunct="1"/>
            <a:r>
              <a:rPr lang="en-US" b="1">
                <a:solidFill>
                  <a:srgbClr val="E60000"/>
                </a:solidFill>
              </a:rPr>
              <a:t>Distribution of the </a:t>
            </a:r>
            <a:br>
              <a:rPr lang="en-US" b="1">
                <a:solidFill>
                  <a:srgbClr val="E60000"/>
                </a:solidFill>
              </a:rPr>
            </a:br>
            <a:r>
              <a:rPr lang="en-US" b="1">
                <a:solidFill>
                  <a:srgbClr val="E60000"/>
                </a:solidFill>
              </a:rPr>
              <a:t>spectral gap </a:t>
            </a:r>
            <a:r>
              <a:rPr lang="en-US" b="1">
                <a:solidFill>
                  <a:srgbClr val="E60000"/>
                </a:solidFill>
                <a:latin typeface="Symbol" charset="2"/>
              </a:rPr>
              <a:t></a:t>
            </a:r>
            <a:endParaRPr lang="en-US"/>
          </a:p>
        </p:txBody>
      </p:sp>
      <p:sp>
        <p:nvSpPr>
          <p:cNvPr id="58372" name="Rectangle 3"/>
          <p:cNvSpPr>
            <a:spLocks noGrp="1" noChangeArrowheads="1"/>
          </p:cNvSpPr>
          <p:nvPr>
            <p:ph type="body" idx="1"/>
          </p:nvPr>
        </p:nvSpPr>
        <p:spPr>
          <a:xfrm>
            <a:off x="5257800" y="2133600"/>
            <a:ext cx="3657600" cy="4114800"/>
          </a:xfrm>
        </p:spPr>
        <p:txBody>
          <a:bodyPr/>
          <a:lstStyle/>
          <a:p>
            <a:pPr eaLnBrk="1" hangingPunct="1">
              <a:buFontTx/>
              <a:buNone/>
            </a:pPr>
            <a:r>
              <a:rPr lang="en-US" sz="2800">
                <a:solidFill>
                  <a:srgbClr val="0000E4"/>
                </a:solidFill>
              </a:rPr>
              <a:t>For networks with </a:t>
            </a:r>
          </a:p>
          <a:p>
            <a:pPr eaLnBrk="1" hangingPunct="1">
              <a:buFontTx/>
              <a:buNone/>
            </a:pPr>
            <a:endParaRPr lang="en-US" sz="2800">
              <a:solidFill>
                <a:srgbClr val="0000E4"/>
              </a:solidFill>
            </a:endParaRPr>
          </a:p>
          <a:p>
            <a:pPr eaLnBrk="1" hangingPunct="1">
              <a:buFontTx/>
              <a:buNone/>
            </a:pPr>
            <a:endParaRPr lang="en-US" sz="2800">
              <a:solidFill>
                <a:srgbClr val="0000E4"/>
              </a:solidFill>
            </a:endParaRPr>
          </a:p>
          <a:p>
            <a:pPr eaLnBrk="1" hangingPunct="1">
              <a:buFontTx/>
              <a:buNone/>
            </a:pPr>
            <a:endParaRPr lang="en-US" sz="2800">
              <a:solidFill>
                <a:srgbClr val="0000E4"/>
              </a:solidFill>
            </a:endParaRPr>
          </a:p>
          <a:p>
            <a:pPr eaLnBrk="1" hangingPunct="1">
              <a:buFontTx/>
              <a:buNone/>
            </a:pPr>
            <a:r>
              <a:rPr lang="en-US" sz="2800">
                <a:solidFill>
                  <a:srgbClr val="0000E4"/>
                </a:solidFill>
              </a:rPr>
              <a:t>the spectral gap </a:t>
            </a:r>
            <a:r>
              <a:rPr lang="en-US" sz="2800">
                <a:solidFill>
                  <a:srgbClr val="0000E4"/>
                </a:solidFill>
                <a:latin typeface="Symbol" charset="2"/>
              </a:rPr>
              <a:t></a:t>
            </a:r>
            <a:r>
              <a:rPr lang="en-US" sz="2800">
                <a:solidFill>
                  <a:srgbClr val="0000E4"/>
                </a:solidFill>
              </a:rPr>
              <a:t> is non-self-averaging but its distribution is stable.</a:t>
            </a:r>
          </a:p>
        </p:txBody>
      </p:sp>
      <p:pic>
        <p:nvPicPr>
          <p:cNvPr id="58373" name="Picture 4"/>
          <p:cNvPicPr>
            <a:picLocks noChangeAspect="1" noChangeArrowheads="1"/>
          </p:cNvPicPr>
          <p:nvPr/>
        </p:nvPicPr>
        <p:blipFill>
          <a:blip r:embed="rId4"/>
          <a:srcRect/>
          <a:stretch>
            <a:fillRect/>
          </a:stretch>
        </p:blipFill>
        <p:spPr bwMode="auto">
          <a:xfrm>
            <a:off x="228600" y="2209800"/>
            <a:ext cx="5029200" cy="3886200"/>
          </a:xfrm>
          <a:prstGeom prst="rect">
            <a:avLst/>
          </a:prstGeom>
          <a:noFill/>
          <a:ln w="9525">
            <a:noFill/>
            <a:miter lim="800000"/>
            <a:headEnd/>
            <a:tailEnd/>
          </a:ln>
        </p:spPr>
      </p:pic>
      <p:graphicFrame>
        <p:nvGraphicFramePr>
          <p:cNvPr id="58370" name="Object 2"/>
          <p:cNvGraphicFramePr>
            <a:graphicFrameLocks noChangeAspect="1"/>
          </p:cNvGraphicFramePr>
          <p:nvPr/>
        </p:nvGraphicFramePr>
        <p:xfrm>
          <a:off x="5867400" y="2819400"/>
          <a:ext cx="2438400" cy="1068388"/>
        </p:xfrm>
        <a:graphic>
          <a:graphicData uri="http://schemas.openxmlformats.org/presentationml/2006/ole">
            <p:oleObj spid="_x0000_s30722" name="Equation" r:id="rId5" imgW="1130300" imgH="495300" progId="Equation.3">
              <p:embed/>
            </p:oleObj>
          </a:graphicData>
        </a:graphic>
      </p:graphicFrame>
      <p:sp>
        <p:nvSpPr>
          <p:cNvPr id="58374" name="Text Box 6"/>
          <p:cNvSpPr txBox="1">
            <a:spLocks noChangeArrowheads="1"/>
          </p:cNvSpPr>
          <p:nvPr/>
        </p:nvSpPr>
        <p:spPr bwMode="auto">
          <a:xfrm>
            <a:off x="898525" y="6156325"/>
            <a:ext cx="3958536" cy="369332"/>
          </a:xfrm>
          <a:prstGeom prst="rect">
            <a:avLst/>
          </a:prstGeom>
          <a:noFill/>
          <a:ln w="9525">
            <a:noFill/>
            <a:miter lim="800000"/>
            <a:headEnd/>
            <a:tailEnd/>
          </a:ln>
        </p:spPr>
        <p:txBody>
          <a:bodyPr wrap="none">
            <a:prstTxWarp prst="textNoShape">
              <a:avLst/>
            </a:prstTxWarp>
            <a:spAutoFit/>
          </a:bodyPr>
          <a:lstStyle/>
          <a:p>
            <a:r>
              <a:rPr lang="en-US" dirty="0">
                <a:latin typeface="Symbol" charset="2"/>
              </a:rPr>
              <a:t></a:t>
            </a:r>
            <a:r>
              <a:rPr lang="en-US" baseline="-25000" dirty="0"/>
              <a:t>SF</a:t>
            </a:r>
            <a:r>
              <a:rPr lang="en-US" dirty="0"/>
              <a:t>=4,d</a:t>
            </a:r>
            <a:r>
              <a:rPr lang="en-US" baseline="-25000" dirty="0"/>
              <a:t>0</a:t>
            </a:r>
            <a:r>
              <a:rPr lang="en-US" dirty="0"/>
              <a:t>=1 </a:t>
            </a:r>
            <a:r>
              <a:rPr lang="en-US" dirty="0" smtClean="0"/>
              <a:t> 				 </a:t>
            </a:r>
            <a:r>
              <a:rPr lang="en-US" dirty="0">
                <a:latin typeface="Symbol" charset="2"/>
              </a:rPr>
              <a:t></a:t>
            </a:r>
            <a:r>
              <a:rPr lang="en-US" baseline="-25000" dirty="0"/>
              <a:t>SF</a:t>
            </a:r>
            <a:r>
              <a:rPr lang="en-US" dirty="0"/>
              <a:t>=6 d</a:t>
            </a:r>
            <a:r>
              <a:rPr lang="en-US" baseline="-25000" dirty="0"/>
              <a:t>0</a:t>
            </a:r>
            <a:r>
              <a:rPr lang="en-US" dirty="0"/>
              <a:t>=1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4"/>
          <a:srcRect/>
          <a:stretch>
            <a:fillRect/>
          </a:stretch>
        </p:blipFill>
        <p:spPr bwMode="auto">
          <a:xfrm>
            <a:off x="4876800" y="2362200"/>
            <a:ext cx="4267200" cy="3962400"/>
          </a:xfrm>
          <a:prstGeom prst="rect">
            <a:avLst/>
          </a:prstGeom>
          <a:noFill/>
          <a:ln w="9525">
            <a:noFill/>
            <a:miter lim="800000"/>
            <a:headEnd/>
            <a:tailEnd/>
          </a:ln>
        </p:spPr>
      </p:pic>
      <p:sp>
        <p:nvSpPr>
          <p:cNvPr id="60421" name="Rectangle 2"/>
          <p:cNvSpPr>
            <a:spLocks noGrp="1" noChangeArrowheads="1"/>
          </p:cNvSpPr>
          <p:nvPr>
            <p:ph type="title"/>
          </p:nvPr>
        </p:nvSpPr>
        <p:spPr>
          <a:xfrm>
            <a:off x="228600" y="609600"/>
            <a:ext cx="8686800" cy="1143000"/>
          </a:xfrm>
        </p:spPr>
        <p:txBody>
          <a:bodyPr>
            <a:normAutofit fontScale="90000"/>
          </a:bodyPr>
          <a:lstStyle/>
          <a:p>
            <a:pPr eaLnBrk="1" hangingPunct="1"/>
            <a:r>
              <a:rPr lang="en-US" b="1">
                <a:solidFill>
                  <a:srgbClr val="E60000"/>
                </a:solidFill>
              </a:rPr>
              <a:t>Criteria for onset anomalous</a:t>
            </a:r>
            <a:br>
              <a:rPr lang="en-US" b="1">
                <a:solidFill>
                  <a:srgbClr val="E60000"/>
                </a:solidFill>
              </a:rPr>
            </a:br>
            <a:r>
              <a:rPr lang="en-US" b="1">
                <a:solidFill>
                  <a:srgbClr val="E60000"/>
                </a:solidFill>
              </a:rPr>
              <a:t>critical fluctuations</a:t>
            </a:r>
            <a:r>
              <a:rPr lang="en-US"/>
              <a:t> </a:t>
            </a:r>
          </a:p>
        </p:txBody>
      </p:sp>
      <p:sp>
        <p:nvSpPr>
          <p:cNvPr id="60422" name="Rectangle 3"/>
          <p:cNvSpPr>
            <a:spLocks noGrp="1" noChangeArrowheads="1"/>
          </p:cNvSpPr>
          <p:nvPr>
            <p:ph type="body" idx="1"/>
          </p:nvPr>
        </p:nvSpPr>
        <p:spPr>
          <a:xfrm>
            <a:off x="533400" y="1981200"/>
            <a:ext cx="7391400" cy="4114800"/>
          </a:xfrm>
        </p:spPr>
        <p:txBody>
          <a:bodyPr>
            <a:normAutofit fontScale="92500" lnSpcReduction="10000"/>
          </a:bodyPr>
          <a:lstStyle/>
          <a:p>
            <a:pPr eaLnBrk="1" hangingPunct="1">
              <a:lnSpc>
                <a:spcPct val="90000"/>
              </a:lnSpc>
              <a:buFontTx/>
              <a:buNone/>
            </a:pPr>
            <a:r>
              <a:rPr lang="en-US" sz="2800" dirty="0">
                <a:solidFill>
                  <a:srgbClr val="0000E4"/>
                </a:solidFill>
              </a:rPr>
              <a:t>In order to predict anomalous critical fluctuations we introduce the quantity</a:t>
            </a:r>
            <a:endParaRPr lang="en-US" sz="2800" dirty="0"/>
          </a:p>
          <a:p>
            <a:pPr eaLnBrk="1" hangingPunct="1">
              <a:lnSpc>
                <a:spcPct val="90000"/>
              </a:lnSpc>
            </a:pPr>
            <a:endParaRPr lang="en-US" sz="2800" dirty="0"/>
          </a:p>
          <a:p>
            <a:pPr eaLnBrk="1" hangingPunct="1">
              <a:lnSpc>
                <a:spcPct val="90000"/>
              </a:lnSpc>
            </a:pPr>
            <a:endParaRPr lang="en-US" sz="2800" dirty="0"/>
          </a:p>
          <a:p>
            <a:pPr eaLnBrk="1" hangingPunct="1">
              <a:lnSpc>
                <a:spcPct val="90000"/>
              </a:lnSpc>
              <a:buFontTx/>
              <a:buNone/>
            </a:pPr>
            <a:r>
              <a:rPr lang="en-US" sz="2800" i="1" dirty="0"/>
              <a:t>    </a:t>
            </a:r>
            <a:r>
              <a:rPr lang="en-US" sz="2800" i="1" dirty="0" smtClean="0"/>
              <a:t> </a:t>
            </a:r>
          </a:p>
          <a:p>
            <a:pPr eaLnBrk="1" hangingPunct="1">
              <a:lnSpc>
                <a:spcPct val="90000"/>
              </a:lnSpc>
              <a:buFontTx/>
              <a:buNone/>
            </a:pPr>
            <a:r>
              <a:rPr lang="en-US" sz="2800" i="1" dirty="0" smtClean="0"/>
              <a:t>		 </a:t>
            </a:r>
            <a:r>
              <a:rPr lang="en-US" sz="2800" i="1" dirty="0"/>
              <a:t>If</a:t>
            </a:r>
          </a:p>
          <a:p>
            <a:pPr eaLnBrk="1" hangingPunct="1">
              <a:lnSpc>
                <a:spcPct val="90000"/>
              </a:lnSpc>
            </a:pPr>
            <a:endParaRPr lang="en-US" sz="2800" i="1" dirty="0"/>
          </a:p>
          <a:p>
            <a:pPr eaLnBrk="1" hangingPunct="1">
              <a:lnSpc>
                <a:spcPct val="90000"/>
              </a:lnSpc>
            </a:pPr>
            <a:endParaRPr lang="en-US" sz="2800" i="1" dirty="0"/>
          </a:p>
          <a:p>
            <a:pPr eaLnBrk="1" hangingPunct="1">
              <a:lnSpc>
                <a:spcPct val="90000"/>
              </a:lnSpc>
              <a:buFontTx/>
              <a:buNone/>
            </a:pPr>
            <a:r>
              <a:rPr lang="en-US" sz="2800" i="1" dirty="0"/>
              <a:t>      and  anomalous </a:t>
            </a:r>
          </a:p>
          <a:p>
            <a:pPr eaLnBrk="1" hangingPunct="1">
              <a:lnSpc>
                <a:spcPct val="90000"/>
              </a:lnSpc>
              <a:buFontTx/>
              <a:buNone/>
            </a:pPr>
            <a:r>
              <a:rPr lang="en-US" sz="2800" i="1" dirty="0"/>
              <a:t>      fluctuations sets in.</a:t>
            </a:r>
          </a:p>
        </p:txBody>
      </p:sp>
      <p:graphicFrame>
        <p:nvGraphicFramePr>
          <p:cNvPr id="60418" name="Object 2"/>
          <p:cNvGraphicFramePr>
            <a:graphicFrameLocks noChangeAspect="1"/>
          </p:cNvGraphicFramePr>
          <p:nvPr/>
        </p:nvGraphicFramePr>
        <p:xfrm>
          <a:off x="1143000" y="3048000"/>
          <a:ext cx="3733800" cy="590550"/>
        </p:xfrm>
        <a:graphic>
          <a:graphicData uri="http://schemas.openxmlformats.org/presentationml/2006/ole">
            <p:oleObj spid="_x0000_s32770" name="Equation" r:id="rId5" imgW="2806700" imgH="444500" progId="Equation.3">
              <p:embed/>
            </p:oleObj>
          </a:graphicData>
        </a:graphic>
      </p:graphicFrame>
      <p:graphicFrame>
        <p:nvGraphicFramePr>
          <p:cNvPr id="60419" name="Object 3"/>
          <p:cNvGraphicFramePr>
            <a:graphicFrameLocks noChangeAspect="1"/>
          </p:cNvGraphicFramePr>
          <p:nvPr/>
        </p:nvGraphicFramePr>
        <p:xfrm>
          <a:off x="1905000" y="3886200"/>
          <a:ext cx="1295400" cy="1141413"/>
        </p:xfrm>
        <a:graphic>
          <a:graphicData uri="http://schemas.openxmlformats.org/presentationml/2006/ole">
            <p:oleObj spid="_x0000_s32771" name="Equation" r:id="rId6" imgW="749300" imgH="660400" progId="Equation.3">
              <p:embed/>
            </p:oleObj>
          </a:graphicData>
        </a:graphic>
      </p:graphicFrame>
      <p:sp>
        <p:nvSpPr>
          <p:cNvPr id="60423" name="AutoShape 8"/>
          <p:cNvSpPr>
            <a:spLocks noChangeArrowheads="1"/>
          </p:cNvSpPr>
          <p:nvPr/>
        </p:nvSpPr>
        <p:spPr bwMode="auto">
          <a:xfrm>
            <a:off x="990600" y="2971800"/>
            <a:ext cx="4114800" cy="685800"/>
          </a:xfrm>
          <a:prstGeom prst="roundRect">
            <a:avLst>
              <a:gd name="adj" fmla="val 16667"/>
            </a:avLst>
          </a:prstGeom>
          <a:noFill/>
          <a:ln w="19050">
            <a:solidFill>
              <a:srgbClr val="E60000"/>
            </a:solidFill>
            <a:round/>
            <a:headEnd/>
            <a:tailEnd/>
          </a:ln>
        </p:spPr>
        <p:txBody>
          <a:bodyPr wrap="none" anchor="ctr">
            <a:prstTxWarp prst="textNoShape">
              <a:avLst/>
            </a:prstTxWarp>
          </a:bodyPr>
          <a:lstStyle/>
          <a:p>
            <a:endParaRPr lang="en-US"/>
          </a:p>
        </p:txBody>
      </p:sp>
      <p:sp>
        <p:nvSpPr>
          <p:cNvPr id="60424" name="Rectangle 9"/>
          <p:cNvSpPr>
            <a:spLocks noChangeArrowheads="1"/>
          </p:cNvSpPr>
          <p:nvPr/>
        </p:nvSpPr>
        <p:spPr bwMode="auto">
          <a:xfrm>
            <a:off x="990600" y="3810000"/>
            <a:ext cx="2819400" cy="1295400"/>
          </a:xfrm>
          <a:prstGeom prst="rect">
            <a:avLst/>
          </a:prstGeom>
          <a:noFill/>
          <a:ln w="25400">
            <a:solidFill>
              <a:srgbClr val="0000E4"/>
            </a:solidFill>
            <a:miter lim="800000"/>
            <a:headEnd/>
            <a:tailEnd/>
          </a:ln>
        </p:spPr>
        <p:txBody>
          <a:bodyPr wrap="none" anchor="ctr">
            <a:prstTxWarp prst="textNoShape">
              <a:avLst/>
            </a:prstTxWarp>
          </a:bodyPr>
          <a:lstStyle/>
          <a:p>
            <a:endParaRPr lang="en-US"/>
          </a:p>
        </p:txBody>
      </p:sp>
      <p:sp>
        <p:nvSpPr>
          <p:cNvPr id="60425" name="Text Box 10"/>
          <p:cNvSpPr txBox="1">
            <a:spLocks noChangeArrowheads="1"/>
          </p:cNvSpPr>
          <p:nvPr/>
        </p:nvSpPr>
        <p:spPr bwMode="auto">
          <a:xfrm>
            <a:off x="2743200" y="6208713"/>
            <a:ext cx="5958056" cy="415498"/>
          </a:xfrm>
          <a:prstGeom prst="rect">
            <a:avLst/>
          </a:prstGeom>
          <a:noFill/>
          <a:ln w="9525">
            <a:noFill/>
            <a:miter lim="800000"/>
            <a:headEnd/>
            <a:tailEnd/>
          </a:ln>
        </p:spPr>
        <p:txBody>
          <a:bodyPr wrap="none">
            <a:prstTxWarp prst="textNoShape">
              <a:avLst/>
            </a:prstTxWarp>
            <a:spAutoFit/>
          </a:bodyPr>
          <a:lstStyle/>
          <a:p>
            <a:r>
              <a:rPr lang="en-US" sz="2100" i="1" dirty="0"/>
              <a:t>S. </a:t>
            </a:r>
            <a:r>
              <a:rPr lang="en-US" sz="2100" i="1" dirty="0" err="1"/>
              <a:t>Bradde</a:t>
            </a:r>
            <a:r>
              <a:rPr lang="en-US" sz="2100" i="1" dirty="0" smtClean="0"/>
              <a:t> </a:t>
            </a:r>
            <a:r>
              <a:rPr lang="en-US" sz="2100" i="1" dirty="0" smtClean="0"/>
              <a:t>F. </a:t>
            </a:r>
            <a:r>
              <a:rPr lang="en-US" sz="2100" i="1" dirty="0" err="1" smtClean="0"/>
              <a:t>Caccioli</a:t>
            </a:r>
            <a:r>
              <a:rPr lang="en-US" sz="2100" i="1" dirty="0" smtClean="0"/>
              <a:t> L. </a:t>
            </a:r>
            <a:r>
              <a:rPr lang="en-US" sz="2100" i="1" dirty="0" err="1" smtClean="0"/>
              <a:t>Dall’Asta</a:t>
            </a:r>
            <a:r>
              <a:rPr lang="en-US" sz="2100" i="1" dirty="0" smtClean="0"/>
              <a:t> G. Bianconi</a:t>
            </a:r>
            <a:r>
              <a:rPr lang="en-US" sz="2100" i="1" dirty="0" smtClean="0"/>
              <a:t> </a:t>
            </a:r>
            <a:r>
              <a:rPr lang="en-US" sz="2100" i="1" dirty="0"/>
              <a:t>PRL 2010</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itle 1"/>
          <p:cNvSpPr>
            <a:spLocks noGrp="1"/>
          </p:cNvSpPr>
          <p:nvPr>
            <p:ph type="title"/>
          </p:nvPr>
        </p:nvSpPr>
        <p:spPr>
          <a:xfrm>
            <a:off x="0" y="152400"/>
            <a:ext cx="8991600" cy="1143000"/>
          </a:xfrm>
        </p:spPr>
        <p:txBody>
          <a:bodyPr/>
          <a:lstStyle/>
          <a:p>
            <a:r>
              <a:rPr lang="en-US" b="1" smtClean="0">
                <a:solidFill>
                  <a:srgbClr val="FF0000"/>
                </a:solidFill>
              </a:rPr>
              <a:t>Random Transverse Ising model</a:t>
            </a:r>
          </a:p>
        </p:txBody>
      </p:sp>
      <p:graphicFrame>
        <p:nvGraphicFramePr>
          <p:cNvPr id="31746" name="Content Placeholder 4"/>
          <p:cNvGraphicFramePr>
            <a:graphicFrameLocks noChangeAspect="1"/>
          </p:cNvGraphicFramePr>
          <p:nvPr>
            <p:ph idx="1"/>
          </p:nvPr>
        </p:nvGraphicFramePr>
        <p:xfrm>
          <a:off x="1066800" y="1447800"/>
          <a:ext cx="6858000" cy="1285875"/>
        </p:xfrm>
        <a:graphic>
          <a:graphicData uri="http://schemas.openxmlformats.org/presentationml/2006/ole">
            <p:oleObj spid="_x0000_s34818" name="Equation" r:id="rId3" imgW="2235200" imgH="419100" progId="Equation.3">
              <p:embed/>
            </p:oleObj>
          </a:graphicData>
        </a:graphic>
      </p:graphicFrame>
      <p:sp>
        <p:nvSpPr>
          <p:cNvPr id="31748" name="TextBox 6"/>
          <p:cNvSpPr txBox="1">
            <a:spLocks noChangeArrowheads="1"/>
          </p:cNvSpPr>
          <p:nvPr/>
        </p:nvSpPr>
        <p:spPr bwMode="auto">
          <a:xfrm>
            <a:off x="228600" y="3048000"/>
            <a:ext cx="8915400" cy="3539430"/>
          </a:xfrm>
          <a:prstGeom prst="rect">
            <a:avLst/>
          </a:prstGeom>
          <a:noFill/>
          <a:ln w="9525">
            <a:noFill/>
            <a:miter lim="800000"/>
            <a:headEnd/>
            <a:tailEnd/>
          </a:ln>
        </p:spPr>
        <p:txBody>
          <a:bodyPr>
            <a:prstTxWarp prst="textNoShape">
              <a:avLst/>
            </a:prstTxWarp>
            <a:spAutoFit/>
          </a:bodyPr>
          <a:lstStyle/>
          <a:p>
            <a:pPr algn="ctr">
              <a:buFont typeface="Arial" charset="0"/>
              <a:buChar char="•"/>
            </a:pPr>
            <a:r>
              <a:rPr lang="en-US" sz="2000" dirty="0"/>
              <a:t>This Hamiltonian  mimics the </a:t>
            </a:r>
          </a:p>
          <a:p>
            <a:pPr algn="ctr"/>
            <a:r>
              <a:rPr lang="en-US" sz="2000" dirty="0"/>
              <a:t>Superconductor-Insulator phase transition in a granular superconductor </a:t>
            </a:r>
          </a:p>
          <a:p>
            <a:pPr algn="ctr"/>
            <a:r>
              <a:rPr lang="en-US" sz="2000" dirty="0"/>
              <a:t>(L. B</a:t>
            </a:r>
            <a:r>
              <a:rPr lang="en-US" sz="2000" dirty="0" smtClean="0"/>
              <a:t>. </a:t>
            </a:r>
            <a:r>
              <a:rPr lang="en-US" sz="2000" dirty="0" err="1" smtClean="0"/>
              <a:t>Ioffe</a:t>
            </a:r>
            <a:r>
              <a:rPr lang="en-US" sz="2000" dirty="0"/>
              <a:t>, M. </a:t>
            </a:r>
            <a:r>
              <a:rPr lang="en-US" sz="2000" dirty="0" err="1"/>
              <a:t>Mezard</a:t>
            </a:r>
            <a:r>
              <a:rPr lang="en-US" sz="2000" dirty="0"/>
              <a:t> PRL 2010,</a:t>
            </a:r>
          </a:p>
          <a:p>
            <a:pPr algn="ctr"/>
            <a:r>
              <a:rPr lang="en-US" sz="2000" dirty="0"/>
              <a:t>M. V. </a:t>
            </a:r>
            <a:r>
              <a:rPr lang="en-US" sz="2000" dirty="0" err="1"/>
              <a:t>Feigel’man</a:t>
            </a:r>
            <a:r>
              <a:rPr lang="en-US" sz="2000" dirty="0"/>
              <a:t>, L. B. </a:t>
            </a:r>
            <a:r>
              <a:rPr lang="en-US" sz="2000" dirty="0" err="1"/>
              <a:t>Ioffe</a:t>
            </a:r>
            <a:r>
              <a:rPr lang="en-US" sz="2000" dirty="0"/>
              <a:t>, and M. </a:t>
            </a:r>
            <a:r>
              <a:rPr lang="en-US" sz="2000" dirty="0" err="1"/>
              <a:t>Mézard</a:t>
            </a:r>
            <a:r>
              <a:rPr lang="en-US" sz="2000" dirty="0"/>
              <a:t> PRE 2010)</a:t>
            </a:r>
          </a:p>
          <a:p>
            <a:pPr algn="ctr"/>
            <a:endParaRPr lang="en-US" sz="2000" dirty="0"/>
          </a:p>
          <a:p>
            <a:pPr algn="ctr">
              <a:buFont typeface="Arial" charset="0"/>
              <a:buChar char="•"/>
            </a:pPr>
            <a:r>
              <a:rPr lang="en-US" sz="2000" dirty="0"/>
              <a:t>To mimic the randomness of the onsite noise</a:t>
            </a:r>
            <a:r>
              <a:rPr lang="en-US" sz="2000" dirty="0" smtClean="0"/>
              <a:t> </a:t>
            </a:r>
          </a:p>
          <a:p>
            <a:pPr algn="ctr">
              <a:buFont typeface="Arial" charset="0"/>
              <a:buChar char="•"/>
            </a:pPr>
            <a:r>
              <a:rPr lang="en-US" sz="2000" dirty="0" smtClean="0"/>
              <a:t>we </a:t>
            </a:r>
            <a:r>
              <a:rPr lang="en-US" sz="2000" dirty="0"/>
              <a:t>draw</a:t>
            </a:r>
            <a:r>
              <a:rPr lang="en-US" sz="2000" dirty="0" smtClean="0"/>
              <a:t> </a:t>
            </a:r>
            <a:r>
              <a:rPr lang="en-US" sz="2000" dirty="0" err="1" smtClean="0">
                <a:latin typeface="Symbol" charset="2"/>
                <a:ea typeface="Symbol" charset="2"/>
                <a:cs typeface="Symbol" charset="2"/>
              </a:rPr>
              <a:t>e</a:t>
            </a:r>
            <a:r>
              <a:rPr lang="en-US" sz="2000" baseline="-25000" dirty="0" err="1" smtClean="0"/>
              <a:t>i</a:t>
            </a:r>
            <a:r>
              <a:rPr lang="en-US" sz="2000" baseline="-25000" dirty="0" smtClean="0"/>
              <a:t> </a:t>
            </a:r>
            <a:r>
              <a:rPr lang="en-US" sz="2000" dirty="0"/>
              <a:t>from a</a:t>
            </a:r>
            <a:r>
              <a:rPr lang="en-US" sz="2000" dirty="0">
                <a:latin typeface="Symbol" charset="2"/>
                <a:ea typeface="Symbol" charset="2"/>
                <a:cs typeface="Symbol" charset="2"/>
              </a:rPr>
              <a:t> </a:t>
            </a:r>
            <a:r>
              <a:rPr lang="en-US" sz="2000" dirty="0" err="1">
                <a:latin typeface="Symbol" charset="2"/>
                <a:ea typeface="Symbol" charset="2"/>
                <a:cs typeface="Symbol" charset="2"/>
              </a:rPr>
              <a:t>r(e</a:t>
            </a:r>
            <a:r>
              <a:rPr lang="en-US" sz="2000" dirty="0">
                <a:latin typeface="Symbol" charset="2"/>
                <a:ea typeface="Symbol" charset="2"/>
                <a:cs typeface="Symbol" charset="2"/>
              </a:rPr>
              <a:t>) </a:t>
            </a:r>
            <a:r>
              <a:rPr lang="en-US" sz="2000" dirty="0"/>
              <a:t>distribution.</a:t>
            </a:r>
          </a:p>
          <a:p>
            <a:pPr algn="ctr"/>
            <a:endParaRPr lang="en-US" sz="2000" dirty="0"/>
          </a:p>
          <a:p>
            <a:pPr algn="ctr">
              <a:buFont typeface="Arial" charset="0"/>
              <a:buChar char="•"/>
            </a:pPr>
            <a:r>
              <a:rPr lang="en-US" sz="2000" dirty="0"/>
              <a:t>The superconducting phase transition would correspond </a:t>
            </a:r>
          </a:p>
          <a:p>
            <a:pPr algn="ctr"/>
            <a:r>
              <a:rPr lang="en-US" sz="2000" dirty="0"/>
              <a:t>with the phase with spontaneous magnetization</a:t>
            </a:r>
            <a:r>
              <a:rPr lang="en-US" sz="2000" dirty="0" smtClean="0"/>
              <a:t> </a:t>
            </a:r>
          </a:p>
          <a:p>
            <a:pPr algn="ctr"/>
            <a:r>
              <a:rPr lang="en-US" sz="2000" dirty="0" smtClean="0"/>
              <a:t>in </a:t>
            </a:r>
            <a:r>
              <a:rPr lang="en-US" sz="2000" dirty="0"/>
              <a:t>the </a:t>
            </a:r>
            <a:r>
              <a:rPr lang="en-US" sz="2000" dirty="0" err="1"/>
              <a:t>z</a:t>
            </a:r>
            <a:r>
              <a:rPr lang="en-US" sz="2000" dirty="0" smtClean="0"/>
              <a:t> direction</a:t>
            </a:r>
            <a:r>
              <a:rPr lang="en-US" dirty="0"/>
              <a:t>.</a:t>
            </a:r>
          </a:p>
        </p:txBody>
      </p:sp>
      <p:sp>
        <p:nvSpPr>
          <p:cNvPr id="31749" name="Rectangle 7"/>
          <p:cNvSpPr>
            <a:spLocks noChangeArrowheads="1"/>
          </p:cNvSpPr>
          <p:nvPr/>
        </p:nvSpPr>
        <p:spPr bwMode="auto">
          <a:xfrm>
            <a:off x="914400" y="1371600"/>
            <a:ext cx="7391400" cy="1524000"/>
          </a:xfrm>
          <a:prstGeom prst="rect">
            <a:avLst/>
          </a:prstGeom>
          <a:noFill/>
          <a:ln w="38100">
            <a:solidFill>
              <a:srgbClr val="0000FF"/>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Scale-free structural organization of oxygen interstitials in La</a:t>
            </a:r>
            <a:r>
              <a:rPr lang="en-US" b="1" baseline="-25000" dirty="0" smtClean="0">
                <a:solidFill>
                  <a:srgbClr val="FF0000"/>
                </a:solidFill>
              </a:rPr>
              <a:t>2</a:t>
            </a:r>
            <a:r>
              <a:rPr lang="en-US" b="1" dirty="0" smtClean="0">
                <a:solidFill>
                  <a:srgbClr val="FF0000"/>
                </a:solidFill>
              </a:rPr>
              <a:t>CuO</a:t>
            </a:r>
            <a:r>
              <a:rPr lang="en-US" b="1" baseline="-25000" dirty="0" smtClean="0">
                <a:solidFill>
                  <a:srgbClr val="FF0000"/>
                </a:solidFill>
              </a:rPr>
              <a:t>4+ </a:t>
            </a:r>
            <a:r>
              <a:rPr lang="en-US" b="1" baseline="-25000" dirty="0" err="1" smtClean="0">
                <a:solidFill>
                  <a:srgbClr val="FF0000"/>
                </a:solidFill>
              </a:rPr>
              <a:t>y</a:t>
            </a:r>
            <a:endParaRPr lang="en-US" b="1" baseline="-25000" dirty="0">
              <a:solidFill>
                <a:srgbClr val="FF0000"/>
              </a:solidFill>
            </a:endParaRPr>
          </a:p>
        </p:txBody>
      </p:sp>
      <p:pic>
        <p:nvPicPr>
          <p:cNvPr id="4" name="Picture 3"/>
          <p:cNvPicPr>
            <a:picLocks noChangeAspect="1"/>
          </p:cNvPicPr>
          <p:nvPr/>
        </p:nvPicPr>
        <p:blipFill>
          <a:blip r:embed="rId2"/>
          <a:stretch>
            <a:fillRect/>
          </a:stretch>
        </p:blipFill>
        <p:spPr>
          <a:xfrm>
            <a:off x="3073400" y="2819400"/>
            <a:ext cx="6070600" cy="2717800"/>
          </a:xfrm>
          <a:prstGeom prst="rect">
            <a:avLst/>
          </a:prstGeom>
        </p:spPr>
      </p:pic>
      <p:sp>
        <p:nvSpPr>
          <p:cNvPr id="5" name="TextBox 4"/>
          <p:cNvSpPr txBox="1"/>
          <p:nvPr/>
        </p:nvSpPr>
        <p:spPr>
          <a:xfrm>
            <a:off x="3057388" y="5791200"/>
            <a:ext cx="3572012" cy="461665"/>
          </a:xfrm>
          <a:prstGeom prst="rect">
            <a:avLst/>
          </a:prstGeom>
          <a:noFill/>
        </p:spPr>
        <p:txBody>
          <a:bodyPr wrap="square" rtlCol="0">
            <a:spAutoFit/>
          </a:bodyPr>
          <a:lstStyle/>
          <a:p>
            <a:r>
              <a:rPr lang="en-US" dirty="0" err="1" smtClean="0"/>
              <a:t>Fratini</a:t>
            </a:r>
            <a:r>
              <a:rPr lang="en-US" dirty="0" smtClean="0"/>
              <a:t> et al. Nature 2010</a:t>
            </a:r>
            <a:endParaRPr lang="en-US" dirty="0"/>
          </a:p>
        </p:txBody>
      </p:sp>
      <p:pic>
        <p:nvPicPr>
          <p:cNvPr id="6" name="Picture 5"/>
          <p:cNvPicPr>
            <a:picLocks noChangeAspect="1"/>
          </p:cNvPicPr>
          <p:nvPr/>
        </p:nvPicPr>
        <p:blipFill>
          <a:blip r:embed="rId3"/>
          <a:stretch>
            <a:fillRect/>
          </a:stretch>
        </p:blipFill>
        <p:spPr>
          <a:xfrm>
            <a:off x="-1" y="3200400"/>
            <a:ext cx="2743201" cy="1981200"/>
          </a:xfrm>
          <a:prstGeom prst="rect">
            <a:avLst/>
          </a:prstGeom>
        </p:spPr>
      </p:pic>
      <p:sp>
        <p:nvSpPr>
          <p:cNvPr id="9" name="Rectangle 8"/>
          <p:cNvSpPr/>
          <p:nvPr/>
        </p:nvSpPr>
        <p:spPr bwMode="auto">
          <a:xfrm>
            <a:off x="4114800" y="4191000"/>
            <a:ext cx="8382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Arial" charset="0"/>
                <a:ea typeface="ＭＳ Ｐゴシック" charset="-128"/>
                <a:cs typeface="ＭＳ Ｐゴシック" charset="-128"/>
              </a:rPr>
              <a:t>16K</a:t>
            </a:r>
            <a:endParaRPr kumimoji="0" lang="en-US" sz="1200" b="0" i="0" u="none" strike="noStrike" cap="none" normalizeH="0" baseline="0" dirty="0">
              <a:ln>
                <a:noFill/>
              </a:ln>
              <a:solidFill>
                <a:srgbClr val="FF0000"/>
              </a:solidFill>
              <a:effectLst/>
              <a:latin typeface="Arial" charset="0"/>
              <a:ea typeface="ＭＳ Ｐゴシック" charset="-128"/>
              <a:cs typeface="ＭＳ Ｐゴシック" charset="-128"/>
            </a:endParaRPr>
          </a:p>
        </p:txBody>
      </p:sp>
      <p:sp>
        <p:nvSpPr>
          <p:cNvPr id="10" name="Rectangle 9"/>
          <p:cNvSpPr/>
          <p:nvPr/>
        </p:nvSpPr>
        <p:spPr bwMode="auto">
          <a:xfrm>
            <a:off x="6934200" y="4191000"/>
            <a:ext cx="7620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err="1" smtClean="0">
                <a:solidFill>
                  <a:srgbClr val="FF0000"/>
                </a:solidFill>
              </a:rPr>
              <a:t>T</a:t>
            </a:r>
            <a:r>
              <a:rPr lang="en-US" sz="1200" baseline="-25000" dirty="0" err="1" smtClean="0">
                <a:solidFill>
                  <a:srgbClr val="FF0000"/>
                </a:solidFill>
              </a:rPr>
              <a:t>c</a:t>
            </a:r>
            <a:r>
              <a:rPr lang="en-US" sz="1200" dirty="0" smtClean="0">
                <a:solidFill>
                  <a:srgbClr val="FF0000"/>
                </a:solidFill>
              </a:rPr>
              <a:t>=16K</a:t>
            </a:r>
            <a:endParaRPr kumimoji="0" lang="en-US" sz="1200" b="0" i="0" u="none" strike="noStrike" cap="none" normalizeH="0" baseline="0" dirty="0">
              <a:ln>
                <a:noFill/>
              </a:ln>
              <a:solidFill>
                <a:srgbClr val="FF0000"/>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3" name="Title 1"/>
          <p:cNvSpPr>
            <a:spLocks noGrp="1"/>
          </p:cNvSpPr>
          <p:nvPr>
            <p:ph type="title"/>
          </p:nvPr>
        </p:nvSpPr>
        <p:spPr>
          <a:xfrm>
            <a:off x="0" y="228600"/>
            <a:ext cx="9144000" cy="990600"/>
          </a:xfrm>
        </p:spPr>
        <p:txBody>
          <a:bodyPr/>
          <a:lstStyle/>
          <a:p>
            <a:r>
              <a:rPr lang="en-US" sz="3600" b="1" dirty="0" smtClean="0">
                <a:solidFill>
                  <a:srgbClr val="FF0000"/>
                </a:solidFill>
              </a:rPr>
              <a:t>RTIM on an Annealed complex network</a:t>
            </a:r>
          </a:p>
        </p:txBody>
      </p:sp>
      <p:pic>
        <p:nvPicPr>
          <p:cNvPr id="32774" name="Content Placeholder 3" descr="fig_1_QTIM.eps"/>
          <p:cNvPicPr>
            <a:picLocks noGrp="1" noChangeAspect="1"/>
          </p:cNvPicPr>
          <p:nvPr>
            <p:ph idx="1"/>
          </p:nvPr>
        </p:nvPicPr>
        <p:blipFill>
          <a:blip r:embed="rId3"/>
          <a:srcRect/>
          <a:stretch>
            <a:fillRect/>
          </a:stretch>
        </p:blipFill>
        <p:spPr>
          <a:xfrm>
            <a:off x="5080000" y="1295400"/>
            <a:ext cx="4064000" cy="3136900"/>
          </a:xfrm>
        </p:spPr>
      </p:pic>
      <p:graphicFrame>
        <p:nvGraphicFramePr>
          <p:cNvPr id="32770" name="Object 2"/>
          <p:cNvGraphicFramePr>
            <a:graphicFrameLocks noChangeAspect="1"/>
          </p:cNvGraphicFramePr>
          <p:nvPr/>
        </p:nvGraphicFramePr>
        <p:xfrm>
          <a:off x="914400" y="2438400"/>
          <a:ext cx="2287588" cy="793750"/>
        </p:xfrm>
        <a:graphic>
          <a:graphicData uri="http://schemas.openxmlformats.org/presentationml/2006/ole">
            <p:oleObj spid="_x0000_s36866" name="Equation" r:id="rId4" imgW="1206500" imgH="419100" progId="Equation.3">
              <p:embed/>
            </p:oleObj>
          </a:graphicData>
        </a:graphic>
      </p:graphicFrame>
      <p:graphicFrame>
        <p:nvGraphicFramePr>
          <p:cNvPr id="32771" name="Object 3"/>
          <p:cNvGraphicFramePr>
            <a:graphicFrameLocks noChangeAspect="1"/>
          </p:cNvGraphicFramePr>
          <p:nvPr/>
        </p:nvGraphicFramePr>
        <p:xfrm>
          <a:off x="990600" y="3962400"/>
          <a:ext cx="2000250" cy="785812"/>
        </p:xfrm>
        <a:graphic>
          <a:graphicData uri="http://schemas.openxmlformats.org/presentationml/2006/ole">
            <p:oleObj spid="_x0000_s36867" name="Equation" r:id="rId5" imgW="1066800" imgH="419100" progId="Equation.3">
              <p:embed/>
            </p:oleObj>
          </a:graphicData>
        </a:graphic>
      </p:graphicFrame>
      <p:graphicFrame>
        <p:nvGraphicFramePr>
          <p:cNvPr id="32772" name="Object 4"/>
          <p:cNvGraphicFramePr>
            <a:graphicFrameLocks noChangeAspect="1"/>
          </p:cNvGraphicFramePr>
          <p:nvPr/>
        </p:nvGraphicFramePr>
        <p:xfrm>
          <a:off x="685800" y="5486400"/>
          <a:ext cx="6234113" cy="685800"/>
        </p:xfrm>
        <a:graphic>
          <a:graphicData uri="http://schemas.openxmlformats.org/presentationml/2006/ole">
            <p:oleObj spid="_x0000_s36868" name="Equation" r:id="rId6" imgW="3810000" imgH="419100" progId="Equation.3">
              <p:embed/>
            </p:oleObj>
          </a:graphicData>
        </a:graphic>
      </p:graphicFrame>
      <p:sp>
        <p:nvSpPr>
          <p:cNvPr id="32775" name="TextBox 7"/>
          <p:cNvSpPr txBox="1">
            <a:spLocks noChangeArrowheads="1"/>
          </p:cNvSpPr>
          <p:nvPr/>
        </p:nvSpPr>
        <p:spPr bwMode="auto">
          <a:xfrm>
            <a:off x="533400" y="1752600"/>
            <a:ext cx="7696200" cy="3416320"/>
          </a:xfrm>
          <a:prstGeom prst="rect">
            <a:avLst/>
          </a:prstGeom>
          <a:noFill/>
          <a:ln w="9525">
            <a:noFill/>
            <a:miter lim="800000"/>
            <a:headEnd/>
            <a:tailEnd/>
          </a:ln>
        </p:spPr>
        <p:txBody>
          <a:bodyPr wrap="square">
            <a:prstTxWarp prst="textNoShape">
              <a:avLst/>
            </a:prstTxWarp>
            <a:spAutoFit/>
          </a:bodyPr>
          <a:lstStyle/>
          <a:p>
            <a:r>
              <a:rPr lang="en-US" dirty="0"/>
              <a:t>In the annealed network </a:t>
            </a:r>
          </a:p>
          <a:p>
            <a:r>
              <a:rPr lang="en-US" dirty="0"/>
              <a:t>model we can substitute </a:t>
            </a:r>
          </a:p>
          <a:p>
            <a:r>
              <a:rPr lang="en-US" dirty="0"/>
              <a:t>in the Hamiltonian</a:t>
            </a:r>
          </a:p>
          <a:p>
            <a:endParaRPr lang="en-US" dirty="0"/>
          </a:p>
          <a:p>
            <a:endParaRPr lang="en-US" dirty="0"/>
          </a:p>
          <a:p>
            <a:endParaRPr lang="en-US" dirty="0"/>
          </a:p>
          <a:p>
            <a:r>
              <a:rPr lang="en-US" dirty="0"/>
              <a:t>The order parameter is</a:t>
            </a:r>
          </a:p>
          <a:p>
            <a:endParaRPr lang="en-US" dirty="0"/>
          </a:p>
          <a:p>
            <a:endParaRPr lang="en-US" dirty="0"/>
          </a:p>
          <a:p>
            <a:endParaRPr lang="en-US" dirty="0" smtClean="0"/>
          </a:p>
          <a:p>
            <a:endParaRPr lang="en-US" dirty="0" smtClean="0"/>
          </a:p>
          <a:p>
            <a:r>
              <a:rPr lang="en-US" dirty="0" smtClean="0"/>
              <a:t>The </a:t>
            </a:r>
            <a:r>
              <a:rPr lang="en-US" dirty="0"/>
              <a:t>magnetization depends on the expected degree</a:t>
            </a:r>
            <a:r>
              <a:rPr lang="en-US" dirty="0">
                <a:latin typeface="Symbol" charset="2"/>
                <a:ea typeface="Symbol" charset="2"/>
                <a:cs typeface="Symbol" charset="2"/>
              </a:rPr>
              <a:t> </a:t>
            </a:r>
            <a:r>
              <a:rPr lang="en-US" dirty="0" err="1">
                <a:latin typeface="Symbol" charset="2"/>
                <a:ea typeface="Symbol" charset="2"/>
                <a:cs typeface="Symbol" charset="2"/>
              </a:rPr>
              <a:t>q</a:t>
            </a:r>
            <a:r>
              <a:rPr lang="en-US" dirty="0">
                <a:latin typeface="Symbol" charset="2"/>
                <a:ea typeface="Symbol" charset="2"/>
                <a:cs typeface="Symbol" charset="2"/>
              </a:rPr>
              <a:t> </a:t>
            </a:r>
          </a:p>
        </p:txBody>
      </p:sp>
      <p:sp>
        <p:nvSpPr>
          <p:cNvPr id="8" name="TextBox 7"/>
          <p:cNvSpPr txBox="1"/>
          <p:nvPr/>
        </p:nvSpPr>
        <p:spPr>
          <a:xfrm>
            <a:off x="5638800" y="6324600"/>
            <a:ext cx="2599815" cy="400110"/>
          </a:xfrm>
          <a:prstGeom prst="rect">
            <a:avLst/>
          </a:prstGeom>
          <a:noFill/>
        </p:spPr>
        <p:txBody>
          <a:bodyPr wrap="none" rtlCol="0">
            <a:spAutoFit/>
          </a:bodyPr>
          <a:lstStyle/>
          <a:p>
            <a:r>
              <a:rPr lang="en-US" sz="2000" dirty="0" smtClean="0">
                <a:latin typeface="Times New Roman"/>
                <a:cs typeface="Times New Roman"/>
              </a:rPr>
              <a:t>G. Bianconi, PRE 2012 </a:t>
            </a: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8" name="Title 1"/>
          <p:cNvSpPr>
            <a:spLocks noGrp="1"/>
          </p:cNvSpPr>
          <p:nvPr>
            <p:ph type="title"/>
          </p:nvPr>
        </p:nvSpPr>
        <p:spPr>
          <a:xfrm>
            <a:off x="609600" y="381000"/>
            <a:ext cx="7772400" cy="1143000"/>
          </a:xfrm>
        </p:spPr>
        <p:txBody>
          <a:bodyPr/>
          <a:lstStyle/>
          <a:p>
            <a:r>
              <a:rPr lang="en-US" b="1" dirty="0" smtClean="0">
                <a:solidFill>
                  <a:srgbClr val="FF0000"/>
                </a:solidFill>
              </a:rPr>
              <a:t>The critical temperature</a:t>
            </a:r>
          </a:p>
        </p:txBody>
      </p:sp>
      <p:pic>
        <p:nvPicPr>
          <p:cNvPr id="33799" name="Content Placeholder 3" descr="Critical2.eps"/>
          <p:cNvPicPr>
            <a:picLocks noGrp="1" noChangeAspect="1"/>
          </p:cNvPicPr>
          <p:nvPr>
            <p:ph idx="1"/>
          </p:nvPr>
        </p:nvPicPr>
        <p:blipFill>
          <a:blip r:embed="rId3"/>
          <a:srcRect/>
          <a:stretch>
            <a:fillRect/>
          </a:stretch>
        </p:blipFill>
        <p:spPr>
          <a:xfrm>
            <a:off x="3886200" y="-4800600"/>
            <a:ext cx="7924800" cy="10287000"/>
          </a:xfrm>
        </p:spPr>
      </p:pic>
      <p:graphicFrame>
        <p:nvGraphicFramePr>
          <p:cNvPr id="33794" name="Object 2"/>
          <p:cNvGraphicFramePr>
            <a:graphicFrameLocks noChangeAspect="1"/>
          </p:cNvGraphicFramePr>
          <p:nvPr/>
        </p:nvGraphicFramePr>
        <p:xfrm>
          <a:off x="685800" y="2514600"/>
          <a:ext cx="2490788" cy="609600"/>
        </p:xfrm>
        <a:graphic>
          <a:graphicData uri="http://schemas.openxmlformats.org/presentationml/2006/ole">
            <p:oleObj spid="_x0000_s37890" name="Equation" r:id="rId4" imgW="1816100" imgH="444500" progId="Equation.3">
              <p:embed/>
            </p:oleObj>
          </a:graphicData>
        </a:graphic>
      </p:graphicFrame>
      <p:graphicFrame>
        <p:nvGraphicFramePr>
          <p:cNvPr id="33795" name="Object 3"/>
          <p:cNvGraphicFramePr>
            <a:graphicFrameLocks noChangeAspect="1"/>
          </p:cNvGraphicFramePr>
          <p:nvPr/>
        </p:nvGraphicFramePr>
        <p:xfrm>
          <a:off x="446089" y="5029200"/>
          <a:ext cx="3159734" cy="1643062"/>
        </p:xfrm>
        <a:graphic>
          <a:graphicData uri="http://schemas.openxmlformats.org/presentationml/2006/ole">
            <p:oleObj spid="_x0000_s37891" name="Equation" r:id="rId5" imgW="1905000" imgH="990600" progId="Equation.3">
              <p:embed/>
            </p:oleObj>
          </a:graphicData>
        </a:graphic>
      </p:graphicFrame>
      <p:graphicFrame>
        <p:nvGraphicFramePr>
          <p:cNvPr id="33796" name="Object 4"/>
          <p:cNvGraphicFramePr>
            <a:graphicFrameLocks noChangeAspect="1"/>
          </p:cNvGraphicFramePr>
          <p:nvPr/>
        </p:nvGraphicFramePr>
        <p:xfrm>
          <a:off x="762000" y="3962400"/>
          <a:ext cx="2017713" cy="457200"/>
        </p:xfrm>
        <a:graphic>
          <a:graphicData uri="http://schemas.openxmlformats.org/presentationml/2006/ole">
            <p:oleObj spid="_x0000_s37892" name="Equation" r:id="rId6" imgW="952500" imgH="215900" progId="Equation.3">
              <p:embed/>
            </p:oleObj>
          </a:graphicData>
        </a:graphic>
      </p:graphicFrame>
      <p:sp>
        <p:nvSpPr>
          <p:cNvPr id="33800" name="TextBox 7"/>
          <p:cNvSpPr txBox="1">
            <a:spLocks noChangeArrowheads="1"/>
          </p:cNvSpPr>
          <p:nvPr/>
        </p:nvSpPr>
        <p:spPr bwMode="auto">
          <a:xfrm>
            <a:off x="152400" y="1782901"/>
            <a:ext cx="4038600" cy="3231654"/>
          </a:xfrm>
          <a:prstGeom prst="rect">
            <a:avLst/>
          </a:prstGeom>
          <a:noFill/>
          <a:ln w="9525">
            <a:noFill/>
            <a:miter lim="800000"/>
            <a:headEnd/>
            <a:tailEnd/>
          </a:ln>
        </p:spPr>
        <p:txBody>
          <a:bodyPr wrap="square">
            <a:prstTxWarp prst="textNoShape">
              <a:avLst/>
            </a:prstTxWarp>
            <a:spAutoFit/>
          </a:bodyPr>
          <a:lstStyle/>
          <a:p>
            <a:r>
              <a:rPr lang="en-US" dirty="0"/>
              <a:t>Equation for </a:t>
            </a:r>
            <a:r>
              <a:rPr lang="en-US" dirty="0" err="1"/>
              <a:t>T</a:t>
            </a:r>
            <a:r>
              <a:rPr lang="en-US" baseline="-25000" dirty="0" err="1"/>
              <a:t>c</a:t>
            </a:r>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smtClean="0"/>
          </a:p>
          <a:p>
            <a:endParaRPr lang="en-US" dirty="0" smtClean="0"/>
          </a:p>
          <a:p>
            <a:endParaRPr lang="en-US" dirty="0" smtClean="0"/>
          </a:p>
          <a:p>
            <a:r>
              <a:rPr lang="en-US" dirty="0" smtClean="0"/>
              <a:t>Complex </a:t>
            </a:r>
            <a:r>
              <a:rPr lang="en-US" dirty="0"/>
              <a:t>network topology</a:t>
            </a:r>
          </a:p>
          <a:p>
            <a:endParaRPr lang="en-US" dirty="0"/>
          </a:p>
          <a:p>
            <a:endParaRPr lang="en-US" dirty="0" smtClean="0"/>
          </a:p>
          <a:p>
            <a:endParaRPr lang="en-US" dirty="0" smtClean="0"/>
          </a:p>
          <a:p>
            <a:r>
              <a:rPr lang="en-US" dirty="0" smtClean="0"/>
              <a:t>Scaling </a:t>
            </a:r>
            <a:r>
              <a:rPr lang="en-US" dirty="0"/>
              <a:t>of </a:t>
            </a:r>
            <a:r>
              <a:rPr lang="en-US" dirty="0" err="1"/>
              <a:t>T</a:t>
            </a:r>
            <a:r>
              <a:rPr lang="en-US" baseline="-25000" dirty="0" err="1"/>
              <a:t>c</a:t>
            </a:r>
            <a:endParaRPr lang="en-US" baseline="-25000" dirty="0"/>
          </a:p>
        </p:txBody>
      </p:sp>
      <p:sp>
        <p:nvSpPr>
          <p:cNvPr id="33801" name="Rectangle 8"/>
          <p:cNvSpPr>
            <a:spLocks noChangeArrowheads="1"/>
          </p:cNvSpPr>
          <p:nvPr/>
        </p:nvSpPr>
        <p:spPr bwMode="auto">
          <a:xfrm>
            <a:off x="609600" y="2362200"/>
            <a:ext cx="2895600" cy="914400"/>
          </a:xfrm>
          <a:prstGeom prst="rect">
            <a:avLst/>
          </a:prstGeom>
          <a:noFill/>
          <a:ln w="28575">
            <a:solidFill>
              <a:srgbClr val="0000FF"/>
            </a:solidFill>
            <a:round/>
            <a:headEnd/>
            <a:tailEnd/>
          </a:ln>
        </p:spPr>
        <p:txBody>
          <a:bodyPr>
            <a:prstTxWarp prst="textNoShape">
              <a:avLst/>
            </a:prstTxWarp>
          </a:bodyPr>
          <a:lstStyle/>
          <a:p>
            <a:endParaRPr lang="en-US"/>
          </a:p>
        </p:txBody>
      </p:sp>
      <p:graphicFrame>
        <p:nvGraphicFramePr>
          <p:cNvPr id="33797" name="Object 5"/>
          <p:cNvGraphicFramePr>
            <a:graphicFrameLocks noChangeAspect="1"/>
          </p:cNvGraphicFramePr>
          <p:nvPr/>
        </p:nvGraphicFramePr>
        <p:xfrm>
          <a:off x="4572000" y="5334000"/>
          <a:ext cx="1676400" cy="419100"/>
        </p:xfrm>
        <a:graphic>
          <a:graphicData uri="http://schemas.openxmlformats.org/presentationml/2006/ole">
            <p:oleObj spid="_x0000_s37893" name="Equation" r:id="rId7" imgW="812800" imgH="203200" progId="Equation.3">
              <p:embed/>
            </p:oleObj>
          </a:graphicData>
        </a:graphic>
      </p:graphicFrame>
      <p:sp>
        <p:nvSpPr>
          <p:cNvPr id="10" name="TextBox 9"/>
          <p:cNvSpPr txBox="1"/>
          <p:nvPr/>
        </p:nvSpPr>
        <p:spPr>
          <a:xfrm>
            <a:off x="4343400" y="6248400"/>
            <a:ext cx="2599815" cy="400110"/>
          </a:xfrm>
          <a:prstGeom prst="rect">
            <a:avLst/>
          </a:prstGeom>
          <a:noFill/>
        </p:spPr>
        <p:txBody>
          <a:bodyPr wrap="none" rtlCol="0">
            <a:spAutoFit/>
          </a:bodyPr>
          <a:lstStyle/>
          <a:p>
            <a:r>
              <a:rPr lang="en-US" sz="2000" dirty="0" smtClean="0">
                <a:latin typeface="Times New Roman"/>
                <a:cs typeface="Times New Roman"/>
              </a:rPr>
              <a:t>G. Bianconi, PRE 2012 </a:t>
            </a:r>
            <a:endParaRPr lang="en-US" sz="2000" dirty="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304800"/>
            <a:ext cx="7772400" cy="1676400"/>
          </a:xfrm>
        </p:spPr>
        <p:txBody>
          <a:bodyPr/>
          <a:lstStyle/>
          <a:p>
            <a:pPr eaLnBrk="1" hangingPunct="1"/>
            <a:r>
              <a:rPr lang="en-US" b="1">
                <a:solidFill>
                  <a:srgbClr val="E60000"/>
                </a:solidFill>
              </a:rPr>
              <a:t>Complex topologies affect the behavior of critical phenomena</a:t>
            </a:r>
            <a:endParaRPr lang="en-US"/>
          </a:p>
        </p:txBody>
      </p:sp>
      <p:sp>
        <p:nvSpPr>
          <p:cNvPr id="35843" name="Rectangle 3"/>
          <p:cNvSpPr>
            <a:spLocks noGrp="1" noChangeArrowheads="1"/>
          </p:cNvSpPr>
          <p:nvPr>
            <p:ph type="subTitle" idx="1"/>
          </p:nvPr>
        </p:nvSpPr>
        <p:spPr>
          <a:xfrm>
            <a:off x="2514600" y="2133600"/>
            <a:ext cx="6400800" cy="4572000"/>
          </a:xfrm>
        </p:spPr>
        <p:txBody>
          <a:bodyPr>
            <a:normAutofit/>
          </a:bodyPr>
          <a:lstStyle/>
          <a:p>
            <a:pPr eaLnBrk="1" hangingPunct="1"/>
            <a:r>
              <a:rPr lang="en-US" b="1" dirty="0">
                <a:solidFill>
                  <a:srgbClr val="0000E4"/>
                </a:solidFill>
              </a:rPr>
              <a:t>Scale-free degree distribution</a:t>
            </a:r>
            <a:r>
              <a:rPr lang="en-US" dirty="0" smtClean="0"/>
              <a:t> </a:t>
            </a:r>
          </a:p>
          <a:p>
            <a:pPr eaLnBrk="1" hangingPunct="1"/>
            <a:r>
              <a:rPr lang="en-US" sz="2400" dirty="0" smtClean="0"/>
              <a:t>change </a:t>
            </a:r>
            <a:r>
              <a:rPr lang="en-US" sz="2400" dirty="0"/>
              <a:t>the critical behavior of the </a:t>
            </a:r>
          </a:p>
          <a:p>
            <a:pPr eaLnBrk="1" hangingPunct="1"/>
            <a:r>
              <a:rPr lang="en-US" sz="2400" i="1" dirty="0" err="1"/>
              <a:t>Ising</a:t>
            </a:r>
            <a:r>
              <a:rPr lang="en-US" sz="2400" i="1" dirty="0"/>
              <a:t> model, Percolation,</a:t>
            </a:r>
            <a:endParaRPr lang="en-US" sz="2400" i="1" dirty="0" smtClean="0"/>
          </a:p>
          <a:p>
            <a:pPr eaLnBrk="1" hangingPunct="1"/>
            <a:r>
              <a:rPr lang="en-US" sz="2400" i="1" dirty="0" smtClean="0"/>
              <a:t> epidemic spreading on annealed networks</a:t>
            </a:r>
            <a:endParaRPr lang="en-US" dirty="0" smtClean="0"/>
          </a:p>
          <a:p>
            <a:pPr eaLnBrk="1" hangingPunct="1"/>
            <a:endParaRPr lang="en-US" dirty="0"/>
          </a:p>
          <a:p>
            <a:pPr eaLnBrk="1" hangingPunct="1"/>
            <a:r>
              <a:rPr lang="en-US" b="1" dirty="0">
                <a:solidFill>
                  <a:srgbClr val="0000E4"/>
                </a:solidFill>
              </a:rPr>
              <a:t>Spectral properties</a:t>
            </a:r>
            <a:endParaRPr lang="en-US" dirty="0" smtClean="0"/>
          </a:p>
          <a:p>
            <a:pPr eaLnBrk="1" hangingPunct="1"/>
            <a:r>
              <a:rPr lang="en-US" sz="2400" dirty="0" smtClean="0"/>
              <a:t>change </a:t>
            </a:r>
            <a:r>
              <a:rPr lang="en-US" sz="2400" dirty="0"/>
              <a:t>the </a:t>
            </a:r>
            <a:r>
              <a:rPr lang="en-US" sz="2400" i="1" dirty="0"/>
              <a:t>synchronization </a:t>
            </a:r>
            <a:r>
              <a:rPr lang="en-US" sz="2400" i="1" dirty="0" smtClean="0"/>
              <a:t>properties,</a:t>
            </a:r>
          </a:p>
          <a:p>
            <a:pPr eaLnBrk="1" hangingPunct="1"/>
            <a:r>
              <a:rPr lang="en-US" sz="2400" i="1" dirty="0" smtClean="0"/>
              <a:t>epidemic spreading on quenched networks </a:t>
            </a:r>
            <a:endParaRPr lang="en-US" sz="2400" i="1" dirty="0"/>
          </a:p>
        </p:txBody>
      </p:sp>
      <p:pic>
        <p:nvPicPr>
          <p:cNvPr id="35844" name="Picture 4"/>
          <p:cNvPicPr>
            <a:picLocks noChangeAspect="1" noChangeArrowheads="1"/>
          </p:cNvPicPr>
          <p:nvPr/>
        </p:nvPicPr>
        <p:blipFill>
          <a:blip r:embed="rId3"/>
          <a:srcRect/>
          <a:stretch>
            <a:fillRect/>
          </a:stretch>
        </p:blipFill>
        <p:spPr bwMode="auto">
          <a:xfrm>
            <a:off x="0" y="3962400"/>
            <a:ext cx="2514600" cy="2260600"/>
          </a:xfrm>
          <a:prstGeom prst="rect">
            <a:avLst/>
          </a:prstGeom>
          <a:noFill/>
          <a:ln w="9525">
            <a:noFill/>
            <a:miter lim="800000"/>
            <a:headEnd/>
            <a:tailEnd/>
          </a:ln>
        </p:spPr>
      </p:pic>
      <p:pic>
        <p:nvPicPr>
          <p:cNvPr id="35845" name="Picture 5" descr="actor"/>
          <p:cNvPicPr>
            <a:picLocks noChangeAspect="1" noChangeArrowheads="1"/>
          </p:cNvPicPr>
          <p:nvPr/>
        </p:nvPicPr>
        <p:blipFill>
          <a:blip r:embed="rId4"/>
          <a:srcRect/>
          <a:stretch>
            <a:fillRect/>
          </a:stretch>
        </p:blipFill>
        <p:spPr bwMode="auto">
          <a:xfrm>
            <a:off x="304800" y="2133600"/>
            <a:ext cx="1952625" cy="2209800"/>
          </a:xfrm>
          <a:prstGeom prst="rect">
            <a:avLst/>
          </a:prstGeom>
          <a:noFill/>
          <a:ln w="9525">
            <a:noFill/>
            <a:miter lim="800000"/>
            <a:headEnd/>
            <a:tailEnd/>
          </a:ln>
        </p:spPr>
      </p:pic>
      <p:sp>
        <p:nvSpPr>
          <p:cNvPr id="35846" name="Text Box 6"/>
          <p:cNvSpPr txBox="1">
            <a:spLocks noChangeArrowheads="1"/>
          </p:cNvSpPr>
          <p:nvPr/>
        </p:nvSpPr>
        <p:spPr bwMode="auto">
          <a:xfrm>
            <a:off x="1295400" y="6019800"/>
            <a:ext cx="244475" cy="457200"/>
          </a:xfrm>
          <a:prstGeom prst="rect">
            <a:avLst/>
          </a:prstGeom>
          <a:noFill/>
          <a:ln w="9525">
            <a:noFill/>
            <a:miter lim="800000"/>
            <a:headEnd/>
            <a:tailEnd/>
          </a:ln>
        </p:spPr>
        <p:txBody>
          <a:bodyPr>
            <a:prstTxWarp prst="textNoShape">
              <a:avLst/>
            </a:prstTxWarp>
            <a:spAutoFit/>
          </a:bodyPr>
          <a:lstStyle/>
          <a:p>
            <a:r>
              <a:rPr lang="en-US">
                <a:latin typeface="Symbol" charset="2"/>
              </a:rPr>
              <a:t></a:t>
            </a:r>
            <a:endParaRPr lang="en-US"/>
          </a:p>
        </p:txBody>
      </p:sp>
      <p:sp>
        <p:nvSpPr>
          <p:cNvPr id="35847" name="Text Box 8"/>
          <p:cNvSpPr txBox="1">
            <a:spLocks noChangeArrowheads="1"/>
          </p:cNvSpPr>
          <p:nvPr/>
        </p:nvSpPr>
        <p:spPr bwMode="auto">
          <a:xfrm>
            <a:off x="288925" y="6321425"/>
            <a:ext cx="2365375" cy="320675"/>
          </a:xfrm>
          <a:prstGeom prst="rect">
            <a:avLst/>
          </a:prstGeom>
          <a:noFill/>
          <a:ln w="9525">
            <a:noFill/>
            <a:miter lim="800000"/>
            <a:headEnd/>
            <a:tailEnd/>
          </a:ln>
        </p:spPr>
        <p:txBody>
          <a:bodyPr wrap="none">
            <a:prstTxWarp prst="textNoShape">
              <a:avLst/>
            </a:prstTxWarp>
            <a:spAutoFit/>
          </a:bodyPr>
          <a:lstStyle/>
          <a:p>
            <a:r>
              <a:rPr lang="en-US" sz="1500"/>
              <a:t>Nishikawa et al.PRL 2003</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Solution of the RTIM on quenched network</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685800" y="4800600"/>
          <a:ext cx="6858000" cy="1214438"/>
        </p:xfrm>
        <a:graphic>
          <a:graphicData uri="http://schemas.openxmlformats.org/presentationml/2006/ole">
            <p:oleObj spid="_x0000_s67586" name="Equation" r:id="rId3" imgW="2654300" imgH="469900" progId="Equation.3">
              <p:embed/>
            </p:oleObj>
          </a:graphicData>
        </a:graphic>
      </p:graphicFrame>
      <p:pic>
        <p:nvPicPr>
          <p:cNvPr id="5" name="Picture 4" descr="cavity_2.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53649" y="1828800"/>
            <a:ext cx="2561351" cy="25193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4210" name="Content Placeholder 3"/>
          <p:cNvGraphicFramePr>
            <a:graphicFrameLocks noChangeAspect="1"/>
          </p:cNvGraphicFramePr>
          <p:nvPr/>
        </p:nvGraphicFramePr>
        <p:xfrm>
          <a:off x="457200" y="228600"/>
          <a:ext cx="8267700" cy="2592388"/>
        </p:xfrm>
        <a:graphic>
          <a:graphicData uri="http://schemas.openxmlformats.org/presentationml/2006/ole">
            <p:oleObj spid="_x0000_s157698" name="Equation" r:id="rId3" imgW="3200400" imgH="1003300" progId="Equation.3">
              <p:embed/>
            </p:oleObj>
          </a:graphicData>
        </a:graphic>
      </p:graphicFrame>
      <p:graphicFrame>
        <p:nvGraphicFramePr>
          <p:cNvPr id="5" name="Content Placeholder 4"/>
          <p:cNvGraphicFramePr>
            <a:graphicFrameLocks noChangeAspect="1"/>
          </p:cNvGraphicFramePr>
          <p:nvPr>
            <p:ph idx="1"/>
          </p:nvPr>
        </p:nvGraphicFramePr>
        <p:xfrm>
          <a:off x="990600" y="5410200"/>
          <a:ext cx="3581400" cy="923925"/>
        </p:xfrm>
        <a:graphic>
          <a:graphicData uri="http://schemas.openxmlformats.org/presentationml/2006/ole">
            <p:oleObj spid="_x0000_s157699" name="Equation" r:id="rId4" imgW="1574800" imgH="406400" progId="Equation.3">
              <p:embed/>
            </p:oleObj>
          </a:graphicData>
        </a:graphic>
      </p:graphicFrame>
      <p:sp>
        <p:nvSpPr>
          <p:cNvPr id="6" name="TextBox 5"/>
          <p:cNvSpPr txBox="1"/>
          <p:nvPr/>
        </p:nvSpPr>
        <p:spPr>
          <a:xfrm>
            <a:off x="914400" y="3581400"/>
            <a:ext cx="7543800" cy="1200328"/>
          </a:xfrm>
          <a:prstGeom prst="rect">
            <a:avLst/>
          </a:prstGeom>
          <a:noFill/>
        </p:spPr>
        <p:txBody>
          <a:bodyPr wrap="square" rtlCol="0">
            <a:spAutoFit/>
          </a:bodyPr>
          <a:lstStyle/>
          <a:p>
            <a:r>
              <a:rPr lang="en-US" sz="2400" dirty="0" smtClean="0"/>
              <a:t>On the critical line if we apply an infinitesimal field at the periphery of the network, the cavity field at a given site is given by</a:t>
            </a:r>
            <a:endParaRPr lang="en-US" sz="2400" dirty="0"/>
          </a:p>
        </p:txBody>
      </p:sp>
      <p:sp>
        <p:nvSpPr>
          <p:cNvPr id="7" name="Rectangle 6"/>
          <p:cNvSpPr/>
          <p:nvPr/>
        </p:nvSpPr>
        <p:spPr>
          <a:xfrm>
            <a:off x="914400" y="5257800"/>
            <a:ext cx="3810000" cy="1225373"/>
          </a:xfrm>
          <a:prstGeom prst="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nvGraphicFramePr>
        <p:xfrm>
          <a:off x="6324600" y="5410200"/>
          <a:ext cx="1850231" cy="822325"/>
        </p:xfrm>
        <a:graphic>
          <a:graphicData uri="http://schemas.openxmlformats.org/presentationml/2006/ole">
            <p:oleObj spid="_x0000_s157700" name="Equation" r:id="rId5" imgW="800100" imgH="355600" progId="Equation.3">
              <p:embed/>
            </p:oleObj>
          </a:graphicData>
        </a:graphic>
      </p:graphicFrame>
      <p:sp>
        <p:nvSpPr>
          <p:cNvPr id="9" name="Rectangle 8"/>
          <p:cNvSpPr/>
          <p:nvPr/>
        </p:nvSpPr>
        <p:spPr>
          <a:xfrm>
            <a:off x="6019800" y="5257800"/>
            <a:ext cx="2438400" cy="1225373"/>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Dependence of the phase diagram from the cutoff of the degree distribution</a:t>
            </a:r>
            <a:endParaRPr lang="en-US" b="1" dirty="0">
              <a:solidFill>
                <a:srgbClr val="FF0000"/>
              </a:solidFill>
            </a:endParaRPr>
          </a:p>
        </p:txBody>
      </p:sp>
      <p:pic>
        <p:nvPicPr>
          <p:cNvPr id="4" name="Content Placeholder 3" descr="RS_RSB.eps"/>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2000" y="-3429000"/>
            <a:ext cx="6400800" cy="7996938"/>
          </a:xfrm>
        </p:spPr>
      </p:pic>
      <p:sp>
        <p:nvSpPr>
          <p:cNvPr id="5" name="TextBox 4"/>
          <p:cNvSpPr txBox="1"/>
          <p:nvPr/>
        </p:nvSpPr>
        <p:spPr>
          <a:xfrm>
            <a:off x="457200" y="1630455"/>
            <a:ext cx="3886200" cy="4524315"/>
          </a:xfrm>
          <a:prstGeom prst="rect">
            <a:avLst/>
          </a:prstGeom>
          <a:noFill/>
        </p:spPr>
        <p:txBody>
          <a:bodyPr wrap="square" rtlCol="0">
            <a:spAutoFit/>
          </a:bodyPr>
          <a:lstStyle/>
          <a:p>
            <a:r>
              <a:rPr lang="en-US" sz="2400" dirty="0" smtClean="0"/>
              <a:t>For a random scale-free network</a:t>
            </a:r>
          </a:p>
          <a:p>
            <a:endParaRPr lang="en-US" sz="2400" dirty="0" smtClean="0"/>
          </a:p>
          <a:p>
            <a:endParaRPr lang="en-US" sz="2400" dirty="0" smtClean="0"/>
          </a:p>
          <a:p>
            <a:r>
              <a:rPr lang="en-US" sz="2400" dirty="0" smtClean="0"/>
              <a:t>In general there is a phase transition at zero temperature. </a:t>
            </a:r>
          </a:p>
          <a:p>
            <a:endParaRPr lang="en-US" sz="2400" dirty="0" smtClean="0"/>
          </a:p>
          <a:p>
            <a:r>
              <a:rPr lang="en-US" sz="2400" dirty="0" smtClean="0"/>
              <a:t>Nevertheless</a:t>
            </a:r>
          </a:p>
          <a:p>
            <a:r>
              <a:rPr lang="en-US" sz="2400" dirty="0" smtClean="0"/>
              <a:t>for </a:t>
            </a:r>
            <a:r>
              <a:rPr lang="en-US" sz="2400" dirty="0" err="1" smtClean="0">
                <a:latin typeface="Symbol" charset="2"/>
                <a:cs typeface="Symbol" charset="2"/>
              </a:rPr>
              <a:t>l</a:t>
            </a:r>
            <a:r>
              <a:rPr lang="en-US" sz="2400" dirty="0" smtClean="0"/>
              <a:t>&lt;3 the critical coupling </a:t>
            </a:r>
            <a:r>
              <a:rPr lang="en-US" sz="2400" dirty="0" err="1" smtClean="0"/>
              <a:t>J</a:t>
            </a:r>
            <a:r>
              <a:rPr lang="en-US" sz="2400" baseline="-25000" dirty="0" err="1" smtClean="0"/>
              <a:t>c</a:t>
            </a:r>
            <a:r>
              <a:rPr lang="en-US" sz="2400" dirty="0" err="1" smtClean="0"/>
              <a:t>(T</a:t>
            </a:r>
            <a:r>
              <a:rPr lang="en-US" sz="2400" dirty="0" smtClean="0"/>
              <a:t>=0) decreases as the cutoff</a:t>
            </a:r>
            <a:r>
              <a:rPr lang="en-US" sz="2400" dirty="0" smtClean="0">
                <a:latin typeface="Symbol" charset="2"/>
                <a:cs typeface="Symbol" charset="2"/>
              </a:rPr>
              <a:t> </a:t>
            </a:r>
            <a:r>
              <a:rPr lang="en-US" sz="2400" dirty="0" err="1" smtClean="0">
                <a:latin typeface="Symbol" charset="2"/>
                <a:cs typeface="Symbol" charset="2"/>
              </a:rPr>
              <a:t>x</a:t>
            </a:r>
            <a:r>
              <a:rPr lang="en-US" sz="2400" dirty="0" smtClean="0"/>
              <a:t> increases.</a:t>
            </a:r>
            <a:endParaRPr lang="en-US" sz="2400" dirty="0"/>
          </a:p>
        </p:txBody>
      </p:sp>
      <p:graphicFrame>
        <p:nvGraphicFramePr>
          <p:cNvPr id="6" name="Object 5"/>
          <p:cNvGraphicFramePr>
            <a:graphicFrameLocks noChangeAspect="1"/>
          </p:cNvGraphicFramePr>
          <p:nvPr/>
        </p:nvGraphicFramePr>
        <p:xfrm>
          <a:off x="990600" y="2463800"/>
          <a:ext cx="3055938" cy="635000"/>
        </p:xfrm>
        <a:graphic>
          <a:graphicData uri="http://schemas.openxmlformats.org/presentationml/2006/ole">
            <p:oleObj spid="_x0000_s69634" name="Equation" r:id="rId5" imgW="977900" imgH="203200" progId="Equation.3">
              <p:embed/>
            </p:oleObj>
          </a:graphicData>
        </a:graphic>
      </p:graphicFrame>
      <p:sp>
        <p:nvSpPr>
          <p:cNvPr id="7" name="TextBox 6"/>
          <p:cNvSpPr txBox="1"/>
          <p:nvPr/>
        </p:nvSpPr>
        <p:spPr>
          <a:xfrm>
            <a:off x="4876800" y="4572000"/>
            <a:ext cx="4114800" cy="1938992"/>
          </a:xfrm>
          <a:prstGeom prst="rect">
            <a:avLst/>
          </a:prstGeom>
          <a:noFill/>
        </p:spPr>
        <p:txBody>
          <a:bodyPr wrap="square" rtlCol="0">
            <a:spAutoFit/>
          </a:bodyPr>
          <a:lstStyle/>
          <a:p>
            <a:r>
              <a:rPr lang="en-US" sz="2400" dirty="0" smtClean="0"/>
              <a:t>The system at low temperature </a:t>
            </a:r>
          </a:p>
          <a:p>
            <a:r>
              <a:rPr lang="en-US" sz="2400" dirty="0" smtClean="0"/>
              <a:t>is in a Griffith Phase described by a replica-symmetry broken</a:t>
            </a:r>
          </a:p>
          <a:p>
            <a:r>
              <a:rPr lang="en-US" sz="2400" dirty="0" smtClean="0"/>
              <a:t>Phase in the mapping to the random polymer problem</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4724400" cy="6202363"/>
          </a:xfrm>
        </p:spPr>
        <p:txBody>
          <a:bodyPr>
            <a:normAutofit fontScale="90000"/>
          </a:bodyPr>
          <a:lstStyle/>
          <a:p>
            <a:r>
              <a:rPr lang="en-US" b="1" dirty="0" smtClean="0">
                <a:solidFill>
                  <a:srgbClr val="FF0000"/>
                </a:solidFill>
              </a:rPr>
              <a:t>The replica-symmetry broken phase</a:t>
            </a:r>
            <a:br>
              <a:rPr lang="en-US" b="1" dirty="0" smtClean="0">
                <a:solidFill>
                  <a:srgbClr val="FF0000"/>
                </a:solidFill>
              </a:rPr>
            </a:br>
            <a:r>
              <a:rPr lang="en-US" b="1" dirty="0" smtClean="0">
                <a:solidFill>
                  <a:srgbClr val="FF0000"/>
                </a:solidFill>
              </a:rPr>
              <a:t>decreases in size with increasing values of the cutoff for</a:t>
            </a:r>
            <a:br>
              <a:rPr lang="en-US" b="1" dirty="0" smtClean="0">
                <a:solidFill>
                  <a:srgbClr val="FF0000"/>
                </a:solidFill>
              </a:rPr>
            </a:br>
            <a:r>
              <a:rPr lang="en-US" b="1" dirty="0" smtClean="0">
                <a:solidFill>
                  <a:srgbClr val="FF0000"/>
                </a:solidFill>
              </a:rPr>
              <a:t> power-law exponent </a:t>
            </a:r>
            <a:r>
              <a:rPr lang="en-US" b="1" dirty="0" err="1" smtClean="0">
                <a:solidFill>
                  <a:srgbClr val="FF0000"/>
                </a:solidFill>
                <a:latin typeface="Symbol" charset="2"/>
                <a:cs typeface="Symbol" charset="2"/>
              </a:rPr>
              <a:t>g</a:t>
            </a:r>
            <a:r>
              <a:rPr lang="en-US" b="1" dirty="0" smtClean="0">
                <a:solidFill>
                  <a:srgbClr val="FF0000"/>
                </a:solidFill>
              </a:rPr>
              <a:t> less or equal to 3</a:t>
            </a:r>
            <a:endParaRPr lang="en-US" b="1" dirty="0">
              <a:solidFill>
                <a:srgbClr val="FF0000"/>
              </a:solidFill>
            </a:endParaRPr>
          </a:p>
        </p:txBody>
      </p:sp>
      <p:pic>
        <p:nvPicPr>
          <p:cNvPr id="4" name="Content Placeholder 3" descr="Jc.eps"/>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267200" y="-1743636"/>
            <a:ext cx="5867400" cy="7696200"/>
          </a:xfrm>
        </p:spPr>
      </p:pic>
      <p:sp>
        <p:nvSpPr>
          <p:cNvPr id="5" name="TextBox 4"/>
          <p:cNvSpPr txBox="1"/>
          <p:nvPr/>
        </p:nvSpPr>
        <p:spPr>
          <a:xfrm>
            <a:off x="4724400" y="6248400"/>
            <a:ext cx="2315696" cy="369332"/>
          </a:xfrm>
          <a:prstGeom prst="rect">
            <a:avLst/>
          </a:prstGeom>
          <a:noFill/>
        </p:spPr>
        <p:txBody>
          <a:bodyPr wrap="none" rtlCol="0">
            <a:spAutoFit/>
          </a:bodyPr>
          <a:lstStyle/>
          <a:p>
            <a:r>
              <a:rPr lang="en-US" dirty="0" smtClean="0"/>
              <a:t>G. Bianconi JSTAT 2012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Enhancement of </a:t>
            </a:r>
            <a:r>
              <a:rPr lang="en-US" b="1" dirty="0" err="1" smtClean="0">
                <a:solidFill>
                  <a:srgbClr val="FF0000"/>
                </a:solidFill>
              </a:rPr>
              <a:t>Tc</a:t>
            </a:r>
            <a:r>
              <a:rPr lang="en-US" b="1" dirty="0" smtClean="0">
                <a:solidFill>
                  <a:srgbClr val="FF0000"/>
                </a:solidFill>
              </a:rPr>
              <a:t> with the increasing value of the exponential cutoff</a:t>
            </a:r>
            <a:endParaRPr lang="en-US" b="1" dirty="0">
              <a:solidFill>
                <a:srgbClr val="FF0000"/>
              </a:solidFill>
            </a:endParaRPr>
          </a:p>
        </p:txBody>
      </p:sp>
      <p:pic>
        <p:nvPicPr>
          <p:cNvPr id="4" name="Content Placeholder 3" descr="Tc_xi.eps"/>
          <p:cNvPicPr>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19800" y="-2362200"/>
            <a:ext cx="4724400" cy="8077200"/>
          </a:xfrm>
        </p:spPr>
      </p:pic>
      <p:sp>
        <p:nvSpPr>
          <p:cNvPr id="6" name="TextBox 5"/>
          <p:cNvSpPr txBox="1"/>
          <p:nvPr/>
        </p:nvSpPr>
        <p:spPr>
          <a:xfrm>
            <a:off x="914400" y="2200870"/>
            <a:ext cx="4586938" cy="923330"/>
          </a:xfrm>
          <a:prstGeom prst="rect">
            <a:avLst/>
          </a:prstGeom>
          <a:noFill/>
        </p:spPr>
        <p:txBody>
          <a:bodyPr wrap="none" rtlCol="0">
            <a:spAutoFit/>
          </a:bodyPr>
          <a:lstStyle/>
          <a:p>
            <a:r>
              <a:rPr lang="en-US" dirty="0" smtClean="0"/>
              <a:t>The critical temperature for </a:t>
            </a:r>
            <a:r>
              <a:rPr lang="en-US" dirty="0" err="1" smtClean="0">
                <a:latin typeface="Symbol" charset="2"/>
                <a:cs typeface="Symbol" charset="2"/>
              </a:rPr>
              <a:t>l</a:t>
            </a:r>
            <a:r>
              <a:rPr lang="en-US" dirty="0" smtClean="0"/>
              <a:t> less or equal to 3 </a:t>
            </a:r>
          </a:p>
          <a:p>
            <a:r>
              <a:rPr lang="en-US" dirty="0" smtClean="0"/>
              <a:t>Increases with increasing exponential cutoff</a:t>
            </a:r>
          </a:p>
          <a:p>
            <a:r>
              <a:rPr lang="en-US" dirty="0" smtClean="0"/>
              <a:t>of the degree distribution</a:t>
            </a:r>
            <a:endParaRPr lang="en-US" dirty="0"/>
          </a:p>
        </p:txBody>
      </p:sp>
      <p:graphicFrame>
        <p:nvGraphicFramePr>
          <p:cNvPr id="146434" name="Object 2"/>
          <p:cNvGraphicFramePr>
            <a:graphicFrameLocks noChangeAspect="1"/>
          </p:cNvGraphicFramePr>
          <p:nvPr/>
        </p:nvGraphicFramePr>
        <p:xfrm>
          <a:off x="1219200" y="3709987"/>
          <a:ext cx="2908300" cy="557213"/>
        </p:xfrm>
        <a:graphic>
          <a:graphicData uri="http://schemas.openxmlformats.org/presentationml/2006/ole">
            <p:oleObj spid="_x0000_s146434" name="Equation" r:id="rId5" imgW="2120900" imgH="406400" progId="Equation.3">
              <p:embed/>
            </p:oleObj>
          </a:graphicData>
        </a:graphic>
      </p:graphicFrame>
      <p:graphicFrame>
        <p:nvGraphicFramePr>
          <p:cNvPr id="146435" name="Object 3"/>
          <p:cNvGraphicFramePr>
            <a:graphicFrameLocks noChangeAspect="1"/>
          </p:cNvGraphicFramePr>
          <p:nvPr/>
        </p:nvGraphicFramePr>
        <p:xfrm>
          <a:off x="1187450" y="4724400"/>
          <a:ext cx="3727450" cy="1454150"/>
        </p:xfrm>
        <a:graphic>
          <a:graphicData uri="http://schemas.openxmlformats.org/presentationml/2006/ole">
            <p:oleObj spid="_x0000_s146435" name="Equation" r:id="rId6" imgW="2247900" imgH="8763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Bose-Hubbard model on complex networks</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1196975" y="2078037"/>
          <a:ext cx="6750050" cy="1189038"/>
        </p:xfrm>
        <a:graphic>
          <a:graphicData uri="http://schemas.openxmlformats.org/presentationml/2006/ole">
            <p:oleObj spid="_x0000_s71682" name="Equation" r:id="rId3" imgW="2451100" imgH="431800" progId="Equation.3">
              <p:embed/>
            </p:oleObj>
          </a:graphicData>
        </a:graphic>
      </p:graphicFrame>
      <p:sp>
        <p:nvSpPr>
          <p:cNvPr id="5" name="TextBox 4"/>
          <p:cNvSpPr txBox="1"/>
          <p:nvPr/>
        </p:nvSpPr>
        <p:spPr>
          <a:xfrm>
            <a:off x="1196975" y="3886200"/>
            <a:ext cx="6025341" cy="2062103"/>
          </a:xfrm>
          <a:prstGeom prst="rect">
            <a:avLst/>
          </a:prstGeom>
          <a:noFill/>
        </p:spPr>
        <p:txBody>
          <a:bodyPr wrap="none" rtlCol="0">
            <a:spAutoFit/>
          </a:bodyPr>
          <a:lstStyle/>
          <a:p>
            <a:r>
              <a:rPr lang="en-US" sz="3200" dirty="0" smtClean="0"/>
              <a:t>U on site repulsion of the Bosons,</a:t>
            </a:r>
          </a:p>
          <a:p>
            <a:r>
              <a:rPr lang="en-US" sz="3200" dirty="0" err="1" smtClean="0">
                <a:latin typeface="Symbol" charset="2"/>
                <a:cs typeface="Symbol" charset="2"/>
              </a:rPr>
              <a:t>m</a:t>
            </a:r>
            <a:r>
              <a:rPr lang="en-US" sz="3200" dirty="0" smtClean="0"/>
              <a:t> chemical potential </a:t>
            </a:r>
          </a:p>
          <a:p>
            <a:r>
              <a:rPr lang="en-US" sz="3200" dirty="0" err="1" smtClean="0"/>
              <a:t>t</a:t>
            </a:r>
            <a:r>
              <a:rPr lang="en-US" sz="3200" dirty="0" smtClean="0"/>
              <a:t> coefficient of hopping</a:t>
            </a:r>
          </a:p>
          <a:p>
            <a:r>
              <a:rPr lang="en-US" sz="3200" dirty="0" err="1" smtClean="0">
                <a:latin typeface="Symbol" charset="2"/>
                <a:cs typeface="Symbol" charset="2"/>
              </a:rPr>
              <a:t>t</a:t>
            </a:r>
            <a:r>
              <a:rPr lang="en-US" sz="3200" baseline="-25000" dirty="0" err="1" smtClean="0">
                <a:latin typeface="Times New Roman"/>
                <a:cs typeface="Times New Roman"/>
              </a:rPr>
              <a:t>ij</a:t>
            </a:r>
            <a:r>
              <a:rPr lang="en-US" sz="3200" dirty="0" smtClean="0">
                <a:latin typeface="Symbol" charset="2"/>
                <a:cs typeface="Symbol" charset="2"/>
              </a:rPr>
              <a:t> </a:t>
            </a:r>
            <a:r>
              <a:rPr lang="en-US" sz="3200" dirty="0" smtClean="0"/>
              <a:t>adjacency matrix of the network</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Optical lattices</a:t>
            </a:r>
            <a:endParaRPr lang="en-US" b="1" dirty="0">
              <a:solidFill>
                <a:srgbClr val="FF0000"/>
              </a:solidFill>
            </a:endParaRPr>
          </a:p>
        </p:txBody>
      </p:sp>
      <p:pic>
        <p:nvPicPr>
          <p:cNvPr id="5" name="Content Placeholder 4" descr="OptLat.jpg"/>
          <p:cNvPicPr>
            <a:picLocks noGrp="1" noChangeAspect="1"/>
          </p:cNvPicPr>
          <p:nvPr>
            <p:ph idx="1"/>
          </p:nvPr>
        </p:nvPicPr>
        <p:blipFill>
          <a:blip r:embed="rId2"/>
          <a:stretch>
            <a:fillRect/>
          </a:stretch>
        </p:blipFill>
        <p:spPr>
          <a:xfrm>
            <a:off x="5943600" y="1981200"/>
            <a:ext cx="2743200" cy="2324100"/>
          </a:xfrm>
        </p:spPr>
      </p:pic>
      <p:sp>
        <p:nvSpPr>
          <p:cNvPr id="6" name="TextBox 5"/>
          <p:cNvSpPr txBox="1"/>
          <p:nvPr/>
        </p:nvSpPr>
        <p:spPr>
          <a:xfrm>
            <a:off x="457201" y="2209800"/>
            <a:ext cx="5334000" cy="3693319"/>
          </a:xfrm>
          <a:prstGeom prst="rect">
            <a:avLst/>
          </a:prstGeom>
          <a:noFill/>
        </p:spPr>
        <p:txBody>
          <a:bodyPr wrap="square" rtlCol="0">
            <a:spAutoFit/>
          </a:bodyPr>
          <a:lstStyle/>
          <a:p>
            <a:r>
              <a:rPr lang="en-US" dirty="0" smtClean="0"/>
              <a:t>Optical lattice  are nowadays use to localize cold atoms </a:t>
            </a:r>
          </a:p>
          <a:p>
            <a:r>
              <a:rPr lang="en-US" dirty="0" smtClean="0"/>
              <a:t>That can hop between sites by quantum </a:t>
            </a:r>
            <a:r>
              <a:rPr lang="en-US" dirty="0" err="1" smtClean="0"/>
              <a:t>tunelling</a:t>
            </a:r>
            <a:r>
              <a:rPr lang="en-US" dirty="0" smtClean="0"/>
              <a:t>.</a:t>
            </a:r>
          </a:p>
          <a:p>
            <a:endParaRPr lang="en-US" dirty="0" smtClean="0"/>
          </a:p>
          <a:p>
            <a:r>
              <a:rPr lang="en-US" dirty="0" smtClean="0"/>
              <a:t>These optical lattices have been use to test the behavior of quantum models such as the Bose-Hubbard model which was first realized with cold atoms by Greiner et al. in 2002.</a:t>
            </a:r>
          </a:p>
          <a:p>
            <a:endParaRPr lang="en-US" dirty="0" smtClean="0"/>
          </a:p>
          <a:p>
            <a:r>
              <a:rPr lang="en-US" dirty="0" smtClean="0"/>
              <a:t>The possible realization of more complex network topologies to localize cold atoms remains an open problem. Here we want to show the consequences on the phase diagram of quantum phase transition defined on complex networks.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rPr>
              <a:t>Bose-Hubbard model: a challenge</a:t>
            </a:r>
            <a:endParaRPr lang="en-US" b="1" dirty="0">
              <a:solidFill>
                <a:srgbClr val="FF0000"/>
              </a:solidFill>
            </a:endParaRPr>
          </a:p>
        </p:txBody>
      </p:sp>
      <p:sp>
        <p:nvSpPr>
          <p:cNvPr id="3" name="Content Placeholder 2"/>
          <p:cNvSpPr>
            <a:spLocks noGrp="1"/>
          </p:cNvSpPr>
          <p:nvPr>
            <p:ph idx="1"/>
          </p:nvPr>
        </p:nvSpPr>
        <p:spPr>
          <a:xfrm>
            <a:off x="457200" y="1600200"/>
            <a:ext cx="3641725" cy="4525963"/>
          </a:xfrm>
        </p:spPr>
        <p:txBody>
          <a:bodyPr>
            <a:normAutofit/>
          </a:bodyPr>
          <a:lstStyle/>
          <a:p>
            <a:pPr>
              <a:buNone/>
            </a:pPr>
            <a:r>
              <a:rPr lang="en-US" sz="2400" dirty="0" smtClean="0"/>
              <a:t>Absorption images of multiple matter wave interface pattern as a function of the depth of the potential of the optical lattice</a:t>
            </a:r>
            <a:endParaRPr lang="en-US" sz="2400" dirty="0"/>
          </a:p>
        </p:txBody>
      </p:sp>
      <p:pic>
        <p:nvPicPr>
          <p:cNvPr id="4" name="Picture 3"/>
          <p:cNvPicPr>
            <a:picLocks noChangeAspect="1"/>
          </p:cNvPicPr>
          <p:nvPr/>
        </p:nvPicPr>
        <p:blipFill>
          <a:blip r:embed="rId2"/>
          <a:stretch>
            <a:fillRect/>
          </a:stretch>
        </p:blipFill>
        <p:spPr>
          <a:xfrm>
            <a:off x="4672531" y="1828800"/>
            <a:ext cx="4178300" cy="1943100"/>
          </a:xfrm>
          <a:prstGeom prst="rect">
            <a:avLst/>
          </a:prstGeom>
        </p:spPr>
      </p:pic>
      <p:pic>
        <p:nvPicPr>
          <p:cNvPr id="5" name="Picture 4"/>
          <p:cNvPicPr>
            <a:picLocks noChangeAspect="1"/>
          </p:cNvPicPr>
          <p:nvPr/>
        </p:nvPicPr>
        <p:blipFill>
          <a:blip r:embed="rId3"/>
          <a:stretch>
            <a:fillRect/>
          </a:stretch>
        </p:blipFill>
        <p:spPr>
          <a:xfrm>
            <a:off x="4098925" y="4343976"/>
            <a:ext cx="5294872" cy="2056823"/>
          </a:xfrm>
          <a:prstGeom prst="rect">
            <a:avLst/>
          </a:prstGeom>
        </p:spPr>
      </p:pic>
      <p:sp>
        <p:nvSpPr>
          <p:cNvPr id="7" name="TextBox 6"/>
          <p:cNvSpPr txBox="1"/>
          <p:nvPr/>
        </p:nvSpPr>
        <p:spPr>
          <a:xfrm>
            <a:off x="609600" y="1066800"/>
            <a:ext cx="4062931" cy="584776"/>
          </a:xfrm>
          <a:prstGeom prst="rect">
            <a:avLst/>
          </a:prstGeom>
          <a:noFill/>
        </p:spPr>
        <p:txBody>
          <a:bodyPr wrap="none" rtlCol="0">
            <a:spAutoFit/>
          </a:bodyPr>
          <a:lstStyle/>
          <a:p>
            <a:r>
              <a:rPr lang="en-US" sz="3200" b="1" dirty="0" smtClean="0">
                <a:solidFill>
                  <a:srgbClr val="3366FF"/>
                </a:solidFill>
              </a:rPr>
              <a:t>Experimental evidence</a:t>
            </a:r>
            <a:endParaRPr lang="en-US" sz="3200" b="1" dirty="0">
              <a:solidFill>
                <a:srgbClr val="3366FF"/>
              </a:solidFill>
            </a:endParaRPr>
          </a:p>
        </p:txBody>
      </p:sp>
      <p:sp>
        <p:nvSpPr>
          <p:cNvPr id="9" name="TextBox 8"/>
          <p:cNvSpPr txBox="1"/>
          <p:nvPr/>
        </p:nvSpPr>
        <p:spPr>
          <a:xfrm>
            <a:off x="228600" y="3962400"/>
            <a:ext cx="4158109" cy="584776"/>
          </a:xfrm>
          <a:prstGeom prst="rect">
            <a:avLst/>
          </a:prstGeom>
          <a:noFill/>
        </p:spPr>
        <p:txBody>
          <a:bodyPr wrap="none" rtlCol="0">
            <a:spAutoFit/>
          </a:bodyPr>
          <a:lstStyle/>
          <a:p>
            <a:r>
              <a:rPr lang="en-US" sz="3200" b="1" dirty="0" smtClean="0">
                <a:solidFill>
                  <a:srgbClr val="3366FF"/>
                </a:solidFill>
              </a:rPr>
              <a:t>Theoretical approaches</a:t>
            </a:r>
            <a:endParaRPr lang="en-US" sz="3200" b="1" dirty="0">
              <a:solidFill>
                <a:srgbClr val="3366FF"/>
              </a:solidFill>
            </a:endParaRPr>
          </a:p>
        </p:txBody>
      </p:sp>
      <p:sp>
        <p:nvSpPr>
          <p:cNvPr id="10" name="TextBox 9"/>
          <p:cNvSpPr txBox="1"/>
          <p:nvPr/>
        </p:nvSpPr>
        <p:spPr>
          <a:xfrm>
            <a:off x="609600" y="4800600"/>
            <a:ext cx="3489325" cy="1754327"/>
          </a:xfrm>
          <a:prstGeom prst="rect">
            <a:avLst/>
          </a:prstGeom>
          <a:noFill/>
        </p:spPr>
        <p:txBody>
          <a:bodyPr wrap="square" rtlCol="0">
            <a:spAutoFit/>
          </a:bodyPr>
          <a:lstStyle/>
          <a:p>
            <a:r>
              <a:rPr lang="en-US" dirty="0" smtClean="0"/>
              <a:t>The solution of the Bose-Hubbard</a:t>
            </a:r>
          </a:p>
          <a:p>
            <a:r>
              <a:rPr lang="en-US" dirty="0" smtClean="0"/>
              <a:t> model even on a Bethe lattice</a:t>
            </a:r>
          </a:p>
          <a:p>
            <a:r>
              <a:rPr lang="en-US" dirty="0" smtClean="0"/>
              <a:t>Represent a challenge, available techniques are mean-field, dynamical mean-field model, quantum cavity model</a:t>
            </a:r>
            <a:endParaRPr lang="en-US" dirty="0"/>
          </a:p>
        </p:txBody>
      </p:sp>
      <p:sp>
        <p:nvSpPr>
          <p:cNvPr id="11" name="TextBox 10"/>
          <p:cNvSpPr txBox="1"/>
          <p:nvPr/>
        </p:nvSpPr>
        <p:spPr>
          <a:xfrm>
            <a:off x="4098925" y="3771900"/>
            <a:ext cx="5055140" cy="369332"/>
          </a:xfrm>
          <a:prstGeom prst="rect">
            <a:avLst/>
          </a:prstGeom>
          <a:noFill/>
        </p:spPr>
        <p:txBody>
          <a:bodyPr wrap="none" rtlCol="0">
            <a:spAutoFit/>
          </a:bodyPr>
          <a:lstStyle/>
          <a:p>
            <a:r>
              <a:rPr lang="en-US" dirty="0" err="1" smtClean="0"/>
              <a:t>Greiner,Mandel,Esslinger</a:t>
            </a:r>
            <a:r>
              <a:rPr lang="en-US" dirty="0" smtClean="0"/>
              <a:t>, </a:t>
            </a:r>
            <a:r>
              <a:rPr lang="en-US" dirty="0" err="1" smtClean="0"/>
              <a:t>Hansh</a:t>
            </a:r>
            <a:r>
              <a:rPr lang="en-US" dirty="0" smtClean="0"/>
              <a:t>, Bloch Nature 2002</a:t>
            </a:r>
            <a:endParaRPr lang="en-US" dirty="0"/>
          </a:p>
        </p:txBody>
      </p:sp>
      <p:sp>
        <p:nvSpPr>
          <p:cNvPr id="12" name="TextBox 11"/>
          <p:cNvSpPr txBox="1"/>
          <p:nvPr/>
        </p:nvSpPr>
        <p:spPr>
          <a:xfrm>
            <a:off x="4386709" y="6400800"/>
            <a:ext cx="3633965" cy="369332"/>
          </a:xfrm>
          <a:prstGeom prst="rect">
            <a:avLst/>
          </a:prstGeom>
          <a:noFill/>
        </p:spPr>
        <p:txBody>
          <a:bodyPr wrap="none" rtlCol="0">
            <a:spAutoFit/>
          </a:bodyPr>
          <a:lstStyle/>
          <a:p>
            <a:r>
              <a:rPr lang="en-US" dirty="0" err="1" smtClean="0"/>
              <a:t>Semerjian</a:t>
            </a:r>
            <a:r>
              <a:rPr lang="en-US" dirty="0" smtClean="0"/>
              <a:t>, </a:t>
            </a:r>
            <a:r>
              <a:rPr lang="en-US" dirty="0" err="1" smtClean="0"/>
              <a:t>Tarzia</a:t>
            </a:r>
            <a:r>
              <a:rPr lang="en-US" dirty="0" smtClean="0"/>
              <a:t>, </a:t>
            </a:r>
            <a:r>
              <a:rPr lang="en-US" dirty="0" err="1" smtClean="0"/>
              <a:t>Zamponi</a:t>
            </a:r>
            <a:r>
              <a:rPr lang="en-US" dirty="0" smtClean="0"/>
              <a:t> PRE 2009</a:t>
            </a:r>
            <a:endParaRPr lang="en-US" dirty="0"/>
          </a:p>
        </p:txBody>
      </p:sp>
      <p:sp>
        <p:nvSpPr>
          <p:cNvPr id="13" name="Rectangle 12"/>
          <p:cNvSpPr/>
          <p:nvPr/>
        </p:nvSpPr>
        <p:spPr>
          <a:xfrm>
            <a:off x="4672531" y="1828800"/>
            <a:ext cx="45719" cy="1943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324600"/>
          </a:xfrm>
        </p:spPr>
        <p:txBody>
          <a:bodyPr>
            <a:normAutofit fontScale="90000"/>
          </a:bodyPr>
          <a:lstStyle/>
          <a:p>
            <a:r>
              <a:rPr lang="en-US" b="1" dirty="0" smtClean="0">
                <a:solidFill>
                  <a:srgbClr val="FF0000"/>
                </a:solidFill>
              </a:rPr>
              <a:t>Mean field approximation</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sz="3111" dirty="0" smtClean="0"/>
              <a:t>with</a:t>
            </a: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on annealed network</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r>
            <a:br>
              <a:rPr lang="en-US" b="1" dirty="0" smtClean="0">
                <a:solidFill>
                  <a:srgbClr val="FF0000"/>
                </a:solidFill>
              </a:rPr>
            </a:b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2514600" y="1076771"/>
          <a:ext cx="3810000" cy="1056829"/>
        </p:xfrm>
        <a:graphic>
          <a:graphicData uri="http://schemas.openxmlformats.org/presentationml/2006/ole">
            <p:oleObj spid="_x0000_s73730" name="Equation" r:id="rId3" imgW="1968500" imgH="546100" progId="Equation.3">
              <p:embed/>
            </p:oleObj>
          </a:graphicData>
        </a:graphic>
      </p:graphicFrame>
      <p:graphicFrame>
        <p:nvGraphicFramePr>
          <p:cNvPr id="5" name="Object 4"/>
          <p:cNvGraphicFramePr>
            <a:graphicFrameLocks noChangeAspect="1"/>
          </p:cNvGraphicFramePr>
          <p:nvPr/>
        </p:nvGraphicFramePr>
        <p:xfrm>
          <a:off x="3505201" y="2742184"/>
          <a:ext cx="2109536" cy="534416"/>
        </p:xfrm>
        <a:graphic>
          <a:graphicData uri="http://schemas.openxmlformats.org/presentationml/2006/ole">
            <p:oleObj spid="_x0000_s73731" name="Equation" r:id="rId4" imgW="952500" imgH="241300" progId="Equation.3">
              <p:embed/>
            </p:oleObj>
          </a:graphicData>
        </a:graphic>
      </p:graphicFrame>
      <p:graphicFrame>
        <p:nvGraphicFramePr>
          <p:cNvPr id="57348" name="Content Placeholder 3"/>
          <p:cNvGraphicFramePr>
            <a:graphicFrameLocks noChangeAspect="1"/>
          </p:cNvGraphicFramePr>
          <p:nvPr/>
        </p:nvGraphicFramePr>
        <p:xfrm>
          <a:off x="174625" y="4611960"/>
          <a:ext cx="8893175" cy="1031603"/>
        </p:xfrm>
        <a:graphic>
          <a:graphicData uri="http://schemas.openxmlformats.org/presentationml/2006/ole">
            <p:oleObj spid="_x0000_s73732" name="Equation" r:id="rId5" imgW="3721100" imgH="431800" progId="Equation.3">
              <p:embed/>
            </p:oleObj>
          </a:graphicData>
        </a:graphic>
      </p:graphicFrame>
      <p:graphicFrame>
        <p:nvGraphicFramePr>
          <p:cNvPr id="7" name="Object 6"/>
          <p:cNvGraphicFramePr>
            <a:graphicFrameLocks noChangeAspect="1"/>
          </p:cNvGraphicFramePr>
          <p:nvPr/>
        </p:nvGraphicFramePr>
        <p:xfrm>
          <a:off x="3942485" y="5795963"/>
          <a:ext cx="1239115" cy="757237"/>
        </p:xfrm>
        <a:graphic>
          <a:graphicData uri="http://schemas.openxmlformats.org/presentationml/2006/ole">
            <p:oleObj spid="_x0000_s73733" name="Equation" r:id="rId6" imgW="685800" imgH="41910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Mean-field Hamiltonian and order parameter on a annealed network</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1143000" y="2100263"/>
          <a:ext cx="6858000" cy="3522662"/>
        </p:xfrm>
        <a:graphic>
          <a:graphicData uri="http://schemas.openxmlformats.org/presentationml/2006/ole">
            <p:oleObj spid="_x0000_s74754" name="Equation" r:id="rId3" imgW="2324100" imgH="1193800" progId="Equation.3">
              <p:embed/>
            </p:oleObj>
          </a:graphicData>
        </a:graphic>
      </p:graphicFrame>
      <p:sp>
        <p:nvSpPr>
          <p:cNvPr id="5" name="TextBox 4"/>
          <p:cNvSpPr txBox="1"/>
          <p:nvPr/>
        </p:nvSpPr>
        <p:spPr>
          <a:xfrm>
            <a:off x="4944788" y="4648200"/>
            <a:ext cx="3665812" cy="954107"/>
          </a:xfrm>
          <a:prstGeom prst="rect">
            <a:avLst/>
          </a:prstGeom>
          <a:noFill/>
        </p:spPr>
        <p:txBody>
          <a:bodyPr wrap="none" rtlCol="0">
            <a:spAutoFit/>
          </a:bodyPr>
          <a:lstStyle/>
          <a:p>
            <a:r>
              <a:rPr lang="en-US" sz="2800" b="1" dirty="0" smtClean="0">
                <a:solidFill>
                  <a:srgbClr val="3366FF"/>
                </a:solidFill>
              </a:rPr>
              <a:t>Order parameter of the </a:t>
            </a:r>
          </a:p>
          <a:p>
            <a:r>
              <a:rPr lang="en-US" sz="2800" b="1" dirty="0" smtClean="0">
                <a:solidFill>
                  <a:srgbClr val="3366FF"/>
                </a:solidFill>
              </a:rPr>
              <a:t>phase transition</a:t>
            </a:r>
            <a:endParaRPr lang="en-US" sz="2800" b="1" dirty="0">
              <a:solidFill>
                <a:srgbClr val="3366FF"/>
              </a:solidFill>
            </a:endParaRPr>
          </a:p>
        </p:txBody>
      </p:sp>
      <p:sp>
        <p:nvSpPr>
          <p:cNvPr id="6" name="Rectangle 5"/>
          <p:cNvSpPr/>
          <p:nvPr/>
        </p:nvSpPr>
        <p:spPr>
          <a:xfrm>
            <a:off x="914400" y="4343400"/>
            <a:ext cx="3657600" cy="1279525"/>
          </a:xfrm>
          <a:prstGeom prst="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Outline of the talk</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Generalization of the Ginsburg criterion for spatial complex networks (classical </a:t>
            </a:r>
            <a:r>
              <a:rPr lang="en-US" dirty="0" err="1" smtClean="0"/>
              <a:t>Ising</a:t>
            </a:r>
            <a:r>
              <a:rPr lang="en-US" dirty="0" smtClean="0"/>
              <a:t> model)</a:t>
            </a:r>
          </a:p>
          <a:p>
            <a:r>
              <a:rPr lang="en-US" dirty="0" smtClean="0"/>
              <a:t>Random Transverse </a:t>
            </a:r>
            <a:r>
              <a:rPr lang="en-US" dirty="0" err="1" smtClean="0"/>
              <a:t>Ising</a:t>
            </a:r>
            <a:r>
              <a:rPr lang="en-US" dirty="0" smtClean="0"/>
              <a:t> model on annealed and quenched networks</a:t>
            </a:r>
          </a:p>
          <a:p>
            <a:r>
              <a:rPr lang="en-US" dirty="0" smtClean="0"/>
              <a:t>The Bose-Hubbard model on annealed and quenched networks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rPr>
              <a:t>Perturbative</a:t>
            </a:r>
            <a:r>
              <a:rPr lang="en-US" b="1" dirty="0" smtClean="0">
                <a:solidFill>
                  <a:srgbClr val="FF0000"/>
                </a:solidFill>
              </a:rPr>
              <a:t> solution of the effective single site Hamiltonian</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1293813" y="2016125"/>
          <a:ext cx="6556375" cy="3690938"/>
        </p:xfrm>
        <a:graphic>
          <a:graphicData uri="http://schemas.openxmlformats.org/presentationml/2006/ole">
            <p:oleObj spid="_x0000_s75778" name="Equation" r:id="rId3" imgW="3632200" imgH="2044700" progId="Equation.3">
              <p:embed/>
            </p:oleObj>
          </a:graphicData>
        </a:graphic>
      </p:graphicFrame>
      <p:sp>
        <p:nvSpPr>
          <p:cNvPr id="5" name="Rounded Rectangle 4"/>
          <p:cNvSpPr/>
          <p:nvPr/>
        </p:nvSpPr>
        <p:spPr>
          <a:xfrm>
            <a:off x="2743200" y="2016125"/>
            <a:ext cx="838200" cy="422275"/>
          </a:xfrm>
          <a:prstGeom prst="round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293813" y="4648200"/>
            <a:ext cx="4878387" cy="1447800"/>
          </a:xfrm>
          <a:prstGeom prst="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Mean-field solution of the B-H model on annealed complex network</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1373187" y="1752600"/>
          <a:ext cx="6627813" cy="1827212"/>
        </p:xfrm>
        <a:graphic>
          <a:graphicData uri="http://schemas.openxmlformats.org/presentationml/2006/ole">
            <p:oleObj spid="_x0000_s76802" name="Equation" r:id="rId3" imgW="2717800" imgH="749300" progId="Equation.3">
              <p:embed/>
            </p:oleObj>
          </a:graphicData>
        </a:graphic>
      </p:graphicFrame>
      <p:graphicFrame>
        <p:nvGraphicFramePr>
          <p:cNvPr id="5" name="Object 4"/>
          <p:cNvGraphicFramePr>
            <a:graphicFrameLocks noChangeAspect="1"/>
          </p:cNvGraphicFramePr>
          <p:nvPr/>
        </p:nvGraphicFramePr>
        <p:xfrm>
          <a:off x="1373187" y="4572000"/>
          <a:ext cx="7022757" cy="838200"/>
        </p:xfrm>
        <a:graphic>
          <a:graphicData uri="http://schemas.openxmlformats.org/presentationml/2006/ole">
            <p:oleObj spid="_x0000_s76803" name="Equation" r:id="rId4" imgW="3937000" imgH="469900" progId="Equation.3">
              <p:embed/>
            </p:oleObj>
          </a:graphicData>
        </a:graphic>
      </p:graphicFrame>
      <p:sp>
        <p:nvSpPr>
          <p:cNvPr id="6" name="TextBox 5"/>
          <p:cNvSpPr txBox="1"/>
          <p:nvPr/>
        </p:nvSpPr>
        <p:spPr>
          <a:xfrm>
            <a:off x="1373187" y="3579812"/>
            <a:ext cx="6992419" cy="3046988"/>
          </a:xfrm>
          <a:prstGeom prst="rect">
            <a:avLst/>
          </a:prstGeom>
          <a:noFill/>
        </p:spPr>
        <p:txBody>
          <a:bodyPr wrap="none" rtlCol="0">
            <a:spAutoFit/>
          </a:bodyPr>
          <a:lstStyle/>
          <a:p>
            <a:r>
              <a:rPr lang="en-US" sz="2400" dirty="0" smtClean="0"/>
              <a:t>The critical line is determined by the line in which the </a:t>
            </a:r>
          </a:p>
          <a:p>
            <a:r>
              <a:rPr lang="en-US" sz="2400" dirty="0" smtClean="0"/>
              <a:t>mass term goes to zero </a:t>
            </a:r>
            <a:r>
              <a:rPr lang="en-US" sz="2400" dirty="0" err="1" smtClean="0"/>
              <a:t>m</a:t>
            </a:r>
            <a:r>
              <a:rPr lang="en-US" sz="2400" dirty="0" smtClean="0"/>
              <a:t> (</a:t>
            </a:r>
            <a:r>
              <a:rPr lang="en-US" sz="2400" dirty="0" err="1" smtClean="0"/>
              <a:t>t</a:t>
            </a:r>
            <a:r>
              <a:rPr lang="en-US" sz="2400" baseline="-25000" dirty="0" err="1" smtClean="0"/>
              <a:t>c</a:t>
            </a:r>
            <a:r>
              <a:rPr lang="en-US" sz="2400" dirty="0" err="1" smtClean="0"/>
              <a:t>,U,</a:t>
            </a:r>
            <a:r>
              <a:rPr lang="en-US" sz="2400" dirty="0" err="1" smtClean="0">
                <a:latin typeface="Symbol" charset="2"/>
                <a:cs typeface="Symbol" charset="2"/>
              </a:rPr>
              <a:t>m</a:t>
            </a:r>
            <a:r>
              <a:rPr lang="en-US" sz="2400" dirty="0" smtClean="0"/>
              <a:t>)=0</a:t>
            </a:r>
          </a:p>
          <a:p>
            <a:endParaRPr lang="en-US" sz="2400" dirty="0" smtClean="0"/>
          </a:p>
          <a:p>
            <a:endParaRPr lang="en-US" sz="2400" dirty="0" smtClean="0"/>
          </a:p>
          <a:p>
            <a:endParaRPr lang="en-US" sz="2400" dirty="0" smtClean="0"/>
          </a:p>
          <a:p>
            <a:endParaRPr lang="en-US" sz="2400" dirty="0" smtClean="0"/>
          </a:p>
          <a:p>
            <a:r>
              <a:rPr lang="en-US" sz="2400" dirty="0" smtClean="0"/>
              <a:t>There is no Mott-Insulator phase as long as the second </a:t>
            </a:r>
          </a:p>
          <a:p>
            <a:r>
              <a:rPr lang="en-US" sz="2400" dirty="0" smtClean="0"/>
              <a:t>Moment of the expected degree distribution diverges </a:t>
            </a:r>
            <a:endParaRPr lang="en-US" sz="2400" dirty="0"/>
          </a:p>
        </p:txBody>
      </p:sp>
      <p:sp>
        <p:nvSpPr>
          <p:cNvPr id="7" name="Rectangle 6"/>
          <p:cNvSpPr/>
          <p:nvPr/>
        </p:nvSpPr>
        <p:spPr>
          <a:xfrm>
            <a:off x="1143001" y="4419600"/>
            <a:ext cx="7543800" cy="1219200"/>
          </a:xfrm>
          <a:prstGeom prst="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Mean-field solution on quenched network</a:t>
            </a:r>
            <a:endParaRPr lang="en-US" b="1" dirty="0">
              <a:solidFill>
                <a:srgbClr val="FF0000"/>
              </a:solidFill>
            </a:endParaRPr>
          </a:p>
        </p:txBody>
      </p:sp>
      <p:graphicFrame>
        <p:nvGraphicFramePr>
          <p:cNvPr id="4" name="Content Placeholder 3"/>
          <p:cNvGraphicFramePr>
            <a:graphicFrameLocks noChangeAspect="1"/>
          </p:cNvGraphicFramePr>
          <p:nvPr>
            <p:ph idx="1"/>
          </p:nvPr>
        </p:nvGraphicFramePr>
        <p:xfrm>
          <a:off x="1143000" y="1417638"/>
          <a:ext cx="6858000" cy="909638"/>
        </p:xfrm>
        <a:graphic>
          <a:graphicData uri="http://schemas.openxmlformats.org/presentationml/2006/ole">
            <p:oleObj spid="_x0000_s77826" name="Equation" r:id="rId3" imgW="3733800" imgH="495300" progId="Equation.3">
              <p:embed/>
            </p:oleObj>
          </a:graphicData>
        </a:graphic>
      </p:graphicFrame>
      <p:graphicFrame>
        <p:nvGraphicFramePr>
          <p:cNvPr id="5" name="Object 4"/>
          <p:cNvGraphicFramePr>
            <a:graphicFrameLocks noChangeAspect="1"/>
          </p:cNvGraphicFramePr>
          <p:nvPr/>
        </p:nvGraphicFramePr>
        <p:xfrm>
          <a:off x="1860005" y="2327276"/>
          <a:ext cx="6191067" cy="2138362"/>
        </p:xfrm>
        <a:graphic>
          <a:graphicData uri="http://schemas.openxmlformats.org/presentationml/2006/ole">
            <p:oleObj spid="_x0000_s77827" name="Equation" r:id="rId4" imgW="3860800" imgH="1333500" progId="Equation.3">
              <p:embed/>
            </p:oleObj>
          </a:graphicData>
        </a:graphic>
      </p:graphicFrame>
      <p:graphicFrame>
        <p:nvGraphicFramePr>
          <p:cNvPr id="6" name="Object 5"/>
          <p:cNvGraphicFramePr>
            <a:graphicFrameLocks noChangeAspect="1"/>
          </p:cNvGraphicFramePr>
          <p:nvPr/>
        </p:nvGraphicFramePr>
        <p:xfrm>
          <a:off x="2438400" y="4724400"/>
          <a:ext cx="4038600" cy="1824849"/>
        </p:xfrm>
        <a:graphic>
          <a:graphicData uri="http://schemas.openxmlformats.org/presentationml/2006/ole">
            <p:oleObj spid="_x0000_s77828" name="Equation" r:id="rId5" imgW="1714500" imgH="774700" progId="Equation.3">
              <p:embed/>
            </p:oleObj>
          </a:graphicData>
        </a:graphic>
      </p:graphicFrame>
      <p:sp>
        <p:nvSpPr>
          <p:cNvPr id="7" name="Rectangle 6"/>
          <p:cNvSpPr/>
          <p:nvPr/>
        </p:nvSpPr>
        <p:spPr>
          <a:xfrm>
            <a:off x="2209800" y="4724400"/>
            <a:ext cx="4572000" cy="1824849"/>
          </a:xfrm>
          <a:prstGeom prst="rect">
            <a:avLst/>
          </a:prstGeom>
          <a:noFill/>
          <a:ln w="317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43481" y="4114800"/>
            <a:ext cx="4790719" cy="523220"/>
          </a:xfrm>
          <a:prstGeom prst="rect">
            <a:avLst/>
          </a:prstGeom>
          <a:noFill/>
        </p:spPr>
        <p:txBody>
          <a:bodyPr wrap="none" rtlCol="0">
            <a:spAutoFit/>
          </a:bodyPr>
          <a:lstStyle/>
          <a:p>
            <a:r>
              <a:rPr lang="en-US" sz="2800" dirty="0" smtClean="0"/>
              <a:t>Critical lines and phase diagram</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Maximal </a:t>
            </a:r>
            <a:r>
              <a:rPr lang="en-US" b="1" dirty="0" err="1" smtClean="0">
                <a:solidFill>
                  <a:srgbClr val="FF0000"/>
                </a:solidFill>
              </a:rPr>
              <a:t>Eigenvalue</a:t>
            </a:r>
            <a:r>
              <a:rPr lang="en-US" b="1" dirty="0" smtClean="0">
                <a:solidFill>
                  <a:srgbClr val="FF0000"/>
                </a:solidFill>
              </a:rPr>
              <a:t> of the adjacency matrix on networks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Random networks</a:t>
            </a:r>
          </a:p>
          <a:p>
            <a:endParaRPr lang="en-US" dirty="0" smtClean="0"/>
          </a:p>
          <a:p>
            <a:endParaRPr lang="en-US" dirty="0" smtClean="0"/>
          </a:p>
          <a:p>
            <a:endParaRPr lang="en-US" dirty="0" smtClean="0"/>
          </a:p>
          <a:p>
            <a:r>
              <a:rPr lang="en-US" dirty="0" smtClean="0"/>
              <a:t>Apollonian networks</a:t>
            </a:r>
          </a:p>
          <a:p>
            <a:endParaRPr lang="en-US" dirty="0"/>
          </a:p>
        </p:txBody>
      </p:sp>
      <p:graphicFrame>
        <p:nvGraphicFramePr>
          <p:cNvPr id="4" name="Object 3"/>
          <p:cNvGraphicFramePr>
            <a:graphicFrameLocks noChangeAspect="1"/>
          </p:cNvGraphicFramePr>
          <p:nvPr/>
        </p:nvGraphicFramePr>
        <p:xfrm>
          <a:off x="0" y="2639026"/>
          <a:ext cx="8839200" cy="910623"/>
        </p:xfrm>
        <a:graphic>
          <a:graphicData uri="http://schemas.openxmlformats.org/presentationml/2006/ole">
            <p:oleObj spid="_x0000_s78850" name="Equation" r:id="rId3" imgW="4318000" imgH="444500" progId="Equation.3">
              <p:embed/>
            </p:oleObj>
          </a:graphicData>
        </a:graphic>
      </p:graphicFrame>
      <p:graphicFrame>
        <p:nvGraphicFramePr>
          <p:cNvPr id="6" name="Object 5"/>
          <p:cNvGraphicFramePr>
            <a:graphicFrameLocks noChangeAspect="1"/>
          </p:cNvGraphicFramePr>
          <p:nvPr/>
        </p:nvGraphicFramePr>
        <p:xfrm>
          <a:off x="3978275" y="4948801"/>
          <a:ext cx="1095375" cy="1361512"/>
        </p:xfrm>
        <a:graphic>
          <a:graphicData uri="http://schemas.openxmlformats.org/presentationml/2006/ole">
            <p:oleObj spid="_x0000_s78851" name="Equation" r:id="rId4" imgW="469900" imgH="5842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Mean-field phase diagram of random scale-free network</a:t>
            </a:r>
            <a:endParaRPr lang="en-US" b="1" dirty="0">
              <a:solidFill>
                <a:srgbClr val="FF0000"/>
              </a:solidFill>
            </a:endParaRPr>
          </a:p>
        </p:txBody>
      </p:sp>
      <p:pic>
        <p:nvPicPr>
          <p:cNvPr id="4" name="Content Placeholder 3" descr="lambda22big.eps"/>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037913" y="1828800"/>
            <a:ext cx="4372287" cy="4572000"/>
          </a:xfrm>
        </p:spPr>
      </p:pic>
      <p:sp>
        <p:nvSpPr>
          <p:cNvPr id="5" name="TextBox 4"/>
          <p:cNvSpPr txBox="1"/>
          <p:nvPr/>
        </p:nvSpPr>
        <p:spPr>
          <a:xfrm>
            <a:off x="5943600" y="2209800"/>
            <a:ext cx="2209800" cy="3539430"/>
          </a:xfrm>
          <a:prstGeom prst="rect">
            <a:avLst/>
          </a:prstGeom>
          <a:noFill/>
        </p:spPr>
        <p:txBody>
          <a:bodyPr wrap="square" rtlCol="0">
            <a:spAutoFit/>
          </a:bodyPr>
          <a:lstStyle/>
          <a:p>
            <a:r>
              <a:rPr lang="en-US" sz="3200" dirty="0" smtClean="0">
                <a:latin typeface="Symbol" charset="2"/>
                <a:cs typeface="Symbol" charset="2"/>
              </a:rPr>
              <a:t>l</a:t>
            </a:r>
            <a:r>
              <a:rPr lang="en-US" sz="3200" dirty="0" smtClean="0"/>
              <a:t>=2.2</a:t>
            </a:r>
          </a:p>
          <a:p>
            <a:r>
              <a:rPr lang="en-US" sz="3200" dirty="0" smtClean="0"/>
              <a:t>N=100</a:t>
            </a:r>
          </a:p>
          <a:p>
            <a:endParaRPr lang="en-US" sz="3200" dirty="0" smtClean="0"/>
          </a:p>
          <a:p>
            <a:r>
              <a:rPr lang="en-US" sz="3200" dirty="0" smtClean="0"/>
              <a:t>N=1,000</a:t>
            </a:r>
          </a:p>
          <a:p>
            <a:endParaRPr lang="en-US" sz="3200" dirty="0" smtClean="0"/>
          </a:p>
          <a:p>
            <a:endParaRPr lang="en-US" sz="3200" dirty="0" smtClean="0"/>
          </a:p>
          <a:p>
            <a:r>
              <a:rPr lang="en-US" sz="3200" dirty="0" smtClean="0"/>
              <a:t>N=10,000</a:t>
            </a:r>
            <a:endParaRPr lang="en-US" sz="3200" dirty="0"/>
          </a:p>
        </p:txBody>
      </p:sp>
      <p:sp>
        <p:nvSpPr>
          <p:cNvPr id="6" name="TextBox 5"/>
          <p:cNvSpPr txBox="1"/>
          <p:nvPr/>
        </p:nvSpPr>
        <p:spPr>
          <a:xfrm>
            <a:off x="4267200" y="6400800"/>
            <a:ext cx="4151535" cy="369332"/>
          </a:xfrm>
          <a:prstGeom prst="rect">
            <a:avLst/>
          </a:prstGeom>
          <a:noFill/>
        </p:spPr>
        <p:txBody>
          <a:bodyPr wrap="none" rtlCol="0">
            <a:spAutoFit/>
          </a:bodyPr>
          <a:lstStyle/>
          <a:p>
            <a:r>
              <a:rPr lang="en-US" dirty="0" err="1" smtClean="0"/>
              <a:t>Halu</a:t>
            </a:r>
            <a:r>
              <a:rPr lang="en-US" dirty="0" smtClean="0"/>
              <a:t>, </a:t>
            </a:r>
            <a:r>
              <a:rPr lang="en-US" dirty="0" err="1" smtClean="0"/>
              <a:t>Ferretti</a:t>
            </a:r>
            <a:r>
              <a:rPr lang="en-US" dirty="0" smtClean="0"/>
              <a:t>, </a:t>
            </a:r>
            <a:r>
              <a:rPr lang="en-US" dirty="0" err="1" smtClean="0"/>
              <a:t>Vezzani</a:t>
            </a:r>
            <a:r>
              <a:rPr lang="en-US" dirty="0" smtClean="0"/>
              <a:t>, Bianconi EPL 2012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Bose-Hubbard model on Apollonian network</a:t>
            </a:r>
            <a:endParaRPr lang="en-US" b="1" dirty="0">
              <a:solidFill>
                <a:srgbClr val="FF0000"/>
              </a:solidFill>
            </a:endParaRPr>
          </a:p>
        </p:txBody>
      </p:sp>
      <p:pic>
        <p:nvPicPr>
          <p:cNvPr id="5" name="Picture 4" descr="apollonian5.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85185" y="2434063"/>
            <a:ext cx="2895600" cy="2518937"/>
          </a:xfrm>
          <a:prstGeom prst="rect">
            <a:avLst/>
          </a:prstGeom>
        </p:spPr>
      </p:pic>
      <p:pic>
        <p:nvPicPr>
          <p:cNvPr id="6" name="Content Placeholder 3" descr="apollo579big.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080785" y="2286000"/>
            <a:ext cx="3063215" cy="2667000"/>
          </a:xfrm>
          <a:prstGeom prst="rect">
            <a:avLst/>
          </a:prstGeom>
        </p:spPr>
      </p:pic>
      <p:sp>
        <p:nvSpPr>
          <p:cNvPr id="8" name="TextBox 7"/>
          <p:cNvSpPr txBox="1"/>
          <p:nvPr/>
        </p:nvSpPr>
        <p:spPr>
          <a:xfrm>
            <a:off x="838200" y="5105400"/>
            <a:ext cx="7674697" cy="1569660"/>
          </a:xfrm>
          <a:prstGeom prst="rect">
            <a:avLst/>
          </a:prstGeom>
          <a:noFill/>
        </p:spPr>
        <p:txBody>
          <a:bodyPr wrap="none" rtlCol="0">
            <a:spAutoFit/>
          </a:bodyPr>
          <a:lstStyle/>
          <a:p>
            <a:r>
              <a:rPr lang="en-US" sz="3200" dirty="0" smtClean="0"/>
              <a:t>The effective Mott-Insulator phase decreases</a:t>
            </a:r>
          </a:p>
          <a:p>
            <a:r>
              <a:rPr lang="en-US" sz="3200" dirty="0" smtClean="0"/>
              <a:t> with network size and disappear in the </a:t>
            </a:r>
          </a:p>
          <a:p>
            <a:r>
              <a:rPr lang="en-US" sz="3200" dirty="0" smtClean="0"/>
              <a:t>thermodynamic limit </a:t>
            </a:r>
            <a:endParaRPr lang="en-US" sz="3200" dirty="0"/>
          </a:p>
        </p:txBody>
      </p:sp>
      <p:pic>
        <p:nvPicPr>
          <p:cNvPr id="9" name="Content Placeholder 3" descr="apollonian123.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7200" y="2438400"/>
            <a:ext cx="2794000" cy="23991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References</a:t>
            </a:r>
            <a:endParaRPr lang="en-US" b="1"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a:buNone/>
            </a:pPr>
            <a:endParaRPr lang="en-US" dirty="0" smtClean="0"/>
          </a:p>
          <a:p>
            <a:pPr>
              <a:buNone/>
            </a:pPr>
            <a:endParaRPr lang="en-US" dirty="0" smtClean="0"/>
          </a:p>
          <a:p>
            <a:endParaRPr lang="en-US" dirty="0" smtClean="0"/>
          </a:p>
          <a:p>
            <a:r>
              <a:rPr lang="en-US" dirty="0" smtClean="0"/>
              <a:t>S. </a:t>
            </a:r>
            <a:r>
              <a:rPr lang="en-US" dirty="0" err="1" smtClean="0"/>
              <a:t>Bradde</a:t>
            </a:r>
            <a:r>
              <a:rPr lang="en-US" dirty="0" smtClean="0"/>
              <a:t>, F. </a:t>
            </a:r>
            <a:r>
              <a:rPr lang="en-US" dirty="0" err="1" smtClean="0"/>
              <a:t>Caccioli</a:t>
            </a:r>
            <a:r>
              <a:rPr lang="en-US" dirty="0" smtClean="0"/>
              <a:t>, L. </a:t>
            </a:r>
            <a:r>
              <a:rPr lang="en-US" dirty="0" err="1" smtClean="0"/>
              <a:t>Dall’Asta</a:t>
            </a:r>
            <a:r>
              <a:rPr lang="en-US" dirty="0" smtClean="0"/>
              <a:t> and G. Bianconi</a:t>
            </a:r>
          </a:p>
          <a:p>
            <a:pPr>
              <a:buNone/>
            </a:pPr>
            <a:r>
              <a:rPr lang="en-US" dirty="0" smtClean="0"/>
              <a:t>	</a:t>
            </a:r>
            <a:r>
              <a:rPr lang="en-US" b="1" dirty="0" smtClean="0"/>
              <a:t>Critical fluctuations in spatial networks</a:t>
            </a:r>
          </a:p>
          <a:p>
            <a:pPr>
              <a:buNone/>
            </a:pPr>
            <a:r>
              <a:rPr lang="en-US" dirty="0" smtClean="0"/>
              <a:t>	Phys. Rev. </a:t>
            </a:r>
            <a:r>
              <a:rPr lang="en-US" dirty="0" err="1" smtClean="0"/>
              <a:t>Lett</a:t>
            </a:r>
            <a:r>
              <a:rPr lang="en-US" dirty="0" smtClean="0"/>
              <a:t>. 104, 218701 (2010).</a:t>
            </a:r>
          </a:p>
          <a:p>
            <a:endParaRPr lang="en-US" dirty="0" smtClean="0"/>
          </a:p>
          <a:p>
            <a:r>
              <a:rPr lang="en-US" dirty="0" smtClean="0"/>
              <a:t>A. </a:t>
            </a:r>
            <a:r>
              <a:rPr lang="en-US" dirty="0" err="1" smtClean="0"/>
              <a:t>Halu</a:t>
            </a:r>
            <a:r>
              <a:rPr lang="en-US" dirty="0" smtClean="0"/>
              <a:t>, L. </a:t>
            </a:r>
            <a:r>
              <a:rPr lang="en-US" dirty="0" err="1" smtClean="0"/>
              <a:t>Ferretti</a:t>
            </a:r>
            <a:r>
              <a:rPr lang="en-US" dirty="0" smtClean="0"/>
              <a:t>, A. </a:t>
            </a:r>
            <a:r>
              <a:rPr lang="en-US" dirty="0" err="1" smtClean="0"/>
              <a:t>Vezzani</a:t>
            </a:r>
            <a:r>
              <a:rPr lang="en-US" dirty="0" smtClean="0"/>
              <a:t> G. Bianconi </a:t>
            </a:r>
          </a:p>
          <a:p>
            <a:pPr>
              <a:buNone/>
            </a:pPr>
            <a:r>
              <a:rPr lang="en-US" b="1" dirty="0" smtClean="0"/>
              <a:t>      Phase diagram of the Bose-Hubbard Model on Complex Networks</a:t>
            </a:r>
          </a:p>
          <a:p>
            <a:pPr>
              <a:buNone/>
            </a:pPr>
            <a:r>
              <a:rPr lang="en-US" b="1" dirty="0" smtClean="0"/>
              <a:t>      </a:t>
            </a:r>
            <a:r>
              <a:rPr lang="en-US" dirty="0" smtClean="0"/>
              <a:t>EPL 99 1 18001 (2012)</a:t>
            </a:r>
          </a:p>
          <a:p>
            <a:endParaRPr lang="en-US" dirty="0" smtClean="0"/>
          </a:p>
          <a:p>
            <a:r>
              <a:rPr lang="en-US" dirty="0" smtClean="0"/>
              <a:t>G. Bianconi  </a:t>
            </a:r>
            <a:r>
              <a:rPr lang="en-US" b="1" dirty="0" err="1" smtClean="0"/>
              <a:t>Supercondutor</a:t>
            </a:r>
            <a:r>
              <a:rPr lang="en-US" b="1" dirty="0" smtClean="0"/>
              <a:t>-Insulator Transition on Annealed Complex Networks </a:t>
            </a:r>
            <a:r>
              <a:rPr lang="en-US" dirty="0" smtClean="0"/>
              <a:t>Phys. Rev. E 85, 061113 (2012).</a:t>
            </a:r>
          </a:p>
          <a:p>
            <a:endParaRPr lang="en-US" dirty="0" smtClean="0"/>
          </a:p>
          <a:p>
            <a:r>
              <a:rPr lang="en-US" dirty="0" smtClean="0"/>
              <a:t>G. Bianconi </a:t>
            </a:r>
            <a:r>
              <a:rPr lang="en-US" b="1" dirty="0" smtClean="0"/>
              <a:t>Enhancement of </a:t>
            </a:r>
            <a:r>
              <a:rPr lang="en-US" b="1" dirty="0" err="1" smtClean="0"/>
              <a:t>Tc</a:t>
            </a:r>
            <a:r>
              <a:rPr lang="en-US" b="1" dirty="0" smtClean="0"/>
              <a:t> in the Superconductor-Insulator Phase Transition on Scale-Free Networks </a:t>
            </a:r>
            <a:r>
              <a:rPr lang="en-US" dirty="0" smtClean="0"/>
              <a:t>JSTAT 2012 (in press) arXiv:1204.6282</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FF0000"/>
                </a:solidFill>
              </a:rPr>
              <a:t>Conclusions</a:t>
            </a:r>
          </a:p>
        </p:txBody>
      </p:sp>
      <p:sp>
        <p:nvSpPr>
          <p:cNvPr id="34819" name="Content Placeholder 2"/>
          <p:cNvSpPr>
            <a:spLocks noGrp="1"/>
          </p:cNvSpPr>
          <p:nvPr>
            <p:ph idx="1"/>
          </p:nvPr>
        </p:nvSpPr>
        <p:spPr>
          <a:xfrm>
            <a:off x="685800" y="1981200"/>
            <a:ext cx="7772400" cy="4684359"/>
          </a:xfrm>
        </p:spPr>
        <p:txBody>
          <a:bodyPr>
            <a:spAutoFit/>
          </a:bodyPr>
          <a:lstStyle/>
          <a:p>
            <a:r>
              <a:rPr lang="en-US" sz="2000" dirty="0" smtClean="0">
                <a:solidFill>
                  <a:srgbClr val="0000FF"/>
                </a:solidFill>
              </a:rPr>
              <a:t>Critical phase transitions when defined on complex networks display new phase diagrams</a:t>
            </a:r>
          </a:p>
          <a:p>
            <a:r>
              <a:rPr lang="en-US" sz="2000" dirty="0" smtClean="0">
                <a:solidFill>
                  <a:srgbClr val="0000FF"/>
                </a:solidFill>
              </a:rPr>
              <a:t>The spectral properties and the degree distribution play a crucial role in determining the phase diagram of critical phenomena in networks</a:t>
            </a:r>
          </a:p>
          <a:p>
            <a:r>
              <a:rPr lang="en-US" sz="2000" dirty="0" smtClean="0">
                <a:solidFill>
                  <a:srgbClr val="0000FF"/>
                </a:solidFill>
              </a:rPr>
              <a:t>We can generalize the Ginsburg criterion to complex networks</a:t>
            </a:r>
          </a:p>
          <a:p>
            <a:r>
              <a:rPr lang="en-US" sz="2000" dirty="0" smtClean="0">
                <a:solidFill>
                  <a:srgbClr val="0000FF"/>
                </a:solidFill>
              </a:rPr>
              <a:t>The Random Transverse </a:t>
            </a:r>
            <a:r>
              <a:rPr lang="en-US" sz="2000" dirty="0" err="1" smtClean="0">
                <a:solidFill>
                  <a:srgbClr val="0000FF"/>
                </a:solidFill>
              </a:rPr>
              <a:t>Ising</a:t>
            </a:r>
            <a:r>
              <a:rPr lang="en-US" sz="2000" dirty="0" smtClean="0">
                <a:solidFill>
                  <a:srgbClr val="0000FF"/>
                </a:solidFill>
              </a:rPr>
              <a:t> Model (RTIM) on scale-free networks with exponential cutoff has a critical temperature that depends on the cutoff if the power-law exponent</a:t>
            </a:r>
            <a:r>
              <a:rPr lang="en-US" sz="2000" dirty="0" smtClean="0">
                <a:solidFill>
                  <a:srgbClr val="0000FF"/>
                </a:solidFill>
                <a:latin typeface="Symbol" charset="2"/>
                <a:ea typeface="Symbol" charset="2"/>
                <a:cs typeface="Symbol" charset="2"/>
              </a:rPr>
              <a:t> </a:t>
            </a:r>
            <a:r>
              <a:rPr lang="en-US" sz="2000" dirty="0" err="1" smtClean="0">
                <a:solidFill>
                  <a:srgbClr val="0000FF"/>
                </a:solidFill>
                <a:latin typeface="Symbol" charset="2"/>
                <a:ea typeface="Symbol" charset="2"/>
                <a:cs typeface="Symbol" charset="2"/>
              </a:rPr>
              <a:t>g</a:t>
            </a:r>
            <a:r>
              <a:rPr lang="en-US" sz="2000" dirty="0" smtClean="0">
                <a:solidFill>
                  <a:srgbClr val="0000FF"/>
                </a:solidFill>
                <a:latin typeface="Symbol" charset="2"/>
                <a:ea typeface="Symbol" charset="2"/>
                <a:cs typeface="Symbol" charset="2"/>
              </a:rPr>
              <a:t>&lt;3</a:t>
            </a:r>
            <a:r>
              <a:rPr lang="en-US" sz="2000" dirty="0" smtClean="0">
                <a:solidFill>
                  <a:srgbClr val="0000FF"/>
                </a:solidFill>
              </a:rPr>
              <a:t>.</a:t>
            </a:r>
          </a:p>
          <a:p>
            <a:r>
              <a:rPr lang="en-US" sz="2000" dirty="0" smtClean="0">
                <a:solidFill>
                  <a:srgbClr val="0000FF"/>
                </a:solidFill>
              </a:rPr>
              <a:t>The Bose-Hubbard model on quenched network has a phase diagram that depend on the spectral properties of the network</a:t>
            </a:r>
          </a:p>
          <a:p>
            <a:r>
              <a:rPr lang="en-US" sz="2000" dirty="0" smtClean="0">
                <a:solidFill>
                  <a:srgbClr val="0000FF"/>
                </a:solidFill>
              </a:rPr>
              <a:t>This open new perspective in studying the interplay between spectral properties and classical/ quantum phase transition in networks</a:t>
            </a:r>
          </a:p>
          <a:p>
            <a:pPr>
              <a:buFontTx/>
              <a:buNone/>
            </a:pPr>
            <a:r>
              <a:rPr lang="en-US" dirty="0" smtClean="0">
                <a:solidFill>
                  <a:srgbClr val="0000FF"/>
                </a:solidFill>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Lattices and </a:t>
            </a:r>
            <a:r>
              <a:rPr lang="en-US" b="1" dirty="0" err="1" smtClean="0">
                <a:solidFill>
                  <a:srgbClr val="FF0000"/>
                </a:solidFill>
              </a:rPr>
              <a:t>quasicrystal</a:t>
            </a:r>
            <a:endParaRPr lang="en-US" b="1" dirty="0">
              <a:solidFill>
                <a:srgbClr val="FF0000"/>
              </a:solidFill>
            </a:endParaRPr>
          </a:p>
        </p:txBody>
      </p:sp>
      <p:sp>
        <p:nvSpPr>
          <p:cNvPr id="3" name="Content Placeholder 2"/>
          <p:cNvSpPr>
            <a:spLocks noGrp="1"/>
          </p:cNvSpPr>
          <p:nvPr>
            <p:ph idx="1"/>
          </p:nvPr>
        </p:nvSpPr>
        <p:spPr/>
        <p:txBody>
          <a:bodyPr/>
          <a:lstStyle/>
          <a:p>
            <a:pPr>
              <a:buNone/>
            </a:pPr>
            <a:r>
              <a:rPr lang="en-US" dirty="0" smtClean="0"/>
              <a:t>A lattice is a regular pattern of points and links repeating periodically in finite dimensions</a:t>
            </a:r>
          </a:p>
          <a:p>
            <a:pPr>
              <a:buNone/>
            </a:pPr>
            <a:r>
              <a:rPr lang="en-US" dirty="0" smtClean="0"/>
              <a:t> </a:t>
            </a:r>
            <a:endParaRPr lang="en-US" dirty="0"/>
          </a:p>
        </p:txBody>
      </p:sp>
      <p:pic>
        <p:nvPicPr>
          <p:cNvPr id="4" name="Content Placeholder 3" descr="penrose_tiling.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257800" y="2895600"/>
            <a:ext cx="4110867" cy="5319946"/>
          </a:xfrm>
          <a:prstGeom prst="rect">
            <a:avLst/>
          </a:prstGeom>
        </p:spPr>
      </p:pic>
      <p:pic>
        <p:nvPicPr>
          <p:cNvPr id="5" name="Picture 4" descr="crystal.jpg"/>
          <p:cNvPicPr>
            <a:picLocks noChangeAspect="1"/>
          </p:cNvPicPr>
          <p:nvPr/>
        </p:nvPicPr>
        <p:blipFill>
          <a:blip r:embed="rId4"/>
          <a:stretch>
            <a:fillRect/>
          </a:stretch>
        </p:blipFill>
        <p:spPr>
          <a:xfrm>
            <a:off x="469900" y="3429000"/>
            <a:ext cx="4102100" cy="1981200"/>
          </a:xfrm>
          <a:prstGeom prst="rect">
            <a:avLst/>
          </a:prstGeom>
        </p:spPr>
      </p:pic>
      <p:sp>
        <p:nvSpPr>
          <p:cNvPr id="6" name="Rectangle 5"/>
          <p:cNvSpPr/>
          <p:nvPr/>
        </p:nvSpPr>
        <p:spPr>
          <a:xfrm>
            <a:off x="5257800" y="2895600"/>
            <a:ext cx="4110867"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i="1" dirty="0">
                <a:solidFill>
                  <a:srgbClr val="0000E4"/>
                </a:solidFill>
              </a:rPr>
              <a:t>How do critical phenomena</a:t>
            </a:r>
            <a:br>
              <a:rPr lang="en-US" i="1" dirty="0">
                <a:solidFill>
                  <a:srgbClr val="0000E4"/>
                </a:solidFill>
              </a:rPr>
            </a:br>
            <a:r>
              <a:rPr lang="en-US" i="1" dirty="0">
                <a:solidFill>
                  <a:srgbClr val="0000E4"/>
                </a:solidFill>
              </a:rPr>
              <a:t>on complex networks</a:t>
            </a:r>
            <a:br>
              <a:rPr lang="en-US" i="1" dirty="0">
                <a:solidFill>
                  <a:srgbClr val="0000E4"/>
                </a:solidFill>
              </a:rPr>
            </a:br>
            <a:r>
              <a:rPr lang="en-US" i="1" dirty="0">
                <a:solidFill>
                  <a:srgbClr val="0000E4"/>
                </a:solidFill>
              </a:rPr>
              <a:t> change if we include </a:t>
            </a:r>
            <a:r>
              <a:rPr lang="en-US" i="1" dirty="0" smtClean="0">
                <a:solidFill>
                  <a:srgbClr val="0000E4"/>
                </a:solidFill>
              </a:rPr>
              <a:t/>
            </a:r>
            <a:br>
              <a:rPr lang="en-US" i="1" dirty="0" smtClean="0">
                <a:solidFill>
                  <a:srgbClr val="0000E4"/>
                </a:solidFill>
              </a:rPr>
            </a:br>
            <a:r>
              <a:rPr lang="en-US" i="1" dirty="0" smtClean="0">
                <a:solidFill>
                  <a:srgbClr val="0000E4"/>
                </a:solidFill>
              </a:rPr>
              <a:t> </a:t>
            </a:r>
            <a:r>
              <a:rPr lang="en-US" i="1" dirty="0">
                <a:solidFill>
                  <a:srgbClr val="0000E4"/>
                </a:solidFill>
              </a:rPr>
              <a:t>spatial interactions?</a:t>
            </a:r>
            <a:endParaRPr lang="en-US" dirty="0"/>
          </a:p>
        </p:txBody>
      </p:sp>
      <p:sp>
        <p:nvSpPr>
          <p:cNvPr id="37891" name="Rectangle 4"/>
          <p:cNvSpPr>
            <a:spLocks noChangeArrowheads="1"/>
          </p:cNvSpPr>
          <p:nvPr/>
        </p:nvSpPr>
        <p:spPr bwMode="auto">
          <a:xfrm>
            <a:off x="762000" y="1524000"/>
            <a:ext cx="7543800" cy="2895600"/>
          </a:xfrm>
          <a:prstGeom prst="rect">
            <a:avLst/>
          </a:prstGeom>
          <a:noFill/>
          <a:ln w="28575">
            <a:solidFill>
              <a:srgbClr val="E6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p:txBody>
          <a:bodyPr/>
          <a:lstStyle/>
          <a:p>
            <a:r>
              <a:rPr lang="en-US" b="1">
                <a:solidFill>
                  <a:srgbClr val="FF0000"/>
                </a:solidFill>
                <a:effectLst>
                  <a:outerShdw blurRad="38100" dist="38100" dir="2700000" algn="tl">
                    <a:srgbClr val="DDDDDD"/>
                  </a:outerShdw>
                </a:effectLst>
              </a:rPr>
              <a:t>Scale-free networks</a:t>
            </a:r>
          </a:p>
        </p:txBody>
      </p:sp>
      <p:pic>
        <p:nvPicPr>
          <p:cNvPr id="1293315" name="Picture 3" descr="actor"/>
          <p:cNvPicPr>
            <a:picLocks noGrp="1" noChangeAspect="1" noChangeArrowheads="1"/>
          </p:cNvPicPr>
          <p:nvPr>
            <p:ph sz="half" idx="1"/>
          </p:nvPr>
        </p:nvPicPr>
        <p:blipFill>
          <a:blip r:embed="rId4"/>
          <a:srcRect/>
          <a:stretch>
            <a:fillRect/>
          </a:stretch>
        </p:blipFill>
        <p:spPr>
          <a:xfrm>
            <a:off x="533400" y="1981200"/>
            <a:ext cx="3365500" cy="3810000"/>
          </a:xfrm>
          <a:ln/>
        </p:spPr>
      </p:pic>
      <p:graphicFrame>
        <p:nvGraphicFramePr>
          <p:cNvPr id="1293316" name="Object 4"/>
          <p:cNvGraphicFramePr>
            <a:graphicFrameLocks noChangeAspect="1"/>
          </p:cNvGraphicFramePr>
          <p:nvPr>
            <p:ph sz="quarter" idx="2"/>
          </p:nvPr>
        </p:nvGraphicFramePr>
        <p:xfrm>
          <a:off x="4495800" y="3041650"/>
          <a:ext cx="1071563" cy="420688"/>
        </p:xfrm>
        <a:graphic>
          <a:graphicData uri="http://schemas.openxmlformats.org/presentationml/2006/ole">
            <p:oleObj spid="_x0000_s154626" name="Equation" r:id="rId5" imgW="355600" imgH="139700" progId="Equation.3">
              <p:embed/>
            </p:oleObj>
          </a:graphicData>
        </a:graphic>
      </p:graphicFrame>
      <p:graphicFrame>
        <p:nvGraphicFramePr>
          <p:cNvPr id="1293317" name="Object 5"/>
          <p:cNvGraphicFramePr>
            <a:graphicFrameLocks noChangeAspect="1"/>
          </p:cNvGraphicFramePr>
          <p:nvPr/>
        </p:nvGraphicFramePr>
        <p:xfrm>
          <a:off x="5189538" y="1563688"/>
          <a:ext cx="1789112" cy="469900"/>
        </p:xfrm>
        <a:graphic>
          <a:graphicData uri="http://schemas.openxmlformats.org/presentationml/2006/ole">
            <p:oleObj spid="_x0000_s154627" name="Equation" r:id="rId6" imgW="698500" imgH="190500" progId="Equation.3">
              <p:embed/>
            </p:oleObj>
          </a:graphicData>
        </a:graphic>
      </p:graphicFrame>
      <p:sp>
        <p:nvSpPr>
          <p:cNvPr id="1293318" name="Rectangle 6"/>
          <p:cNvSpPr>
            <a:spLocks noChangeArrowheads="1"/>
          </p:cNvSpPr>
          <p:nvPr/>
        </p:nvSpPr>
        <p:spPr bwMode="auto">
          <a:xfrm>
            <a:off x="4932363" y="1341438"/>
            <a:ext cx="2160587" cy="863600"/>
          </a:xfrm>
          <a:prstGeom prst="rect">
            <a:avLst/>
          </a:prstGeom>
          <a:noFill/>
          <a:ln w="34925">
            <a:solidFill>
              <a:srgbClr val="0000FF"/>
            </a:solidFill>
            <a:miter lim="800000"/>
            <a:headEnd/>
            <a:tailEnd/>
          </a:ln>
          <a:effectLst/>
        </p:spPr>
        <p:txBody>
          <a:bodyPr wrap="none" anchor="ctr">
            <a:prstTxWarp prst="textNoShape">
              <a:avLst/>
            </a:prstTxWarp>
          </a:bodyPr>
          <a:lstStyle/>
          <a:p>
            <a:endParaRPr lang="en-US"/>
          </a:p>
        </p:txBody>
      </p:sp>
      <p:sp>
        <p:nvSpPr>
          <p:cNvPr id="1293319" name="Text Box 7"/>
          <p:cNvSpPr txBox="1">
            <a:spLocks noChangeArrowheads="1"/>
          </p:cNvSpPr>
          <p:nvPr/>
        </p:nvSpPr>
        <p:spPr bwMode="auto">
          <a:xfrm>
            <a:off x="4343400" y="3733800"/>
            <a:ext cx="838200" cy="366713"/>
          </a:xfrm>
          <a:prstGeom prst="rect">
            <a:avLst/>
          </a:prstGeom>
          <a:noFill/>
          <a:ln w="9525">
            <a:noFill/>
            <a:miter lim="800000"/>
            <a:headEnd/>
            <a:tailEnd/>
          </a:ln>
          <a:effectLst/>
        </p:spPr>
        <p:txBody>
          <a:bodyPr>
            <a:prstTxWarp prst="textNoShape">
              <a:avLst/>
            </a:prstTxWarp>
            <a:spAutoFit/>
          </a:bodyPr>
          <a:lstStyle/>
          <a:p>
            <a:r>
              <a:rPr lang="en-US" sz="1800" i="0">
                <a:solidFill>
                  <a:srgbClr val="FF0000"/>
                </a:solidFill>
              </a:rPr>
              <a:t>with</a:t>
            </a:r>
          </a:p>
        </p:txBody>
      </p:sp>
      <p:sp>
        <p:nvSpPr>
          <p:cNvPr id="1293320" name="Text Box 8"/>
          <p:cNvSpPr txBox="1">
            <a:spLocks noChangeArrowheads="1"/>
          </p:cNvSpPr>
          <p:nvPr/>
        </p:nvSpPr>
        <p:spPr bwMode="auto">
          <a:xfrm>
            <a:off x="6784975" y="3349625"/>
            <a:ext cx="184150" cy="366713"/>
          </a:xfrm>
          <a:prstGeom prst="rect">
            <a:avLst/>
          </a:prstGeom>
          <a:noFill/>
          <a:ln w="9525">
            <a:noFill/>
            <a:miter lim="800000"/>
            <a:headEnd/>
            <a:tailEnd/>
          </a:ln>
          <a:effectLst/>
        </p:spPr>
        <p:txBody>
          <a:bodyPr wrap="none">
            <a:prstTxWarp prst="textNoShape">
              <a:avLst/>
            </a:prstTxWarp>
            <a:spAutoFit/>
          </a:bodyPr>
          <a:lstStyle/>
          <a:p>
            <a:endParaRPr lang="en-US" sz="1800" b="0" i="0"/>
          </a:p>
        </p:txBody>
      </p:sp>
      <p:graphicFrame>
        <p:nvGraphicFramePr>
          <p:cNvPr id="1293322" name="Object 10"/>
          <p:cNvGraphicFramePr>
            <a:graphicFrameLocks noChangeAspect="1"/>
          </p:cNvGraphicFramePr>
          <p:nvPr/>
        </p:nvGraphicFramePr>
        <p:xfrm>
          <a:off x="4800600" y="5768975"/>
          <a:ext cx="1438275" cy="361950"/>
        </p:xfrm>
        <a:graphic>
          <a:graphicData uri="http://schemas.openxmlformats.org/presentationml/2006/ole">
            <p:oleObj spid="_x0000_s154628" name="Equation" r:id="rId7" imgW="558800" imgH="139700" progId="Equation.3">
              <p:embed/>
            </p:oleObj>
          </a:graphicData>
        </a:graphic>
      </p:graphicFrame>
      <p:sp>
        <p:nvSpPr>
          <p:cNvPr id="1293323" name="Text Box 11"/>
          <p:cNvSpPr txBox="1">
            <a:spLocks noChangeArrowheads="1"/>
          </p:cNvSpPr>
          <p:nvPr/>
        </p:nvSpPr>
        <p:spPr bwMode="auto">
          <a:xfrm>
            <a:off x="4419600" y="5105400"/>
            <a:ext cx="641350" cy="366713"/>
          </a:xfrm>
          <a:prstGeom prst="rect">
            <a:avLst/>
          </a:prstGeom>
          <a:noFill/>
          <a:ln w="9525">
            <a:noFill/>
            <a:miter lim="800000"/>
            <a:headEnd/>
            <a:tailEnd/>
          </a:ln>
          <a:effectLst/>
        </p:spPr>
        <p:txBody>
          <a:bodyPr wrap="none">
            <a:prstTxWarp prst="textNoShape">
              <a:avLst/>
            </a:prstTxWarp>
            <a:spAutoFit/>
          </a:bodyPr>
          <a:lstStyle/>
          <a:p>
            <a:r>
              <a:rPr lang="en-US" sz="1800" i="0">
                <a:solidFill>
                  <a:srgbClr val="00CC00"/>
                </a:solidFill>
              </a:rPr>
              <a:t>with</a:t>
            </a:r>
          </a:p>
        </p:txBody>
      </p:sp>
      <p:sp>
        <p:nvSpPr>
          <p:cNvPr id="1293325" name="Text Box 13"/>
          <p:cNvSpPr txBox="1">
            <a:spLocks noChangeArrowheads="1"/>
          </p:cNvSpPr>
          <p:nvPr/>
        </p:nvSpPr>
        <p:spPr bwMode="auto">
          <a:xfrm>
            <a:off x="4284663" y="2492375"/>
            <a:ext cx="641350" cy="366713"/>
          </a:xfrm>
          <a:prstGeom prst="rect">
            <a:avLst/>
          </a:prstGeom>
          <a:noFill/>
          <a:ln w="9525">
            <a:noFill/>
            <a:miter lim="800000"/>
            <a:headEnd/>
            <a:tailEnd/>
          </a:ln>
          <a:effectLst/>
        </p:spPr>
        <p:txBody>
          <a:bodyPr wrap="none">
            <a:prstTxWarp prst="textNoShape">
              <a:avLst/>
            </a:prstTxWarp>
            <a:spAutoFit/>
          </a:bodyPr>
          <a:lstStyle/>
          <a:p>
            <a:r>
              <a:rPr lang="en-US" sz="1800" i="0">
                <a:solidFill>
                  <a:srgbClr val="0000FF"/>
                </a:solidFill>
              </a:rPr>
              <a:t>with</a:t>
            </a:r>
          </a:p>
        </p:txBody>
      </p:sp>
      <p:graphicFrame>
        <p:nvGraphicFramePr>
          <p:cNvPr id="1293326" name="Object 14"/>
          <p:cNvGraphicFramePr>
            <a:graphicFrameLocks noChangeAspect="1"/>
          </p:cNvGraphicFramePr>
          <p:nvPr>
            <p:ph sz="quarter" idx="3"/>
          </p:nvPr>
        </p:nvGraphicFramePr>
        <p:xfrm>
          <a:off x="4495800" y="4416425"/>
          <a:ext cx="1897063" cy="454025"/>
        </p:xfrm>
        <a:graphic>
          <a:graphicData uri="http://schemas.openxmlformats.org/presentationml/2006/ole">
            <p:oleObj spid="_x0000_s154629" name="Equation" r:id="rId8" imgW="584200" imgH="139700" progId="Equation.3">
              <p:embed/>
            </p:oleObj>
          </a:graphicData>
        </a:graphic>
      </p:graphicFrame>
      <p:graphicFrame>
        <p:nvGraphicFramePr>
          <p:cNvPr id="1293328" name="Object 16"/>
          <p:cNvGraphicFramePr>
            <a:graphicFrameLocks noChangeAspect="1"/>
          </p:cNvGraphicFramePr>
          <p:nvPr/>
        </p:nvGraphicFramePr>
        <p:xfrm>
          <a:off x="6705600" y="2590800"/>
          <a:ext cx="1752600" cy="1119188"/>
        </p:xfrm>
        <a:graphic>
          <a:graphicData uri="http://schemas.openxmlformats.org/presentationml/2006/ole">
            <p:oleObj spid="_x0000_s154630" name="Equation" r:id="rId9" imgW="774700" imgH="495300" progId="Equation.3">
              <p:embed/>
            </p:oleObj>
          </a:graphicData>
        </a:graphic>
      </p:graphicFrame>
      <p:graphicFrame>
        <p:nvGraphicFramePr>
          <p:cNvPr id="1293329" name="Object 17"/>
          <p:cNvGraphicFramePr>
            <a:graphicFrameLocks noChangeAspect="1"/>
          </p:cNvGraphicFramePr>
          <p:nvPr/>
        </p:nvGraphicFramePr>
        <p:xfrm>
          <a:off x="6810375" y="4038600"/>
          <a:ext cx="1695450" cy="1119188"/>
        </p:xfrm>
        <a:graphic>
          <a:graphicData uri="http://schemas.openxmlformats.org/presentationml/2006/ole">
            <p:oleObj spid="_x0000_s154631" name="Equation" r:id="rId10" imgW="749300" imgH="495300" progId="Equation.3">
              <p:embed/>
            </p:oleObj>
          </a:graphicData>
        </a:graphic>
      </p:graphicFrame>
      <p:graphicFrame>
        <p:nvGraphicFramePr>
          <p:cNvPr id="1293330" name="Object 18"/>
          <p:cNvGraphicFramePr>
            <a:graphicFrameLocks noChangeAspect="1"/>
          </p:cNvGraphicFramePr>
          <p:nvPr/>
        </p:nvGraphicFramePr>
        <p:xfrm>
          <a:off x="6934200" y="5486400"/>
          <a:ext cx="1350963" cy="1119188"/>
        </p:xfrm>
        <a:graphic>
          <a:graphicData uri="http://schemas.openxmlformats.org/presentationml/2006/ole">
            <p:oleObj spid="_x0000_s154632" name="Equation" r:id="rId11" imgW="596900" imgH="4953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93316"/>
                                        </p:tgtEl>
                                        <p:attrNameLst>
                                          <p:attrName>style.visibility</p:attrName>
                                        </p:attrNameLst>
                                      </p:cBhvr>
                                      <p:to>
                                        <p:strVal val="visible"/>
                                      </p:to>
                                    </p:set>
                                    <p:animEffect transition="in" filter="checkerboard(across)">
                                      <p:cBhvr>
                                        <p:cTn id="7" dur="500"/>
                                        <p:tgtEl>
                                          <p:spTgt spid="1293316"/>
                                        </p:tgtEl>
                                      </p:cBhvr>
                                    </p:animEffect>
                                  </p:childTnLst>
                                </p:cTn>
                              </p:par>
                              <p:par>
                                <p:cTn id="8" presetID="5" presetClass="entr" presetSubtype="10" fill="hold" nodeType="withEffect">
                                  <p:stCondLst>
                                    <p:cond delay="0"/>
                                  </p:stCondLst>
                                  <p:childTnLst>
                                    <p:set>
                                      <p:cBhvr>
                                        <p:cTn id="9" dur="1" fill="hold">
                                          <p:stCondLst>
                                            <p:cond delay="0"/>
                                          </p:stCondLst>
                                        </p:cTn>
                                        <p:tgtEl>
                                          <p:spTgt spid="1293328"/>
                                        </p:tgtEl>
                                        <p:attrNameLst>
                                          <p:attrName>style.visibility</p:attrName>
                                        </p:attrNameLst>
                                      </p:cBhvr>
                                      <p:to>
                                        <p:strVal val="visible"/>
                                      </p:to>
                                    </p:set>
                                    <p:animEffect transition="in" filter="checkerboard(across)">
                                      <p:cBhvr>
                                        <p:cTn id="10" dur="500"/>
                                        <p:tgtEl>
                                          <p:spTgt spid="12933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93325"/>
                                        </p:tgtEl>
                                        <p:attrNameLst>
                                          <p:attrName>style.visibility</p:attrName>
                                        </p:attrNameLst>
                                      </p:cBhvr>
                                      <p:to>
                                        <p:strVal val="visible"/>
                                      </p:to>
                                    </p:set>
                                    <p:animEffect transition="in" filter="checkerboard(across)">
                                      <p:cBhvr>
                                        <p:cTn id="13" dur="500"/>
                                        <p:tgtEl>
                                          <p:spTgt spid="12933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293319"/>
                                        </p:tgtEl>
                                        <p:attrNameLst>
                                          <p:attrName>style.visibility</p:attrName>
                                        </p:attrNameLst>
                                      </p:cBhvr>
                                      <p:to>
                                        <p:strVal val="visible"/>
                                      </p:to>
                                    </p:set>
                                    <p:animEffect transition="in" filter="checkerboard(across)">
                                      <p:cBhvr>
                                        <p:cTn id="18" dur="500"/>
                                        <p:tgtEl>
                                          <p:spTgt spid="1293319"/>
                                        </p:tgtEl>
                                      </p:cBhvr>
                                    </p:animEffect>
                                  </p:childTnLst>
                                </p:cTn>
                              </p:par>
                              <p:par>
                                <p:cTn id="19" presetID="5" presetClass="entr" presetSubtype="10" fill="hold" nodeType="withEffect">
                                  <p:stCondLst>
                                    <p:cond delay="0"/>
                                  </p:stCondLst>
                                  <p:childTnLst>
                                    <p:set>
                                      <p:cBhvr>
                                        <p:cTn id="20" dur="1" fill="hold">
                                          <p:stCondLst>
                                            <p:cond delay="0"/>
                                          </p:stCondLst>
                                        </p:cTn>
                                        <p:tgtEl>
                                          <p:spTgt spid="1293329"/>
                                        </p:tgtEl>
                                        <p:attrNameLst>
                                          <p:attrName>style.visibility</p:attrName>
                                        </p:attrNameLst>
                                      </p:cBhvr>
                                      <p:to>
                                        <p:strVal val="visible"/>
                                      </p:to>
                                    </p:set>
                                    <p:animEffect transition="in" filter="checkerboard(across)">
                                      <p:cBhvr>
                                        <p:cTn id="21" dur="500"/>
                                        <p:tgtEl>
                                          <p:spTgt spid="1293329"/>
                                        </p:tgtEl>
                                      </p:cBhvr>
                                    </p:animEffect>
                                  </p:childTnLst>
                                </p:cTn>
                              </p:par>
                              <p:par>
                                <p:cTn id="22" presetID="5" presetClass="entr" presetSubtype="10" fill="hold" nodeType="withEffect">
                                  <p:stCondLst>
                                    <p:cond delay="0"/>
                                  </p:stCondLst>
                                  <p:childTnLst>
                                    <p:set>
                                      <p:cBhvr>
                                        <p:cTn id="23" dur="1" fill="hold">
                                          <p:stCondLst>
                                            <p:cond delay="0"/>
                                          </p:stCondLst>
                                        </p:cTn>
                                        <p:tgtEl>
                                          <p:spTgt spid="1293326"/>
                                        </p:tgtEl>
                                        <p:attrNameLst>
                                          <p:attrName>style.visibility</p:attrName>
                                        </p:attrNameLst>
                                      </p:cBhvr>
                                      <p:to>
                                        <p:strVal val="visible"/>
                                      </p:to>
                                    </p:set>
                                    <p:animEffect transition="in" filter="checkerboard(across)">
                                      <p:cBhvr>
                                        <p:cTn id="24" dur="500"/>
                                        <p:tgtEl>
                                          <p:spTgt spid="129332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93323"/>
                                        </p:tgtEl>
                                        <p:attrNameLst>
                                          <p:attrName>style.visibility</p:attrName>
                                        </p:attrNameLst>
                                      </p:cBhvr>
                                      <p:to>
                                        <p:strVal val="visible"/>
                                      </p:to>
                                    </p:set>
                                    <p:animEffect transition="in" filter="checkerboard(across)">
                                      <p:cBhvr>
                                        <p:cTn id="29" dur="500"/>
                                        <p:tgtEl>
                                          <p:spTgt spid="1293323"/>
                                        </p:tgtEl>
                                      </p:cBhvr>
                                    </p:animEffect>
                                  </p:childTnLst>
                                </p:cTn>
                              </p:par>
                              <p:par>
                                <p:cTn id="30" presetID="5" presetClass="entr" presetSubtype="10" fill="hold" nodeType="withEffect">
                                  <p:stCondLst>
                                    <p:cond delay="0"/>
                                  </p:stCondLst>
                                  <p:childTnLst>
                                    <p:set>
                                      <p:cBhvr>
                                        <p:cTn id="31" dur="1" fill="hold">
                                          <p:stCondLst>
                                            <p:cond delay="0"/>
                                          </p:stCondLst>
                                        </p:cTn>
                                        <p:tgtEl>
                                          <p:spTgt spid="1293322"/>
                                        </p:tgtEl>
                                        <p:attrNameLst>
                                          <p:attrName>style.visibility</p:attrName>
                                        </p:attrNameLst>
                                      </p:cBhvr>
                                      <p:to>
                                        <p:strVal val="visible"/>
                                      </p:to>
                                    </p:set>
                                    <p:animEffect transition="in" filter="checkerboard(across)">
                                      <p:cBhvr>
                                        <p:cTn id="32" dur="500"/>
                                        <p:tgtEl>
                                          <p:spTgt spid="1293322"/>
                                        </p:tgtEl>
                                      </p:cBhvr>
                                    </p:animEffect>
                                  </p:childTnLst>
                                </p:cTn>
                              </p:par>
                              <p:par>
                                <p:cTn id="33" presetID="5" presetClass="entr" presetSubtype="10" fill="hold" nodeType="withEffect">
                                  <p:stCondLst>
                                    <p:cond delay="0"/>
                                  </p:stCondLst>
                                  <p:childTnLst>
                                    <p:set>
                                      <p:cBhvr>
                                        <p:cTn id="34" dur="1" fill="hold">
                                          <p:stCondLst>
                                            <p:cond delay="0"/>
                                          </p:stCondLst>
                                        </p:cTn>
                                        <p:tgtEl>
                                          <p:spTgt spid="1293330"/>
                                        </p:tgtEl>
                                        <p:attrNameLst>
                                          <p:attrName>style.visibility</p:attrName>
                                        </p:attrNameLst>
                                      </p:cBhvr>
                                      <p:to>
                                        <p:strVal val="visible"/>
                                      </p:to>
                                    </p:set>
                                    <p:animEffect transition="in" filter="checkerboard(across)">
                                      <p:cBhvr>
                                        <p:cTn id="35" dur="500"/>
                                        <p:tgtEl>
                                          <p:spTgt spid="129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319" grpId="0"/>
      <p:bldP spid="1293323" grpId="0"/>
      <p:bldP spid="1293325"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rgbClr val="FF0000"/>
                </a:solidFill>
              </a:rPr>
              <a:t>Conclusions</a:t>
            </a:r>
          </a:p>
        </p:txBody>
      </p:sp>
      <p:sp>
        <p:nvSpPr>
          <p:cNvPr id="34819" name="Content Placeholder 2"/>
          <p:cNvSpPr>
            <a:spLocks noGrp="1"/>
          </p:cNvSpPr>
          <p:nvPr>
            <p:ph idx="1"/>
          </p:nvPr>
        </p:nvSpPr>
        <p:spPr>
          <a:xfrm>
            <a:off x="685800" y="1981200"/>
            <a:ext cx="7772400" cy="4930581"/>
          </a:xfrm>
        </p:spPr>
        <p:txBody>
          <a:bodyPr>
            <a:spAutoFit/>
          </a:bodyPr>
          <a:lstStyle/>
          <a:p>
            <a:r>
              <a:rPr lang="en-US" sz="2000" dirty="0" smtClean="0">
                <a:solidFill>
                  <a:srgbClr val="0000FF"/>
                </a:solidFill>
              </a:rPr>
              <a:t>Critical phase transitions when defined on complex networks display new phase diagrams</a:t>
            </a:r>
          </a:p>
          <a:p>
            <a:r>
              <a:rPr lang="en-US" sz="2000" dirty="0" smtClean="0">
                <a:solidFill>
                  <a:srgbClr val="0000FF"/>
                </a:solidFill>
              </a:rPr>
              <a:t>The Random Transverse </a:t>
            </a:r>
            <a:r>
              <a:rPr lang="en-US" sz="2000" dirty="0" err="1" smtClean="0">
                <a:solidFill>
                  <a:srgbClr val="0000FF"/>
                </a:solidFill>
              </a:rPr>
              <a:t>Ising</a:t>
            </a:r>
            <a:r>
              <a:rPr lang="en-US" sz="2000" dirty="0" smtClean="0">
                <a:solidFill>
                  <a:srgbClr val="0000FF"/>
                </a:solidFill>
              </a:rPr>
              <a:t> Model (RTIM) on scale-free networks with exponential cutoff has a critical temperature that depends on the cutoff if the power-law exponent</a:t>
            </a:r>
            <a:r>
              <a:rPr lang="en-US" sz="2000" dirty="0" smtClean="0">
                <a:solidFill>
                  <a:srgbClr val="0000FF"/>
                </a:solidFill>
                <a:latin typeface="Symbol" charset="2"/>
                <a:ea typeface="Symbol" charset="2"/>
                <a:cs typeface="Symbol" charset="2"/>
              </a:rPr>
              <a:t> </a:t>
            </a:r>
            <a:r>
              <a:rPr lang="en-US" sz="2000" dirty="0" err="1" smtClean="0">
                <a:solidFill>
                  <a:srgbClr val="0000FF"/>
                </a:solidFill>
                <a:latin typeface="Symbol" charset="2"/>
                <a:ea typeface="Symbol" charset="2"/>
                <a:cs typeface="Symbol" charset="2"/>
              </a:rPr>
              <a:t>l</a:t>
            </a:r>
            <a:r>
              <a:rPr lang="en-US" sz="2000" dirty="0" smtClean="0">
                <a:solidFill>
                  <a:srgbClr val="0000FF"/>
                </a:solidFill>
                <a:latin typeface="Symbol" charset="2"/>
                <a:ea typeface="Symbol" charset="2"/>
                <a:cs typeface="Symbol" charset="2"/>
              </a:rPr>
              <a:t>&lt;3</a:t>
            </a:r>
            <a:r>
              <a:rPr lang="en-US" sz="2000" dirty="0" smtClean="0">
                <a:solidFill>
                  <a:srgbClr val="0000FF"/>
                </a:solidFill>
              </a:rPr>
              <a:t>.</a:t>
            </a:r>
          </a:p>
          <a:p>
            <a:r>
              <a:rPr lang="en-US" sz="2000" dirty="0" smtClean="0">
                <a:solidFill>
                  <a:srgbClr val="0000FF"/>
                </a:solidFill>
              </a:rPr>
              <a:t>We have characterized the Bose-Hubbard model on annealed and quenched networks by the mean-field model </a:t>
            </a:r>
          </a:p>
          <a:p>
            <a:r>
              <a:rPr lang="en-US" sz="2000" dirty="0" smtClean="0">
                <a:solidFill>
                  <a:srgbClr val="0000FF"/>
                </a:solidFill>
              </a:rPr>
              <a:t>This open new perspective in studying other quantum phase transitions such as rotor models, quantum spin-glass models  on complex networks</a:t>
            </a:r>
          </a:p>
          <a:p>
            <a:r>
              <a:rPr lang="en-US" sz="2000" dirty="0" smtClean="0">
                <a:solidFill>
                  <a:srgbClr val="0000FF"/>
                </a:solidFill>
              </a:rPr>
              <a:t>Experimental implementation of potentials describing complex networks could open new scenario for the realization of cold atoms multi-body states with new phase diagrams</a:t>
            </a:r>
          </a:p>
          <a:p>
            <a:pPr>
              <a:buFontTx/>
              <a:buNone/>
            </a:pPr>
            <a:r>
              <a:rPr lang="en-US" dirty="0" smtClean="0">
                <a:solidFill>
                  <a:srgbClr val="0000FF"/>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fontScale="90000"/>
          </a:bodyPr>
          <a:lstStyle/>
          <a:p>
            <a:pPr eaLnBrk="1" hangingPunct="1"/>
            <a:r>
              <a:rPr lang="en-US" b="1">
                <a:solidFill>
                  <a:srgbClr val="E60000"/>
                </a:solidFill>
              </a:rPr>
              <a:t>Annealed uncorrelated</a:t>
            </a:r>
            <a:br>
              <a:rPr lang="en-US" b="1">
                <a:solidFill>
                  <a:srgbClr val="E60000"/>
                </a:solidFill>
              </a:rPr>
            </a:br>
            <a:r>
              <a:rPr lang="en-US" b="1">
                <a:solidFill>
                  <a:srgbClr val="E60000"/>
                </a:solidFill>
              </a:rPr>
              <a:t>complex networks</a:t>
            </a:r>
            <a:endParaRPr lang="en-US"/>
          </a:p>
        </p:txBody>
      </p:sp>
      <p:sp>
        <p:nvSpPr>
          <p:cNvPr id="39941" name="Rectangle 3"/>
          <p:cNvSpPr>
            <a:spLocks noGrp="1" noChangeArrowheads="1"/>
          </p:cNvSpPr>
          <p:nvPr>
            <p:ph type="body" idx="1"/>
          </p:nvPr>
        </p:nvSpPr>
        <p:spPr>
          <a:xfrm>
            <a:off x="685800" y="2362200"/>
            <a:ext cx="8001000" cy="3733800"/>
          </a:xfrm>
        </p:spPr>
        <p:txBody>
          <a:bodyPr/>
          <a:lstStyle/>
          <a:p>
            <a:pPr eaLnBrk="1" hangingPunct="1">
              <a:buFont typeface="Wingdings" charset="2"/>
              <a:buChar char="Ø"/>
            </a:pPr>
            <a:r>
              <a:rPr lang="en-US" sz="2000">
                <a:solidFill>
                  <a:srgbClr val="0000E4"/>
                </a:solidFill>
              </a:rPr>
              <a:t>In annealed uncorrelated complex networks, we assign to each node an expected degree </a:t>
            </a:r>
            <a:r>
              <a:rPr lang="en-US" sz="2000" i="1">
                <a:solidFill>
                  <a:srgbClr val="0000E4"/>
                </a:solidFill>
                <a:latin typeface="Symbol" charset="2"/>
              </a:rPr>
              <a:t></a:t>
            </a:r>
            <a:r>
              <a:rPr lang="en-US" sz="2000" i="1" baseline="-25000">
                <a:solidFill>
                  <a:srgbClr val="0000E4"/>
                </a:solidFill>
              </a:rPr>
              <a:t></a:t>
            </a:r>
            <a:endParaRPr lang="en-US" sz="2000">
              <a:solidFill>
                <a:srgbClr val="0000E4"/>
              </a:solidFill>
            </a:endParaRPr>
          </a:p>
          <a:p>
            <a:pPr eaLnBrk="1" hangingPunct="1">
              <a:buFont typeface="Wingdings" charset="2"/>
              <a:buChar char="Ø"/>
            </a:pPr>
            <a:r>
              <a:rPr lang="en-US" sz="2000">
                <a:solidFill>
                  <a:srgbClr val="0000E4"/>
                </a:solidFill>
              </a:rPr>
              <a:t>Each link is present with probability </a:t>
            </a:r>
            <a:r>
              <a:rPr lang="en-US" sz="2000" i="1">
                <a:solidFill>
                  <a:srgbClr val="0000E4"/>
                </a:solidFill>
              </a:rPr>
              <a:t>p</a:t>
            </a:r>
            <a:r>
              <a:rPr lang="en-US" sz="2000" i="1" baseline="-25000">
                <a:solidFill>
                  <a:srgbClr val="0000E4"/>
                </a:solidFill>
              </a:rPr>
              <a:t>ij</a:t>
            </a: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r>
              <a:rPr lang="en-US" sz="2000">
                <a:solidFill>
                  <a:srgbClr val="0000E4"/>
                </a:solidFill>
              </a:rPr>
              <a:t>The degree </a:t>
            </a:r>
            <a:r>
              <a:rPr lang="en-US" sz="2000" i="1">
                <a:solidFill>
                  <a:srgbClr val="0000E4"/>
                </a:solidFill>
              </a:rPr>
              <a:t>k</a:t>
            </a:r>
            <a:r>
              <a:rPr lang="en-US" sz="2000" i="1" baseline="-25000">
                <a:solidFill>
                  <a:srgbClr val="0000E4"/>
                </a:solidFill>
              </a:rPr>
              <a:t>i</a:t>
            </a:r>
            <a:r>
              <a:rPr lang="en-US" sz="2000" i="1">
                <a:solidFill>
                  <a:srgbClr val="0000E4"/>
                </a:solidFill>
              </a:rPr>
              <a:t> </a:t>
            </a:r>
            <a:r>
              <a:rPr lang="en-US" sz="2000">
                <a:solidFill>
                  <a:srgbClr val="0000E4"/>
                </a:solidFill>
              </a:rPr>
              <a:t> a node i is a Poisson variable with mean </a:t>
            </a:r>
            <a:r>
              <a:rPr lang="en-US" sz="2000" i="1">
                <a:solidFill>
                  <a:srgbClr val="0000E4"/>
                </a:solidFill>
                <a:latin typeface="Symbol" charset="2"/>
              </a:rPr>
              <a:t></a:t>
            </a:r>
            <a:r>
              <a:rPr lang="en-US" sz="2000" i="1" baseline="-25000">
                <a:solidFill>
                  <a:srgbClr val="0000E4"/>
                </a:solidFill>
              </a:rPr>
              <a:t>i</a:t>
            </a:r>
            <a:endParaRPr lang="en-US" sz="2000"/>
          </a:p>
        </p:txBody>
      </p:sp>
      <p:graphicFrame>
        <p:nvGraphicFramePr>
          <p:cNvPr id="39938" name="Object 2"/>
          <p:cNvGraphicFramePr>
            <a:graphicFrameLocks noChangeAspect="1"/>
          </p:cNvGraphicFramePr>
          <p:nvPr/>
        </p:nvGraphicFramePr>
        <p:xfrm>
          <a:off x="3429000" y="3505200"/>
          <a:ext cx="1676400" cy="1023938"/>
        </p:xfrm>
        <a:graphic>
          <a:graphicData uri="http://schemas.openxmlformats.org/presentationml/2006/ole">
            <p:oleObj spid="_x0000_s12290" name="Equation" r:id="rId4" imgW="685800" imgH="419100" progId="Equation.3">
              <p:embed/>
            </p:oleObj>
          </a:graphicData>
        </a:graphic>
      </p:graphicFrame>
      <p:graphicFrame>
        <p:nvGraphicFramePr>
          <p:cNvPr id="39939" name="Object 3"/>
          <p:cNvGraphicFramePr>
            <a:graphicFrameLocks noChangeAspect="1"/>
          </p:cNvGraphicFramePr>
          <p:nvPr/>
        </p:nvGraphicFramePr>
        <p:xfrm>
          <a:off x="3429000" y="5029200"/>
          <a:ext cx="2070100" cy="1020763"/>
        </p:xfrm>
        <a:graphic>
          <a:graphicData uri="http://schemas.openxmlformats.org/presentationml/2006/ole">
            <p:oleObj spid="_x0000_s12291" name="Equation" r:id="rId5" imgW="1003300" imgH="495300" progId="Equation.3">
              <p:embed/>
            </p:oleObj>
          </a:graphicData>
        </a:graphic>
      </p:graphicFrame>
      <p:sp>
        <p:nvSpPr>
          <p:cNvPr id="39942" name="Text Box 6"/>
          <p:cNvSpPr txBox="1">
            <a:spLocks noChangeArrowheads="1"/>
          </p:cNvSpPr>
          <p:nvPr/>
        </p:nvSpPr>
        <p:spPr bwMode="auto">
          <a:xfrm>
            <a:off x="1127125" y="6245225"/>
            <a:ext cx="3201988" cy="320675"/>
          </a:xfrm>
          <a:prstGeom prst="rect">
            <a:avLst/>
          </a:prstGeom>
          <a:noFill/>
          <a:ln w="9525">
            <a:noFill/>
            <a:miter lim="800000"/>
            <a:headEnd/>
            <a:tailEnd/>
          </a:ln>
        </p:spPr>
        <p:txBody>
          <a:bodyPr wrap="none">
            <a:prstTxWarp prst="textNoShape">
              <a:avLst/>
            </a:prstTxWarp>
            <a:spAutoFit/>
          </a:bodyPr>
          <a:lstStyle/>
          <a:p>
            <a:r>
              <a:rPr lang="en-US" sz="1500"/>
              <a:t>Boguna, Pastor-Satorras PRE 2003</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9" name="Rectangle 2"/>
          <p:cNvSpPr>
            <a:spLocks noGrp="1" noChangeArrowheads="1"/>
          </p:cNvSpPr>
          <p:nvPr>
            <p:ph type="ctrTitle"/>
          </p:nvPr>
        </p:nvSpPr>
        <p:spPr>
          <a:xfrm>
            <a:off x="685800" y="152400"/>
            <a:ext cx="7772400" cy="1295400"/>
          </a:xfrm>
        </p:spPr>
        <p:txBody>
          <a:bodyPr>
            <a:normAutofit fontScale="90000"/>
          </a:bodyPr>
          <a:lstStyle/>
          <a:p>
            <a:pPr eaLnBrk="1" hangingPunct="1"/>
            <a:r>
              <a:rPr lang="en-US" b="1">
                <a:solidFill>
                  <a:srgbClr val="E60000"/>
                </a:solidFill>
              </a:rPr>
              <a:t>Ising model in annealed</a:t>
            </a:r>
            <a:br>
              <a:rPr lang="en-US" b="1">
                <a:solidFill>
                  <a:srgbClr val="E60000"/>
                </a:solidFill>
              </a:rPr>
            </a:br>
            <a:r>
              <a:rPr lang="en-US" b="1">
                <a:solidFill>
                  <a:srgbClr val="E60000"/>
                </a:solidFill>
              </a:rPr>
              <a:t>complex networks</a:t>
            </a:r>
            <a:endParaRPr lang="en-US"/>
          </a:p>
        </p:txBody>
      </p:sp>
      <p:sp>
        <p:nvSpPr>
          <p:cNvPr id="41990" name="Rectangle 3"/>
          <p:cNvSpPr>
            <a:spLocks noGrp="1" noChangeArrowheads="1"/>
          </p:cNvSpPr>
          <p:nvPr>
            <p:ph type="subTitle" idx="1"/>
          </p:nvPr>
        </p:nvSpPr>
        <p:spPr>
          <a:xfrm>
            <a:off x="381000" y="1600200"/>
            <a:ext cx="8305800" cy="4572000"/>
          </a:xfrm>
        </p:spPr>
        <p:txBody>
          <a:bodyPr/>
          <a:lstStyle/>
          <a:p>
            <a:pPr algn="l" eaLnBrk="1" hangingPunct="1">
              <a:buFont typeface="Wingdings" charset="2"/>
              <a:buChar char="Ø"/>
            </a:pPr>
            <a:r>
              <a:rPr lang="en-US" sz="2400">
                <a:solidFill>
                  <a:srgbClr val="0000E4"/>
                </a:solidFill>
              </a:rPr>
              <a:t>The Ising model on annealed complex networks has Hamiltonian given by</a:t>
            </a:r>
          </a:p>
          <a:p>
            <a:pPr algn="l" eaLnBrk="1" hangingPunct="1">
              <a:buFont typeface="Wingdings" charset="2"/>
              <a:buChar char="Ø"/>
            </a:pPr>
            <a:endParaRPr lang="en-US" sz="2400">
              <a:solidFill>
                <a:srgbClr val="0000E4"/>
              </a:solidFill>
            </a:endParaRPr>
          </a:p>
          <a:p>
            <a:pPr algn="l" eaLnBrk="1" hangingPunct="1">
              <a:buFont typeface="Wingdings" charset="2"/>
              <a:buChar char="Ø"/>
            </a:pPr>
            <a:r>
              <a:rPr lang="en-US" sz="2400">
                <a:solidFill>
                  <a:srgbClr val="0000E4"/>
                </a:solidFill>
              </a:rPr>
              <a:t>The critical temperature is given by</a:t>
            </a:r>
          </a:p>
          <a:p>
            <a:pPr algn="l" eaLnBrk="1" hangingPunct="1">
              <a:buFont typeface="Wingdings" charset="2"/>
              <a:buChar char="Ø"/>
            </a:pPr>
            <a:endParaRPr lang="en-US" sz="2400">
              <a:solidFill>
                <a:srgbClr val="0000E4"/>
              </a:solidFill>
            </a:endParaRPr>
          </a:p>
          <a:p>
            <a:pPr algn="l" eaLnBrk="1" hangingPunct="1">
              <a:buFont typeface="Wingdings" charset="2"/>
              <a:buChar char="Ø"/>
            </a:pPr>
            <a:endParaRPr lang="en-US" sz="2400">
              <a:solidFill>
                <a:srgbClr val="0000E4"/>
              </a:solidFill>
            </a:endParaRPr>
          </a:p>
          <a:p>
            <a:pPr algn="l" eaLnBrk="1" hangingPunct="1">
              <a:buFont typeface="Wingdings" charset="2"/>
              <a:buChar char="Ø"/>
            </a:pPr>
            <a:endParaRPr lang="en-US" sz="2400">
              <a:solidFill>
                <a:srgbClr val="0000E4"/>
              </a:solidFill>
            </a:endParaRPr>
          </a:p>
          <a:p>
            <a:pPr algn="l" eaLnBrk="1" hangingPunct="1">
              <a:buFont typeface="Wingdings" charset="2"/>
              <a:buChar char="Ø"/>
            </a:pPr>
            <a:r>
              <a:rPr lang="en-US" sz="2400">
                <a:solidFill>
                  <a:srgbClr val="0000E4"/>
                </a:solidFill>
              </a:rPr>
              <a:t>The magnetization is non-homogeneous</a:t>
            </a:r>
          </a:p>
          <a:p>
            <a:pPr algn="l" eaLnBrk="1" hangingPunct="1">
              <a:buFont typeface="Wingdings" charset="2"/>
              <a:buChar char="Ø"/>
            </a:pPr>
            <a:endParaRPr lang="en-US" sz="2400">
              <a:solidFill>
                <a:srgbClr val="0000E4"/>
              </a:solidFill>
            </a:endParaRPr>
          </a:p>
          <a:p>
            <a:pPr algn="l" eaLnBrk="1" hangingPunct="1">
              <a:buFont typeface="Wingdings" charset="2"/>
              <a:buChar char="Ø"/>
            </a:pPr>
            <a:endParaRPr lang="en-US" sz="2400">
              <a:solidFill>
                <a:srgbClr val="0000E4"/>
              </a:solidFill>
            </a:endParaRPr>
          </a:p>
        </p:txBody>
      </p:sp>
      <p:graphicFrame>
        <p:nvGraphicFramePr>
          <p:cNvPr id="41986" name="Object 2"/>
          <p:cNvGraphicFramePr>
            <a:graphicFrameLocks noChangeAspect="1"/>
          </p:cNvGraphicFramePr>
          <p:nvPr/>
        </p:nvGraphicFramePr>
        <p:xfrm>
          <a:off x="3200400" y="3429000"/>
          <a:ext cx="2514600" cy="733425"/>
        </p:xfrm>
        <a:graphic>
          <a:graphicData uri="http://schemas.openxmlformats.org/presentationml/2006/ole">
            <p:oleObj spid="_x0000_s14338" name="Equation" r:id="rId4" imgW="1524000" imgH="444500" progId="Equation.3">
              <p:embed/>
            </p:oleObj>
          </a:graphicData>
        </a:graphic>
      </p:graphicFrame>
      <p:graphicFrame>
        <p:nvGraphicFramePr>
          <p:cNvPr id="41987" name="Object 3"/>
          <p:cNvGraphicFramePr>
            <a:graphicFrameLocks noChangeAspect="1"/>
          </p:cNvGraphicFramePr>
          <p:nvPr/>
        </p:nvGraphicFramePr>
        <p:xfrm>
          <a:off x="3048000" y="5181600"/>
          <a:ext cx="2895600" cy="568325"/>
        </p:xfrm>
        <a:graphic>
          <a:graphicData uri="http://schemas.openxmlformats.org/presentationml/2006/ole">
            <p:oleObj spid="_x0000_s14339" name="Equation" r:id="rId5" imgW="1358900" imgH="266700" progId="Equation.3">
              <p:embed/>
            </p:oleObj>
          </a:graphicData>
        </a:graphic>
      </p:graphicFrame>
      <p:graphicFrame>
        <p:nvGraphicFramePr>
          <p:cNvPr id="41988" name="Object 4"/>
          <p:cNvGraphicFramePr>
            <a:graphicFrameLocks noChangeAspect="1"/>
          </p:cNvGraphicFramePr>
          <p:nvPr/>
        </p:nvGraphicFramePr>
        <p:xfrm>
          <a:off x="2876550" y="2286000"/>
          <a:ext cx="3238500" cy="679450"/>
        </p:xfrm>
        <a:graphic>
          <a:graphicData uri="http://schemas.openxmlformats.org/presentationml/2006/ole">
            <p:oleObj spid="_x0000_s14340" name="Equation" r:id="rId6" imgW="1993900" imgH="419100" progId="Equation.3">
              <p:embed/>
            </p:oleObj>
          </a:graphicData>
        </a:graphic>
      </p:graphicFrame>
      <p:sp>
        <p:nvSpPr>
          <p:cNvPr id="41991" name="Rectangle 8"/>
          <p:cNvSpPr>
            <a:spLocks noChangeArrowheads="1"/>
          </p:cNvSpPr>
          <p:nvPr/>
        </p:nvSpPr>
        <p:spPr bwMode="auto">
          <a:xfrm>
            <a:off x="1676400" y="5943600"/>
            <a:ext cx="5561013" cy="641350"/>
          </a:xfrm>
          <a:prstGeom prst="rect">
            <a:avLst/>
          </a:prstGeom>
          <a:noFill/>
          <a:ln w="9525">
            <a:noFill/>
            <a:miter lim="800000"/>
            <a:headEnd/>
            <a:tailEnd/>
          </a:ln>
        </p:spPr>
        <p:txBody>
          <a:bodyPr wrap="none">
            <a:prstTxWarp prst="textNoShape">
              <a:avLst/>
            </a:prstTxWarp>
            <a:spAutoFit/>
          </a:bodyPr>
          <a:lstStyle/>
          <a:p>
            <a:r>
              <a:rPr lang="en-US" sz="1800" i="1"/>
              <a:t>G. Bianconi 2002,S.N. Dorogovtsev et al. 2002, </a:t>
            </a:r>
          </a:p>
          <a:p>
            <a:r>
              <a:rPr lang="en-US" sz="1800" i="1"/>
              <a:t>Leone et al. 2002, Goltsev et al. 2003,Lee et al. 2009</a:t>
            </a:r>
            <a:endParaRPr lang="en-US"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pPr eaLnBrk="1" hangingPunct="1"/>
            <a:r>
              <a:rPr lang="en-US" b="1">
                <a:solidFill>
                  <a:srgbClr val="E60000"/>
                </a:solidFill>
              </a:rPr>
              <a:t>Critical exponents </a:t>
            </a:r>
            <a:br>
              <a:rPr lang="en-US" b="1">
                <a:solidFill>
                  <a:srgbClr val="E60000"/>
                </a:solidFill>
              </a:rPr>
            </a:br>
            <a:r>
              <a:rPr lang="en-US" b="1">
                <a:solidFill>
                  <a:srgbClr val="E60000"/>
                </a:solidFill>
              </a:rPr>
              <a:t>of the Ising model on </a:t>
            </a:r>
            <a:br>
              <a:rPr lang="en-US" b="1">
                <a:solidFill>
                  <a:srgbClr val="E60000"/>
                </a:solidFill>
              </a:rPr>
            </a:br>
            <a:r>
              <a:rPr lang="en-US" b="1">
                <a:solidFill>
                  <a:srgbClr val="E60000"/>
                </a:solidFill>
              </a:rPr>
              <a:t>complex topologies</a:t>
            </a:r>
            <a:endParaRPr lang="en-US"/>
          </a:p>
        </p:txBody>
      </p:sp>
      <p:graphicFrame>
        <p:nvGraphicFramePr>
          <p:cNvPr id="129126" name="Group 102"/>
          <p:cNvGraphicFramePr>
            <a:graphicFrameLocks noGrp="1"/>
          </p:cNvGraphicFramePr>
          <p:nvPr/>
        </p:nvGraphicFramePr>
        <p:xfrm>
          <a:off x="304800" y="2514600"/>
          <a:ext cx="8534400" cy="2806066"/>
        </p:xfrm>
        <a:graphic>
          <a:graphicData uri="http://schemas.openxmlformats.org/drawingml/2006/table">
            <a:tbl>
              <a:tblPr/>
              <a:tblGrid>
                <a:gridCol w="2133600"/>
                <a:gridCol w="2743200"/>
                <a:gridCol w="2133600"/>
                <a:gridCol w="1524000"/>
              </a:tblGrid>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C(T&lt;T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&gt;5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1/2</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Jump at 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1/2</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/(|ln|T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1/2</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1/ln|T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3&lt;</a:t>
                      </a: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&lt;5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-1)</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-)/(-3)</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25000">
                          <a:ln>
                            <a:noFill/>
                          </a:ln>
                          <a:solidFill>
                            <a:schemeClr val="tx1"/>
                          </a:solidFill>
                          <a:effectLst/>
                          <a:latin typeface="Arial" charset="0"/>
                          <a:ea typeface="ＭＳ Ｐゴシック" charset="-128"/>
                          <a:cs typeface="ＭＳ Ｐゴシック" charset="-128"/>
                        </a:rPr>
                        <a:t>c</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e</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-2T/</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&lt;&gt;</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2</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e</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-4T/</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&lt;&gt;</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Arial" charset="0"/>
                          <a:ea typeface="ＭＳ Ｐゴシック" charset="-128"/>
                          <a:cs typeface="ＭＳ Ｐゴシック" charset="-128"/>
                        </a:rPr>
                        <a:t>-1</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2&lt;</a:t>
                      </a:r>
                      <a:r>
                        <a:rPr kumimoji="0" lang="en-US" sz="1800" b="0" i="0" u="none" strike="noStrike" cap="none" normalizeH="0" baseline="0">
                          <a:ln>
                            <a:noFill/>
                          </a:ln>
                          <a:solidFill>
                            <a:schemeClr val="tx1"/>
                          </a:solidFill>
                          <a:effectLst/>
                          <a:latin typeface="Symbol" charset="2"/>
                          <a:ea typeface="ＭＳ Ｐゴシック" charset="-128"/>
                          <a:cs typeface="ＭＳ Ｐゴシック" charset="-128"/>
                        </a:rPr>
                        <a:t></a:t>
                      </a: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&lt;3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3-)</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a:ln>
                            <a:noFill/>
                          </a:ln>
                          <a:solidFill>
                            <a:schemeClr val="tx1"/>
                          </a:solidFill>
                          <a:effectLst/>
                          <a:latin typeface="Symbol" charset="2"/>
                          <a:ea typeface="ＭＳ Ｐゴシック" charset="-128"/>
                          <a:cs typeface="ＭＳ Ｐゴシック" charset="-128"/>
                        </a:rPr>
                        <a:t>-1)/(3-)</a:t>
                      </a: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rPr>
                        <a:t>T</a:t>
                      </a:r>
                      <a:r>
                        <a:rPr kumimoji="0" lang="en-US" sz="1800" b="0" i="0" u="none" strike="noStrike" cap="none" normalizeH="0" baseline="30000" dirty="0">
                          <a:ln>
                            <a:noFill/>
                          </a:ln>
                          <a:solidFill>
                            <a:schemeClr val="tx1"/>
                          </a:solidFill>
                          <a:effectLst/>
                          <a:latin typeface="Arial" charset="0"/>
                          <a:ea typeface="ＭＳ Ｐゴシック" charset="-128"/>
                          <a:cs typeface="ＭＳ Ｐゴシック" charset="-128"/>
                        </a:rPr>
                        <a:t>-1</a:t>
                      </a:r>
                      <a:endParaRPr kumimoji="0" lang="en-US" sz="18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73" name="Text Box 103"/>
          <p:cNvSpPr txBox="1">
            <a:spLocks noChangeArrowheads="1"/>
          </p:cNvSpPr>
          <p:nvPr/>
        </p:nvSpPr>
        <p:spPr bwMode="auto">
          <a:xfrm>
            <a:off x="228600" y="6019800"/>
            <a:ext cx="8632825" cy="549275"/>
          </a:xfrm>
          <a:prstGeom prst="rect">
            <a:avLst/>
          </a:prstGeom>
          <a:noFill/>
          <a:ln w="9525">
            <a:noFill/>
            <a:miter lim="800000"/>
            <a:headEnd/>
            <a:tailEnd/>
          </a:ln>
        </p:spPr>
        <p:txBody>
          <a:bodyPr wrap="none">
            <a:prstTxWarp prst="textNoShape">
              <a:avLst/>
            </a:prstTxWarp>
            <a:spAutoFit/>
          </a:bodyPr>
          <a:lstStyle/>
          <a:p>
            <a:r>
              <a:rPr lang="en-US" sz="3000" i="1">
                <a:solidFill>
                  <a:srgbClr val="0000E4"/>
                </a:solidFill>
              </a:rPr>
              <a:t>But the critical fluctuations still remain mean-field !</a:t>
            </a:r>
            <a:endParaRPr lang="en-US"/>
          </a:p>
        </p:txBody>
      </p:sp>
      <p:graphicFrame>
        <p:nvGraphicFramePr>
          <p:cNvPr id="44034" name="Object 2"/>
          <p:cNvGraphicFramePr>
            <a:graphicFrameLocks noChangeAspect="1"/>
          </p:cNvGraphicFramePr>
          <p:nvPr/>
        </p:nvGraphicFramePr>
        <p:xfrm>
          <a:off x="3868738" y="1741488"/>
          <a:ext cx="1635125" cy="468312"/>
        </p:xfrm>
        <a:graphic>
          <a:graphicData uri="http://schemas.openxmlformats.org/presentationml/2006/ole">
            <p:oleObj spid="_x0000_s16386" name="Equation" r:id="rId4" imgW="711200" imgH="203200" progId="Equation.3">
              <p:embed/>
            </p:oleObj>
          </a:graphicData>
        </a:graphic>
      </p:graphicFrame>
      <p:sp>
        <p:nvSpPr>
          <p:cNvPr id="6" name="TextBox 5"/>
          <p:cNvSpPr txBox="1"/>
          <p:nvPr/>
        </p:nvSpPr>
        <p:spPr>
          <a:xfrm>
            <a:off x="2895600" y="5421868"/>
            <a:ext cx="1927857" cy="369332"/>
          </a:xfrm>
          <a:prstGeom prst="rect">
            <a:avLst/>
          </a:prstGeom>
          <a:noFill/>
        </p:spPr>
        <p:txBody>
          <a:bodyPr wrap="none" rtlCol="0">
            <a:spAutoFit/>
          </a:bodyPr>
          <a:lstStyle/>
          <a:p>
            <a:r>
              <a:rPr lang="en-US" dirty="0" err="1" smtClean="0"/>
              <a:t>Goltsev</a:t>
            </a:r>
            <a:r>
              <a:rPr lang="en-US" dirty="0" smtClean="0"/>
              <a:t> et al. 2003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ctrTitle"/>
          </p:nvPr>
        </p:nvSpPr>
        <p:spPr>
          <a:xfrm>
            <a:off x="838200" y="685800"/>
            <a:ext cx="7772400" cy="1143000"/>
          </a:xfrm>
        </p:spPr>
        <p:txBody>
          <a:bodyPr>
            <a:normAutofit fontScale="90000"/>
          </a:bodyPr>
          <a:lstStyle/>
          <a:p>
            <a:pPr eaLnBrk="1" hangingPunct="1"/>
            <a:r>
              <a:rPr lang="en-US" b="1">
                <a:solidFill>
                  <a:srgbClr val="E60000"/>
                </a:solidFill>
              </a:rPr>
              <a:t>Ensembles of spatial complex networks</a:t>
            </a:r>
            <a:endParaRPr lang="en-US"/>
          </a:p>
        </p:txBody>
      </p:sp>
      <p:sp>
        <p:nvSpPr>
          <p:cNvPr id="46084" name="Rectangle 3"/>
          <p:cNvSpPr>
            <a:spLocks noGrp="1" noChangeArrowheads="1"/>
          </p:cNvSpPr>
          <p:nvPr>
            <p:ph type="subTitle" idx="1"/>
          </p:nvPr>
        </p:nvSpPr>
        <p:spPr>
          <a:xfrm>
            <a:off x="914400" y="4648200"/>
            <a:ext cx="3657600" cy="1828800"/>
          </a:xfrm>
        </p:spPr>
        <p:txBody>
          <a:bodyPr/>
          <a:lstStyle/>
          <a:p>
            <a:pPr eaLnBrk="1" hangingPunct="1"/>
            <a:r>
              <a:rPr lang="en-US" sz="2400" i="1"/>
              <a:t>The function J(d) can be measured in real spatial networks</a:t>
            </a:r>
            <a:endParaRPr lang="en-US"/>
          </a:p>
        </p:txBody>
      </p:sp>
      <p:graphicFrame>
        <p:nvGraphicFramePr>
          <p:cNvPr id="46082" name="Object 2"/>
          <p:cNvGraphicFramePr>
            <a:graphicFrameLocks noChangeAspect="1"/>
          </p:cNvGraphicFramePr>
          <p:nvPr/>
        </p:nvGraphicFramePr>
        <p:xfrm>
          <a:off x="1524000" y="3581400"/>
          <a:ext cx="3200400" cy="700088"/>
        </p:xfrm>
        <a:graphic>
          <a:graphicData uri="http://schemas.openxmlformats.org/presentationml/2006/ole">
            <p:oleObj spid="_x0000_s18434" name="Equation" r:id="rId4" imgW="2032000" imgH="444500" progId="Equation.3">
              <p:embed/>
            </p:oleObj>
          </a:graphicData>
        </a:graphic>
      </p:graphicFrame>
      <p:pic>
        <p:nvPicPr>
          <p:cNvPr id="46085" name="Picture 6" descr="Wd"/>
          <p:cNvPicPr>
            <a:picLocks noChangeAspect="1" noChangeArrowheads="1"/>
          </p:cNvPicPr>
          <p:nvPr/>
        </p:nvPicPr>
        <p:blipFill>
          <a:blip r:embed="rId5"/>
          <a:srcRect/>
          <a:stretch>
            <a:fillRect/>
          </a:stretch>
        </p:blipFill>
        <p:spPr bwMode="auto">
          <a:xfrm>
            <a:off x="5562600" y="-1143000"/>
            <a:ext cx="5105400" cy="6553200"/>
          </a:xfrm>
          <a:prstGeom prst="rect">
            <a:avLst/>
          </a:prstGeom>
          <a:noFill/>
          <a:ln w="9525">
            <a:noFill/>
            <a:miter lim="800000"/>
            <a:headEnd/>
            <a:tailEnd/>
          </a:ln>
        </p:spPr>
      </p:pic>
      <p:sp>
        <p:nvSpPr>
          <p:cNvPr id="46086" name="Text Box 7"/>
          <p:cNvSpPr txBox="1">
            <a:spLocks noChangeArrowheads="1"/>
          </p:cNvSpPr>
          <p:nvPr/>
        </p:nvSpPr>
        <p:spPr bwMode="auto">
          <a:xfrm>
            <a:off x="533400" y="2133600"/>
            <a:ext cx="5181600" cy="1187450"/>
          </a:xfrm>
          <a:prstGeom prst="rect">
            <a:avLst/>
          </a:prstGeom>
          <a:noFill/>
          <a:ln w="9525">
            <a:noFill/>
            <a:miter lim="800000"/>
            <a:headEnd/>
            <a:tailEnd/>
          </a:ln>
        </p:spPr>
        <p:txBody>
          <a:bodyPr wrap="none">
            <a:prstTxWarp prst="textNoShape">
              <a:avLst/>
            </a:prstTxWarp>
            <a:spAutoFit/>
          </a:bodyPr>
          <a:lstStyle/>
          <a:p>
            <a:r>
              <a:rPr lang="en-US">
                <a:solidFill>
                  <a:srgbClr val="0000E4"/>
                </a:solidFill>
              </a:rPr>
              <a:t>The maximally entropic network with </a:t>
            </a:r>
          </a:p>
          <a:p>
            <a:r>
              <a:rPr lang="en-US">
                <a:solidFill>
                  <a:srgbClr val="0000E4"/>
                </a:solidFill>
              </a:rPr>
              <a:t>spatial structure has link probability </a:t>
            </a:r>
          </a:p>
          <a:p>
            <a:r>
              <a:rPr lang="en-US">
                <a:solidFill>
                  <a:srgbClr val="0000E4"/>
                </a:solidFill>
              </a:rPr>
              <a:t>given by</a:t>
            </a:r>
            <a:endParaRPr lang="en-US"/>
          </a:p>
        </p:txBody>
      </p:sp>
      <p:sp>
        <p:nvSpPr>
          <p:cNvPr id="46087" name="Text Box 8"/>
          <p:cNvSpPr txBox="1">
            <a:spLocks noChangeArrowheads="1"/>
          </p:cNvSpPr>
          <p:nvPr/>
        </p:nvSpPr>
        <p:spPr bwMode="auto">
          <a:xfrm>
            <a:off x="5257800" y="5791200"/>
            <a:ext cx="3776663" cy="822325"/>
          </a:xfrm>
          <a:prstGeom prst="rect">
            <a:avLst/>
          </a:prstGeom>
          <a:noFill/>
          <a:ln w="9525">
            <a:noFill/>
            <a:miter lim="800000"/>
            <a:headEnd/>
            <a:tailEnd/>
          </a:ln>
        </p:spPr>
        <p:txBody>
          <a:bodyPr wrap="none">
            <a:prstTxWarp prst="textNoShape">
              <a:avLst/>
            </a:prstTxWarp>
            <a:spAutoFit/>
          </a:bodyPr>
          <a:lstStyle/>
          <a:p>
            <a:r>
              <a:rPr lang="en-US"/>
              <a:t>Airport Network </a:t>
            </a:r>
          </a:p>
          <a:p>
            <a:r>
              <a:rPr lang="en-US"/>
              <a:t>Bianconi et al. PNAS 2009</a:t>
            </a:r>
          </a:p>
        </p:txBody>
      </p:sp>
      <p:sp>
        <p:nvSpPr>
          <p:cNvPr id="46088" name="Rectangle 11"/>
          <p:cNvSpPr>
            <a:spLocks noChangeArrowheads="1"/>
          </p:cNvSpPr>
          <p:nvPr/>
        </p:nvSpPr>
        <p:spPr bwMode="auto">
          <a:xfrm>
            <a:off x="5410200" y="3962400"/>
            <a:ext cx="228600" cy="685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46089" name="Rectangle 9"/>
          <p:cNvSpPr>
            <a:spLocks noChangeArrowheads="1"/>
          </p:cNvSpPr>
          <p:nvPr/>
        </p:nvSpPr>
        <p:spPr bwMode="auto">
          <a:xfrm rot="-5400000">
            <a:off x="5105400" y="4191000"/>
            <a:ext cx="6096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algn="ctr"/>
            <a:r>
              <a:rPr lang="en-US"/>
              <a:t>J(d)</a:t>
            </a:r>
          </a:p>
        </p:txBody>
      </p:sp>
      <p:sp>
        <p:nvSpPr>
          <p:cNvPr id="46090" name="Rectangle 12"/>
          <p:cNvSpPr>
            <a:spLocks noChangeArrowheads="1"/>
          </p:cNvSpPr>
          <p:nvPr/>
        </p:nvSpPr>
        <p:spPr bwMode="auto">
          <a:xfrm>
            <a:off x="1371600" y="3429000"/>
            <a:ext cx="3429000" cy="990600"/>
          </a:xfrm>
          <a:prstGeom prst="rect">
            <a:avLst/>
          </a:prstGeom>
          <a:noFill/>
          <a:ln w="25400">
            <a:solidFill>
              <a:srgbClr val="E6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normAutofit fontScale="90000"/>
          </a:bodyPr>
          <a:lstStyle/>
          <a:p>
            <a:pPr eaLnBrk="1" hangingPunct="1"/>
            <a:r>
              <a:rPr lang="en-US" b="1">
                <a:solidFill>
                  <a:srgbClr val="E60000"/>
                </a:solidFill>
              </a:rPr>
              <a:t>Annealead Ising model in spatial complex networks</a:t>
            </a:r>
            <a:endParaRPr lang="en-US"/>
          </a:p>
        </p:txBody>
      </p:sp>
      <p:sp>
        <p:nvSpPr>
          <p:cNvPr id="48133" name="Rectangle 3"/>
          <p:cNvSpPr>
            <a:spLocks noGrp="1" noChangeArrowheads="1"/>
          </p:cNvSpPr>
          <p:nvPr>
            <p:ph type="body" idx="1"/>
          </p:nvPr>
        </p:nvSpPr>
        <p:spPr>
          <a:xfrm>
            <a:off x="1219200" y="1905000"/>
            <a:ext cx="7010400" cy="4114800"/>
          </a:xfrm>
        </p:spPr>
        <p:txBody>
          <a:bodyPr/>
          <a:lstStyle/>
          <a:p>
            <a:pPr eaLnBrk="1" hangingPunct="1">
              <a:buFont typeface="Wingdings" charset="2"/>
              <a:buChar char="Ø"/>
            </a:pPr>
            <a:r>
              <a:rPr lang="en-US" sz="2000">
                <a:solidFill>
                  <a:srgbClr val="0000E4"/>
                </a:solidFill>
              </a:rPr>
              <a:t>The linking probability of spatial complex networks is chosen to be </a:t>
            </a:r>
          </a:p>
          <a:p>
            <a:pPr eaLnBrk="1" hangingPunct="1">
              <a:buFont typeface="Wingdings" charset="2"/>
              <a:buChar char="Ø"/>
            </a:pP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r>
              <a:rPr lang="en-US" sz="2000">
                <a:solidFill>
                  <a:srgbClr val="0000E4"/>
                </a:solidFill>
              </a:rPr>
              <a:t>The Ising model on spatial annealed complex networks has Hamiltonian given by</a:t>
            </a:r>
          </a:p>
          <a:p>
            <a:pPr eaLnBrk="1" hangingPunct="1">
              <a:buFont typeface="Wingdings" charset="2"/>
              <a:buChar char="Ø"/>
            </a:pP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endParaRPr lang="en-US" sz="2000">
              <a:solidFill>
                <a:srgbClr val="0000E4"/>
              </a:solidFill>
            </a:endParaRPr>
          </a:p>
          <a:p>
            <a:pPr eaLnBrk="1" hangingPunct="1">
              <a:buFont typeface="Wingdings" charset="2"/>
              <a:buChar char="Ø"/>
            </a:pPr>
            <a:r>
              <a:rPr lang="en-US" sz="2000">
                <a:solidFill>
                  <a:srgbClr val="0000E4"/>
                </a:solidFill>
              </a:rPr>
              <a:t>We want to study the critical fluctuations in this model as a function of the typical range of the interactions</a:t>
            </a:r>
          </a:p>
        </p:txBody>
      </p:sp>
      <p:graphicFrame>
        <p:nvGraphicFramePr>
          <p:cNvPr id="48130" name="Object 2"/>
          <p:cNvGraphicFramePr>
            <a:graphicFrameLocks noChangeAspect="1"/>
          </p:cNvGraphicFramePr>
          <p:nvPr/>
        </p:nvGraphicFramePr>
        <p:xfrm>
          <a:off x="3276600" y="2667000"/>
          <a:ext cx="2438400" cy="487363"/>
        </p:xfrm>
        <a:graphic>
          <a:graphicData uri="http://schemas.openxmlformats.org/presentationml/2006/ole">
            <p:oleObj spid="_x0000_s20482" name="Equation" r:id="rId4" imgW="1016000" imgH="203200" progId="Equation.3">
              <p:embed/>
            </p:oleObj>
          </a:graphicData>
        </a:graphic>
      </p:graphicFrame>
      <p:graphicFrame>
        <p:nvGraphicFramePr>
          <p:cNvPr id="48131" name="Object 3"/>
          <p:cNvGraphicFramePr>
            <a:graphicFrameLocks noChangeAspect="1"/>
          </p:cNvGraphicFramePr>
          <p:nvPr/>
        </p:nvGraphicFramePr>
        <p:xfrm>
          <a:off x="2743200" y="4267200"/>
          <a:ext cx="3657600" cy="701675"/>
        </p:xfrm>
        <a:graphic>
          <a:graphicData uri="http://schemas.openxmlformats.org/presentationml/2006/ole">
            <p:oleObj spid="_x0000_s20483" name="Equation" r:id="rId5" imgW="2184400" imgH="419100" progId="Equation.3">
              <p:embed/>
            </p:oleObj>
          </a:graphicData>
        </a:graphic>
      </p:graphicFrame>
      <p:sp>
        <p:nvSpPr>
          <p:cNvPr id="48134" name="Text Box 9"/>
          <p:cNvSpPr txBox="1">
            <a:spLocks noChangeArrowheads="1"/>
          </p:cNvSpPr>
          <p:nvPr/>
        </p:nvSpPr>
        <p:spPr bwMode="auto">
          <a:xfrm>
            <a:off x="838200" y="58674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1761</TotalTime>
  <Words>1926</Words>
  <Application>Microsoft Macintosh PowerPoint</Application>
  <PresentationFormat>On-screen Show (4:3)</PresentationFormat>
  <Paragraphs>319</Paragraphs>
  <Slides>41</Slides>
  <Notes>15</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Office Theme</vt:lpstr>
      <vt:lpstr>Equation</vt:lpstr>
      <vt:lpstr>Microsoft Equation</vt:lpstr>
      <vt:lpstr>Spectral properties of complex networks and classical/quantum phase transitions</vt:lpstr>
      <vt:lpstr>Complex topologies affect the behavior of critical phenomena</vt:lpstr>
      <vt:lpstr>Outline of the talk</vt:lpstr>
      <vt:lpstr>How do critical phenomena on complex networks  change if we include   spatial interactions?</vt:lpstr>
      <vt:lpstr>Annealed uncorrelated complex networks</vt:lpstr>
      <vt:lpstr>Ising model in annealed complex networks</vt:lpstr>
      <vt:lpstr>Critical exponents  of the Ising model on  complex topologies</vt:lpstr>
      <vt:lpstr>Ensembles of spatial complex networks</vt:lpstr>
      <vt:lpstr>Annealead Ising model in spatial complex networks</vt:lpstr>
      <vt:lpstr>Stability of the mean-field approximation </vt:lpstr>
      <vt:lpstr>Stationary phase approximation</vt:lpstr>
      <vt:lpstr>Slide 12</vt:lpstr>
      <vt:lpstr>Critical fluctuations</vt:lpstr>
      <vt:lpstr>Distribution of the  spectral gap </vt:lpstr>
      <vt:lpstr>Criteria for onset anomalous critical fluctuations </vt:lpstr>
      <vt:lpstr>Random Transverse Ising model</vt:lpstr>
      <vt:lpstr>Scale-free structural organization of oxygen interstitials in La2CuO4+ y</vt:lpstr>
      <vt:lpstr>RTIM on an Annealed complex network</vt:lpstr>
      <vt:lpstr>The critical temperature</vt:lpstr>
      <vt:lpstr>Solution of the RTIM on quenched network</vt:lpstr>
      <vt:lpstr>Slide 21</vt:lpstr>
      <vt:lpstr>Dependence of the phase diagram from the cutoff of the degree distribution</vt:lpstr>
      <vt:lpstr>The replica-symmetry broken phase decreases in size with increasing values of the cutoff for  power-law exponent g less or equal to 3</vt:lpstr>
      <vt:lpstr>Enhancement of Tc with the increasing value of the exponential cutoff</vt:lpstr>
      <vt:lpstr>Bose-Hubbard model on complex networks</vt:lpstr>
      <vt:lpstr>Optical lattices</vt:lpstr>
      <vt:lpstr>Bose-Hubbard model: a challenge</vt:lpstr>
      <vt:lpstr>Mean field approximation   with   on annealed network       </vt:lpstr>
      <vt:lpstr>Mean-field Hamiltonian and order parameter on a annealed network</vt:lpstr>
      <vt:lpstr>Perturbative solution of the effective single site Hamiltonian</vt:lpstr>
      <vt:lpstr>Mean-field solution of the B-H model on annealed complex network</vt:lpstr>
      <vt:lpstr>Mean-field solution on quenched network</vt:lpstr>
      <vt:lpstr>Maximal Eigenvalue of the adjacency matrix on networks</vt:lpstr>
      <vt:lpstr>Mean-field phase diagram of random scale-free network</vt:lpstr>
      <vt:lpstr>Bose-Hubbard model on Apollonian network</vt:lpstr>
      <vt:lpstr>References</vt:lpstr>
      <vt:lpstr>Conclusions</vt:lpstr>
      <vt:lpstr>Lattices and quasicrystal</vt:lpstr>
      <vt:lpstr>Slide 39</vt:lpstr>
      <vt:lpstr>Scale-free networks</vt:lpstr>
      <vt:lpstr>Conclusions</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Superconductor-Insulator phase transition in complex networks</dc:title>
  <dc:creator>Ginestra Bianconi</dc:creator>
  <cp:lastModifiedBy>Ginestra Bianconi</cp:lastModifiedBy>
  <cp:revision>42</cp:revision>
  <dcterms:created xsi:type="dcterms:W3CDTF">2012-07-26T12:27:22Z</dcterms:created>
  <dcterms:modified xsi:type="dcterms:W3CDTF">2012-07-26T14:41:19Z</dcterms:modified>
</cp:coreProperties>
</file>