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94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6" r:id="rId12"/>
    <p:sldId id="330" r:id="rId13"/>
    <p:sldId id="274" r:id="rId14"/>
    <p:sldId id="275" r:id="rId15"/>
    <p:sldId id="315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8" r:id="rId26"/>
    <p:sldId id="329" r:id="rId27"/>
    <p:sldId id="278" r:id="rId28"/>
    <p:sldId id="279" r:id="rId29"/>
    <p:sldId id="281" r:id="rId30"/>
    <p:sldId id="280" r:id="rId31"/>
    <p:sldId id="282" r:id="rId32"/>
    <p:sldId id="291" r:id="rId33"/>
    <p:sldId id="293" r:id="rId34"/>
    <p:sldId id="297" r:id="rId35"/>
    <p:sldId id="292" r:id="rId36"/>
    <p:sldId id="300" r:id="rId37"/>
    <p:sldId id="301" r:id="rId38"/>
    <p:sldId id="302" r:id="rId39"/>
    <p:sldId id="303" r:id="rId40"/>
    <p:sldId id="304" r:id="rId41"/>
    <p:sldId id="313" r:id="rId42"/>
    <p:sldId id="314" r:id="rId43"/>
    <p:sldId id="312" r:id="rId44"/>
    <p:sldId id="288" r:id="rId45"/>
    <p:sldId id="283" r:id="rId46"/>
    <p:sldId id="284" r:id="rId47"/>
    <p:sldId id="285" r:id="rId48"/>
    <p:sldId id="286" r:id="rId49"/>
    <p:sldId id="28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A4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88" autoAdjust="0"/>
  </p:normalViewPr>
  <p:slideViewPr>
    <p:cSldViewPr>
      <p:cViewPr varScale="1">
        <p:scale>
          <a:sx n="105" d="100"/>
          <a:sy n="105" d="100"/>
        </p:scale>
        <p:origin x="-8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image" Target="../media/image8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CA464-792A-4EF0-A7FC-001C230A206E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6811-0AC3-4A08-A772-C0064F0B9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6811-0AC3-4A08-A772-C0064F0B9FC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6811-0AC3-4A08-A772-C0064F0B9FC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3FA79E-9537-4913-BD2B-35C870C7A93B}" type="slidenum">
              <a:rPr lang="en-US"/>
              <a:pPr/>
              <a:t>37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5B132A-B5D3-444F-B275-A9CD65EE9FDC}" type="slidenum">
              <a:rPr lang="en-US"/>
              <a:pPr/>
              <a:t>38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9680D0-01F4-4EC1-B03E-46D328B9EA3E}" type="slidenum">
              <a:rPr lang="en-US"/>
              <a:pPr/>
              <a:t>39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AE69-D8A6-4F0F-8669-ABB3DFB787E0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448-C310-4931-97AC-3EB7FD3AC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AE69-D8A6-4F0F-8669-ABB3DFB787E0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448-C310-4931-97AC-3EB7FD3AC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AE69-D8A6-4F0F-8669-ABB3DFB787E0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448-C310-4931-97AC-3EB7FD3AC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AE69-D8A6-4F0F-8669-ABB3DFB787E0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448-C310-4931-97AC-3EB7FD3AC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AE69-D8A6-4F0F-8669-ABB3DFB787E0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448-C310-4931-97AC-3EB7FD3AC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AE69-D8A6-4F0F-8669-ABB3DFB787E0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448-C310-4931-97AC-3EB7FD3AC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AE69-D8A6-4F0F-8669-ABB3DFB787E0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448-C310-4931-97AC-3EB7FD3AC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AE69-D8A6-4F0F-8669-ABB3DFB787E0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448-C310-4931-97AC-3EB7FD3AC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AE69-D8A6-4F0F-8669-ABB3DFB787E0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448-C310-4931-97AC-3EB7FD3AC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AE69-D8A6-4F0F-8669-ABB3DFB787E0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448-C310-4931-97AC-3EB7FD3AC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AE69-D8A6-4F0F-8669-ABB3DFB787E0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6448-C310-4931-97AC-3EB7FD3AC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6AE69-D8A6-4F0F-8669-ABB3DFB787E0}" type="datetimeFigureOut">
              <a:rPr lang="en-US" smtClean="0"/>
              <a:pPr/>
              <a:t>7/9/2012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86448-C310-4931-97AC-3EB7FD3AC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18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0.png"/><Relationship Id="rId9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wmf"/><Relationship Id="rId4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9/93/Harlem_condemned_building.jpg" TargetMode="External"/><Relationship Id="rId13" Type="http://schemas.openxmlformats.org/officeDocument/2006/relationships/hyperlink" Target="http://upload.wikimedia.org/wikipedia/commons/d/d9/East_Village_Second_Avenue.jpg" TargetMode="External"/><Relationship Id="rId3" Type="http://schemas.openxmlformats.org/officeDocument/2006/relationships/image" Target="../media/image71.jpeg"/><Relationship Id="rId7" Type="http://schemas.openxmlformats.org/officeDocument/2006/relationships/image" Target="../media/image74.jpeg"/><Relationship Id="rId12" Type="http://schemas.openxmlformats.org/officeDocument/2006/relationships/image" Target="../media/image7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11" Type="http://schemas.openxmlformats.org/officeDocument/2006/relationships/image" Target="../media/image76.jpeg"/><Relationship Id="rId5" Type="http://schemas.openxmlformats.org/officeDocument/2006/relationships/hyperlink" Target="http://upload.wikimedia.org/wikipedia/commons/c/c8/Federal_Hall_NYC1.jpg" TargetMode="External"/><Relationship Id="rId10" Type="http://schemas.openxmlformats.org/officeDocument/2006/relationships/hyperlink" Target="http://en.wikipedia.org/wiki/Image:Times_Square_New_York_City_FLIKR_1.jpg" TargetMode="External"/><Relationship Id="rId4" Type="http://schemas.openxmlformats.org/officeDocument/2006/relationships/image" Target="../media/image72.png"/><Relationship Id="rId9" Type="http://schemas.openxmlformats.org/officeDocument/2006/relationships/image" Target="../media/image75.jpeg"/><Relationship Id="rId14" Type="http://schemas.openxmlformats.org/officeDocument/2006/relationships/image" Target="../media/image7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72.png"/><Relationship Id="rId4" Type="http://schemas.openxmlformats.org/officeDocument/2006/relationships/image" Target="../media/image8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72.png"/><Relationship Id="rId4" Type="http://schemas.openxmlformats.org/officeDocument/2006/relationships/image" Target="../media/image8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50.png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86.png"/><Relationship Id="rId10" Type="http://schemas.openxmlformats.org/officeDocument/2006/relationships/image" Target="../media/image89.png"/><Relationship Id="rId4" Type="http://schemas.openxmlformats.org/officeDocument/2006/relationships/image" Target="../media/image51.png"/><Relationship Id="rId9" Type="http://schemas.openxmlformats.org/officeDocument/2006/relationships/image" Target="../media/image8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50.png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86.png"/><Relationship Id="rId10" Type="http://schemas.openxmlformats.org/officeDocument/2006/relationships/image" Target="../media/image93.png"/><Relationship Id="rId4" Type="http://schemas.openxmlformats.org/officeDocument/2006/relationships/image" Target="../media/image51.png"/><Relationship Id="rId9" Type="http://schemas.openxmlformats.org/officeDocument/2006/relationships/image" Target="../media/image9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50.png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94.png"/><Relationship Id="rId5" Type="http://schemas.openxmlformats.org/officeDocument/2006/relationships/image" Target="../media/image86.png"/><Relationship Id="rId10" Type="http://schemas.openxmlformats.org/officeDocument/2006/relationships/image" Target="../media/image93.png"/><Relationship Id="rId4" Type="http://schemas.openxmlformats.org/officeDocument/2006/relationships/image" Target="../media/image51.png"/><Relationship Id="rId9" Type="http://schemas.openxmlformats.org/officeDocument/2006/relationships/image" Target="../media/image9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oleObject" Target="../embeddings/oleObject32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0.png"/><Relationship Id="rId12" Type="http://schemas.openxmlformats.org/officeDocument/2006/relationships/image" Target="../media/image114.png"/><Relationship Id="rId2" Type="http://schemas.openxmlformats.org/officeDocument/2006/relationships/audio" Target="file:///C:\Users\volchenk\Documents\BIELEFELD2012\CHINA_CONFERENCE\A-natural_major.mid" TargetMode="External"/><Relationship Id="rId1" Type="http://schemas.openxmlformats.org/officeDocument/2006/relationships/audio" Target="file:///C:\Users\volchenk\Documents\BIELEFELD2012\CHINA_CONFERENCE\E_natural_minor_scale_ascending_and_descending.mid" TargetMode="External"/><Relationship Id="rId6" Type="http://schemas.openxmlformats.org/officeDocument/2006/relationships/image" Target="../media/image109.png"/><Relationship Id="rId11" Type="http://schemas.openxmlformats.org/officeDocument/2006/relationships/image" Target="../media/image113.png"/><Relationship Id="rId5" Type="http://schemas.openxmlformats.org/officeDocument/2006/relationships/hyperlink" Target="http://en.wikipedia.org/wiki/File:G-major_e-minor.svg" TargetMode="External"/><Relationship Id="rId10" Type="http://schemas.openxmlformats.org/officeDocument/2006/relationships/image" Target="../media/image112.png"/><Relationship Id="rId4" Type="http://schemas.openxmlformats.org/officeDocument/2006/relationships/image" Target="../media/image108.png"/><Relationship Id="rId9" Type="http://schemas.openxmlformats.org/officeDocument/2006/relationships/hyperlink" Target="http://upload.wikimedia.org/wikipedia/commons/8/84/A-major_f-sharp-minor.svg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8305800" cy="1470025"/>
          </a:xfrm>
        </p:spPr>
        <p:txBody>
          <a:bodyPr>
            <a:noAutofit/>
          </a:bodyPr>
          <a:lstStyle/>
          <a:p>
            <a:r>
              <a:rPr lang="en-US" b="1" dirty="0"/>
              <a:t>Mathematical Analysis of Complex Networks and Databases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5908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Philippe Blanchard </a:t>
            </a:r>
          </a:p>
          <a:p>
            <a:r>
              <a:rPr lang="en-US" sz="2800" b="1" dirty="0" err="1" smtClean="0"/>
              <a:t>Dima</a:t>
            </a:r>
            <a:r>
              <a:rPr lang="en-US" sz="2800" b="1" dirty="0" smtClean="0"/>
              <a:t> </a:t>
            </a:r>
            <a:r>
              <a:rPr lang="en-US" sz="2800" b="1" dirty="0"/>
              <a:t>Volchenkov</a:t>
            </a:r>
            <a:endParaRPr lang="en-US" sz="2800" dirty="0"/>
          </a:p>
          <a:p>
            <a:endParaRPr lang="en-US" sz="2400" dirty="0"/>
          </a:p>
        </p:txBody>
      </p:sp>
      <p:pic>
        <p:nvPicPr>
          <p:cNvPr id="12290" name="Picture 2" descr="http://www.pspc.unige.it/~drivsco/Docs/Ritter/talkHR-media/img-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0"/>
            <a:ext cx="7620000" cy="2761747"/>
          </a:xfrm>
          <a:prstGeom prst="rect">
            <a:avLst/>
          </a:prstGeom>
          <a:noFill/>
        </p:spPr>
      </p:pic>
      <p:pic>
        <p:nvPicPr>
          <p:cNvPr id="12292" name="Picture 4" descr="http://ni.www.techfak.uni-bielefeld.de/files/CITEC-Logo_eng_far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133600"/>
            <a:ext cx="2739514" cy="1614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381000"/>
            <a:ext cx="7351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i="1" dirty="0" smtClean="0"/>
              <a:t>Συμμετρεῖν</a:t>
            </a:r>
            <a:r>
              <a:rPr lang="el-GR" sz="4000" b="1" dirty="0" smtClean="0"/>
              <a:t> </a:t>
            </a:r>
            <a:r>
              <a:rPr lang="en-US" sz="4000" b="1" dirty="0" smtClean="0"/>
              <a:t>-</a:t>
            </a:r>
            <a:r>
              <a:rPr lang="el-GR" sz="4000" b="1" dirty="0" smtClean="0"/>
              <a:t> </a:t>
            </a:r>
            <a:r>
              <a:rPr lang="en-US" sz="4000" b="1" dirty="0" smtClean="0"/>
              <a:t>to measure together</a:t>
            </a:r>
            <a:endParaRPr lang="en-US" sz="4000" b="1" dirty="0"/>
          </a:p>
        </p:txBody>
      </p:sp>
      <p:pic>
        <p:nvPicPr>
          <p:cNvPr id="20484" name="Picture 4" descr="http://images.iop.org/objects/phw/news/11/9/14/mix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524000"/>
            <a:ext cx="3657600" cy="351861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24400" y="19812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ym typeface="Symbol"/>
              </a:rPr>
              <a:t>  </a:t>
            </a:r>
          </a:p>
          <a:p>
            <a:r>
              <a:rPr lang="en-US" b="1" dirty="0" smtClean="0">
                <a:sym typeface="Symbol"/>
              </a:rPr>
              <a:t> T:  [T, A]=0 , </a:t>
            </a:r>
            <a:r>
              <a:rPr lang="en-US" b="1" i="1" dirty="0" smtClean="0">
                <a:sym typeface="Symbol"/>
              </a:rPr>
              <a:t>Fractional automorphisms</a:t>
            </a:r>
            <a:endParaRPr lang="en-US" b="1" dirty="0" smtClean="0">
              <a:sym typeface="Symbol"/>
            </a:endParaRPr>
          </a:p>
          <a:p>
            <a:r>
              <a:rPr lang="en-US" b="1" dirty="0" smtClean="0">
                <a:sym typeface="Symbol"/>
              </a:rPr>
              <a:t>                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1600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</a:t>
            </a:r>
            <a:r>
              <a:rPr lang="en-US" b="1" dirty="0" smtClean="0">
                <a:sym typeface="Symbol"/>
              </a:rPr>
              <a:t></a:t>
            </a:r>
            <a:r>
              <a:rPr lang="en-US" b="1" dirty="0" smtClean="0"/>
              <a:t>A (adjacency matrix of the graph)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724400" y="3048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Infinitely many fractional automorphisms:</a:t>
            </a:r>
            <a:endParaRPr lang="en-US" dirty="0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5105400" y="3657600"/>
          <a:ext cx="3455547" cy="685800"/>
        </p:xfrm>
        <a:graphic>
          <a:graphicData uri="http://schemas.openxmlformats.org/presentationml/2006/ole">
            <p:oleObj spid="_x0000_s27651" name="Equation" r:id="rId5" imgW="1790640" imgH="355320" progId="Equation.3">
              <p:embed/>
            </p:oleObj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4648200" y="46482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dirty="0" smtClean="0">
                <a:latin typeface="+mj-lt"/>
                <a:cs typeface="Times New Roman" pitchFamily="18" charset="0"/>
              </a:rPr>
              <a:t>can be considered as a transition matrix of a Markov chain, a random walk defined on the graph/database.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28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 of the talk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066800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Data/Graph probabilistic geometric manifolds;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Riemannian probabilistic geometry. The relations between the curvature of probabilistic geometric manifold and an intelligibility of the network/database;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data dynamical model; data stability;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382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cs typeface="Times New Roman" pitchFamily="18" charset="0"/>
              </a:rPr>
              <a:t>Fractional automorphisms establish an equivalence relation between the states (nodes) </a:t>
            </a:r>
            <a:r>
              <a:rPr lang="en-US" sz="1600" i="1" dirty="0" err="1" smtClean="0">
                <a:cs typeface="Times New Roman" pitchFamily="18" charset="0"/>
              </a:rPr>
              <a:t>i</a:t>
            </a:r>
            <a:r>
              <a:rPr lang="en-US" sz="1600" i="1" dirty="0" smtClean="0">
                <a:cs typeface="Times New Roman" pitchFamily="18" charset="0"/>
              </a:rPr>
              <a:t> ∼ j  </a:t>
            </a:r>
            <a:r>
              <a:rPr lang="en-US" sz="1600" dirty="0" smtClean="0">
                <a:cs typeface="Times New Roman" pitchFamily="18" charset="0"/>
              </a:rPr>
              <a:t>if an only if (</a:t>
            </a:r>
            <a:r>
              <a:rPr lang="en-US" sz="1600" i="1" dirty="0" err="1" smtClean="0">
                <a:cs typeface="Times New Roman" pitchFamily="18" charset="0"/>
              </a:rPr>
              <a:t>T</a:t>
            </a:r>
            <a:r>
              <a:rPr lang="en-US" sz="1600" i="1" baseline="30000" dirty="0" err="1" smtClean="0">
                <a:cs typeface="Times New Roman" pitchFamily="18" charset="0"/>
              </a:rPr>
              <a:t>n</a:t>
            </a:r>
            <a:r>
              <a:rPr lang="en-US" sz="1600" i="1" dirty="0" smtClean="0">
                <a:cs typeface="Times New Roman" pitchFamily="18" charset="0"/>
              </a:rPr>
              <a:t>)</a:t>
            </a:r>
            <a:r>
              <a:rPr lang="en-US" sz="1600" i="1" baseline="-25000" dirty="0" err="1" smtClean="0">
                <a:cs typeface="Times New Roman" pitchFamily="18" charset="0"/>
              </a:rPr>
              <a:t>ij</a:t>
            </a:r>
            <a:r>
              <a:rPr lang="en-US" sz="1600" i="1" dirty="0" smtClean="0">
                <a:cs typeface="Times New Roman" pitchFamily="18" charset="0"/>
              </a:rPr>
              <a:t> &gt; 0 </a:t>
            </a:r>
            <a:r>
              <a:rPr lang="en-US" sz="1600" dirty="0" smtClean="0">
                <a:cs typeface="Times New Roman" pitchFamily="18" charset="0"/>
              </a:rPr>
              <a:t>for some</a:t>
            </a:r>
            <a:r>
              <a:rPr lang="en-US" sz="1600" i="1" dirty="0" smtClean="0">
                <a:cs typeface="Times New Roman" pitchFamily="18" charset="0"/>
              </a:rPr>
              <a:t> n ≥ 0 </a:t>
            </a:r>
            <a:r>
              <a:rPr lang="en-US" sz="1600" dirty="0" smtClean="0">
                <a:cs typeface="Times New Roman" pitchFamily="18" charset="0"/>
              </a:rPr>
              <a:t>and</a:t>
            </a:r>
            <a:r>
              <a:rPr lang="en-US" sz="1600" i="1" dirty="0" smtClean="0">
                <a:cs typeface="Times New Roman" pitchFamily="18" charset="0"/>
              </a:rPr>
              <a:t> (T</a:t>
            </a:r>
            <a:r>
              <a:rPr lang="en-US" sz="1600" i="1" baseline="30000" dirty="0" smtClean="0">
                <a:cs typeface="Times New Roman" pitchFamily="18" charset="0"/>
              </a:rPr>
              <a:t>m</a:t>
            </a:r>
            <a:r>
              <a:rPr lang="en-US" sz="1600" i="1" dirty="0" smtClean="0">
                <a:cs typeface="Times New Roman" pitchFamily="18" charset="0"/>
              </a:rPr>
              <a:t>)</a:t>
            </a:r>
            <a:r>
              <a:rPr lang="en-US" sz="1600" i="1" baseline="-25000" dirty="0" err="1" smtClean="0">
                <a:cs typeface="Times New Roman" pitchFamily="18" charset="0"/>
              </a:rPr>
              <a:t>ij</a:t>
            </a:r>
            <a:r>
              <a:rPr lang="en-US" sz="1600" i="1" dirty="0" smtClean="0">
                <a:cs typeface="Times New Roman" pitchFamily="18" charset="0"/>
              </a:rPr>
              <a:t> &gt; 0 </a:t>
            </a:r>
            <a:r>
              <a:rPr lang="en-US" sz="1600" dirty="0" smtClean="0">
                <a:cs typeface="Times New Roman" pitchFamily="18" charset="0"/>
              </a:rPr>
              <a:t>for some </a:t>
            </a:r>
            <a:r>
              <a:rPr lang="en-US" sz="1600" i="1" dirty="0" smtClean="0">
                <a:cs typeface="Times New Roman" pitchFamily="18" charset="0"/>
              </a:rPr>
              <a:t>m ≥ 0, </a:t>
            </a:r>
            <a:r>
              <a:rPr lang="en-US" sz="1600" dirty="0" smtClean="0">
                <a:cs typeface="Times New Roman" pitchFamily="18" charset="0"/>
              </a:rPr>
              <a:t>and have all their states in one (communicating) equivalence class.</a:t>
            </a:r>
            <a:endParaRPr lang="en-US" sz="1600" dirty="0">
              <a:cs typeface="Times New Roman" pitchFamily="18" charset="0"/>
            </a:endParaRPr>
          </a:p>
        </p:txBody>
      </p:sp>
      <p:sp>
        <p:nvSpPr>
          <p:cNvPr id="3" name="Прямоугольник 4"/>
          <p:cNvSpPr/>
          <p:nvPr/>
        </p:nvSpPr>
        <p:spPr>
          <a:xfrm>
            <a:off x="381000" y="1905000"/>
            <a:ext cx="327660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spc="50" dirty="0" smtClean="0">
                <a:ln w="11430"/>
                <a:latin typeface="+mn-lt"/>
              </a:rPr>
              <a:t>In classical </a:t>
            </a:r>
            <a:r>
              <a:rPr lang="en-US" u="sng" spc="50" dirty="0">
                <a:ln w="11430"/>
                <a:latin typeface="+mn-lt"/>
              </a:rPr>
              <a:t>graph </a:t>
            </a:r>
            <a:r>
              <a:rPr lang="en-US" u="sng" spc="50" dirty="0" smtClean="0">
                <a:ln w="11430"/>
                <a:latin typeface="+mn-lt"/>
              </a:rPr>
              <a:t>theory:</a:t>
            </a:r>
            <a:endParaRPr lang="ru-RU" u="sng" spc="50" dirty="0">
              <a:ln w="11430"/>
              <a:latin typeface="+mn-lt"/>
            </a:endParaRPr>
          </a:p>
        </p:txBody>
      </p:sp>
      <p:pic>
        <p:nvPicPr>
          <p:cNvPr id="4" name="Picture 2" descr="http://www.mathworks.co.uk/matlabcentral/fx_files/12850/1/dijkst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438400"/>
            <a:ext cx="2365375" cy="209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4648200"/>
            <a:ext cx="3429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+mn-lt"/>
              </a:rPr>
              <a:t>The shortest-path distance, insensitive to the structure of the graph:</a:t>
            </a:r>
            <a:endParaRPr lang="en-US" sz="1400" dirty="0">
              <a:latin typeface="+mn-lt"/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457200" y="5257800"/>
            <a:ext cx="3121025" cy="852487"/>
            <a:chOff x="1587" y="1973"/>
            <a:chExt cx="3312" cy="998"/>
          </a:xfrm>
        </p:grpSpPr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1724" y="2200"/>
            <a:ext cx="2848" cy="574"/>
          </p:xfrm>
          <a:graphic>
            <a:graphicData uri="http://schemas.openxmlformats.org/presentationml/2006/ole">
              <p:oleObj spid="_x0000_s128002" name="Equation" r:id="rId4" imgW="1701720" imgH="342720" progId="">
                <p:embed/>
              </p:oleObj>
            </a:graphicData>
          </a:graphic>
        </p:graphicFrame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1587" y="1973"/>
              <a:ext cx="3312" cy="998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alibri" pitchFamily="34" charset="0"/>
              </a:endParaRPr>
            </a:p>
          </p:txBody>
        </p:sp>
      </p:grp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355600" y="6196013"/>
            <a:ext cx="3454400" cy="357187"/>
            <a:chOff x="726" y="975"/>
            <a:chExt cx="2631" cy="544"/>
          </a:xfrm>
        </p:grpSpPr>
        <p:graphicFrame>
          <p:nvGraphicFramePr>
            <p:cNvPr id="10" name="Object 4"/>
            <p:cNvGraphicFramePr>
              <a:graphicFrameLocks noChangeAspect="1"/>
            </p:cNvGraphicFramePr>
            <p:nvPr/>
          </p:nvGraphicFramePr>
          <p:xfrm>
            <a:off x="1747" y="975"/>
            <a:ext cx="1275" cy="544"/>
          </p:xfrm>
          <a:graphic>
            <a:graphicData uri="http://schemas.openxmlformats.org/presentationml/2006/ole">
              <p:oleObj spid="_x0000_s128003" name="Equation" r:id="rId5" imgW="1269720" imgH="279360" progId="">
                <p:embed/>
              </p:oleObj>
            </a:graphicData>
          </a:graphic>
        </p:graphicFrame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726" y="1066"/>
              <a:ext cx="2631" cy="39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100">
                  <a:latin typeface="Calibri" pitchFamily="34" charset="0"/>
                </a:rPr>
                <a:t>The </a:t>
              </a:r>
              <a:r>
                <a:rPr lang="en-US" sz="1100" i="1">
                  <a:latin typeface="Calibri" pitchFamily="34" charset="0"/>
                </a:rPr>
                <a:t>length</a:t>
              </a:r>
              <a:r>
                <a:rPr lang="en-US" sz="1100">
                  <a:latin typeface="Calibri" pitchFamily="34" charset="0"/>
                </a:rPr>
                <a:t> of a walk</a:t>
              </a:r>
            </a:p>
          </p:txBody>
        </p:sp>
      </p:grpSp>
      <p:cxnSp>
        <p:nvCxnSpPr>
          <p:cNvPr id="12" name="Прямая соединительная линия 12"/>
          <p:cNvCxnSpPr/>
          <p:nvPr/>
        </p:nvCxnSpPr>
        <p:spPr>
          <a:xfrm flipH="1">
            <a:off x="4191000" y="2133600"/>
            <a:ext cx="1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95800" y="6019800"/>
            <a:ext cx="40481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 smtClean="0">
                <a:latin typeface="+mn-lt"/>
              </a:rPr>
              <a:t>The distance = “a Feynman </a:t>
            </a:r>
            <a:r>
              <a:rPr lang="en-US" sz="1600" u="sng" dirty="0">
                <a:latin typeface="+mn-lt"/>
              </a:rPr>
              <a:t>path integral</a:t>
            </a:r>
            <a:r>
              <a:rPr lang="en-US" sz="1600" u="sng" dirty="0" smtClean="0">
                <a:latin typeface="+mn-lt"/>
              </a:rPr>
              <a:t>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 </a:t>
            </a:r>
            <a:r>
              <a:rPr lang="en-US" sz="1600" dirty="0" smtClean="0"/>
              <a:t>sensitive to the global structure of the graph.</a:t>
            </a:r>
            <a:endParaRPr lang="en-US" sz="16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43400" y="1905000"/>
            <a:ext cx="472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Random Walks/ fractional automorphisms assign </a:t>
            </a:r>
            <a:r>
              <a:rPr lang="en-US" sz="1600" dirty="0" smtClean="0"/>
              <a:t>some  </a:t>
            </a:r>
            <a:r>
              <a:rPr lang="en-US" sz="1600" dirty="0"/>
              <a:t>probability to every </a:t>
            </a:r>
            <a:r>
              <a:rPr lang="en-US" sz="1600" dirty="0" smtClean="0"/>
              <a:t>possible path: 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990600" y="2286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Distance related to fractional automorphisms</a:t>
            </a:r>
            <a:endParaRPr lang="en-US" sz="2800" b="1" dirty="0"/>
          </a:p>
        </p:txBody>
      </p:sp>
      <p:pic>
        <p:nvPicPr>
          <p:cNvPr id="35845" name="Picture 5" descr="http://files.sharenator.com/life_path_integral_Life_Path_Integral-s744x633-67898-58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2590800"/>
            <a:ext cx="3910853" cy="3324225"/>
          </a:xfrm>
          <a:prstGeom prst="rect">
            <a:avLst/>
          </a:prstGeom>
          <a:noFill/>
        </p:spPr>
      </p:pic>
      <p:sp>
        <p:nvSpPr>
          <p:cNvPr id="23" name="Freeform 22"/>
          <p:cNvSpPr/>
          <p:nvPr/>
        </p:nvSpPr>
        <p:spPr>
          <a:xfrm>
            <a:off x="4895088" y="2969768"/>
            <a:ext cx="3127248" cy="2181352"/>
          </a:xfrm>
          <a:custGeom>
            <a:avLst/>
            <a:gdLst>
              <a:gd name="connsiteX0" fmla="*/ 0 w 3127248"/>
              <a:gd name="connsiteY0" fmla="*/ 2181352 h 2181352"/>
              <a:gd name="connsiteX1" fmla="*/ 188976 w 3127248"/>
              <a:gd name="connsiteY1" fmla="*/ 2169160 h 2181352"/>
              <a:gd name="connsiteX2" fmla="*/ 481584 w 3127248"/>
              <a:gd name="connsiteY2" fmla="*/ 2138680 h 2181352"/>
              <a:gd name="connsiteX3" fmla="*/ 719328 w 3127248"/>
              <a:gd name="connsiteY3" fmla="*/ 2077720 h 2181352"/>
              <a:gd name="connsiteX4" fmla="*/ 963168 w 3127248"/>
              <a:gd name="connsiteY4" fmla="*/ 1992376 h 2181352"/>
              <a:gd name="connsiteX5" fmla="*/ 1127760 w 3127248"/>
              <a:gd name="connsiteY5" fmla="*/ 1882648 h 2181352"/>
              <a:gd name="connsiteX6" fmla="*/ 1316736 w 3127248"/>
              <a:gd name="connsiteY6" fmla="*/ 1736344 h 2181352"/>
              <a:gd name="connsiteX7" fmla="*/ 1481328 w 3127248"/>
              <a:gd name="connsiteY7" fmla="*/ 1535176 h 2181352"/>
              <a:gd name="connsiteX8" fmla="*/ 1609344 w 3127248"/>
              <a:gd name="connsiteY8" fmla="*/ 1340104 h 2181352"/>
              <a:gd name="connsiteX9" fmla="*/ 1731264 w 3127248"/>
              <a:gd name="connsiteY9" fmla="*/ 1114552 h 2181352"/>
              <a:gd name="connsiteX10" fmla="*/ 1792224 w 3127248"/>
              <a:gd name="connsiteY10" fmla="*/ 907288 h 2181352"/>
              <a:gd name="connsiteX11" fmla="*/ 1853184 w 3127248"/>
              <a:gd name="connsiteY11" fmla="*/ 693928 h 2181352"/>
              <a:gd name="connsiteX12" fmla="*/ 1993392 w 3127248"/>
              <a:gd name="connsiteY12" fmla="*/ 535432 h 2181352"/>
              <a:gd name="connsiteX13" fmla="*/ 2225040 w 3127248"/>
              <a:gd name="connsiteY13" fmla="*/ 328168 h 2181352"/>
              <a:gd name="connsiteX14" fmla="*/ 2407920 w 3127248"/>
              <a:gd name="connsiteY14" fmla="*/ 194056 h 2181352"/>
              <a:gd name="connsiteX15" fmla="*/ 2627376 w 3127248"/>
              <a:gd name="connsiteY15" fmla="*/ 96520 h 2181352"/>
              <a:gd name="connsiteX16" fmla="*/ 2810256 w 3127248"/>
              <a:gd name="connsiteY16" fmla="*/ 35560 h 2181352"/>
              <a:gd name="connsiteX17" fmla="*/ 3017520 w 3127248"/>
              <a:gd name="connsiteY17" fmla="*/ 5080 h 2181352"/>
              <a:gd name="connsiteX18" fmla="*/ 3127248 w 3127248"/>
              <a:gd name="connsiteY18" fmla="*/ 5080 h 2181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27248" h="2181352">
                <a:moveTo>
                  <a:pt x="0" y="2181352"/>
                </a:moveTo>
                <a:cubicBezTo>
                  <a:pt x="56896" y="2177288"/>
                  <a:pt x="108712" y="2176272"/>
                  <a:pt x="188976" y="2169160"/>
                </a:cubicBezTo>
                <a:cubicBezTo>
                  <a:pt x="269240" y="2162048"/>
                  <a:pt x="393192" y="2153920"/>
                  <a:pt x="481584" y="2138680"/>
                </a:cubicBezTo>
                <a:cubicBezTo>
                  <a:pt x="569976" y="2123440"/>
                  <a:pt x="639064" y="2102104"/>
                  <a:pt x="719328" y="2077720"/>
                </a:cubicBezTo>
                <a:cubicBezTo>
                  <a:pt x="799592" y="2053336"/>
                  <a:pt x="895096" y="2024888"/>
                  <a:pt x="963168" y="1992376"/>
                </a:cubicBezTo>
                <a:cubicBezTo>
                  <a:pt x="1031240" y="1959864"/>
                  <a:pt x="1068832" y="1925320"/>
                  <a:pt x="1127760" y="1882648"/>
                </a:cubicBezTo>
                <a:cubicBezTo>
                  <a:pt x="1186688" y="1839976"/>
                  <a:pt x="1257808" y="1794256"/>
                  <a:pt x="1316736" y="1736344"/>
                </a:cubicBezTo>
                <a:cubicBezTo>
                  <a:pt x="1375664" y="1678432"/>
                  <a:pt x="1432560" y="1601216"/>
                  <a:pt x="1481328" y="1535176"/>
                </a:cubicBezTo>
                <a:cubicBezTo>
                  <a:pt x="1530096" y="1469136"/>
                  <a:pt x="1567688" y="1410208"/>
                  <a:pt x="1609344" y="1340104"/>
                </a:cubicBezTo>
                <a:cubicBezTo>
                  <a:pt x="1651000" y="1270000"/>
                  <a:pt x="1700784" y="1186688"/>
                  <a:pt x="1731264" y="1114552"/>
                </a:cubicBezTo>
                <a:cubicBezTo>
                  <a:pt x="1761744" y="1042416"/>
                  <a:pt x="1771904" y="977392"/>
                  <a:pt x="1792224" y="907288"/>
                </a:cubicBezTo>
                <a:cubicBezTo>
                  <a:pt x="1812544" y="837184"/>
                  <a:pt x="1819656" y="755904"/>
                  <a:pt x="1853184" y="693928"/>
                </a:cubicBezTo>
                <a:cubicBezTo>
                  <a:pt x="1886712" y="631952"/>
                  <a:pt x="1931416" y="596392"/>
                  <a:pt x="1993392" y="535432"/>
                </a:cubicBezTo>
                <a:cubicBezTo>
                  <a:pt x="2055368" y="474472"/>
                  <a:pt x="2155952" y="385064"/>
                  <a:pt x="2225040" y="328168"/>
                </a:cubicBezTo>
                <a:cubicBezTo>
                  <a:pt x="2294128" y="271272"/>
                  <a:pt x="2340864" y="232664"/>
                  <a:pt x="2407920" y="194056"/>
                </a:cubicBezTo>
                <a:cubicBezTo>
                  <a:pt x="2474976" y="155448"/>
                  <a:pt x="2560320" y="122936"/>
                  <a:pt x="2627376" y="96520"/>
                </a:cubicBezTo>
                <a:cubicBezTo>
                  <a:pt x="2694432" y="70104"/>
                  <a:pt x="2745232" y="50800"/>
                  <a:pt x="2810256" y="35560"/>
                </a:cubicBezTo>
                <a:cubicBezTo>
                  <a:pt x="2875280" y="20320"/>
                  <a:pt x="2964688" y="10160"/>
                  <a:pt x="3017520" y="5080"/>
                </a:cubicBezTo>
                <a:cubicBezTo>
                  <a:pt x="3070352" y="0"/>
                  <a:pt x="3098800" y="2540"/>
                  <a:pt x="3127248" y="5080"/>
                </a:cubicBezTo>
              </a:path>
            </a:pathLst>
          </a:cu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57200" y="45720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Random walks (fractional automorphisms) on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graph/database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4008" y="1752600"/>
            <a:ext cx="3517392" cy="4876800"/>
            <a:chOff x="249936" y="1066800"/>
            <a:chExt cx="3517392" cy="4876800"/>
          </a:xfrm>
        </p:grpSpPr>
        <p:pic>
          <p:nvPicPr>
            <p:cNvPr id="28674" name="Picture 2" descr="http://mappery.com/maps/Dusseldorf-Public-Transport-Network-Map.mediumthumb.pdf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1066800"/>
              <a:ext cx="3446272" cy="4876800"/>
            </a:xfrm>
            <a:prstGeom prst="rect">
              <a:avLst/>
            </a:prstGeom>
            <a:noFill/>
          </p:spPr>
        </p:pic>
        <p:sp>
          <p:nvSpPr>
            <p:cNvPr id="4" name="Oval 3"/>
            <p:cNvSpPr/>
            <p:nvPr/>
          </p:nvSpPr>
          <p:spPr>
            <a:xfrm>
              <a:off x="1371600" y="2971800"/>
              <a:ext cx="1524000" cy="15240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122170" y="3124200"/>
              <a:ext cx="415290" cy="674370"/>
            </a:xfrm>
            <a:custGeom>
              <a:avLst/>
              <a:gdLst>
                <a:gd name="connsiteX0" fmla="*/ 0 w 415290"/>
                <a:gd name="connsiteY0" fmla="*/ 674370 h 674370"/>
                <a:gd name="connsiteX1" fmla="*/ 110490 w 415290"/>
                <a:gd name="connsiteY1" fmla="*/ 502920 h 674370"/>
                <a:gd name="connsiteX2" fmla="*/ 114300 w 415290"/>
                <a:gd name="connsiteY2" fmla="*/ 323850 h 674370"/>
                <a:gd name="connsiteX3" fmla="*/ 415290 w 415290"/>
                <a:gd name="connsiteY3" fmla="*/ 0 h 67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290" h="674370">
                  <a:moveTo>
                    <a:pt x="0" y="674370"/>
                  </a:moveTo>
                  <a:cubicBezTo>
                    <a:pt x="45720" y="617855"/>
                    <a:pt x="91440" y="561340"/>
                    <a:pt x="110490" y="502920"/>
                  </a:cubicBezTo>
                  <a:cubicBezTo>
                    <a:pt x="129540" y="444500"/>
                    <a:pt x="63500" y="407670"/>
                    <a:pt x="114300" y="323850"/>
                  </a:cubicBezTo>
                  <a:cubicBezTo>
                    <a:pt x="165100" y="240030"/>
                    <a:pt x="290195" y="120015"/>
                    <a:pt x="415290" y="0"/>
                  </a:cubicBezTo>
                </a:path>
              </a:pathLst>
            </a:custGeom>
            <a:noFill/>
            <a:ln w="47625" cap="rnd">
              <a:solidFill>
                <a:srgbClr val="FF0000"/>
              </a:solidFill>
            </a:ln>
            <a:scene3d>
              <a:camera prst="orthographicFront"/>
              <a:lightRig rig="glow" dir="t"/>
            </a:scene3d>
            <a:sp3d prstMaterial="dkEdge"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129790" y="3134995"/>
              <a:ext cx="501015" cy="678815"/>
            </a:xfrm>
            <a:custGeom>
              <a:avLst/>
              <a:gdLst>
                <a:gd name="connsiteX0" fmla="*/ 0 w 501015"/>
                <a:gd name="connsiteY0" fmla="*/ 678815 h 678815"/>
                <a:gd name="connsiteX1" fmla="*/ 179070 w 501015"/>
                <a:gd name="connsiteY1" fmla="*/ 499745 h 678815"/>
                <a:gd name="connsiteX2" fmla="*/ 453390 w 501015"/>
                <a:gd name="connsiteY2" fmla="*/ 469265 h 678815"/>
                <a:gd name="connsiteX3" fmla="*/ 464820 w 501015"/>
                <a:gd name="connsiteY3" fmla="*/ 73025 h 678815"/>
                <a:gd name="connsiteX4" fmla="*/ 426720 w 501015"/>
                <a:gd name="connsiteY4" fmla="*/ 31115 h 67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015" h="678815">
                  <a:moveTo>
                    <a:pt x="0" y="678815"/>
                  </a:moveTo>
                  <a:cubicBezTo>
                    <a:pt x="51752" y="606742"/>
                    <a:pt x="103505" y="534670"/>
                    <a:pt x="179070" y="499745"/>
                  </a:cubicBezTo>
                  <a:cubicBezTo>
                    <a:pt x="254635" y="464820"/>
                    <a:pt x="405765" y="540385"/>
                    <a:pt x="453390" y="469265"/>
                  </a:cubicBezTo>
                  <a:cubicBezTo>
                    <a:pt x="501015" y="398145"/>
                    <a:pt x="469265" y="146050"/>
                    <a:pt x="464820" y="73025"/>
                  </a:cubicBezTo>
                  <a:cubicBezTo>
                    <a:pt x="460375" y="0"/>
                    <a:pt x="443547" y="15557"/>
                    <a:pt x="426720" y="31115"/>
                  </a:cubicBezTo>
                </a:path>
              </a:pathLst>
            </a:custGeom>
            <a:ln w="41275" cap="rnd">
              <a:solidFill>
                <a:srgbClr val="FFFF00"/>
              </a:solidFill>
            </a:ln>
            <a:scene3d>
              <a:camera prst="orthographicFront"/>
              <a:lightRig rig="freezing" dir="t"/>
            </a:scene3d>
            <a:sp3d prstMaterial="dkEdge"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137410" y="2969895"/>
              <a:ext cx="403860" cy="836295"/>
            </a:xfrm>
            <a:custGeom>
              <a:avLst/>
              <a:gdLst>
                <a:gd name="connsiteX0" fmla="*/ 0 w 403860"/>
                <a:gd name="connsiteY0" fmla="*/ 836295 h 836295"/>
                <a:gd name="connsiteX1" fmla="*/ 186690 w 403860"/>
                <a:gd name="connsiteY1" fmla="*/ 622935 h 836295"/>
                <a:gd name="connsiteX2" fmla="*/ 251460 w 403860"/>
                <a:gd name="connsiteY2" fmla="*/ 565785 h 836295"/>
                <a:gd name="connsiteX3" fmla="*/ 255270 w 403860"/>
                <a:gd name="connsiteY3" fmla="*/ 66675 h 836295"/>
                <a:gd name="connsiteX4" fmla="*/ 403860 w 403860"/>
                <a:gd name="connsiteY4" fmla="*/ 165735 h 83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860" h="836295">
                  <a:moveTo>
                    <a:pt x="0" y="836295"/>
                  </a:moveTo>
                  <a:cubicBezTo>
                    <a:pt x="72390" y="752157"/>
                    <a:pt x="144780" y="668020"/>
                    <a:pt x="186690" y="622935"/>
                  </a:cubicBezTo>
                  <a:cubicBezTo>
                    <a:pt x="228600" y="577850"/>
                    <a:pt x="240030" y="658495"/>
                    <a:pt x="251460" y="565785"/>
                  </a:cubicBezTo>
                  <a:cubicBezTo>
                    <a:pt x="262890" y="473075"/>
                    <a:pt x="229870" y="133350"/>
                    <a:pt x="255270" y="66675"/>
                  </a:cubicBezTo>
                  <a:cubicBezTo>
                    <a:pt x="280670" y="0"/>
                    <a:pt x="342265" y="82867"/>
                    <a:pt x="403860" y="165735"/>
                  </a:cubicBezTo>
                </a:path>
              </a:pathLst>
            </a:custGeom>
            <a:ln w="44450" cap="rnd">
              <a:solidFill>
                <a:srgbClr val="00B0F0"/>
              </a:solidFill>
              <a:bevel/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57400" y="3733800"/>
              <a:ext cx="152400" cy="1524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221230" y="3177540"/>
              <a:ext cx="548005" cy="544830"/>
            </a:xfrm>
            <a:custGeom>
              <a:avLst/>
              <a:gdLst>
                <a:gd name="connsiteX0" fmla="*/ 0 w 548005"/>
                <a:gd name="connsiteY0" fmla="*/ 544830 h 544830"/>
                <a:gd name="connsiteX1" fmla="*/ 179070 w 548005"/>
                <a:gd name="connsiteY1" fmla="*/ 392430 h 544830"/>
                <a:gd name="connsiteX2" fmla="*/ 232410 w 548005"/>
                <a:gd name="connsiteY2" fmla="*/ 388620 h 544830"/>
                <a:gd name="connsiteX3" fmla="*/ 502920 w 548005"/>
                <a:gd name="connsiteY3" fmla="*/ 137160 h 544830"/>
                <a:gd name="connsiteX4" fmla="*/ 502920 w 548005"/>
                <a:gd name="connsiteY4" fmla="*/ 125730 h 544830"/>
                <a:gd name="connsiteX5" fmla="*/ 365760 w 548005"/>
                <a:gd name="connsiteY5" fmla="*/ 0 h 54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005" h="544830">
                  <a:moveTo>
                    <a:pt x="0" y="544830"/>
                  </a:moveTo>
                  <a:cubicBezTo>
                    <a:pt x="70167" y="481647"/>
                    <a:pt x="140335" y="418465"/>
                    <a:pt x="179070" y="392430"/>
                  </a:cubicBezTo>
                  <a:cubicBezTo>
                    <a:pt x="217805" y="366395"/>
                    <a:pt x="178435" y="431165"/>
                    <a:pt x="232410" y="388620"/>
                  </a:cubicBezTo>
                  <a:cubicBezTo>
                    <a:pt x="286385" y="346075"/>
                    <a:pt x="457835" y="180975"/>
                    <a:pt x="502920" y="137160"/>
                  </a:cubicBezTo>
                  <a:cubicBezTo>
                    <a:pt x="548005" y="93345"/>
                    <a:pt x="525780" y="148590"/>
                    <a:pt x="502920" y="125730"/>
                  </a:cubicBezTo>
                  <a:cubicBezTo>
                    <a:pt x="480060" y="102870"/>
                    <a:pt x="422910" y="51435"/>
                    <a:pt x="365760" y="0"/>
                  </a:cubicBezTo>
                </a:path>
              </a:pathLst>
            </a:custGeom>
            <a:ln w="31750">
              <a:solidFill>
                <a:srgbClr val="00B050"/>
              </a:solidFill>
            </a:ln>
            <a:scene3d>
              <a:camera prst="orthographicFront"/>
              <a:lightRig rig="morning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514600" y="3048000"/>
              <a:ext cx="152400" cy="1524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49936" y="1115568"/>
              <a:ext cx="3517392" cy="4809744"/>
            </a:xfrm>
            <a:custGeom>
              <a:avLst/>
              <a:gdLst>
                <a:gd name="connsiteX0" fmla="*/ 54864 w 3517392"/>
                <a:gd name="connsiteY0" fmla="*/ 426720 h 4809744"/>
                <a:gd name="connsiteX1" fmla="*/ 633984 w 3517392"/>
                <a:gd name="connsiteY1" fmla="*/ 445008 h 4809744"/>
                <a:gd name="connsiteX2" fmla="*/ 786384 w 3517392"/>
                <a:gd name="connsiteY2" fmla="*/ 274320 h 4809744"/>
                <a:gd name="connsiteX3" fmla="*/ 1024128 w 3517392"/>
                <a:gd name="connsiteY3" fmla="*/ 237744 h 4809744"/>
                <a:gd name="connsiteX4" fmla="*/ 1042416 w 3517392"/>
                <a:gd name="connsiteY4" fmla="*/ 0 h 4809744"/>
                <a:gd name="connsiteX5" fmla="*/ 3486912 w 3517392"/>
                <a:gd name="connsiteY5" fmla="*/ 12192 h 4809744"/>
                <a:gd name="connsiteX6" fmla="*/ 3499104 w 3517392"/>
                <a:gd name="connsiteY6" fmla="*/ 1810512 h 4809744"/>
                <a:gd name="connsiteX7" fmla="*/ 2414016 w 3517392"/>
                <a:gd name="connsiteY7" fmla="*/ 1950720 h 4809744"/>
                <a:gd name="connsiteX8" fmla="*/ 2359152 w 3517392"/>
                <a:gd name="connsiteY8" fmla="*/ 1920240 h 4809744"/>
                <a:gd name="connsiteX9" fmla="*/ 2298192 w 3517392"/>
                <a:gd name="connsiteY9" fmla="*/ 1926336 h 4809744"/>
                <a:gd name="connsiteX10" fmla="*/ 2273808 w 3517392"/>
                <a:gd name="connsiteY10" fmla="*/ 1938528 h 4809744"/>
                <a:gd name="connsiteX11" fmla="*/ 2231136 w 3517392"/>
                <a:gd name="connsiteY11" fmla="*/ 1877568 h 4809744"/>
                <a:gd name="connsiteX12" fmla="*/ 2170176 w 3517392"/>
                <a:gd name="connsiteY12" fmla="*/ 1859280 h 4809744"/>
                <a:gd name="connsiteX13" fmla="*/ 2133600 w 3517392"/>
                <a:gd name="connsiteY13" fmla="*/ 1877568 h 4809744"/>
                <a:gd name="connsiteX14" fmla="*/ 2042160 w 3517392"/>
                <a:gd name="connsiteY14" fmla="*/ 1859280 h 4809744"/>
                <a:gd name="connsiteX15" fmla="*/ 1969008 w 3517392"/>
                <a:gd name="connsiteY15" fmla="*/ 1847088 h 4809744"/>
                <a:gd name="connsiteX16" fmla="*/ 1877568 w 3517392"/>
                <a:gd name="connsiteY16" fmla="*/ 1840992 h 4809744"/>
                <a:gd name="connsiteX17" fmla="*/ 1792224 w 3517392"/>
                <a:gd name="connsiteY17" fmla="*/ 1840992 h 4809744"/>
                <a:gd name="connsiteX18" fmla="*/ 1700784 w 3517392"/>
                <a:gd name="connsiteY18" fmla="*/ 1865376 h 4809744"/>
                <a:gd name="connsiteX19" fmla="*/ 1578864 w 3517392"/>
                <a:gd name="connsiteY19" fmla="*/ 1908048 h 4809744"/>
                <a:gd name="connsiteX20" fmla="*/ 1456944 w 3517392"/>
                <a:gd name="connsiteY20" fmla="*/ 1969008 h 4809744"/>
                <a:gd name="connsiteX21" fmla="*/ 1347216 w 3517392"/>
                <a:gd name="connsiteY21" fmla="*/ 2048256 h 4809744"/>
                <a:gd name="connsiteX22" fmla="*/ 1200912 w 3517392"/>
                <a:gd name="connsiteY22" fmla="*/ 2225040 h 4809744"/>
                <a:gd name="connsiteX23" fmla="*/ 1121664 w 3517392"/>
                <a:gd name="connsiteY23" fmla="*/ 2414016 h 4809744"/>
                <a:gd name="connsiteX24" fmla="*/ 1097280 w 3517392"/>
                <a:gd name="connsiteY24" fmla="*/ 2602992 h 4809744"/>
                <a:gd name="connsiteX25" fmla="*/ 1103376 w 3517392"/>
                <a:gd name="connsiteY25" fmla="*/ 2785872 h 4809744"/>
                <a:gd name="connsiteX26" fmla="*/ 1182624 w 3517392"/>
                <a:gd name="connsiteY26" fmla="*/ 3023616 h 4809744"/>
                <a:gd name="connsiteX27" fmla="*/ 1383792 w 3517392"/>
                <a:gd name="connsiteY27" fmla="*/ 3236976 h 4809744"/>
                <a:gd name="connsiteX28" fmla="*/ 1554480 w 3517392"/>
                <a:gd name="connsiteY28" fmla="*/ 3340608 h 4809744"/>
                <a:gd name="connsiteX29" fmla="*/ 1773936 w 3517392"/>
                <a:gd name="connsiteY29" fmla="*/ 3407664 h 4809744"/>
                <a:gd name="connsiteX30" fmla="*/ 2182368 w 3517392"/>
                <a:gd name="connsiteY30" fmla="*/ 3377184 h 4809744"/>
                <a:gd name="connsiteX31" fmla="*/ 2438400 w 3517392"/>
                <a:gd name="connsiteY31" fmla="*/ 3200400 h 4809744"/>
                <a:gd name="connsiteX32" fmla="*/ 2602992 w 3517392"/>
                <a:gd name="connsiteY32" fmla="*/ 2956560 h 4809744"/>
                <a:gd name="connsiteX33" fmla="*/ 2676144 w 3517392"/>
                <a:gd name="connsiteY33" fmla="*/ 2718816 h 4809744"/>
                <a:gd name="connsiteX34" fmla="*/ 2657856 w 3517392"/>
                <a:gd name="connsiteY34" fmla="*/ 2493264 h 4809744"/>
                <a:gd name="connsiteX35" fmla="*/ 2615184 w 3517392"/>
                <a:gd name="connsiteY35" fmla="*/ 2298192 h 4809744"/>
                <a:gd name="connsiteX36" fmla="*/ 2535936 w 3517392"/>
                <a:gd name="connsiteY36" fmla="*/ 2182368 h 4809744"/>
                <a:gd name="connsiteX37" fmla="*/ 2426208 w 3517392"/>
                <a:gd name="connsiteY37" fmla="*/ 2048256 h 4809744"/>
                <a:gd name="connsiteX38" fmla="*/ 2426208 w 3517392"/>
                <a:gd name="connsiteY38" fmla="*/ 2011680 h 4809744"/>
                <a:gd name="connsiteX39" fmla="*/ 2414016 w 3517392"/>
                <a:gd name="connsiteY39" fmla="*/ 1956816 h 4809744"/>
                <a:gd name="connsiteX40" fmla="*/ 3517392 w 3517392"/>
                <a:gd name="connsiteY40" fmla="*/ 1816608 h 4809744"/>
                <a:gd name="connsiteX41" fmla="*/ 3505200 w 3517392"/>
                <a:gd name="connsiteY41" fmla="*/ 4809744 h 4809744"/>
                <a:gd name="connsiteX42" fmla="*/ 0 w 3517392"/>
                <a:gd name="connsiteY42" fmla="*/ 4773168 h 4809744"/>
                <a:gd name="connsiteX43" fmla="*/ 54864 w 3517392"/>
                <a:gd name="connsiteY43" fmla="*/ 426720 h 480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517392" h="4809744">
                  <a:moveTo>
                    <a:pt x="54864" y="426720"/>
                  </a:moveTo>
                  <a:lnTo>
                    <a:pt x="633984" y="445008"/>
                  </a:lnTo>
                  <a:lnTo>
                    <a:pt x="786384" y="274320"/>
                  </a:lnTo>
                  <a:lnTo>
                    <a:pt x="1024128" y="237744"/>
                  </a:lnTo>
                  <a:lnTo>
                    <a:pt x="1042416" y="0"/>
                  </a:lnTo>
                  <a:lnTo>
                    <a:pt x="3486912" y="12192"/>
                  </a:lnTo>
                  <a:lnTo>
                    <a:pt x="3499104" y="1810512"/>
                  </a:lnTo>
                  <a:lnTo>
                    <a:pt x="2414016" y="1950720"/>
                  </a:lnTo>
                  <a:lnTo>
                    <a:pt x="2359152" y="1920240"/>
                  </a:lnTo>
                  <a:lnTo>
                    <a:pt x="2298192" y="1926336"/>
                  </a:lnTo>
                  <a:lnTo>
                    <a:pt x="2273808" y="1938528"/>
                  </a:lnTo>
                  <a:lnTo>
                    <a:pt x="2231136" y="1877568"/>
                  </a:lnTo>
                  <a:lnTo>
                    <a:pt x="2170176" y="1859280"/>
                  </a:lnTo>
                  <a:lnTo>
                    <a:pt x="2133600" y="1877568"/>
                  </a:lnTo>
                  <a:lnTo>
                    <a:pt x="2042160" y="1859280"/>
                  </a:lnTo>
                  <a:lnTo>
                    <a:pt x="1969008" y="1847088"/>
                  </a:lnTo>
                  <a:lnTo>
                    <a:pt x="1877568" y="1840992"/>
                  </a:lnTo>
                  <a:lnTo>
                    <a:pt x="1792224" y="1840992"/>
                  </a:lnTo>
                  <a:lnTo>
                    <a:pt x="1700784" y="1865376"/>
                  </a:lnTo>
                  <a:lnTo>
                    <a:pt x="1578864" y="1908048"/>
                  </a:lnTo>
                  <a:lnTo>
                    <a:pt x="1456944" y="1969008"/>
                  </a:lnTo>
                  <a:lnTo>
                    <a:pt x="1347216" y="2048256"/>
                  </a:lnTo>
                  <a:lnTo>
                    <a:pt x="1200912" y="2225040"/>
                  </a:lnTo>
                  <a:lnTo>
                    <a:pt x="1121664" y="2414016"/>
                  </a:lnTo>
                  <a:lnTo>
                    <a:pt x="1097280" y="2602992"/>
                  </a:lnTo>
                  <a:lnTo>
                    <a:pt x="1103376" y="2785872"/>
                  </a:lnTo>
                  <a:lnTo>
                    <a:pt x="1182624" y="3023616"/>
                  </a:lnTo>
                  <a:lnTo>
                    <a:pt x="1383792" y="3236976"/>
                  </a:lnTo>
                  <a:lnTo>
                    <a:pt x="1554480" y="3340608"/>
                  </a:lnTo>
                  <a:lnTo>
                    <a:pt x="1773936" y="3407664"/>
                  </a:lnTo>
                  <a:lnTo>
                    <a:pt x="2182368" y="3377184"/>
                  </a:lnTo>
                  <a:lnTo>
                    <a:pt x="2438400" y="3200400"/>
                  </a:lnTo>
                  <a:lnTo>
                    <a:pt x="2602992" y="2956560"/>
                  </a:lnTo>
                  <a:lnTo>
                    <a:pt x="2676144" y="2718816"/>
                  </a:lnTo>
                  <a:lnTo>
                    <a:pt x="2657856" y="2493264"/>
                  </a:lnTo>
                  <a:lnTo>
                    <a:pt x="2615184" y="2298192"/>
                  </a:lnTo>
                  <a:lnTo>
                    <a:pt x="2535936" y="2182368"/>
                  </a:lnTo>
                  <a:lnTo>
                    <a:pt x="2426208" y="2048256"/>
                  </a:lnTo>
                  <a:lnTo>
                    <a:pt x="2426208" y="2011680"/>
                  </a:lnTo>
                  <a:lnTo>
                    <a:pt x="2414016" y="1956816"/>
                  </a:lnTo>
                  <a:lnTo>
                    <a:pt x="3517392" y="1816608"/>
                  </a:lnTo>
                  <a:lnTo>
                    <a:pt x="3505200" y="4809744"/>
                  </a:lnTo>
                  <a:lnTo>
                    <a:pt x="0" y="4773168"/>
                  </a:lnTo>
                  <a:lnTo>
                    <a:pt x="54864" y="426720"/>
                  </a:lnTo>
                  <a:close/>
                </a:path>
              </a:pathLst>
            </a:custGeom>
            <a:solidFill>
              <a:schemeClr val="bg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8" idx="6"/>
            </p:cNvCxnSpPr>
            <p:nvPr/>
          </p:nvCxnSpPr>
          <p:spPr>
            <a:xfrm>
              <a:off x="2209800" y="3810000"/>
              <a:ext cx="685800" cy="7620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stealth" w="med" len="lg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590800" y="3810000"/>
              <a:ext cx="76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4800" b="1" i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/>
                  <a:cs typeface="Times New Roman"/>
                </a:rPr>
                <a:t>ℓ</a:t>
              </a:r>
              <a:endParaRPr lang="en-US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3276600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4000" b="1" i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43200" y="2492514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762000" y="1524000"/>
            <a:ext cx="2877670" cy="914400"/>
          </p:xfrm>
          <a:graphic>
            <a:graphicData uri="http://schemas.openxmlformats.org/presentationml/2006/ole">
              <p:oleObj spid="_x0000_s28675" name="Equation" r:id="rId4" imgW="1358640" imgH="431640" progId="Equation.3">
                <p:embed/>
              </p:oleObj>
            </a:graphicData>
          </a:graphic>
        </p:graphicFrame>
      </p:grpSp>
      <p:grpSp>
        <p:nvGrpSpPr>
          <p:cNvPr id="26" name="Group 25"/>
          <p:cNvGrpSpPr/>
          <p:nvPr/>
        </p:nvGrpSpPr>
        <p:grpSpPr>
          <a:xfrm>
            <a:off x="3810000" y="1718846"/>
            <a:ext cx="5105400" cy="1252954"/>
            <a:chOff x="3810000" y="1828800"/>
            <a:chExt cx="5105400" cy="1252954"/>
          </a:xfrm>
        </p:grpSpPr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3810000" y="1828800"/>
            <a:ext cx="3200401" cy="370046"/>
          </p:xfrm>
          <a:graphic>
            <a:graphicData uri="http://schemas.openxmlformats.org/presentationml/2006/ole">
              <p:oleObj spid="_x0000_s28676" name="Equation" r:id="rId5" imgW="1955520" imgH="241200" progId="Equation.3">
                <p:embed/>
              </p:oleObj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7086600" y="1938754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Symbol" pitchFamily="18" charset="2"/>
                </a:rPr>
                <a:t>b</a:t>
              </a:r>
              <a:r>
                <a:rPr lang="en-US" sz="1600" i="1" dirty="0" smtClean="0"/>
                <a:t> is the “laziness parameter”.</a:t>
              </a:r>
              <a:endParaRPr lang="en-US" sz="1600" i="1" dirty="0"/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4648200" y="2438400"/>
            <a:ext cx="2133600" cy="304800"/>
          </p:xfrm>
          <a:graphic>
            <a:graphicData uri="http://schemas.openxmlformats.org/presentationml/2006/ole">
              <p:oleObj spid="_x0000_s28677" name="Equation" r:id="rId6" imgW="1688760" imgH="241200" progId="Equation.3">
                <p:embed/>
              </p:oleObj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4724400" y="2743200"/>
              <a:ext cx="3962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~ processes invariant </a:t>
              </a:r>
              <a:r>
                <a:rPr lang="en-US" sz="1600" i="1" dirty="0" err="1" smtClean="0"/>
                <a:t>w.r.t</a:t>
              </a:r>
              <a:r>
                <a:rPr lang="en-US" sz="1600" i="1" dirty="0" smtClean="0"/>
                <a:t> time-dilations </a:t>
              </a:r>
              <a:endParaRPr lang="en-US" sz="1600" i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657600" y="2057400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“Nearest neighbor random walks”</a:t>
            </a:r>
            <a:endParaRPr lang="en-US" sz="1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810000" y="3276600"/>
            <a:ext cx="464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57200" y="45720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Random walks (fractional automorphisms) on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graph/database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4008" y="1752600"/>
            <a:ext cx="3517392" cy="4876800"/>
            <a:chOff x="249936" y="1066800"/>
            <a:chExt cx="3517392" cy="4876800"/>
          </a:xfrm>
        </p:grpSpPr>
        <p:pic>
          <p:nvPicPr>
            <p:cNvPr id="28674" name="Picture 2" descr="http://mappery.com/maps/Dusseldorf-Public-Transport-Network-Map.mediumthumb.pdf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1066800"/>
              <a:ext cx="3446272" cy="4876800"/>
            </a:xfrm>
            <a:prstGeom prst="rect">
              <a:avLst/>
            </a:prstGeom>
            <a:noFill/>
          </p:spPr>
        </p:pic>
        <p:sp>
          <p:nvSpPr>
            <p:cNvPr id="4" name="Oval 3"/>
            <p:cNvSpPr/>
            <p:nvPr/>
          </p:nvSpPr>
          <p:spPr>
            <a:xfrm>
              <a:off x="1371600" y="2971800"/>
              <a:ext cx="1524000" cy="15240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122170" y="3124200"/>
              <a:ext cx="415290" cy="674370"/>
            </a:xfrm>
            <a:custGeom>
              <a:avLst/>
              <a:gdLst>
                <a:gd name="connsiteX0" fmla="*/ 0 w 415290"/>
                <a:gd name="connsiteY0" fmla="*/ 674370 h 674370"/>
                <a:gd name="connsiteX1" fmla="*/ 110490 w 415290"/>
                <a:gd name="connsiteY1" fmla="*/ 502920 h 674370"/>
                <a:gd name="connsiteX2" fmla="*/ 114300 w 415290"/>
                <a:gd name="connsiteY2" fmla="*/ 323850 h 674370"/>
                <a:gd name="connsiteX3" fmla="*/ 415290 w 415290"/>
                <a:gd name="connsiteY3" fmla="*/ 0 h 67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290" h="674370">
                  <a:moveTo>
                    <a:pt x="0" y="674370"/>
                  </a:moveTo>
                  <a:cubicBezTo>
                    <a:pt x="45720" y="617855"/>
                    <a:pt x="91440" y="561340"/>
                    <a:pt x="110490" y="502920"/>
                  </a:cubicBezTo>
                  <a:cubicBezTo>
                    <a:pt x="129540" y="444500"/>
                    <a:pt x="63500" y="407670"/>
                    <a:pt x="114300" y="323850"/>
                  </a:cubicBezTo>
                  <a:cubicBezTo>
                    <a:pt x="165100" y="240030"/>
                    <a:pt x="290195" y="120015"/>
                    <a:pt x="415290" y="0"/>
                  </a:cubicBezTo>
                </a:path>
              </a:pathLst>
            </a:custGeom>
            <a:noFill/>
            <a:ln w="47625" cap="rnd">
              <a:solidFill>
                <a:srgbClr val="FF0000"/>
              </a:solidFill>
            </a:ln>
            <a:scene3d>
              <a:camera prst="orthographicFront"/>
              <a:lightRig rig="glow" dir="t"/>
            </a:scene3d>
            <a:sp3d prstMaterial="dkEdge"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129790" y="3134995"/>
              <a:ext cx="501015" cy="678815"/>
            </a:xfrm>
            <a:custGeom>
              <a:avLst/>
              <a:gdLst>
                <a:gd name="connsiteX0" fmla="*/ 0 w 501015"/>
                <a:gd name="connsiteY0" fmla="*/ 678815 h 678815"/>
                <a:gd name="connsiteX1" fmla="*/ 179070 w 501015"/>
                <a:gd name="connsiteY1" fmla="*/ 499745 h 678815"/>
                <a:gd name="connsiteX2" fmla="*/ 453390 w 501015"/>
                <a:gd name="connsiteY2" fmla="*/ 469265 h 678815"/>
                <a:gd name="connsiteX3" fmla="*/ 464820 w 501015"/>
                <a:gd name="connsiteY3" fmla="*/ 73025 h 678815"/>
                <a:gd name="connsiteX4" fmla="*/ 426720 w 501015"/>
                <a:gd name="connsiteY4" fmla="*/ 31115 h 67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015" h="678815">
                  <a:moveTo>
                    <a:pt x="0" y="678815"/>
                  </a:moveTo>
                  <a:cubicBezTo>
                    <a:pt x="51752" y="606742"/>
                    <a:pt x="103505" y="534670"/>
                    <a:pt x="179070" y="499745"/>
                  </a:cubicBezTo>
                  <a:cubicBezTo>
                    <a:pt x="254635" y="464820"/>
                    <a:pt x="405765" y="540385"/>
                    <a:pt x="453390" y="469265"/>
                  </a:cubicBezTo>
                  <a:cubicBezTo>
                    <a:pt x="501015" y="398145"/>
                    <a:pt x="469265" y="146050"/>
                    <a:pt x="464820" y="73025"/>
                  </a:cubicBezTo>
                  <a:cubicBezTo>
                    <a:pt x="460375" y="0"/>
                    <a:pt x="443547" y="15557"/>
                    <a:pt x="426720" y="31115"/>
                  </a:cubicBezTo>
                </a:path>
              </a:pathLst>
            </a:custGeom>
            <a:ln w="41275" cap="rnd">
              <a:solidFill>
                <a:srgbClr val="FFFF00"/>
              </a:solidFill>
            </a:ln>
            <a:scene3d>
              <a:camera prst="orthographicFront"/>
              <a:lightRig rig="freezing" dir="t"/>
            </a:scene3d>
            <a:sp3d prstMaterial="dkEdge"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137410" y="2969895"/>
              <a:ext cx="403860" cy="836295"/>
            </a:xfrm>
            <a:custGeom>
              <a:avLst/>
              <a:gdLst>
                <a:gd name="connsiteX0" fmla="*/ 0 w 403860"/>
                <a:gd name="connsiteY0" fmla="*/ 836295 h 836295"/>
                <a:gd name="connsiteX1" fmla="*/ 186690 w 403860"/>
                <a:gd name="connsiteY1" fmla="*/ 622935 h 836295"/>
                <a:gd name="connsiteX2" fmla="*/ 251460 w 403860"/>
                <a:gd name="connsiteY2" fmla="*/ 565785 h 836295"/>
                <a:gd name="connsiteX3" fmla="*/ 255270 w 403860"/>
                <a:gd name="connsiteY3" fmla="*/ 66675 h 836295"/>
                <a:gd name="connsiteX4" fmla="*/ 403860 w 403860"/>
                <a:gd name="connsiteY4" fmla="*/ 165735 h 83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860" h="836295">
                  <a:moveTo>
                    <a:pt x="0" y="836295"/>
                  </a:moveTo>
                  <a:cubicBezTo>
                    <a:pt x="72390" y="752157"/>
                    <a:pt x="144780" y="668020"/>
                    <a:pt x="186690" y="622935"/>
                  </a:cubicBezTo>
                  <a:cubicBezTo>
                    <a:pt x="228600" y="577850"/>
                    <a:pt x="240030" y="658495"/>
                    <a:pt x="251460" y="565785"/>
                  </a:cubicBezTo>
                  <a:cubicBezTo>
                    <a:pt x="262890" y="473075"/>
                    <a:pt x="229870" y="133350"/>
                    <a:pt x="255270" y="66675"/>
                  </a:cubicBezTo>
                  <a:cubicBezTo>
                    <a:pt x="280670" y="0"/>
                    <a:pt x="342265" y="82867"/>
                    <a:pt x="403860" y="165735"/>
                  </a:cubicBezTo>
                </a:path>
              </a:pathLst>
            </a:custGeom>
            <a:ln w="44450" cap="rnd">
              <a:solidFill>
                <a:srgbClr val="00B0F0"/>
              </a:solidFill>
              <a:bevel/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57400" y="3733800"/>
              <a:ext cx="152400" cy="1524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221230" y="3177540"/>
              <a:ext cx="548005" cy="544830"/>
            </a:xfrm>
            <a:custGeom>
              <a:avLst/>
              <a:gdLst>
                <a:gd name="connsiteX0" fmla="*/ 0 w 548005"/>
                <a:gd name="connsiteY0" fmla="*/ 544830 h 544830"/>
                <a:gd name="connsiteX1" fmla="*/ 179070 w 548005"/>
                <a:gd name="connsiteY1" fmla="*/ 392430 h 544830"/>
                <a:gd name="connsiteX2" fmla="*/ 232410 w 548005"/>
                <a:gd name="connsiteY2" fmla="*/ 388620 h 544830"/>
                <a:gd name="connsiteX3" fmla="*/ 502920 w 548005"/>
                <a:gd name="connsiteY3" fmla="*/ 137160 h 544830"/>
                <a:gd name="connsiteX4" fmla="*/ 502920 w 548005"/>
                <a:gd name="connsiteY4" fmla="*/ 125730 h 544830"/>
                <a:gd name="connsiteX5" fmla="*/ 365760 w 548005"/>
                <a:gd name="connsiteY5" fmla="*/ 0 h 54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005" h="544830">
                  <a:moveTo>
                    <a:pt x="0" y="544830"/>
                  </a:moveTo>
                  <a:cubicBezTo>
                    <a:pt x="70167" y="481647"/>
                    <a:pt x="140335" y="418465"/>
                    <a:pt x="179070" y="392430"/>
                  </a:cubicBezTo>
                  <a:cubicBezTo>
                    <a:pt x="217805" y="366395"/>
                    <a:pt x="178435" y="431165"/>
                    <a:pt x="232410" y="388620"/>
                  </a:cubicBezTo>
                  <a:cubicBezTo>
                    <a:pt x="286385" y="346075"/>
                    <a:pt x="457835" y="180975"/>
                    <a:pt x="502920" y="137160"/>
                  </a:cubicBezTo>
                  <a:cubicBezTo>
                    <a:pt x="548005" y="93345"/>
                    <a:pt x="525780" y="148590"/>
                    <a:pt x="502920" y="125730"/>
                  </a:cubicBezTo>
                  <a:cubicBezTo>
                    <a:pt x="480060" y="102870"/>
                    <a:pt x="422910" y="51435"/>
                    <a:pt x="365760" y="0"/>
                  </a:cubicBezTo>
                </a:path>
              </a:pathLst>
            </a:custGeom>
            <a:ln w="31750">
              <a:solidFill>
                <a:srgbClr val="00B050"/>
              </a:solidFill>
            </a:ln>
            <a:scene3d>
              <a:camera prst="orthographicFront"/>
              <a:lightRig rig="morning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514600" y="3048000"/>
              <a:ext cx="152400" cy="1524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49936" y="1115568"/>
              <a:ext cx="3517392" cy="4809744"/>
            </a:xfrm>
            <a:custGeom>
              <a:avLst/>
              <a:gdLst>
                <a:gd name="connsiteX0" fmla="*/ 54864 w 3517392"/>
                <a:gd name="connsiteY0" fmla="*/ 426720 h 4809744"/>
                <a:gd name="connsiteX1" fmla="*/ 633984 w 3517392"/>
                <a:gd name="connsiteY1" fmla="*/ 445008 h 4809744"/>
                <a:gd name="connsiteX2" fmla="*/ 786384 w 3517392"/>
                <a:gd name="connsiteY2" fmla="*/ 274320 h 4809744"/>
                <a:gd name="connsiteX3" fmla="*/ 1024128 w 3517392"/>
                <a:gd name="connsiteY3" fmla="*/ 237744 h 4809744"/>
                <a:gd name="connsiteX4" fmla="*/ 1042416 w 3517392"/>
                <a:gd name="connsiteY4" fmla="*/ 0 h 4809744"/>
                <a:gd name="connsiteX5" fmla="*/ 3486912 w 3517392"/>
                <a:gd name="connsiteY5" fmla="*/ 12192 h 4809744"/>
                <a:gd name="connsiteX6" fmla="*/ 3499104 w 3517392"/>
                <a:gd name="connsiteY6" fmla="*/ 1810512 h 4809744"/>
                <a:gd name="connsiteX7" fmla="*/ 2414016 w 3517392"/>
                <a:gd name="connsiteY7" fmla="*/ 1950720 h 4809744"/>
                <a:gd name="connsiteX8" fmla="*/ 2359152 w 3517392"/>
                <a:gd name="connsiteY8" fmla="*/ 1920240 h 4809744"/>
                <a:gd name="connsiteX9" fmla="*/ 2298192 w 3517392"/>
                <a:gd name="connsiteY9" fmla="*/ 1926336 h 4809744"/>
                <a:gd name="connsiteX10" fmla="*/ 2273808 w 3517392"/>
                <a:gd name="connsiteY10" fmla="*/ 1938528 h 4809744"/>
                <a:gd name="connsiteX11" fmla="*/ 2231136 w 3517392"/>
                <a:gd name="connsiteY11" fmla="*/ 1877568 h 4809744"/>
                <a:gd name="connsiteX12" fmla="*/ 2170176 w 3517392"/>
                <a:gd name="connsiteY12" fmla="*/ 1859280 h 4809744"/>
                <a:gd name="connsiteX13" fmla="*/ 2133600 w 3517392"/>
                <a:gd name="connsiteY13" fmla="*/ 1877568 h 4809744"/>
                <a:gd name="connsiteX14" fmla="*/ 2042160 w 3517392"/>
                <a:gd name="connsiteY14" fmla="*/ 1859280 h 4809744"/>
                <a:gd name="connsiteX15" fmla="*/ 1969008 w 3517392"/>
                <a:gd name="connsiteY15" fmla="*/ 1847088 h 4809744"/>
                <a:gd name="connsiteX16" fmla="*/ 1877568 w 3517392"/>
                <a:gd name="connsiteY16" fmla="*/ 1840992 h 4809744"/>
                <a:gd name="connsiteX17" fmla="*/ 1792224 w 3517392"/>
                <a:gd name="connsiteY17" fmla="*/ 1840992 h 4809744"/>
                <a:gd name="connsiteX18" fmla="*/ 1700784 w 3517392"/>
                <a:gd name="connsiteY18" fmla="*/ 1865376 h 4809744"/>
                <a:gd name="connsiteX19" fmla="*/ 1578864 w 3517392"/>
                <a:gd name="connsiteY19" fmla="*/ 1908048 h 4809744"/>
                <a:gd name="connsiteX20" fmla="*/ 1456944 w 3517392"/>
                <a:gd name="connsiteY20" fmla="*/ 1969008 h 4809744"/>
                <a:gd name="connsiteX21" fmla="*/ 1347216 w 3517392"/>
                <a:gd name="connsiteY21" fmla="*/ 2048256 h 4809744"/>
                <a:gd name="connsiteX22" fmla="*/ 1200912 w 3517392"/>
                <a:gd name="connsiteY22" fmla="*/ 2225040 h 4809744"/>
                <a:gd name="connsiteX23" fmla="*/ 1121664 w 3517392"/>
                <a:gd name="connsiteY23" fmla="*/ 2414016 h 4809744"/>
                <a:gd name="connsiteX24" fmla="*/ 1097280 w 3517392"/>
                <a:gd name="connsiteY24" fmla="*/ 2602992 h 4809744"/>
                <a:gd name="connsiteX25" fmla="*/ 1103376 w 3517392"/>
                <a:gd name="connsiteY25" fmla="*/ 2785872 h 4809744"/>
                <a:gd name="connsiteX26" fmla="*/ 1182624 w 3517392"/>
                <a:gd name="connsiteY26" fmla="*/ 3023616 h 4809744"/>
                <a:gd name="connsiteX27" fmla="*/ 1383792 w 3517392"/>
                <a:gd name="connsiteY27" fmla="*/ 3236976 h 4809744"/>
                <a:gd name="connsiteX28" fmla="*/ 1554480 w 3517392"/>
                <a:gd name="connsiteY28" fmla="*/ 3340608 h 4809744"/>
                <a:gd name="connsiteX29" fmla="*/ 1773936 w 3517392"/>
                <a:gd name="connsiteY29" fmla="*/ 3407664 h 4809744"/>
                <a:gd name="connsiteX30" fmla="*/ 2182368 w 3517392"/>
                <a:gd name="connsiteY30" fmla="*/ 3377184 h 4809744"/>
                <a:gd name="connsiteX31" fmla="*/ 2438400 w 3517392"/>
                <a:gd name="connsiteY31" fmla="*/ 3200400 h 4809744"/>
                <a:gd name="connsiteX32" fmla="*/ 2602992 w 3517392"/>
                <a:gd name="connsiteY32" fmla="*/ 2956560 h 4809744"/>
                <a:gd name="connsiteX33" fmla="*/ 2676144 w 3517392"/>
                <a:gd name="connsiteY33" fmla="*/ 2718816 h 4809744"/>
                <a:gd name="connsiteX34" fmla="*/ 2657856 w 3517392"/>
                <a:gd name="connsiteY34" fmla="*/ 2493264 h 4809744"/>
                <a:gd name="connsiteX35" fmla="*/ 2615184 w 3517392"/>
                <a:gd name="connsiteY35" fmla="*/ 2298192 h 4809744"/>
                <a:gd name="connsiteX36" fmla="*/ 2535936 w 3517392"/>
                <a:gd name="connsiteY36" fmla="*/ 2182368 h 4809744"/>
                <a:gd name="connsiteX37" fmla="*/ 2426208 w 3517392"/>
                <a:gd name="connsiteY37" fmla="*/ 2048256 h 4809744"/>
                <a:gd name="connsiteX38" fmla="*/ 2426208 w 3517392"/>
                <a:gd name="connsiteY38" fmla="*/ 2011680 h 4809744"/>
                <a:gd name="connsiteX39" fmla="*/ 2414016 w 3517392"/>
                <a:gd name="connsiteY39" fmla="*/ 1956816 h 4809744"/>
                <a:gd name="connsiteX40" fmla="*/ 3517392 w 3517392"/>
                <a:gd name="connsiteY40" fmla="*/ 1816608 h 4809744"/>
                <a:gd name="connsiteX41" fmla="*/ 3505200 w 3517392"/>
                <a:gd name="connsiteY41" fmla="*/ 4809744 h 4809744"/>
                <a:gd name="connsiteX42" fmla="*/ 0 w 3517392"/>
                <a:gd name="connsiteY42" fmla="*/ 4773168 h 4809744"/>
                <a:gd name="connsiteX43" fmla="*/ 54864 w 3517392"/>
                <a:gd name="connsiteY43" fmla="*/ 426720 h 480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517392" h="4809744">
                  <a:moveTo>
                    <a:pt x="54864" y="426720"/>
                  </a:moveTo>
                  <a:lnTo>
                    <a:pt x="633984" y="445008"/>
                  </a:lnTo>
                  <a:lnTo>
                    <a:pt x="786384" y="274320"/>
                  </a:lnTo>
                  <a:lnTo>
                    <a:pt x="1024128" y="237744"/>
                  </a:lnTo>
                  <a:lnTo>
                    <a:pt x="1042416" y="0"/>
                  </a:lnTo>
                  <a:lnTo>
                    <a:pt x="3486912" y="12192"/>
                  </a:lnTo>
                  <a:lnTo>
                    <a:pt x="3499104" y="1810512"/>
                  </a:lnTo>
                  <a:lnTo>
                    <a:pt x="2414016" y="1950720"/>
                  </a:lnTo>
                  <a:lnTo>
                    <a:pt x="2359152" y="1920240"/>
                  </a:lnTo>
                  <a:lnTo>
                    <a:pt x="2298192" y="1926336"/>
                  </a:lnTo>
                  <a:lnTo>
                    <a:pt x="2273808" y="1938528"/>
                  </a:lnTo>
                  <a:lnTo>
                    <a:pt x="2231136" y="1877568"/>
                  </a:lnTo>
                  <a:lnTo>
                    <a:pt x="2170176" y="1859280"/>
                  </a:lnTo>
                  <a:lnTo>
                    <a:pt x="2133600" y="1877568"/>
                  </a:lnTo>
                  <a:lnTo>
                    <a:pt x="2042160" y="1859280"/>
                  </a:lnTo>
                  <a:lnTo>
                    <a:pt x="1969008" y="1847088"/>
                  </a:lnTo>
                  <a:lnTo>
                    <a:pt x="1877568" y="1840992"/>
                  </a:lnTo>
                  <a:lnTo>
                    <a:pt x="1792224" y="1840992"/>
                  </a:lnTo>
                  <a:lnTo>
                    <a:pt x="1700784" y="1865376"/>
                  </a:lnTo>
                  <a:lnTo>
                    <a:pt x="1578864" y="1908048"/>
                  </a:lnTo>
                  <a:lnTo>
                    <a:pt x="1456944" y="1969008"/>
                  </a:lnTo>
                  <a:lnTo>
                    <a:pt x="1347216" y="2048256"/>
                  </a:lnTo>
                  <a:lnTo>
                    <a:pt x="1200912" y="2225040"/>
                  </a:lnTo>
                  <a:lnTo>
                    <a:pt x="1121664" y="2414016"/>
                  </a:lnTo>
                  <a:lnTo>
                    <a:pt x="1097280" y="2602992"/>
                  </a:lnTo>
                  <a:lnTo>
                    <a:pt x="1103376" y="2785872"/>
                  </a:lnTo>
                  <a:lnTo>
                    <a:pt x="1182624" y="3023616"/>
                  </a:lnTo>
                  <a:lnTo>
                    <a:pt x="1383792" y="3236976"/>
                  </a:lnTo>
                  <a:lnTo>
                    <a:pt x="1554480" y="3340608"/>
                  </a:lnTo>
                  <a:lnTo>
                    <a:pt x="1773936" y="3407664"/>
                  </a:lnTo>
                  <a:lnTo>
                    <a:pt x="2182368" y="3377184"/>
                  </a:lnTo>
                  <a:lnTo>
                    <a:pt x="2438400" y="3200400"/>
                  </a:lnTo>
                  <a:lnTo>
                    <a:pt x="2602992" y="2956560"/>
                  </a:lnTo>
                  <a:lnTo>
                    <a:pt x="2676144" y="2718816"/>
                  </a:lnTo>
                  <a:lnTo>
                    <a:pt x="2657856" y="2493264"/>
                  </a:lnTo>
                  <a:lnTo>
                    <a:pt x="2615184" y="2298192"/>
                  </a:lnTo>
                  <a:lnTo>
                    <a:pt x="2535936" y="2182368"/>
                  </a:lnTo>
                  <a:lnTo>
                    <a:pt x="2426208" y="2048256"/>
                  </a:lnTo>
                  <a:lnTo>
                    <a:pt x="2426208" y="2011680"/>
                  </a:lnTo>
                  <a:lnTo>
                    <a:pt x="2414016" y="1956816"/>
                  </a:lnTo>
                  <a:lnTo>
                    <a:pt x="3517392" y="1816608"/>
                  </a:lnTo>
                  <a:lnTo>
                    <a:pt x="3505200" y="4809744"/>
                  </a:lnTo>
                  <a:lnTo>
                    <a:pt x="0" y="4773168"/>
                  </a:lnTo>
                  <a:lnTo>
                    <a:pt x="54864" y="426720"/>
                  </a:lnTo>
                  <a:close/>
                </a:path>
              </a:pathLst>
            </a:custGeom>
            <a:solidFill>
              <a:schemeClr val="bg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8" idx="6"/>
            </p:cNvCxnSpPr>
            <p:nvPr/>
          </p:nvCxnSpPr>
          <p:spPr>
            <a:xfrm>
              <a:off x="2209800" y="3810000"/>
              <a:ext cx="685800" cy="7620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stealth" w="med" len="lg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590800" y="3810000"/>
              <a:ext cx="76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4800" b="1" i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/>
                  <a:cs typeface="Times New Roman"/>
                </a:rPr>
                <a:t>ℓ</a:t>
              </a:r>
              <a:endParaRPr lang="en-US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3276600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4000" b="1" i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43200" y="2492514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762000" y="1524000"/>
            <a:ext cx="2877670" cy="914400"/>
          </p:xfrm>
          <a:graphic>
            <a:graphicData uri="http://schemas.openxmlformats.org/presentationml/2006/ole">
              <p:oleObj spid="_x0000_s34818" name="Equation" r:id="rId4" imgW="1358640" imgH="431640" progId="Equation.3">
                <p:embed/>
              </p:oleObj>
            </a:graphicData>
          </a:graphic>
        </p:graphicFrame>
      </p:grpSp>
      <p:grpSp>
        <p:nvGrpSpPr>
          <p:cNvPr id="3" name="Group 25"/>
          <p:cNvGrpSpPr/>
          <p:nvPr/>
        </p:nvGrpSpPr>
        <p:grpSpPr>
          <a:xfrm>
            <a:off x="3810000" y="1718846"/>
            <a:ext cx="5105400" cy="1499175"/>
            <a:chOff x="3810000" y="1828800"/>
            <a:chExt cx="5105400" cy="1499175"/>
          </a:xfrm>
        </p:grpSpPr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3810000" y="1828800"/>
            <a:ext cx="3200401" cy="370046"/>
          </p:xfrm>
          <a:graphic>
            <a:graphicData uri="http://schemas.openxmlformats.org/presentationml/2006/ole">
              <p:oleObj spid="_x0000_s34819" name="Equation" r:id="rId5" imgW="1955520" imgH="241200" progId="Equation.3">
                <p:embed/>
              </p:oleObj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7086600" y="1938754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Symbol" pitchFamily="18" charset="2"/>
                </a:rPr>
                <a:t>b</a:t>
              </a:r>
              <a:r>
                <a:rPr lang="en-US" sz="1600" i="1" dirty="0" smtClean="0"/>
                <a:t> is the “laziness parameter”.</a:t>
              </a:r>
              <a:endParaRPr lang="en-US" sz="1600" i="1" dirty="0"/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4648200" y="2438400"/>
            <a:ext cx="2133600" cy="304800"/>
          </p:xfrm>
          <a:graphic>
            <a:graphicData uri="http://schemas.openxmlformats.org/presentationml/2006/ole">
              <p:oleObj spid="_x0000_s34820" name="Equation" r:id="rId6" imgW="1688760" imgH="241200" progId="Equation.3">
                <p:embed/>
              </p:oleObj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4724400" y="2743200"/>
              <a:ext cx="3962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~ processes invariant </a:t>
              </a:r>
              <a:r>
                <a:rPr lang="en-US" sz="1600" i="1" dirty="0" err="1" smtClean="0"/>
                <a:t>w.r.t</a:t>
              </a:r>
              <a:r>
                <a:rPr lang="en-US" sz="1600" i="1" dirty="0" smtClean="0"/>
                <a:t> time-dilations, time units </a:t>
              </a:r>
              <a:endParaRPr lang="en-US" sz="1600" i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657600" y="2057400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“Nearest neighbor random walks”</a:t>
            </a:r>
            <a:endParaRPr lang="en-US" sz="1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810000" y="3276600"/>
            <a:ext cx="464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3733800" y="3352800"/>
          <a:ext cx="4643437" cy="1093788"/>
        </p:xfrm>
        <a:graphic>
          <a:graphicData uri="http://schemas.openxmlformats.org/presentationml/2006/ole">
            <p:oleObj spid="_x0000_s34821" name="Equation" r:id="rId7" imgW="2806560" imgH="660240" progId="Equation.3">
              <p:embed/>
            </p:oleObj>
          </a:graphicData>
        </a:graphic>
      </p:graphicFrame>
      <p:sp>
        <p:nvSpPr>
          <p:cNvPr id="26" name="Rectangle 25"/>
          <p:cNvSpPr/>
          <p:nvPr/>
        </p:nvSpPr>
        <p:spPr>
          <a:xfrm>
            <a:off x="3810000" y="4191000"/>
            <a:ext cx="396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“Scale- dependent random </a:t>
            </a:r>
            <a:r>
              <a:rPr lang="en-US" sz="1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walks”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810000" y="4800600"/>
            <a:ext cx="464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57200" y="45720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Random walks (fractional automorphisms) on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graph/database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64008" y="1752600"/>
            <a:ext cx="3517392" cy="4876800"/>
            <a:chOff x="249936" y="1066800"/>
            <a:chExt cx="3517392" cy="4876800"/>
          </a:xfrm>
        </p:grpSpPr>
        <p:pic>
          <p:nvPicPr>
            <p:cNvPr id="28674" name="Picture 2" descr="http://mappery.com/maps/Dusseldorf-Public-Transport-Network-Map.mediumthumb.pdf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1066800"/>
              <a:ext cx="3446272" cy="4876800"/>
            </a:xfrm>
            <a:prstGeom prst="rect">
              <a:avLst/>
            </a:prstGeom>
            <a:noFill/>
          </p:spPr>
        </p:pic>
        <p:sp>
          <p:nvSpPr>
            <p:cNvPr id="4" name="Oval 3"/>
            <p:cNvSpPr/>
            <p:nvPr/>
          </p:nvSpPr>
          <p:spPr>
            <a:xfrm>
              <a:off x="1371600" y="2971800"/>
              <a:ext cx="1524000" cy="15240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122170" y="3124200"/>
              <a:ext cx="415290" cy="674370"/>
            </a:xfrm>
            <a:custGeom>
              <a:avLst/>
              <a:gdLst>
                <a:gd name="connsiteX0" fmla="*/ 0 w 415290"/>
                <a:gd name="connsiteY0" fmla="*/ 674370 h 674370"/>
                <a:gd name="connsiteX1" fmla="*/ 110490 w 415290"/>
                <a:gd name="connsiteY1" fmla="*/ 502920 h 674370"/>
                <a:gd name="connsiteX2" fmla="*/ 114300 w 415290"/>
                <a:gd name="connsiteY2" fmla="*/ 323850 h 674370"/>
                <a:gd name="connsiteX3" fmla="*/ 415290 w 415290"/>
                <a:gd name="connsiteY3" fmla="*/ 0 h 67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290" h="674370">
                  <a:moveTo>
                    <a:pt x="0" y="674370"/>
                  </a:moveTo>
                  <a:cubicBezTo>
                    <a:pt x="45720" y="617855"/>
                    <a:pt x="91440" y="561340"/>
                    <a:pt x="110490" y="502920"/>
                  </a:cubicBezTo>
                  <a:cubicBezTo>
                    <a:pt x="129540" y="444500"/>
                    <a:pt x="63500" y="407670"/>
                    <a:pt x="114300" y="323850"/>
                  </a:cubicBezTo>
                  <a:cubicBezTo>
                    <a:pt x="165100" y="240030"/>
                    <a:pt x="290195" y="120015"/>
                    <a:pt x="415290" y="0"/>
                  </a:cubicBezTo>
                </a:path>
              </a:pathLst>
            </a:custGeom>
            <a:noFill/>
            <a:ln w="47625" cap="rnd">
              <a:solidFill>
                <a:srgbClr val="FF0000"/>
              </a:solidFill>
            </a:ln>
            <a:scene3d>
              <a:camera prst="orthographicFront"/>
              <a:lightRig rig="glow" dir="t"/>
            </a:scene3d>
            <a:sp3d prstMaterial="dkEdge"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129790" y="3134995"/>
              <a:ext cx="501015" cy="678815"/>
            </a:xfrm>
            <a:custGeom>
              <a:avLst/>
              <a:gdLst>
                <a:gd name="connsiteX0" fmla="*/ 0 w 501015"/>
                <a:gd name="connsiteY0" fmla="*/ 678815 h 678815"/>
                <a:gd name="connsiteX1" fmla="*/ 179070 w 501015"/>
                <a:gd name="connsiteY1" fmla="*/ 499745 h 678815"/>
                <a:gd name="connsiteX2" fmla="*/ 453390 w 501015"/>
                <a:gd name="connsiteY2" fmla="*/ 469265 h 678815"/>
                <a:gd name="connsiteX3" fmla="*/ 464820 w 501015"/>
                <a:gd name="connsiteY3" fmla="*/ 73025 h 678815"/>
                <a:gd name="connsiteX4" fmla="*/ 426720 w 501015"/>
                <a:gd name="connsiteY4" fmla="*/ 31115 h 67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015" h="678815">
                  <a:moveTo>
                    <a:pt x="0" y="678815"/>
                  </a:moveTo>
                  <a:cubicBezTo>
                    <a:pt x="51752" y="606742"/>
                    <a:pt x="103505" y="534670"/>
                    <a:pt x="179070" y="499745"/>
                  </a:cubicBezTo>
                  <a:cubicBezTo>
                    <a:pt x="254635" y="464820"/>
                    <a:pt x="405765" y="540385"/>
                    <a:pt x="453390" y="469265"/>
                  </a:cubicBezTo>
                  <a:cubicBezTo>
                    <a:pt x="501015" y="398145"/>
                    <a:pt x="469265" y="146050"/>
                    <a:pt x="464820" y="73025"/>
                  </a:cubicBezTo>
                  <a:cubicBezTo>
                    <a:pt x="460375" y="0"/>
                    <a:pt x="443547" y="15557"/>
                    <a:pt x="426720" y="31115"/>
                  </a:cubicBezTo>
                </a:path>
              </a:pathLst>
            </a:custGeom>
            <a:ln w="41275" cap="rnd">
              <a:solidFill>
                <a:srgbClr val="FFFF00"/>
              </a:solidFill>
            </a:ln>
            <a:scene3d>
              <a:camera prst="orthographicFront"/>
              <a:lightRig rig="freezing" dir="t"/>
            </a:scene3d>
            <a:sp3d prstMaterial="dkEdge"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137410" y="2969895"/>
              <a:ext cx="403860" cy="836295"/>
            </a:xfrm>
            <a:custGeom>
              <a:avLst/>
              <a:gdLst>
                <a:gd name="connsiteX0" fmla="*/ 0 w 403860"/>
                <a:gd name="connsiteY0" fmla="*/ 836295 h 836295"/>
                <a:gd name="connsiteX1" fmla="*/ 186690 w 403860"/>
                <a:gd name="connsiteY1" fmla="*/ 622935 h 836295"/>
                <a:gd name="connsiteX2" fmla="*/ 251460 w 403860"/>
                <a:gd name="connsiteY2" fmla="*/ 565785 h 836295"/>
                <a:gd name="connsiteX3" fmla="*/ 255270 w 403860"/>
                <a:gd name="connsiteY3" fmla="*/ 66675 h 836295"/>
                <a:gd name="connsiteX4" fmla="*/ 403860 w 403860"/>
                <a:gd name="connsiteY4" fmla="*/ 165735 h 83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860" h="836295">
                  <a:moveTo>
                    <a:pt x="0" y="836295"/>
                  </a:moveTo>
                  <a:cubicBezTo>
                    <a:pt x="72390" y="752157"/>
                    <a:pt x="144780" y="668020"/>
                    <a:pt x="186690" y="622935"/>
                  </a:cubicBezTo>
                  <a:cubicBezTo>
                    <a:pt x="228600" y="577850"/>
                    <a:pt x="240030" y="658495"/>
                    <a:pt x="251460" y="565785"/>
                  </a:cubicBezTo>
                  <a:cubicBezTo>
                    <a:pt x="262890" y="473075"/>
                    <a:pt x="229870" y="133350"/>
                    <a:pt x="255270" y="66675"/>
                  </a:cubicBezTo>
                  <a:cubicBezTo>
                    <a:pt x="280670" y="0"/>
                    <a:pt x="342265" y="82867"/>
                    <a:pt x="403860" y="165735"/>
                  </a:cubicBezTo>
                </a:path>
              </a:pathLst>
            </a:custGeom>
            <a:ln w="44450" cap="rnd">
              <a:solidFill>
                <a:srgbClr val="00B0F0"/>
              </a:solidFill>
              <a:bevel/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57400" y="3733800"/>
              <a:ext cx="152400" cy="1524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221230" y="3177540"/>
              <a:ext cx="548005" cy="544830"/>
            </a:xfrm>
            <a:custGeom>
              <a:avLst/>
              <a:gdLst>
                <a:gd name="connsiteX0" fmla="*/ 0 w 548005"/>
                <a:gd name="connsiteY0" fmla="*/ 544830 h 544830"/>
                <a:gd name="connsiteX1" fmla="*/ 179070 w 548005"/>
                <a:gd name="connsiteY1" fmla="*/ 392430 h 544830"/>
                <a:gd name="connsiteX2" fmla="*/ 232410 w 548005"/>
                <a:gd name="connsiteY2" fmla="*/ 388620 h 544830"/>
                <a:gd name="connsiteX3" fmla="*/ 502920 w 548005"/>
                <a:gd name="connsiteY3" fmla="*/ 137160 h 544830"/>
                <a:gd name="connsiteX4" fmla="*/ 502920 w 548005"/>
                <a:gd name="connsiteY4" fmla="*/ 125730 h 544830"/>
                <a:gd name="connsiteX5" fmla="*/ 365760 w 548005"/>
                <a:gd name="connsiteY5" fmla="*/ 0 h 54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005" h="544830">
                  <a:moveTo>
                    <a:pt x="0" y="544830"/>
                  </a:moveTo>
                  <a:cubicBezTo>
                    <a:pt x="70167" y="481647"/>
                    <a:pt x="140335" y="418465"/>
                    <a:pt x="179070" y="392430"/>
                  </a:cubicBezTo>
                  <a:cubicBezTo>
                    <a:pt x="217805" y="366395"/>
                    <a:pt x="178435" y="431165"/>
                    <a:pt x="232410" y="388620"/>
                  </a:cubicBezTo>
                  <a:cubicBezTo>
                    <a:pt x="286385" y="346075"/>
                    <a:pt x="457835" y="180975"/>
                    <a:pt x="502920" y="137160"/>
                  </a:cubicBezTo>
                  <a:cubicBezTo>
                    <a:pt x="548005" y="93345"/>
                    <a:pt x="525780" y="148590"/>
                    <a:pt x="502920" y="125730"/>
                  </a:cubicBezTo>
                  <a:cubicBezTo>
                    <a:pt x="480060" y="102870"/>
                    <a:pt x="422910" y="51435"/>
                    <a:pt x="365760" y="0"/>
                  </a:cubicBezTo>
                </a:path>
              </a:pathLst>
            </a:custGeom>
            <a:ln w="31750">
              <a:solidFill>
                <a:srgbClr val="00B050"/>
              </a:solidFill>
            </a:ln>
            <a:scene3d>
              <a:camera prst="orthographicFront"/>
              <a:lightRig rig="morning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514600" y="3048000"/>
              <a:ext cx="152400" cy="1524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49936" y="1115568"/>
              <a:ext cx="3517392" cy="4809744"/>
            </a:xfrm>
            <a:custGeom>
              <a:avLst/>
              <a:gdLst>
                <a:gd name="connsiteX0" fmla="*/ 54864 w 3517392"/>
                <a:gd name="connsiteY0" fmla="*/ 426720 h 4809744"/>
                <a:gd name="connsiteX1" fmla="*/ 633984 w 3517392"/>
                <a:gd name="connsiteY1" fmla="*/ 445008 h 4809744"/>
                <a:gd name="connsiteX2" fmla="*/ 786384 w 3517392"/>
                <a:gd name="connsiteY2" fmla="*/ 274320 h 4809744"/>
                <a:gd name="connsiteX3" fmla="*/ 1024128 w 3517392"/>
                <a:gd name="connsiteY3" fmla="*/ 237744 h 4809744"/>
                <a:gd name="connsiteX4" fmla="*/ 1042416 w 3517392"/>
                <a:gd name="connsiteY4" fmla="*/ 0 h 4809744"/>
                <a:gd name="connsiteX5" fmla="*/ 3486912 w 3517392"/>
                <a:gd name="connsiteY5" fmla="*/ 12192 h 4809744"/>
                <a:gd name="connsiteX6" fmla="*/ 3499104 w 3517392"/>
                <a:gd name="connsiteY6" fmla="*/ 1810512 h 4809744"/>
                <a:gd name="connsiteX7" fmla="*/ 2414016 w 3517392"/>
                <a:gd name="connsiteY7" fmla="*/ 1950720 h 4809744"/>
                <a:gd name="connsiteX8" fmla="*/ 2359152 w 3517392"/>
                <a:gd name="connsiteY8" fmla="*/ 1920240 h 4809744"/>
                <a:gd name="connsiteX9" fmla="*/ 2298192 w 3517392"/>
                <a:gd name="connsiteY9" fmla="*/ 1926336 h 4809744"/>
                <a:gd name="connsiteX10" fmla="*/ 2273808 w 3517392"/>
                <a:gd name="connsiteY10" fmla="*/ 1938528 h 4809744"/>
                <a:gd name="connsiteX11" fmla="*/ 2231136 w 3517392"/>
                <a:gd name="connsiteY11" fmla="*/ 1877568 h 4809744"/>
                <a:gd name="connsiteX12" fmla="*/ 2170176 w 3517392"/>
                <a:gd name="connsiteY12" fmla="*/ 1859280 h 4809744"/>
                <a:gd name="connsiteX13" fmla="*/ 2133600 w 3517392"/>
                <a:gd name="connsiteY13" fmla="*/ 1877568 h 4809744"/>
                <a:gd name="connsiteX14" fmla="*/ 2042160 w 3517392"/>
                <a:gd name="connsiteY14" fmla="*/ 1859280 h 4809744"/>
                <a:gd name="connsiteX15" fmla="*/ 1969008 w 3517392"/>
                <a:gd name="connsiteY15" fmla="*/ 1847088 h 4809744"/>
                <a:gd name="connsiteX16" fmla="*/ 1877568 w 3517392"/>
                <a:gd name="connsiteY16" fmla="*/ 1840992 h 4809744"/>
                <a:gd name="connsiteX17" fmla="*/ 1792224 w 3517392"/>
                <a:gd name="connsiteY17" fmla="*/ 1840992 h 4809744"/>
                <a:gd name="connsiteX18" fmla="*/ 1700784 w 3517392"/>
                <a:gd name="connsiteY18" fmla="*/ 1865376 h 4809744"/>
                <a:gd name="connsiteX19" fmla="*/ 1578864 w 3517392"/>
                <a:gd name="connsiteY19" fmla="*/ 1908048 h 4809744"/>
                <a:gd name="connsiteX20" fmla="*/ 1456944 w 3517392"/>
                <a:gd name="connsiteY20" fmla="*/ 1969008 h 4809744"/>
                <a:gd name="connsiteX21" fmla="*/ 1347216 w 3517392"/>
                <a:gd name="connsiteY21" fmla="*/ 2048256 h 4809744"/>
                <a:gd name="connsiteX22" fmla="*/ 1200912 w 3517392"/>
                <a:gd name="connsiteY22" fmla="*/ 2225040 h 4809744"/>
                <a:gd name="connsiteX23" fmla="*/ 1121664 w 3517392"/>
                <a:gd name="connsiteY23" fmla="*/ 2414016 h 4809744"/>
                <a:gd name="connsiteX24" fmla="*/ 1097280 w 3517392"/>
                <a:gd name="connsiteY24" fmla="*/ 2602992 h 4809744"/>
                <a:gd name="connsiteX25" fmla="*/ 1103376 w 3517392"/>
                <a:gd name="connsiteY25" fmla="*/ 2785872 h 4809744"/>
                <a:gd name="connsiteX26" fmla="*/ 1182624 w 3517392"/>
                <a:gd name="connsiteY26" fmla="*/ 3023616 h 4809744"/>
                <a:gd name="connsiteX27" fmla="*/ 1383792 w 3517392"/>
                <a:gd name="connsiteY27" fmla="*/ 3236976 h 4809744"/>
                <a:gd name="connsiteX28" fmla="*/ 1554480 w 3517392"/>
                <a:gd name="connsiteY28" fmla="*/ 3340608 h 4809744"/>
                <a:gd name="connsiteX29" fmla="*/ 1773936 w 3517392"/>
                <a:gd name="connsiteY29" fmla="*/ 3407664 h 4809744"/>
                <a:gd name="connsiteX30" fmla="*/ 2182368 w 3517392"/>
                <a:gd name="connsiteY30" fmla="*/ 3377184 h 4809744"/>
                <a:gd name="connsiteX31" fmla="*/ 2438400 w 3517392"/>
                <a:gd name="connsiteY31" fmla="*/ 3200400 h 4809744"/>
                <a:gd name="connsiteX32" fmla="*/ 2602992 w 3517392"/>
                <a:gd name="connsiteY32" fmla="*/ 2956560 h 4809744"/>
                <a:gd name="connsiteX33" fmla="*/ 2676144 w 3517392"/>
                <a:gd name="connsiteY33" fmla="*/ 2718816 h 4809744"/>
                <a:gd name="connsiteX34" fmla="*/ 2657856 w 3517392"/>
                <a:gd name="connsiteY34" fmla="*/ 2493264 h 4809744"/>
                <a:gd name="connsiteX35" fmla="*/ 2615184 w 3517392"/>
                <a:gd name="connsiteY35" fmla="*/ 2298192 h 4809744"/>
                <a:gd name="connsiteX36" fmla="*/ 2535936 w 3517392"/>
                <a:gd name="connsiteY36" fmla="*/ 2182368 h 4809744"/>
                <a:gd name="connsiteX37" fmla="*/ 2426208 w 3517392"/>
                <a:gd name="connsiteY37" fmla="*/ 2048256 h 4809744"/>
                <a:gd name="connsiteX38" fmla="*/ 2426208 w 3517392"/>
                <a:gd name="connsiteY38" fmla="*/ 2011680 h 4809744"/>
                <a:gd name="connsiteX39" fmla="*/ 2414016 w 3517392"/>
                <a:gd name="connsiteY39" fmla="*/ 1956816 h 4809744"/>
                <a:gd name="connsiteX40" fmla="*/ 3517392 w 3517392"/>
                <a:gd name="connsiteY40" fmla="*/ 1816608 h 4809744"/>
                <a:gd name="connsiteX41" fmla="*/ 3505200 w 3517392"/>
                <a:gd name="connsiteY41" fmla="*/ 4809744 h 4809744"/>
                <a:gd name="connsiteX42" fmla="*/ 0 w 3517392"/>
                <a:gd name="connsiteY42" fmla="*/ 4773168 h 4809744"/>
                <a:gd name="connsiteX43" fmla="*/ 54864 w 3517392"/>
                <a:gd name="connsiteY43" fmla="*/ 426720 h 480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517392" h="4809744">
                  <a:moveTo>
                    <a:pt x="54864" y="426720"/>
                  </a:moveTo>
                  <a:lnTo>
                    <a:pt x="633984" y="445008"/>
                  </a:lnTo>
                  <a:lnTo>
                    <a:pt x="786384" y="274320"/>
                  </a:lnTo>
                  <a:lnTo>
                    <a:pt x="1024128" y="237744"/>
                  </a:lnTo>
                  <a:lnTo>
                    <a:pt x="1042416" y="0"/>
                  </a:lnTo>
                  <a:lnTo>
                    <a:pt x="3486912" y="12192"/>
                  </a:lnTo>
                  <a:lnTo>
                    <a:pt x="3499104" y="1810512"/>
                  </a:lnTo>
                  <a:lnTo>
                    <a:pt x="2414016" y="1950720"/>
                  </a:lnTo>
                  <a:lnTo>
                    <a:pt x="2359152" y="1920240"/>
                  </a:lnTo>
                  <a:lnTo>
                    <a:pt x="2298192" y="1926336"/>
                  </a:lnTo>
                  <a:lnTo>
                    <a:pt x="2273808" y="1938528"/>
                  </a:lnTo>
                  <a:lnTo>
                    <a:pt x="2231136" y="1877568"/>
                  </a:lnTo>
                  <a:lnTo>
                    <a:pt x="2170176" y="1859280"/>
                  </a:lnTo>
                  <a:lnTo>
                    <a:pt x="2133600" y="1877568"/>
                  </a:lnTo>
                  <a:lnTo>
                    <a:pt x="2042160" y="1859280"/>
                  </a:lnTo>
                  <a:lnTo>
                    <a:pt x="1969008" y="1847088"/>
                  </a:lnTo>
                  <a:lnTo>
                    <a:pt x="1877568" y="1840992"/>
                  </a:lnTo>
                  <a:lnTo>
                    <a:pt x="1792224" y="1840992"/>
                  </a:lnTo>
                  <a:lnTo>
                    <a:pt x="1700784" y="1865376"/>
                  </a:lnTo>
                  <a:lnTo>
                    <a:pt x="1578864" y="1908048"/>
                  </a:lnTo>
                  <a:lnTo>
                    <a:pt x="1456944" y="1969008"/>
                  </a:lnTo>
                  <a:lnTo>
                    <a:pt x="1347216" y="2048256"/>
                  </a:lnTo>
                  <a:lnTo>
                    <a:pt x="1200912" y="2225040"/>
                  </a:lnTo>
                  <a:lnTo>
                    <a:pt x="1121664" y="2414016"/>
                  </a:lnTo>
                  <a:lnTo>
                    <a:pt x="1097280" y="2602992"/>
                  </a:lnTo>
                  <a:lnTo>
                    <a:pt x="1103376" y="2785872"/>
                  </a:lnTo>
                  <a:lnTo>
                    <a:pt x="1182624" y="3023616"/>
                  </a:lnTo>
                  <a:lnTo>
                    <a:pt x="1383792" y="3236976"/>
                  </a:lnTo>
                  <a:lnTo>
                    <a:pt x="1554480" y="3340608"/>
                  </a:lnTo>
                  <a:lnTo>
                    <a:pt x="1773936" y="3407664"/>
                  </a:lnTo>
                  <a:lnTo>
                    <a:pt x="2182368" y="3377184"/>
                  </a:lnTo>
                  <a:lnTo>
                    <a:pt x="2438400" y="3200400"/>
                  </a:lnTo>
                  <a:lnTo>
                    <a:pt x="2602992" y="2956560"/>
                  </a:lnTo>
                  <a:lnTo>
                    <a:pt x="2676144" y="2718816"/>
                  </a:lnTo>
                  <a:lnTo>
                    <a:pt x="2657856" y="2493264"/>
                  </a:lnTo>
                  <a:lnTo>
                    <a:pt x="2615184" y="2298192"/>
                  </a:lnTo>
                  <a:lnTo>
                    <a:pt x="2535936" y="2182368"/>
                  </a:lnTo>
                  <a:lnTo>
                    <a:pt x="2426208" y="2048256"/>
                  </a:lnTo>
                  <a:lnTo>
                    <a:pt x="2426208" y="2011680"/>
                  </a:lnTo>
                  <a:lnTo>
                    <a:pt x="2414016" y="1956816"/>
                  </a:lnTo>
                  <a:lnTo>
                    <a:pt x="3517392" y="1816608"/>
                  </a:lnTo>
                  <a:lnTo>
                    <a:pt x="3505200" y="4809744"/>
                  </a:lnTo>
                  <a:lnTo>
                    <a:pt x="0" y="4773168"/>
                  </a:lnTo>
                  <a:lnTo>
                    <a:pt x="54864" y="426720"/>
                  </a:lnTo>
                  <a:close/>
                </a:path>
              </a:pathLst>
            </a:custGeom>
            <a:solidFill>
              <a:schemeClr val="bg1"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8" idx="6"/>
            </p:cNvCxnSpPr>
            <p:nvPr/>
          </p:nvCxnSpPr>
          <p:spPr>
            <a:xfrm>
              <a:off x="2209800" y="3810000"/>
              <a:ext cx="685800" cy="7620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stealth" w="med" len="lg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590800" y="3810000"/>
              <a:ext cx="76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4800" b="1" i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/>
                  <a:cs typeface="Times New Roman"/>
                </a:rPr>
                <a:t>ℓ</a:t>
              </a:r>
              <a:endParaRPr lang="en-US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3276600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4000" b="1" i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43200" y="2492514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762000" y="1524000"/>
            <a:ext cx="2877670" cy="914400"/>
          </p:xfrm>
          <a:graphic>
            <a:graphicData uri="http://schemas.openxmlformats.org/presentationml/2006/ole">
              <p:oleObj spid="_x0000_s113666" name="Equation" r:id="rId4" imgW="1358640" imgH="431640" progId="Equation.3">
                <p:embed/>
              </p:oleObj>
            </a:graphicData>
          </a:graphic>
        </p:graphicFrame>
      </p:grpSp>
      <p:grpSp>
        <p:nvGrpSpPr>
          <p:cNvPr id="3" name="Group 25"/>
          <p:cNvGrpSpPr/>
          <p:nvPr/>
        </p:nvGrpSpPr>
        <p:grpSpPr>
          <a:xfrm>
            <a:off x="3810000" y="1718846"/>
            <a:ext cx="5105400" cy="1499175"/>
            <a:chOff x="3810000" y="1828800"/>
            <a:chExt cx="5105400" cy="1499175"/>
          </a:xfrm>
        </p:grpSpPr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3810000" y="1828800"/>
            <a:ext cx="3200401" cy="370046"/>
          </p:xfrm>
          <a:graphic>
            <a:graphicData uri="http://schemas.openxmlformats.org/presentationml/2006/ole">
              <p:oleObj spid="_x0000_s113667" name="Equation" r:id="rId5" imgW="1955520" imgH="241200" progId="Equation.3">
                <p:embed/>
              </p:oleObj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7086600" y="1938754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>
                  <a:latin typeface="Symbol" pitchFamily="18" charset="2"/>
                </a:rPr>
                <a:t>b</a:t>
              </a:r>
              <a:r>
                <a:rPr lang="en-US" sz="1600" i="1" dirty="0" smtClean="0"/>
                <a:t> is the “laziness parameter”.</a:t>
              </a:r>
              <a:endParaRPr lang="en-US" sz="1600" i="1" dirty="0"/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4648200" y="2438400"/>
            <a:ext cx="2133600" cy="304800"/>
          </p:xfrm>
          <a:graphic>
            <a:graphicData uri="http://schemas.openxmlformats.org/presentationml/2006/ole">
              <p:oleObj spid="_x0000_s113668" name="Equation" r:id="rId6" imgW="1688760" imgH="241200" progId="Equation.3">
                <p:embed/>
              </p:oleObj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4724400" y="2743200"/>
              <a:ext cx="3962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~ processes invariant </a:t>
              </a:r>
              <a:r>
                <a:rPr lang="en-US" sz="1600" i="1" dirty="0" err="1" smtClean="0"/>
                <a:t>w.r.t</a:t>
              </a:r>
              <a:r>
                <a:rPr lang="en-US" sz="1600" i="1" dirty="0" smtClean="0"/>
                <a:t> time-dilations, time units </a:t>
              </a:r>
              <a:endParaRPr lang="en-US" sz="1600" i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657600" y="2057400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“Nearest neighbor random walks”</a:t>
            </a:r>
            <a:endParaRPr lang="en-US" sz="1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810000" y="3276600"/>
            <a:ext cx="464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3733800" y="3352800"/>
          <a:ext cx="4643437" cy="1093788"/>
        </p:xfrm>
        <a:graphic>
          <a:graphicData uri="http://schemas.openxmlformats.org/presentationml/2006/ole">
            <p:oleObj spid="_x0000_s113669" name="Equation" r:id="rId7" imgW="2806560" imgH="660240" progId="Equation.3">
              <p:embed/>
            </p:oleObj>
          </a:graphicData>
        </a:graphic>
      </p:graphicFrame>
      <p:sp>
        <p:nvSpPr>
          <p:cNvPr id="26" name="Rectangle 25"/>
          <p:cNvSpPr/>
          <p:nvPr/>
        </p:nvSpPr>
        <p:spPr>
          <a:xfrm>
            <a:off x="3810000" y="4191000"/>
            <a:ext cx="396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“Scale- dependent random </a:t>
            </a:r>
            <a:r>
              <a:rPr lang="en-US" sz="1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walks”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810000" y="4800600"/>
            <a:ext cx="464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657600" y="6019800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“Scale- invariant random walks (of maximal path-entropy)”</a:t>
            </a:r>
            <a:endParaRPr lang="en-US" sz="1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3733800" y="4876800"/>
          <a:ext cx="3846512" cy="742950"/>
        </p:xfrm>
        <a:graphic>
          <a:graphicData uri="http://schemas.openxmlformats.org/presentationml/2006/ole">
            <p:oleObj spid="_x0000_s113670" name="Equation" r:id="rId8" imgW="2298600" imgH="444240" progId="Equation.3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715000" y="56388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All paths are equi-probable.</a:t>
            </a:r>
            <a:endParaRPr lang="en-US" sz="1600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350" y="1625600"/>
            <a:ext cx="76073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" y="1625600"/>
            <a:ext cx="760095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350" y="1622425"/>
            <a:ext cx="760730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75" y="1625600"/>
            <a:ext cx="761365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66800" y="2514600"/>
            <a:ext cx="7315200" cy="2857500"/>
            <a:chOff x="1066800" y="1600200"/>
            <a:chExt cx="7315200" cy="2857500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6800" y="1600200"/>
              <a:ext cx="2828925" cy="282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1600200"/>
              <a:ext cx="3810000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Rectangle 3"/>
          <p:cNvSpPr/>
          <p:nvPr/>
        </p:nvSpPr>
        <p:spPr>
          <a:xfrm>
            <a:off x="228600" y="12192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A network is </a:t>
            </a:r>
            <a:r>
              <a:rPr lang="en-US" sz="2000" u="sng" dirty="0" smtClean="0"/>
              <a:t>any method of sharing information </a:t>
            </a:r>
            <a:r>
              <a:rPr lang="en-US" sz="2000" dirty="0" smtClean="0"/>
              <a:t>between systems consisting of many individual units, a </a:t>
            </a:r>
            <a:r>
              <a:rPr lang="en-US" sz="2000" u="sng" dirty="0" smtClean="0"/>
              <a:t>measurable pattern of relationships </a:t>
            </a:r>
            <a:r>
              <a:rPr lang="en-US" sz="2000" dirty="0" smtClean="0"/>
              <a:t>among entities in a social, ecological, linguistic, musical, financial, etc.  space</a:t>
            </a:r>
          </a:p>
          <a:p>
            <a:pPr algn="ctr"/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85800" y="304800"/>
            <a:ext cx="71011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/>
              <a:t>What is a network/database?</a:t>
            </a:r>
            <a:endParaRPr lang="en-US" sz="4400" b="1" dirty="0">
              <a:latin typeface="Corbe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791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suggest that these relationships can be expressed by large but </a:t>
            </a:r>
            <a:r>
              <a:rPr lang="en-US" u="sng" dirty="0" smtClean="0"/>
              <a:t>finite matrices</a:t>
            </a:r>
            <a:r>
              <a:rPr lang="en-US" dirty="0" smtClean="0"/>
              <a:t> (often: with positive entries, symmetric)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350" y="1625600"/>
            <a:ext cx="76073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350" y="1622425"/>
            <a:ext cx="760730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1625600"/>
            <a:ext cx="75946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350" y="1625600"/>
            <a:ext cx="76073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350" y="1619250"/>
            <a:ext cx="76073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" y="1619250"/>
            <a:ext cx="76009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350" y="1622425"/>
            <a:ext cx="760730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219200" y="1009471"/>
            <a:ext cx="6781800" cy="1200329"/>
            <a:chOff x="1828800" y="1066800"/>
            <a:chExt cx="6781800" cy="1200329"/>
          </a:xfrm>
        </p:grpSpPr>
        <p:sp>
          <p:nvSpPr>
            <p:cNvPr id="2" name="TextBox 1"/>
            <p:cNvSpPr txBox="1"/>
            <p:nvPr/>
          </p:nvSpPr>
          <p:spPr>
            <a:xfrm>
              <a:off x="1828800" y="1066800"/>
              <a:ext cx="6781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G</a:t>
              </a:r>
              <a:r>
                <a:rPr lang="en-US" b="1" dirty="0" smtClean="0">
                  <a:sym typeface="Symbol"/>
                </a:rPr>
                <a:t></a:t>
              </a:r>
              <a:r>
                <a:rPr lang="en-US" b="1" dirty="0" smtClean="0"/>
                <a:t>A</a:t>
              </a:r>
              <a:r>
                <a:rPr lang="en-US" b="1" dirty="0" smtClean="0">
                  <a:sym typeface="Symbol"/>
                </a:rPr>
                <a:t>  </a:t>
              </a:r>
              <a:r>
                <a:rPr lang="en-US" b="1" dirty="0" smtClean="0">
                  <a:latin typeface="Symbol" pitchFamily="18" charset="2"/>
                  <a:sym typeface="Symbol"/>
                </a:rPr>
                <a:t>P</a:t>
              </a:r>
              <a:r>
                <a:rPr lang="en-US" b="1" dirty="0" smtClean="0">
                  <a:sym typeface="Symbol"/>
                </a:rPr>
                <a:t>:  [</a:t>
              </a:r>
              <a:r>
                <a:rPr lang="en-US" b="1" dirty="0" smtClean="0">
                  <a:latin typeface="Symbol" pitchFamily="18" charset="2"/>
                  <a:sym typeface="Symbol"/>
                </a:rPr>
                <a:t>P</a:t>
              </a:r>
              <a:r>
                <a:rPr lang="en-US" b="1" dirty="0" smtClean="0">
                  <a:sym typeface="Symbol"/>
                </a:rPr>
                <a:t>,A]=0,</a:t>
              </a:r>
              <a:r>
                <a:rPr lang="en-US" i="1" dirty="0">
                  <a:solidFill>
                    <a:prstClr val="black"/>
                  </a:solidFill>
                  <a:latin typeface="Bookman Old Style"/>
                  <a:sym typeface="Symbol"/>
                </a:rPr>
                <a:t> </a:t>
              </a:r>
              <a:r>
                <a:rPr lang="en-US" i="1" dirty="0" smtClean="0">
                  <a:solidFill>
                    <a:prstClr val="black"/>
                  </a:solidFill>
                  <a:latin typeface="Bookman Old Style"/>
                  <a:sym typeface="Symbol"/>
                </a:rPr>
                <a:t>Automorphisms</a:t>
              </a:r>
            </a:p>
            <a:p>
              <a:r>
                <a:rPr lang="en-US" b="1" dirty="0" smtClean="0">
                  <a:sym typeface="Symbol"/>
                </a:rPr>
                <a:t>                </a:t>
              </a:r>
            </a:p>
            <a:p>
              <a:r>
                <a:rPr lang="en-US" b="1" dirty="0">
                  <a:sym typeface="Symbol"/>
                </a:rPr>
                <a:t> </a:t>
              </a:r>
              <a:r>
                <a:rPr lang="en-US" b="1" dirty="0" smtClean="0">
                  <a:sym typeface="Symbol"/>
                </a:rPr>
                <a:t>               T:  [T, A]=0                                  ,  Green function</a:t>
              </a:r>
            </a:p>
            <a:p>
              <a:r>
                <a:rPr lang="en-US" b="1" dirty="0">
                  <a:sym typeface="Symbol"/>
                </a:rPr>
                <a:t> </a:t>
              </a:r>
              <a:r>
                <a:rPr lang="en-US" b="1" dirty="0" smtClean="0">
                  <a:sym typeface="Symbol"/>
                </a:rPr>
                <a:t>                                                                                 </a:t>
              </a:r>
              <a:endParaRPr lang="en-US" b="1" dirty="0"/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4114800" y="1524000"/>
            <a:ext cx="1664855" cy="533400"/>
          </p:xfrm>
          <a:graphic>
            <a:graphicData uri="http://schemas.openxmlformats.org/presentationml/2006/ole">
              <p:oleObj spid="_x0000_s36865" name="Equation" r:id="rId3" imgW="1307880" imgH="419040" progId="Equation.3">
                <p:embed/>
              </p:oleObj>
            </a:graphicData>
          </a:graphic>
        </p:graphicFrame>
      </p:grpSp>
      <p:sp>
        <p:nvSpPr>
          <p:cNvPr id="4" name="Rectangle 3"/>
          <p:cNvSpPr/>
          <p:nvPr/>
        </p:nvSpPr>
        <p:spPr>
          <a:xfrm>
            <a:off x="685800" y="2362200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/>
              <a:t>Green functions serve roughly an analogous role in partial differential equations as do Fourier series in the solution of ordinary differential equations. </a:t>
            </a:r>
            <a:endParaRPr lang="en-US" sz="1600" i="1" dirty="0"/>
          </a:p>
        </p:txBody>
      </p:sp>
      <p:sp>
        <p:nvSpPr>
          <p:cNvPr id="5" name="Rectangle 4"/>
          <p:cNvSpPr/>
          <p:nvPr/>
        </p:nvSpPr>
        <p:spPr>
          <a:xfrm>
            <a:off x="609600" y="3048000"/>
            <a:ext cx="769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/>
              <a:t>Green functions in general are distributions, not necessarily proper functions.</a:t>
            </a:r>
            <a:endParaRPr lang="en-US" sz="1600" i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838200" y="3691354"/>
            <a:ext cx="7620000" cy="2923032"/>
            <a:chOff x="457200" y="2590800"/>
            <a:chExt cx="8382000" cy="3685032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0" y="2590800"/>
              <a:ext cx="4572000" cy="3685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val 17"/>
            <p:cNvSpPr/>
            <p:nvPr/>
          </p:nvSpPr>
          <p:spPr>
            <a:xfrm>
              <a:off x="3886200" y="4343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257800" y="44196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043008" y="4443531"/>
              <a:ext cx="1216681" cy="215374"/>
            </a:xfrm>
            <a:custGeom>
              <a:avLst/>
              <a:gdLst>
                <a:gd name="connsiteX0" fmla="*/ 0 w 1216681"/>
                <a:gd name="connsiteY0" fmla="*/ 0 h 215374"/>
                <a:gd name="connsiteX1" fmla="*/ 423194 w 1216681"/>
                <a:gd name="connsiteY1" fmla="*/ 181368 h 215374"/>
                <a:gd name="connsiteX2" fmla="*/ 921957 w 1216681"/>
                <a:gd name="connsiteY2" fmla="*/ 196482 h 215374"/>
                <a:gd name="connsiteX3" fmla="*/ 1216681 w 1216681"/>
                <a:gd name="connsiteY3" fmla="*/ 68013 h 21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681" h="215374">
                  <a:moveTo>
                    <a:pt x="0" y="0"/>
                  </a:moveTo>
                  <a:cubicBezTo>
                    <a:pt x="134767" y="74310"/>
                    <a:pt x="269535" y="148621"/>
                    <a:pt x="423194" y="181368"/>
                  </a:cubicBezTo>
                  <a:cubicBezTo>
                    <a:pt x="576853" y="214115"/>
                    <a:pt x="789709" y="215374"/>
                    <a:pt x="921957" y="196482"/>
                  </a:cubicBezTo>
                  <a:cubicBezTo>
                    <a:pt x="1054205" y="177590"/>
                    <a:pt x="1135443" y="122801"/>
                    <a:pt x="1216681" y="68013"/>
                  </a:cubicBezTo>
                </a:path>
              </a:pathLst>
            </a:custGeom>
            <a:ln w="22225">
              <a:solidFill>
                <a:srgbClr val="FF0000"/>
              </a:solidFill>
              <a:headEnd type="stealth" w="med" len="lg"/>
              <a:tailEnd type="stealth" w="med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33800" y="4343400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34000" y="42672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x'</a:t>
              </a:r>
              <a:endPara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588169" y="3200684"/>
            <a:ext cx="2397601" cy="380255"/>
          </p:xfrm>
          <a:graphic>
            <a:graphicData uri="http://schemas.openxmlformats.org/presentationml/2006/ole">
              <p:oleObj spid="_x0000_s36867" name="Equation" r:id="rId5" imgW="1358640" imgH="215640" progId="Equation.3">
                <p:embed/>
              </p:oleObj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457200" y="2590800"/>
              <a:ext cx="3581400" cy="465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We can define a scalar product: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81800" y="5562600"/>
              <a:ext cx="2057400" cy="465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Geometry</a:t>
              </a:r>
              <a:endParaRPr lang="en-US" b="1" dirty="0"/>
            </a:p>
          </p:txBody>
        </p:sp>
        <p:sp>
          <p:nvSpPr>
            <p:cNvPr id="26" name="Down Arrow 25"/>
            <p:cNvSpPr/>
            <p:nvPr/>
          </p:nvSpPr>
          <p:spPr>
            <a:xfrm rot="18403973">
              <a:off x="6248400" y="5105400"/>
              <a:ext cx="533400" cy="457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6200" y="1524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From symmetry to geometry</a:t>
            </a:r>
            <a:endParaRPr lang="en-US" sz="2800" b="1" dirty="0"/>
          </a:p>
        </p:txBody>
      </p:sp>
      <p:sp>
        <p:nvSpPr>
          <p:cNvPr id="29" name="Rectangle 28"/>
          <p:cNvSpPr/>
          <p:nvPr/>
        </p:nvSpPr>
        <p:spPr>
          <a:xfrm>
            <a:off x="3380862" y="1947446"/>
            <a:ext cx="21339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 generalized inverse) 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09600" y="1524000"/>
            <a:ext cx="7772400" cy="914400"/>
            <a:chOff x="457200" y="1676400"/>
            <a:chExt cx="7772400" cy="914400"/>
          </a:xfrm>
        </p:grpSpPr>
        <p:sp>
          <p:nvSpPr>
            <p:cNvPr id="2" name="TextBox 1"/>
            <p:cNvSpPr txBox="1"/>
            <p:nvPr/>
          </p:nvSpPr>
          <p:spPr>
            <a:xfrm>
              <a:off x="457200" y="1676400"/>
              <a:ext cx="777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problem is that </a:t>
              </a:r>
              <a:endParaRPr lang="en-US" dirty="0"/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2667000" y="1905000"/>
            <a:ext cx="3030794" cy="685800"/>
          </p:xfrm>
          <a:graphic>
            <a:graphicData uri="http://schemas.openxmlformats.org/presentationml/2006/ole">
              <p:oleObj spid="_x0000_s38914" name="Equation" r:id="rId3" imgW="1739880" imgH="393480" progId="Equation.3">
                <p:embed/>
              </p:oleObj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76200" y="1524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From symmetry to geometry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381000" y="302889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As </a:t>
            </a:r>
            <a:r>
              <a:rPr lang="en-US" dirty="0"/>
              <a:t>being a member of a </a:t>
            </a:r>
            <a:r>
              <a:rPr lang="en-US" dirty="0" smtClean="0"/>
              <a:t>multiplicative group </a:t>
            </a:r>
            <a:r>
              <a:rPr lang="en-US" dirty="0"/>
              <a:t>under the ordinary matrix </a:t>
            </a:r>
            <a:r>
              <a:rPr lang="en-US" dirty="0" smtClean="0"/>
              <a:t>multiplication, </a:t>
            </a:r>
            <a:r>
              <a:rPr lang="en-US" dirty="0"/>
              <a:t>the Laplace operator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possesses </a:t>
            </a:r>
            <a:r>
              <a:rPr lang="en-US" dirty="0"/>
              <a:t>a </a:t>
            </a:r>
            <a:r>
              <a:rPr lang="en-US" i="1" dirty="0"/>
              <a:t>group </a:t>
            </a:r>
            <a:r>
              <a:rPr lang="en-US" i="1" dirty="0" smtClean="0"/>
              <a:t>inverse </a:t>
            </a:r>
            <a:r>
              <a:rPr lang="en-US" dirty="0" smtClean="0"/>
              <a:t>(a </a:t>
            </a:r>
            <a:r>
              <a:rPr lang="en-US" dirty="0"/>
              <a:t>special case of </a:t>
            </a:r>
            <a:r>
              <a:rPr lang="en-US" i="1" dirty="0" err="1"/>
              <a:t>Drazin</a:t>
            </a:r>
            <a:r>
              <a:rPr lang="en-US" i="1" dirty="0"/>
              <a:t> </a:t>
            </a:r>
            <a:r>
              <a:rPr lang="en-US" i="1" dirty="0" smtClean="0"/>
              <a:t>inverse</a:t>
            </a:r>
            <a:r>
              <a:rPr lang="en-US" dirty="0" smtClean="0"/>
              <a:t>) </a:t>
            </a:r>
            <a:r>
              <a:rPr lang="en-US" dirty="0"/>
              <a:t>with respect to this group,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♯</a:t>
            </a:r>
            <a:r>
              <a:rPr lang="en-US" i="1" dirty="0"/>
              <a:t>, which satisfies </a:t>
            </a:r>
            <a:r>
              <a:rPr lang="en-US" i="1" dirty="0" smtClean="0"/>
              <a:t>the </a:t>
            </a:r>
            <a:r>
              <a:rPr lang="en-US" dirty="0" smtClean="0"/>
              <a:t>conditions: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562290"/>
            <a:ext cx="1771650" cy="43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857690"/>
            <a:ext cx="6553200" cy="53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381000" y="2667000"/>
            <a:ext cx="838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0" y="546729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[L, L</a:t>
            </a:r>
            <a:r>
              <a:rPr lang="en-US" sz="2000" b="1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♯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 = [L</a:t>
            </a:r>
            <a:r>
              <a:rPr lang="en-US" sz="2000" b="1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♯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A]  =0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457200" y="914400"/>
            <a:ext cx="1951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Green functions: </a:t>
            </a:r>
            <a:endParaRPr lang="en-US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/>
          <p:nvPr/>
        </p:nvGrpSpPr>
        <p:grpSpPr>
          <a:xfrm>
            <a:off x="609600" y="1524000"/>
            <a:ext cx="7772400" cy="914400"/>
            <a:chOff x="457200" y="1676400"/>
            <a:chExt cx="7772400" cy="914400"/>
          </a:xfrm>
        </p:grpSpPr>
        <p:sp>
          <p:nvSpPr>
            <p:cNvPr id="2" name="TextBox 1"/>
            <p:cNvSpPr txBox="1"/>
            <p:nvPr/>
          </p:nvSpPr>
          <p:spPr>
            <a:xfrm>
              <a:off x="457200" y="1676400"/>
              <a:ext cx="777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problem is that </a:t>
              </a:r>
              <a:endParaRPr lang="en-US" dirty="0"/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2667000" y="1905000"/>
            <a:ext cx="3030794" cy="685800"/>
          </p:xfrm>
          <a:graphic>
            <a:graphicData uri="http://schemas.openxmlformats.org/presentationml/2006/ole">
              <p:oleObj spid="_x0000_s39938" name="Equation" r:id="rId3" imgW="1739880" imgH="393480" progId="Equation.3">
                <p:embed/>
              </p:oleObj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76200" y="1524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From symmetry to geometry</a:t>
            </a:r>
            <a:endParaRPr lang="en-US" sz="28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2667000"/>
            <a:ext cx="838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0" y="914400"/>
            <a:ext cx="1951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Green functions: </a:t>
            </a: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09600" y="3011269"/>
            <a:ext cx="8153400" cy="2627531"/>
            <a:chOff x="685800" y="1447800"/>
            <a:chExt cx="8153400" cy="2627531"/>
          </a:xfrm>
        </p:grpSpPr>
        <p:sp>
          <p:nvSpPr>
            <p:cNvPr id="14" name="Rectangle 13"/>
            <p:cNvSpPr/>
            <p:nvPr/>
          </p:nvSpPr>
          <p:spPr>
            <a:xfrm>
              <a:off x="685800" y="1447800"/>
              <a:ext cx="762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The most </a:t>
              </a:r>
              <a:r>
                <a:rPr lang="en-US" i="1" u="sng" dirty="0" smtClean="0"/>
                <a:t>elegant</a:t>
              </a:r>
              <a:r>
                <a:rPr lang="en-US" dirty="0" smtClean="0"/>
                <a:t> way is by considering the </a:t>
              </a:r>
              <a:r>
                <a:rPr lang="en-US" dirty="0" err="1" smtClean="0"/>
                <a:t>eigenprojection</a:t>
              </a:r>
              <a:r>
                <a:rPr lang="en-US" dirty="0" smtClean="0"/>
                <a:t> of the matrix</a:t>
              </a:r>
            </a:p>
            <a:p>
              <a:r>
                <a:rPr lang="en-US" b="1" i="1" dirty="0" smtClean="0">
                  <a:latin typeface="+mj-lt"/>
                </a:rPr>
                <a:t>L</a:t>
              </a:r>
              <a:r>
                <a:rPr lang="en-US" b="1" dirty="0" smtClean="0"/>
                <a:t> </a:t>
              </a:r>
              <a:r>
                <a:rPr lang="en-US" dirty="0" smtClean="0"/>
                <a:t>corresponding to the eigenvalue </a:t>
              </a:r>
              <a:r>
                <a:rPr lang="en-US" b="1" i="1" dirty="0" smtClean="0">
                  <a:latin typeface="+mj-lt"/>
                </a:rPr>
                <a:t>λ</a:t>
              </a:r>
              <a:r>
                <a:rPr lang="en-US" b="1" i="1" baseline="-25000" dirty="0" smtClean="0">
                  <a:latin typeface="+mj-lt"/>
                </a:rPr>
                <a:t>1</a:t>
              </a:r>
              <a:r>
                <a:rPr lang="en-US" b="1" i="1" dirty="0" smtClean="0">
                  <a:latin typeface="+mj-lt"/>
                </a:rPr>
                <a:t> = 1−μ</a:t>
              </a:r>
              <a:r>
                <a:rPr lang="en-US" b="1" i="1" baseline="-25000" dirty="0" smtClean="0">
                  <a:latin typeface="+mj-lt"/>
                </a:rPr>
                <a:t>1</a:t>
              </a:r>
              <a:r>
                <a:rPr lang="en-US" b="1" i="1" dirty="0" smtClean="0">
                  <a:latin typeface="+mj-lt"/>
                </a:rPr>
                <a:t> = 0</a:t>
              </a:r>
              <a:endParaRPr lang="en-US" dirty="0">
                <a:latin typeface="+mj-lt"/>
              </a:endParaRPr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2438400"/>
              <a:ext cx="647065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685800" y="3429000"/>
              <a:ext cx="815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where the product in the idempotent matrix </a:t>
              </a:r>
              <a:r>
                <a:rPr lang="en-US" b="1" i="1" dirty="0" smtClean="0">
                  <a:latin typeface="+mj-lt"/>
                </a:rPr>
                <a:t>Z</a:t>
              </a:r>
              <a:r>
                <a:rPr lang="en-US" b="1" dirty="0" smtClean="0"/>
                <a:t> </a:t>
              </a:r>
              <a:r>
                <a:rPr lang="en-US" dirty="0" smtClean="0"/>
                <a:t>is taken over all nonzero eigenvalues of </a:t>
              </a:r>
              <a:r>
                <a:rPr lang="en-US" b="1" i="1" dirty="0" smtClean="0">
                  <a:latin typeface="+mj-lt"/>
                </a:rPr>
                <a:t>L</a:t>
              </a:r>
              <a:r>
                <a:rPr lang="en-US" b="1" i="1" dirty="0" smtClean="0"/>
                <a:t>.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9144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Discovering the important nodes and quantifying differences between them in a graph is not easy, since the graph does not possess </a:t>
            </a:r>
            <a:r>
              <a:rPr lang="en-US" i="1" dirty="0" smtClean="0"/>
              <a:t>a metric space structure.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876800" y="1981200"/>
          <a:ext cx="3048000" cy="3695986"/>
        </p:xfrm>
        <a:graphic>
          <a:graphicData uri="http://schemas.openxmlformats.org/presentationml/2006/ole">
            <p:oleObj spid="_x0000_s71682" name="Image bitmap" r:id="rId3" imgW="5390476" imgH="6542857" progId="PBrush">
              <p:embed/>
            </p:oleObj>
          </a:graphicData>
        </a:graphic>
      </p:graphicFrame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371600" y="3429000"/>
            <a:ext cx="2879725" cy="12969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No 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metric 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space</a:t>
            </a:r>
          </a:p>
          <a:p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structure!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10668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inner product between any two vectors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524000"/>
            <a:ext cx="31527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3400" y="2286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dot product is a symmetric real valued scalar function that allows us to define the (squared) norm of a vector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819400"/>
            <a:ext cx="29813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505200"/>
            <a:ext cx="62039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3962400"/>
            <a:ext cx="3724275" cy="100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3400" y="3048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Probabilistic Euclidean metric structure </a:t>
            </a:r>
            <a:endParaRPr lang="en-US" sz="3200" b="1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1066800"/>
            <a:ext cx="15144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4953000"/>
            <a:ext cx="6324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5410200"/>
            <a:ext cx="55530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Spectral representations of  the probabilistic Euclidean metric structure 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676400"/>
            <a:ext cx="2990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600200"/>
            <a:ext cx="1047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9600" y="4495800"/>
            <a:ext cx="207396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9600" y="5257800"/>
            <a:ext cx="2762250" cy="108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962400" y="464820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spectral representation of the  (mean) </a:t>
            </a:r>
            <a:r>
              <a:rPr lang="en-US" b="1" i="1" dirty="0" smtClean="0"/>
              <a:t>first passage time </a:t>
            </a:r>
            <a:r>
              <a:rPr lang="en-US" i="1" dirty="0" smtClean="0"/>
              <a:t>to the node </a:t>
            </a:r>
            <a:r>
              <a:rPr lang="en-US" i="1" dirty="0" err="1" smtClean="0"/>
              <a:t>i</a:t>
            </a:r>
            <a:r>
              <a:rPr lang="en-US" i="1" dirty="0" smtClean="0"/>
              <a:t> ∈ V , the expected number of steps </a:t>
            </a:r>
            <a:r>
              <a:rPr lang="en-US" dirty="0" smtClean="0"/>
              <a:t>required to reach the node </a:t>
            </a:r>
            <a:r>
              <a:rPr lang="en-US" i="1" dirty="0" err="1" smtClean="0"/>
              <a:t>i</a:t>
            </a:r>
            <a:r>
              <a:rPr lang="en-US" i="1" dirty="0" smtClean="0"/>
              <a:t> ∈ V for the first time starting from a </a:t>
            </a:r>
            <a:r>
              <a:rPr lang="en-US" dirty="0" smtClean="0"/>
              <a:t>node randomly chosen among all nodes of the graph accordingly to the stationary distribution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i="1" dirty="0" smtClean="0"/>
              <a:t>.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057400"/>
            <a:ext cx="1802016" cy="1431925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95600" y="2438400"/>
            <a:ext cx="2413783" cy="94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67400" y="2438400"/>
            <a:ext cx="2657475" cy="34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67400" y="2895600"/>
            <a:ext cx="1952625" cy="50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4343400" y="3505200"/>
            <a:ext cx="3581400" cy="1073560"/>
            <a:chOff x="4495800" y="2895600"/>
            <a:chExt cx="3581400" cy="107356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05400" y="3276600"/>
              <a:ext cx="1866900" cy="692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4495800" y="2895600"/>
              <a:ext cx="35814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The kernel of the generalized inverse operator</a:t>
              </a:r>
              <a:endParaRPr lang="en-US" sz="1200" dirty="0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7010400" y="1676400"/>
          <a:ext cx="1600200" cy="1594683"/>
        </p:xfrm>
        <a:graphic>
          <a:graphicData uri="http://schemas.openxmlformats.org/presentationml/2006/ole">
            <p:oleObj spid="_x0000_s65537" name="Image bitmap" r:id="rId3" imgW="3142857" imgH="3134162" progId="PBrush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3048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Spectral representations of  the probabilistic Euclidean metric structure </a:t>
            </a:r>
            <a:endParaRPr lang="en-US" sz="3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" y="2819400"/>
            <a:ext cx="5943600" cy="100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1828800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commute time, </a:t>
            </a:r>
            <a:r>
              <a:rPr lang="en-US" dirty="0" smtClean="0"/>
              <a:t>the expected number of steps required for a random walker starting at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∈ V </a:t>
            </a:r>
            <a:r>
              <a:rPr lang="en-US" i="1" dirty="0" smtClean="0"/>
              <a:t>to visit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 ∈ V </a:t>
            </a:r>
            <a:r>
              <a:rPr lang="en-US" dirty="0" smtClean="0"/>
              <a:t>and then to return back to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/>
              <a:t>,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9600" y="5029200"/>
            <a:ext cx="3486150" cy="65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40386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first-hitting time </a:t>
            </a:r>
            <a:r>
              <a:rPr lang="en-US" dirty="0" smtClean="0"/>
              <a:t>is the expected number of steps a random walker starting from the node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/>
              <a:t> </a:t>
            </a:r>
            <a:r>
              <a:rPr lang="en-US" dirty="0" smtClean="0"/>
              <a:t>needs to reach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i="1" dirty="0" smtClean="0"/>
              <a:t> </a:t>
            </a:r>
            <a:r>
              <a:rPr lang="en-US" dirty="0" smtClean="0"/>
              <a:t>for the first time</a:t>
            </a:r>
            <a:endParaRPr lang="en-US" dirty="0"/>
          </a:p>
        </p:txBody>
      </p:sp>
      <p:pic>
        <p:nvPicPr>
          <p:cNvPr id="8" name="Picture 14" descr="Hi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724400"/>
            <a:ext cx="1752600" cy="141437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5867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MR12"/>
              </a:rPr>
              <a:t>The matrix of first-hitting times is not symmetric,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40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 ≠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400" i="1" baseline="-25000" dirty="0" err="1" smtClean="0">
                <a:latin typeface="Times New Roman" pitchFamily="18" charset="0"/>
                <a:cs typeface="Times New Roman" pitchFamily="18" charset="0"/>
              </a:rPr>
              <a:t>ji</a:t>
            </a:r>
            <a:r>
              <a:rPr lang="en-US" sz="1400" i="1" dirty="0" smtClean="0">
                <a:latin typeface="CMR12"/>
              </a:rPr>
              <a:t>, </a:t>
            </a:r>
            <a:r>
              <a:rPr lang="en-US" sz="1400" dirty="0" smtClean="0">
                <a:latin typeface="CMR12"/>
              </a:rPr>
              <a:t>even for a regular graph.</a:t>
            </a:r>
            <a:endParaRPr lang="en-US" sz="1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3810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Electric resistance / Power grid networks</a:t>
            </a:r>
            <a:endParaRPr lang="en-US" sz="3200" b="1" dirty="0"/>
          </a:p>
        </p:txBody>
      </p:sp>
      <p:grpSp>
        <p:nvGrpSpPr>
          <p:cNvPr id="6" name="Group 19"/>
          <p:cNvGrpSpPr/>
          <p:nvPr/>
        </p:nvGrpSpPr>
        <p:grpSpPr>
          <a:xfrm>
            <a:off x="457200" y="4953000"/>
            <a:ext cx="2728086" cy="1003194"/>
            <a:chOff x="1692774" y="2209800"/>
            <a:chExt cx="2728086" cy="1003194"/>
          </a:xfrm>
        </p:grpSpPr>
        <p:sp>
          <p:nvSpPr>
            <p:cNvPr id="7" name="Oval 6"/>
            <p:cNvSpPr/>
            <p:nvPr/>
          </p:nvSpPr>
          <p:spPr>
            <a:xfrm>
              <a:off x="2667000" y="2667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962400" y="2667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00" y="2286000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38600" y="2209800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692774" y="2637402"/>
              <a:ext cx="982413" cy="575592"/>
            </a:xfrm>
            <a:custGeom>
              <a:avLst/>
              <a:gdLst>
                <a:gd name="connsiteX0" fmla="*/ 982413 w 982413"/>
                <a:gd name="connsiteY0" fmla="*/ 98241 h 575592"/>
                <a:gd name="connsiteX1" fmla="*/ 498763 w 982413"/>
                <a:gd name="connsiteY1" fmla="*/ 75570 h 575592"/>
                <a:gd name="connsiteX2" fmla="*/ 483649 w 982413"/>
                <a:gd name="connsiteY2" fmla="*/ 551662 h 575592"/>
                <a:gd name="connsiteX3" fmla="*/ 0 w 982413"/>
                <a:gd name="connsiteY3" fmla="*/ 219153 h 57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2413" h="575592">
                  <a:moveTo>
                    <a:pt x="982413" y="98241"/>
                  </a:moveTo>
                  <a:cubicBezTo>
                    <a:pt x="782151" y="49120"/>
                    <a:pt x="581890" y="0"/>
                    <a:pt x="498763" y="75570"/>
                  </a:cubicBezTo>
                  <a:cubicBezTo>
                    <a:pt x="415636" y="151140"/>
                    <a:pt x="566776" y="527732"/>
                    <a:pt x="483649" y="551662"/>
                  </a:cubicBezTo>
                  <a:cubicBezTo>
                    <a:pt x="400522" y="575592"/>
                    <a:pt x="94463" y="274571"/>
                    <a:pt x="0" y="21915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997666" y="2735643"/>
              <a:ext cx="423194" cy="460978"/>
            </a:xfrm>
            <a:custGeom>
              <a:avLst/>
              <a:gdLst>
                <a:gd name="connsiteX0" fmla="*/ 0 w 423194"/>
                <a:gd name="connsiteY0" fmla="*/ 0 h 460978"/>
                <a:gd name="connsiteX1" fmla="*/ 166255 w 423194"/>
                <a:gd name="connsiteY1" fmla="*/ 294724 h 460978"/>
                <a:gd name="connsiteX2" fmla="*/ 279610 w 423194"/>
                <a:gd name="connsiteY2" fmla="*/ 30228 h 460978"/>
                <a:gd name="connsiteX3" fmla="*/ 423194 w 423194"/>
                <a:gd name="connsiteY3" fmla="*/ 460978 h 46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194" h="460978">
                  <a:moveTo>
                    <a:pt x="0" y="0"/>
                  </a:moveTo>
                  <a:cubicBezTo>
                    <a:pt x="59826" y="144843"/>
                    <a:pt x="119653" y="289686"/>
                    <a:pt x="166255" y="294724"/>
                  </a:cubicBezTo>
                  <a:cubicBezTo>
                    <a:pt x="212857" y="299762"/>
                    <a:pt x="236787" y="2519"/>
                    <a:pt x="279610" y="30228"/>
                  </a:cubicBezTo>
                  <a:cubicBezTo>
                    <a:pt x="322433" y="57937"/>
                    <a:pt x="377852" y="425712"/>
                    <a:pt x="423194" y="46097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743200" y="2286000"/>
              <a:ext cx="12192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219200" y="12954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electrical network is considered as </a:t>
            </a:r>
            <a:r>
              <a:rPr lang="en-US" dirty="0" smtClean="0"/>
              <a:t>an interconnection </a:t>
            </a:r>
            <a:r>
              <a:rPr lang="en-US" dirty="0"/>
              <a:t>of resistors.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05000"/>
            <a:ext cx="1828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4191000" y="2667000"/>
            <a:ext cx="4566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can be described by the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Kirchhoff circuit law</a:t>
            </a:r>
            <a:r>
              <a:rPr lang="en-US" i="1" dirty="0"/>
              <a:t>,</a:t>
            </a:r>
            <a:endParaRPr lang="en-US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276600"/>
            <a:ext cx="30003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191000"/>
            <a:ext cx="51530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3810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Electric resistance / Power grid networks</a:t>
            </a:r>
            <a:endParaRPr lang="en-US" sz="3200" b="1" dirty="0"/>
          </a:p>
        </p:txBody>
      </p:sp>
      <p:grpSp>
        <p:nvGrpSpPr>
          <p:cNvPr id="2" name="Group 19"/>
          <p:cNvGrpSpPr/>
          <p:nvPr/>
        </p:nvGrpSpPr>
        <p:grpSpPr>
          <a:xfrm>
            <a:off x="457200" y="4953000"/>
            <a:ext cx="2728086" cy="1003194"/>
            <a:chOff x="1692774" y="2209800"/>
            <a:chExt cx="2728086" cy="1003194"/>
          </a:xfrm>
        </p:grpSpPr>
        <p:sp>
          <p:nvSpPr>
            <p:cNvPr id="7" name="Oval 6"/>
            <p:cNvSpPr/>
            <p:nvPr/>
          </p:nvSpPr>
          <p:spPr>
            <a:xfrm>
              <a:off x="2667000" y="2667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962400" y="2667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00" y="2286000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38600" y="2209800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692774" y="2637402"/>
              <a:ext cx="982413" cy="575592"/>
            </a:xfrm>
            <a:custGeom>
              <a:avLst/>
              <a:gdLst>
                <a:gd name="connsiteX0" fmla="*/ 982413 w 982413"/>
                <a:gd name="connsiteY0" fmla="*/ 98241 h 575592"/>
                <a:gd name="connsiteX1" fmla="*/ 498763 w 982413"/>
                <a:gd name="connsiteY1" fmla="*/ 75570 h 575592"/>
                <a:gd name="connsiteX2" fmla="*/ 483649 w 982413"/>
                <a:gd name="connsiteY2" fmla="*/ 551662 h 575592"/>
                <a:gd name="connsiteX3" fmla="*/ 0 w 982413"/>
                <a:gd name="connsiteY3" fmla="*/ 219153 h 57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2413" h="575592">
                  <a:moveTo>
                    <a:pt x="982413" y="98241"/>
                  </a:moveTo>
                  <a:cubicBezTo>
                    <a:pt x="782151" y="49120"/>
                    <a:pt x="581890" y="0"/>
                    <a:pt x="498763" y="75570"/>
                  </a:cubicBezTo>
                  <a:cubicBezTo>
                    <a:pt x="415636" y="151140"/>
                    <a:pt x="566776" y="527732"/>
                    <a:pt x="483649" y="551662"/>
                  </a:cubicBezTo>
                  <a:cubicBezTo>
                    <a:pt x="400522" y="575592"/>
                    <a:pt x="94463" y="274571"/>
                    <a:pt x="0" y="21915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997666" y="2735643"/>
              <a:ext cx="423194" cy="460978"/>
            </a:xfrm>
            <a:custGeom>
              <a:avLst/>
              <a:gdLst>
                <a:gd name="connsiteX0" fmla="*/ 0 w 423194"/>
                <a:gd name="connsiteY0" fmla="*/ 0 h 460978"/>
                <a:gd name="connsiteX1" fmla="*/ 166255 w 423194"/>
                <a:gd name="connsiteY1" fmla="*/ 294724 h 460978"/>
                <a:gd name="connsiteX2" fmla="*/ 279610 w 423194"/>
                <a:gd name="connsiteY2" fmla="*/ 30228 h 460978"/>
                <a:gd name="connsiteX3" fmla="*/ 423194 w 423194"/>
                <a:gd name="connsiteY3" fmla="*/ 460978 h 46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194" h="460978">
                  <a:moveTo>
                    <a:pt x="0" y="0"/>
                  </a:moveTo>
                  <a:cubicBezTo>
                    <a:pt x="59826" y="144843"/>
                    <a:pt x="119653" y="289686"/>
                    <a:pt x="166255" y="294724"/>
                  </a:cubicBezTo>
                  <a:cubicBezTo>
                    <a:pt x="212857" y="299762"/>
                    <a:pt x="236787" y="2519"/>
                    <a:pt x="279610" y="30228"/>
                  </a:cubicBezTo>
                  <a:cubicBezTo>
                    <a:pt x="322433" y="57937"/>
                    <a:pt x="377852" y="425712"/>
                    <a:pt x="423194" y="46097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743200" y="2286000"/>
              <a:ext cx="12192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219200" y="12954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electrical network is considered as </a:t>
            </a:r>
            <a:r>
              <a:rPr lang="en-US" dirty="0" smtClean="0"/>
              <a:t>an interconnection </a:t>
            </a:r>
            <a:r>
              <a:rPr lang="en-US" dirty="0"/>
              <a:t>of resistors.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05000"/>
            <a:ext cx="1828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4191000" y="2667000"/>
            <a:ext cx="4566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can be described by the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Kirchhoff circuit law</a:t>
            </a:r>
            <a:r>
              <a:rPr lang="en-US" i="1" dirty="0"/>
              <a:t>,</a:t>
            </a:r>
            <a:endParaRPr lang="en-US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276600"/>
            <a:ext cx="30003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191000"/>
            <a:ext cx="51530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4267200" y="5105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Given an electric current from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dirty="0"/>
              <a:t> to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dirty="0"/>
              <a:t> of amount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A</a:t>
            </a:r>
            <a:r>
              <a:rPr lang="en-US" i="1" dirty="0" smtClean="0"/>
              <a:t>, </a:t>
            </a:r>
            <a:r>
              <a:rPr lang="en-US" i="1" dirty="0"/>
              <a:t>the </a:t>
            </a:r>
            <a:r>
              <a:rPr lang="en-US" b="1" i="1" u="sng" dirty="0" smtClean="0"/>
              <a:t>effective resistance </a:t>
            </a:r>
            <a:r>
              <a:rPr lang="en-US" i="1" dirty="0" smtClean="0"/>
              <a:t>of </a:t>
            </a:r>
            <a:r>
              <a:rPr lang="en-US" i="1" dirty="0"/>
              <a:t>a network </a:t>
            </a:r>
            <a:r>
              <a:rPr lang="en-US" i="1" dirty="0" smtClean="0"/>
              <a:t>is </a:t>
            </a:r>
            <a:r>
              <a:rPr lang="en-US" i="1" dirty="0"/>
              <a:t>the potential difference </a:t>
            </a:r>
            <a:r>
              <a:rPr lang="en-US" i="1" dirty="0" smtClean="0"/>
              <a:t>between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dirty="0" smtClean="0"/>
              <a:t> </a:t>
            </a:r>
            <a:r>
              <a:rPr lang="en-US" i="1" dirty="0"/>
              <a:t>and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dirty="0"/>
              <a:t>,</a:t>
            </a:r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00600" y="6096000"/>
            <a:ext cx="3581400" cy="48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1905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effective resistance allows for the spectral representation: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9"/>
          <p:cNvGrpSpPr/>
          <p:nvPr/>
        </p:nvGrpSpPr>
        <p:grpSpPr>
          <a:xfrm>
            <a:off x="457200" y="4953000"/>
            <a:ext cx="2728086" cy="1003194"/>
            <a:chOff x="1692774" y="2209800"/>
            <a:chExt cx="2728086" cy="1003194"/>
          </a:xfrm>
        </p:grpSpPr>
        <p:sp>
          <p:nvSpPr>
            <p:cNvPr id="5" name="Oval 4"/>
            <p:cNvSpPr/>
            <p:nvPr/>
          </p:nvSpPr>
          <p:spPr>
            <a:xfrm>
              <a:off x="2667000" y="2667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962400" y="2667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0" y="2286000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38600" y="2209800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692774" y="2637402"/>
              <a:ext cx="982413" cy="575592"/>
            </a:xfrm>
            <a:custGeom>
              <a:avLst/>
              <a:gdLst>
                <a:gd name="connsiteX0" fmla="*/ 982413 w 982413"/>
                <a:gd name="connsiteY0" fmla="*/ 98241 h 575592"/>
                <a:gd name="connsiteX1" fmla="*/ 498763 w 982413"/>
                <a:gd name="connsiteY1" fmla="*/ 75570 h 575592"/>
                <a:gd name="connsiteX2" fmla="*/ 483649 w 982413"/>
                <a:gd name="connsiteY2" fmla="*/ 551662 h 575592"/>
                <a:gd name="connsiteX3" fmla="*/ 0 w 982413"/>
                <a:gd name="connsiteY3" fmla="*/ 219153 h 57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2413" h="575592">
                  <a:moveTo>
                    <a:pt x="982413" y="98241"/>
                  </a:moveTo>
                  <a:cubicBezTo>
                    <a:pt x="782151" y="49120"/>
                    <a:pt x="581890" y="0"/>
                    <a:pt x="498763" y="75570"/>
                  </a:cubicBezTo>
                  <a:cubicBezTo>
                    <a:pt x="415636" y="151140"/>
                    <a:pt x="566776" y="527732"/>
                    <a:pt x="483649" y="551662"/>
                  </a:cubicBezTo>
                  <a:cubicBezTo>
                    <a:pt x="400522" y="575592"/>
                    <a:pt x="94463" y="274571"/>
                    <a:pt x="0" y="21915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997666" y="2735643"/>
              <a:ext cx="423194" cy="460978"/>
            </a:xfrm>
            <a:custGeom>
              <a:avLst/>
              <a:gdLst>
                <a:gd name="connsiteX0" fmla="*/ 0 w 423194"/>
                <a:gd name="connsiteY0" fmla="*/ 0 h 460978"/>
                <a:gd name="connsiteX1" fmla="*/ 166255 w 423194"/>
                <a:gd name="connsiteY1" fmla="*/ 294724 h 460978"/>
                <a:gd name="connsiteX2" fmla="*/ 279610 w 423194"/>
                <a:gd name="connsiteY2" fmla="*/ 30228 h 460978"/>
                <a:gd name="connsiteX3" fmla="*/ 423194 w 423194"/>
                <a:gd name="connsiteY3" fmla="*/ 460978 h 46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194" h="460978">
                  <a:moveTo>
                    <a:pt x="0" y="0"/>
                  </a:moveTo>
                  <a:cubicBezTo>
                    <a:pt x="59826" y="144843"/>
                    <a:pt x="119653" y="289686"/>
                    <a:pt x="166255" y="294724"/>
                  </a:cubicBezTo>
                  <a:cubicBezTo>
                    <a:pt x="212857" y="299762"/>
                    <a:pt x="236787" y="2519"/>
                    <a:pt x="279610" y="30228"/>
                  </a:cubicBezTo>
                  <a:cubicBezTo>
                    <a:pt x="322433" y="57937"/>
                    <a:pt x="377852" y="425712"/>
                    <a:pt x="423194" y="46097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743200" y="2286000"/>
              <a:ext cx="12192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4400" y="3810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Electric resistance / Power grid networks</a:t>
            </a:r>
            <a:endParaRPr lang="en-US" sz="32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971800"/>
            <a:ext cx="4772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399" y="4267200"/>
            <a:ext cx="461435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67400" y="5334000"/>
            <a:ext cx="22955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886200" y="48768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relation between the commute time of RW and the effective resistance:</a:t>
            </a:r>
            <a:endParaRPr lang="en-US" sz="16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581400" y="4876800"/>
            <a:ext cx="525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05200" y="60960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(mean) first passage time to a node is nothing else but its electric potential in the resistance network.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066800"/>
            <a:ext cx="8686800" cy="2590800"/>
            <a:chOff x="304800" y="3352800"/>
            <a:chExt cx="8686800" cy="2590800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3352800"/>
              <a:ext cx="2819400" cy="253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200400" y="3352800"/>
              <a:ext cx="2819400" cy="2590800"/>
              <a:chOff x="1202" y="981"/>
              <a:chExt cx="3321" cy="2512"/>
            </a:xfrm>
          </p:grpSpPr>
          <p:pic>
            <p:nvPicPr>
              <p:cNvPr id="6" name="Picture 5" descr="price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02" y="981"/>
                <a:ext cx="3321" cy="2512"/>
              </a:xfrm>
              <a:prstGeom prst="rect">
                <a:avLst/>
              </a:prstGeom>
              <a:noFill/>
            </p:spPr>
          </p:pic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10" y="2568"/>
                <a:ext cx="1043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10" y="2931"/>
                <a:ext cx="1452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96000" y="3381186"/>
              <a:ext cx="2895600" cy="2445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/>
        </p:nvSpPr>
        <p:spPr>
          <a:xfrm>
            <a:off x="228600" y="3886200"/>
            <a:ext cx="86868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>
                <a:solidFill>
                  <a:prstClr val="black"/>
                </a:solidFill>
              </a:rPr>
              <a:t>Cities are  the biggest editors of our life:  built environments constrain our visual space and determine our ability to move thorough  by structuring movement space. </a:t>
            </a:r>
          </a:p>
          <a:p>
            <a:pPr lvl="0"/>
            <a:endParaRPr lang="en-US" sz="1400" dirty="0" smtClean="0">
              <a:solidFill>
                <a:prstClr val="black"/>
              </a:solidFill>
            </a:endParaRPr>
          </a:p>
          <a:p>
            <a:pPr lvl="0"/>
            <a:r>
              <a:rPr lang="en-US" sz="1400" dirty="0" smtClean="0">
                <a:solidFill>
                  <a:prstClr val="black"/>
                </a:solidFill>
              </a:rPr>
              <a:t>Some places in urban environments are easily accessible, others are not; </a:t>
            </a:r>
          </a:p>
          <a:p>
            <a:pPr lvl="0"/>
            <a:r>
              <a:rPr lang="en-US" sz="1400" dirty="0" smtClean="0">
                <a:solidFill>
                  <a:prstClr val="black"/>
                </a:solidFill>
              </a:rPr>
              <a:t>                                      well accessible places are more favorable to public, </a:t>
            </a:r>
          </a:p>
          <a:p>
            <a:pPr lvl="0"/>
            <a:r>
              <a:rPr lang="en-US" sz="1400" dirty="0" smtClean="0">
                <a:solidFill>
                  <a:prstClr val="black"/>
                </a:solidFill>
              </a:rPr>
              <a:t>                                                   while isolated places are either abandoned, or misused.  </a:t>
            </a:r>
          </a:p>
          <a:p>
            <a:pPr lvl="0"/>
            <a:endParaRPr lang="en-US" sz="1400" dirty="0" smtClean="0">
              <a:solidFill>
                <a:prstClr val="black"/>
              </a:solidFill>
            </a:endParaRPr>
          </a:p>
          <a:p>
            <a:pPr lvl="0"/>
            <a:r>
              <a:rPr lang="en-US" sz="1400" dirty="0" smtClean="0">
                <a:solidFill>
                  <a:prstClr val="black"/>
                </a:solidFill>
              </a:rPr>
              <a:t>In a long time perspective, inequality in accessibility results in disparity of land prices:</a:t>
            </a:r>
          </a:p>
          <a:p>
            <a:pPr lvl="0"/>
            <a:r>
              <a:rPr lang="en-US" sz="1400" dirty="0" smtClean="0">
                <a:solidFill>
                  <a:prstClr val="black"/>
                </a:solidFill>
              </a:rPr>
              <a:t>       the more isolated a place is, the less its price would be.</a:t>
            </a:r>
          </a:p>
          <a:p>
            <a:pPr lvl="0"/>
            <a:endParaRPr lang="en-US" sz="1400" dirty="0" smtClean="0">
              <a:solidFill>
                <a:prstClr val="black"/>
              </a:solidFill>
            </a:endParaRPr>
          </a:p>
          <a:p>
            <a:pPr lvl="0"/>
            <a:r>
              <a:rPr lang="en-US" sz="1400" dirty="0" smtClean="0">
                <a:solidFill>
                  <a:prstClr val="black"/>
                </a:solidFill>
              </a:rPr>
              <a:t>In a lapse of time, structural isolation would cause social isolation, as a host society occupies the structural focus of urban environments, while the guest society would typically reside in outskirts, where the land price is relatively cheap.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286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 (mean) first-passage time in cities</a:t>
            </a:r>
            <a:endParaRPr lang="en-US" sz="32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anhattan01"/>
          <p:cNvPicPr>
            <a:picLocks noChangeAspect="1" noChangeArrowheads="1"/>
          </p:cNvPicPr>
          <p:nvPr/>
        </p:nvPicPr>
        <p:blipFill>
          <a:blip r:embed="rId3" cstate="print">
            <a:lum bright="54000" contrast="14000"/>
          </a:blip>
          <a:srcRect/>
          <a:stretch>
            <a:fillRect/>
          </a:stretch>
        </p:blipFill>
        <p:spPr bwMode="auto">
          <a:xfrm>
            <a:off x="0" y="0"/>
            <a:ext cx="9215438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FPT_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1611313"/>
            <a:ext cx="6337300" cy="5246687"/>
          </a:xfrm>
          <a:prstGeom prst="rect">
            <a:avLst/>
          </a:prstGeom>
          <a:noFill/>
        </p:spPr>
      </p:pic>
      <p:pic>
        <p:nvPicPr>
          <p:cNvPr id="28676" name="Picture 4" descr="Image:Federal Hall NYC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338" y="4508500"/>
            <a:ext cx="1798637" cy="1344613"/>
          </a:xfrm>
          <a:prstGeom prst="rect">
            <a:avLst/>
          </a:prstGeom>
          <a:noFill/>
        </p:spPr>
      </p:pic>
      <p:pic>
        <p:nvPicPr>
          <p:cNvPr id="28677" name="Picture 5" descr="NYC_SoHo_Green_Stree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475" y="1628775"/>
            <a:ext cx="1584325" cy="1189038"/>
          </a:xfrm>
          <a:prstGeom prst="rect">
            <a:avLst/>
          </a:prstGeom>
          <a:noFill/>
        </p:spPr>
      </p:pic>
      <p:pic>
        <p:nvPicPr>
          <p:cNvPr id="28678" name="Picture 6" descr="Image:Harlem condemned building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388" y="5157788"/>
            <a:ext cx="1584325" cy="1190625"/>
          </a:xfrm>
          <a:prstGeom prst="rect">
            <a:avLst/>
          </a:prstGeom>
          <a:noFill/>
        </p:spPr>
      </p:pic>
      <p:sp>
        <p:nvSpPr>
          <p:cNvPr id="28679" name="WordArt 7"/>
          <p:cNvSpPr>
            <a:spLocks noChangeArrowheads="1" noChangeShapeType="1" noTextEdit="1"/>
          </p:cNvSpPr>
          <p:nvPr/>
        </p:nvSpPr>
        <p:spPr bwMode="auto">
          <a:xfrm>
            <a:off x="1331913" y="260350"/>
            <a:ext cx="6337300" cy="8747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Around The City of Big Apple</a:t>
            </a:r>
          </a:p>
        </p:txBody>
      </p:sp>
      <p:pic>
        <p:nvPicPr>
          <p:cNvPr id="28680" name="Picture 8" descr="Times Square is the center of the city's theater district.">
            <a:hlinkClick r:id="rId10" tooltip="Times Square is the center of the city's theater district.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113" y="2997200"/>
            <a:ext cx="1801812" cy="1352550"/>
          </a:xfrm>
          <a:prstGeom prst="rect">
            <a:avLst/>
          </a:prstGeom>
          <a:noFill/>
        </p:spPr>
      </p:pic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3348038" y="1700213"/>
            <a:ext cx="1081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SoHo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6588125" y="5661025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East</a:t>
            </a:r>
            <a:r>
              <a:rPr lang="fr-FR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Harlem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2771775" y="4652963"/>
            <a:ext cx="1419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Federal Hall</a:t>
            </a:r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28684" name="Freeform 12"/>
          <p:cNvSpPr>
            <a:spLocks/>
          </p:cNvSpPr>
          <p:nvPr/>
        </p:nvSpPr>
        <p:spPr bwMode="auto">
          <a:xfrm>
            <a:off x="3348038" y="5805488"/>
            <a:ext cx="1168400" cy="436562"/>
          </a:xfrm>
          <a:custGeom>
            <a:avLst/>
            <a:gdLst/>
            <a:ahLst/>
            <a:cxnLst>
              <a:cxn ang="0">
                <a:pos x="36" y="271"/>
              </a:cxn>
              <a:cxn ang="0">
                <a:pos x="36" y="209"/>
              </a:cxn>
              <a:cxn ang="0">
                <a:pos x="126" y="180"/>
              </a:cxn>
              <a:cxn ang="0">
                <a:pos x="160" y="135"/>
              </a:cxn>
              <a:cxn ang="0">
                <a:pos x="194" y="101"/>
              </a:cxn>
              <a:cxn ang="0">
                <a:pos x="239" y="39"/>
              </a:cxn>
              <a:cxn ang="0">
                <a:pos x="301" y="0"/>
              </a:cxn>
              <a:cxn ang="0">
                <a:pos x="335" y="28"/>
              </a:cxn>
              <a:cxn ang="0">
                <a:pos x="386" y="84"/>
              </a:cxn>
              <a:cxn ang="0">
                <a:pos x="470" y="135"/>
              </a:cxn>
              <a:cxn ang="0">
                <a:pos x="600" y="158"/>
              </a:cxn>
              <a:cxn ang="0">
                <a:pos x="736" y="94"/>
              </a:cxn>
              <a:cxn ang="0">
                <a:pos x="736" y="275"/>
              </a:cxn>
              <a:cxn ang="0">
                <a:pos x="36" y="271"/>
              </a:cxn>
            </a:cxnLst>
            <a:rect l="0" t="0" r="r" b="b"/>
            <a:pathLst>
              <a:path w="736" h="275">
                <a:moveTo>
                  <a:pt x="36" y="271"/>
                </a:moveTo>
                <a:cubicBezTo>
                  <a:pt x="40" y="231"/>
                  <a:pt x="0" y="219"/>
                  <a:pt x="36" y="209"/>
                </a:cubicBezTo>
                <a:cubicBezTo>
                  <a:pt x="50" y="195"/>
                  <a:pt x="114" y="196"/>
                  <a:pt x="126" y="180"/>
                </a:cubicBezTo>
                <a:cubicBezTo>
                  <a:pt x="141" y="160"/>
                  <a:pt x="139" y="149"/>
                  <a:pt x="160" y="135"/>
                </a:cubicBezTo>
                <a:cubicBezTo>
                  <a:pt x="167" y="113"/>
                  <a:pt x="172" y="109"/>
                  <a:pt x="194" y="101"/>
                </a:cubicBezTo>
                <a:cubicBezTo>
                  <a:pt x="201" y="77"/>
                  <a:pt x="221" y="57"/>
                  <a:pt x="239" y="39"/>
                </a:cubicBezTo>
                <a:cubicBezTo>
                  <a:pt x="250" y="8"/>
                  <a:pt x="272" y="8"/>
                  <a:pt x="301" y="0"/>
                </a:cubicBezTo>
                <a:cubicBezTo>
                  <a:pt x="311" y="7"/>
                  <a:pt x="328" y="28"/>
                  <a:pt x="335" y="28"/>
                </a:cubicBezTo>
                <a:lnTo>
                  <a:pt x="386" y="84"/>
                </a:lnTo>
                <a:lnTo>
                  <a:pt x="470" y="135"/>
                </a:lnTo>
                <a:lnTo>
                  <a:pt x="600" y="158"/>
                </a:lnTo>
                <a:lnTo>
                  <a:pt x="736" y="94"/>
                </a:lnTo>
                <a:lnTo>
                  <a:pt x="736" y="275"/>
                </a:lnTo>
                <a:lnTo>
                  <a:pt x="36" y="271"/>
                </a:lnTo>
                <a:close/>
              </a:path>
            </a:pathLst>
          </a:custGeom>
          <a:solidFill>
            <a:srgbClr val="00FF00">
              <a:alpha val="46001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5" name="Freeform 13"/>
          <p:cNvSpPr>
            <a:spLocks/>
          </p:cNvSpPr>
          <p:nvPr/>
        </p:nvSpPr>
        <p:spPr bwMode="auto">
          <a:xfrm>
            <a:off x="4500563" y="1773238"/>
            <a:ext cx="1123950" cy="4486275"/>
          </a:xfrm>
          <a:custGeom>
            <a:avLst/>
            <a:gdLst/>
            <a:ahLst/>
            <a:cxnLst>
              <a:cxn ang="0">
                <a:pos x="0" y="2632"/>
              </a:cxn>
              <a:cxn ang="0">
                <a:pos x="4" y="2808"/>
              </a:cxn>
              <a:cxn ang="0">
                <a:pos x="60" y="2812"/>
              </a:cxn>
              <a:cxn ang="0">
                <a:pos x="704" y="2808"/>
              </a:cxn>
              <a:cxn ang="0">
                <a:pos x="708" y="2096"/>
              </a:cxn>
              <a:cxn ang="0">
                <a:pos x="704" y="1860"/>
              </a:cxn>
              <a:cxn ang="0">
                <a:pos x="676" y="1784"/>
              </a:cxn>
              <a:cxn ang="0">
                <a:pos x="632" y="1700"/>
              </a:cxn>
              <a:cxn ang="0">
                <a:pos x="604" y="1664"/>
              </a:cxn>
              <a:cxn ang="0">
                <a:pos x="548" y="1568"/>
              </a:cxn>
              <a:cxn ang="0">
                <a:pos x="516" y="1460"/>
              </a:cxn>
              <a:cxn ang="0">
                <a:pos x="504" y="1376"/>
              </a:cxn>
              <a:cxn ang="0">
                <a:pos x="444" y="824"/>
              </a:cxn>
              <a:cxn ang="0">
                <a:pos x="440" y="748"/>
              </a:cxn>
              <a:cxn ang="0">
                <a:pos x="424" y="680"/>
              </a:cxn>
              <a:cxn ang="0">
                <a:pos x="424" y="524"/>
              </a:cxn>
              <a:cxn ang="0">
                <a:pos x="348" y="0"/>
              </a:cxn>
              <a:cxn ang="0">
                <a:pos x="320" y="204"/>
              </a:cxn>
              <a:cxn ang="0">
                <a:pos x="292" y="448"/>
              </a:cxn>
              <a:cxn ang="0">
                <a:pos x="288" y="652"/>
              </a:cxn>
              <a:cxn ang="0">
                <a:pos x="276" y="792"/>
              </a:cxn>
              <a:cxn ang="0">
                <a:pos x="276" y="948"/>
              </a:cxn>
              <a:cxn ang="0">
                <a:pos x="268" y="1052"/>
              </a:cxn>
              <a:cxn ang="0">
                <a:pos x="264" y="1128"/>
              </a:cxn>
              <a:cxn ang="0">
                <a:pos x="260" y="1232"/>
              </a:cxn>
              <a:cxn ang="0">
                <a:pos x="256" y="1324"/>
              </a:cxn>
              <a:cxn ang="0">
                <a:pos x="252" y="1432"/>
              </a:cxn>
              <a:cxn ang="0">
                <a:pos x="252" y="1512"/>
              </a:cxn>
              <a:cxn ang="0">
                <a:pos x="232" y="1756"/>
              </a:cxn>
              <a:cxn ang="0">
                <a:pos x="212" y="2060"/>
              </a:cxn>
              <a:cxn ang="0">
                <a:pos x="188" y="2288"/>
              </a:cxn>
              <a:cxn ang="0">
                <a:pos x="136" y="2508"/>
              </a:cxn>
              <a:cxn ang="0">
                <a:pos x="72" y="2592"/>
              </a:cxn>
              <a:cxn ang="0">
                <a:pos x="0" y="2632"/>
              </a:cxn>
            </a:cxnLst>
            <a:rect l="0" t="0" r="r" b="b"/>
            <a:pathLst>
              <a:path w="708" h="2826">
                <a:moveTo>
                  <a:pt x="0" y="2632"/>
                </a:moveTo>
                <a:cubicBezTo>
                  <a:pt x="1" y="2693"/>
                  <a:pt x="0" y="2752"/>
                  <a:pt x="4" y="2808"/>
                </a:cubicBezTo>
                <a:cubicBezTo>
                  <a:pt x="10" y="2826"/>
                  <a:pt x="41" y="2812"/>
                  <a:pt x="60" y="2812"/>
                </a:cubicBezTo>
                <a:cubicBezTo>
                  <a:pt x="275" y="2810"/>
                  <a:pt x="489" y="2809"/>
                  <a:pt x="704" y="2808"/>
                </a:cubicBezTo>
                <a:cubicBezTo>
                  <a:pt x="705" y="2571"/>
                  <a:pt x="705" y="2333"/>
                  <a:pt x="708" y="2096"/>
                </a:cubicBezTo>
                <a:cubicBezTo>
                  <a:pt x="708" y="2089"/>
                  <a:pt x="704" y="1867"/>
                  <a:pt x="704" y="1860"/>
                </a:cubicBezTo>
                <a:cubicBezTo>
                  <a:pt x="707" y="1761"/>
                  <a:pt x="696" y="1864"/>
                  <a:pt x="676" y="1784"/>
                </a:cubicBezTo>
                <a:cubicBezTo>
                  <a:pt x="660" y="1757"/>
                  <a:pt x="646" y="1721"/>
                  <a:pt x="632" y="1700"/>
                </a:cubicBezTo>
                <a:cubicBezTo>
                  <a:pt x="620" y="1680"/>
                  <a:pt x="618" y="1686"/>
                  <a:pt x="604" y="1664"/>
                </a:cubicBezTo>
                <a:cubicBezTo>
                  <a:pt x="605" y="1625"/>
                  <a:pt x="548" y="1607"/>
                  <a:pt x="548" y="1568"/>
                </a:cubicBezTo>
                <a:cubicBezTo>
                  <a:pt x="516" y="1529"/>
                  <a:pt x="523" y="1492"/>
                  <a:pt x="516" y="1460"/>
                </a:cubicBezTo>
                <a:cubicBezTo>
                  <a:pt x="509" y="1428"/>
                  <a:pt x="516" y="1482"/>
                  <a:pt x="504" y="1376"/>
                </a:cubicBezTo>
                <a:cubicBezTo>
                  <a:pt x="464" y="1237"/>
                  <a:pt x="455" y="929"/>
                  <a:pt x="444" y="824"/>
                </a:cubicBezTo>
                <a:cubicBezTo>
                  <a:pt x="433" y="719"/>
                  <a:pt x="443" y="772"/>
                  <a:pt x="440" y="748"/>
                </a:cubicBezTo>
                <a:cubicBezTo>
                  <a:pt x="437" y="724"/>
                  <a:pt x="427" y="717"/>
                  <a:pt x="424" y="680"/>
                </a:cubicBezTo>
                <a:cubicBezTo>
                  <a:pt x="415" y="630"/>
                  <a:pt x="437" y="637"/>
                  <a:pt x="424" y="524"/>
                </a:cubicBezTo>
                <a:cubicBezTo>
                  <a:pt x="411" y="411"/>
                  <a:pt x="365" y="53"/>
                  <a:pt x="348" y="0"/>
                </a:cubicBezTo>
                <a:cubicBezTo>
                  <a:pt x="311" y="2"/>
                  <a:pt x="356" y="195"/>
                  <a:pt x="320" y="204"/>
                </a:cubicBezTo>
                <a:cubicBezTo>
                  <a:pt x="291" y="223"/>
                  <a:pt x="317" y="436"/>
                  <a:pt x="292" y="448"/>
                </a:cubicBezTo>
                <a:cubicBezTo>
                  <a:pt x="285" y="457"/>
                  <a:pt x="294" y="642"/>
                  <a:pt x="288" y="652"/>
                </a:cubicBezTo>
                <a:cubicBezTo>
                  <a:pt x="284" y="659"/>
                  <a:pt x="279" y="784"/>
                  <a:pt x="276" y="792"/>
                </a:cubicBezTo>
                <a:cubicBezTo>
                  <a:pt x="274" y="797"/>
                  <a:pt x="279" y="944"/>
                  <a:pt x="276" y="948"/>
                </a:cubicBezTo>
                <a:cubicBezTo>
                  <a:pt x="272" y="966"/>
                  <a:pt x="274" y="1035"/>
                  <a:pt x="268" y="1052"/>
                </a:cubicBezTo>
                <a:cubicBezTo>
                  <a:pt x="262" y="1097"/>
                  <a:pt x="272" y="1082"/>
                  <a:pt x="264" y="1128"/>
                </a:cubicBezTo>
                <a:cubicBezTo>
                  <a:pt x="263" y="1136"/>
                  <a:pt x="262" y="1223"/>
                  <a:pt x="260" y="1232"/>
                </a:cubicBezTo>
                <a:cubicBezTo>
                  <a:pt x="258" y="1240"/>
                  <a:pt x="256" y="1324"/>
                  <a:pt x="256" y="1324"/>
                </a:cubicBezTo>
                <a:cubicBezTo>
                  <a:pt x="253" y="1373"/>
                  <a:pt x="261" y="1395"/>
                  <a:pt x="252" y="1432"/>
                </a:cubicBezTo>
                <a:cubicBezTo>
                  <a:pt x="246" y="1484"/>
                  <a:pt x="265" y="1461"/>
                  <a:pt x="252" y="1512"/>
                </a:cubicBezTo>
                <a:cubicBezTo>
                  <a:pt x="249" y="1538"/>
                  <a:pt x="237" y="1730"/>
                  <a:pt x="232" y="1756"/>
                </a:cubicBezTo>
                <a:cubicBezTo>
                  <a:pt x="229" y="1769"/>
                  <a:pt x="212" y="2060"/>
                  <a:pt x="212" y="2060"/>
                </a:cubicBezTo>
                <a:cubicBezTo>
                  <a:pt x="213" y="2106"/>
                  <a:pt x="192" y="2228"/>
                  <a:pt x="188" y="2288"/>
                </a:cubicBezTo>
                <a:cubicBezTo>
                  <a:pt x="180" y="2344"/>
                  <a:pt x="164" y="2451"/>
                  <a:pt x="136" y="2508"/>
                </a:cubicBezTo>
                <a:cubicBezTo>
                  <a:pt x="133" y="2546"/>
                  <a:pt x="110" y="2579"/>
                  <a:pt x="72" y="2592"/>
                </a:cubicBezTo>
                <a:cubicBezTo>
                  <a:pt x="67" y="2606"/>
                  <a:pt x="0" y="2617"/>
                  <a:pt x="0" y="2632"/>
                </a:cubicBezTo>
                <a:close/>
              </a:path>
            </a:pathLst>
          </a:custGeom>
          <a:solidFill>
            <a:srgbClr val="FFFF00">
              <a:alpha val="44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6" name="Freeform 14"/>
          <p:cNvSpPr>
            <a:spLocks/>
          </p:cNvSpPr>
          <p:nvPr/>
        </p:nvSpPr>
        <p:spPr bwMode="auto">
          <a:xfrm>
            <a:off x="6527800" y="5880100"/>
            <a:ext cx="596900" cy="368300"/>
          </a:xfrm>
          <a:custGeom>
            <a:avLst/>
            <a:gdLst/>
            <a:ahLst/>
            <a:cxnLst>
              <a:cxn ang="0">
                <a:pos x="0" y="52"/>
              </a:cxn>
              <a:cxn ang="0">
                <a:pos x="0" y="232"/>
              </a:cxn>
              <a:cxn ang="0">
                <a:pos x="376" y="232"/>
              </a:cxn>
              <a:cxn ang="0">
                <a:pos x="376" y="156"/>
              </a:cxn>
              <a:cxn ang="0">
                <a:pos x="328" y="128"/>
              </a:cxn>
              <a:cxn ang="0">
                <a:pos x="280" y="60"/>
              </a:cxn>
              <a:cxn ang="0">
                <a:pos x="228" y="8"/>
              </a:cxn>
              <a:cxn ang="0">
                <a:pos x="180" y="32"/>
              </a:cxn>
              <a:cxn ang="0">
                <a:pos x="148" y="88"/>
              </a:cxn>
              <a:cxn ang="0">
                <a:pos x="104" y="128"/>
              </a:cxn>
              <a:cxn ang="0">
                <a:pos x="52" y="116"/>
              </a:cxn>
              <a:cxn ang="0">
                <a:pos x="0" y="52"/>
              </a:cxn>
            </a:cxnLst>
            <a:rect l="0" t="0" r="r" b="b"/>
            <a:pathLst>
              <a:path w="376" h="232">
                <a:moveTo>
                  <a:pt x="0" y="52"/>
                </a:moveTo>
                <a:cubicBezTo>
                  <a:pt x="0" y="112"/>
                  <a:pt x="0" y="172"/>
                  <a:pt x="0" y="232"/>
                </a:cubicBezTo>
                <a:cubicBezTo>
                  <a:pt x="125" y="232"/>
                  <a:pt x="251" y="232"/>
                  <a:pt x="376" y="232"/>
                </a:cubicBezTo>
                <a:cubicBezTo>
                  <a:pt x="376" y="184"/>
                  <a:pt x="376" y="204"/>
                  <a:pt x="376" y="156"/>
                </a:cubicBezTo>
                <a:cubicBezTo>
                  <a:pt x="369" y="135"/>
                  <a:pt x="344" y="144"/>
                  <a:pt x="328" y="128"/>
                </a:cubicBezTo>
                <a:cubicBezTo>
                  <a:pt x="312" y="112"/>
                  <a:pt x="297" y="80"/>
                  <a:pt x="280" y="60"/>
                </a:cubicBezTo>
                <a:cubicBezTo>
                  <a:pt x="263" y="40"/>
                  <a:pt x="245" y="13"/>
                  <a:pt x="228" y="8"/>
                </a:cubicBezTo>
                <a:cubicBezTo>
                  <a:pt x="203" y="0"/>
                  <a:pt x="206" y="37"/>
                  <a:pt x="180" y="32"/>
                </a:cubicBezTo>
                <a:cubicBezTo>
                  <a:pt x="175" y="33"/>
                  <a:pt x="153" y="86"/>
                  <a:pt x="148" y="88"/>
                </a:cubicBezTo>
                <a:cubicBezTo>
                  <a:pt x="131" y="94"/>
                  <a:pt x="129" y="134"/>
                  <a:pt x="104" y="128"/>
                </a:cubicBezTo>
                <a:cubicBezTo>
                  <a:pt x="88" y="133"/>
                  <a:pt x="69" y="129"/>
                  <a:pt x="52" y="116"/>
                </a:cubicBezTo>
                <a:cubicBezTo>
                  <a:pt x="35" y="103"/>
                  <a:pt x="11" y="65"/>
                  <a:pt x="0" y="52"/>
                </a:cubicBezTo>
                <a:close/>
              </a:path>
            </a:pathLst>
          </a:custGeom>
          <a:solidFill>
            <a:srgbClr val="FF0000">
              <a:alpha val="5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7" name="Freeform 15"/>
          <p:cNvSpPr>
            <a:spLocks/>
          </p:cNvSpPr>
          <p:nvPr/>
        </p:nvSpPr>
        <p:spPr bwMode="auto">
          <a:xfrm>
            <a:off x="5600700" y="4743450"/>
            <a:ext cx="1081088" cy="150495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420"/>
              </a:cxn>
              <a:cxn ang="0">
                <a:pos x="8" y="948"/>
              </a:cxn>
              <a:cxn ang="0">
                <a:pos x="580" y="948"/>
              </a:cxn>
              <a:cxn ang="0">
                <a:pos x="576" y="936"/>
              </a:cxn>
              <a:cxn ang="0">
                <a:pos x="580" y="904"/>
              </a:cxn>
              <a:cxn ang="0">
                <a:pos x="580" y="868"/>
              </a:cxn>
              <a:cxn ang="0">
                <a:pos x="584" y="776"/>
              </a:cxn>
              <a:cxn ang="0">
                <a:pos x="548" y="728"/>
              </a:cxn>
              <a:cxn ang="0">
                <a:pos x="460" y="732"/>
              </a:cxn>
              <a:cxn ang="0">
                <a:pos x="408" y="684"/>
              </a:cxn>
              <a:cxn ang="0">
                <a:pos x="352" y="628"/>
              </a:cxn>
              <a:cxn ang="0">
                <a:pos x="292" y="604"/>
              </a:cxn>
              <a:cxn ang="0">
                <a:pos x="256" y="532"/>
              </a:cxn>
              <a:cxn ang="0">
                <a:pos x="204" y="432"/>
              </a:cxn>
              <a:cxn ang="0">
                <a:pos x="176" y="356"/>
              </a:cxn>
              <a:cxn ang="0">
                <a:pos x="128" y="272"/>
              </a:cxn>
              <a:cxn ang="0">
                <a:pos x="76" y="188"/>
              </a:cxn>
              <a:cxn ang="0">
                <a:pos x="44" y="72"/>
              </a:cxn>
              <a:cxn ang="0">
                <a:pos x="8" y="0"/>
              </a:cxn>
            </a:cxnLst>
            <a:rect l="0" t="0" r="r" b="b"/>
            <a:pathLst>
              <a:path w="681" h="948">
                <a:moveTo>
                  <a:pt x="8" y="0"/>
                </a:moveTo>
                <a:cubicBezTo>
                  <a:pt x="4" y="322"/>
                  <a:pt x="26" y="264"/>
                  <a:pt x="0" y="420"/>
                </a:cubicBezTo>
                <a:cubicBezTo>
                  <a:pt x="6" y="596"/>
                  <a:pt x="8" y="772"/>
                  <a:pt x="8" y="948"/>
                </a:cubicBezTo>
                <a:cubicBezTo>
                  <a:pt x="199" y="948"/>
                  <a:pt x="389" y="948"/>
                  <a:pt x="580" y="948"/>
                </a:cubicBezTo>
                <a:cubicBezTo>
                  <a:pt x="681" y="947"/>
                  <a:pt x="576" y="943"/>
                  <a:pt x="576" y="936"/>
                </a:cubicBezTo>
                <a:cubicBezTo>
                  <a:pt x="576" y="929"/>
                  <a:pt x="579" y="915"/>
                  <a:pt x="580" y="904"/>
                </a:cubicBezTo>
                <a:cubicBezTo>
                  <a:pt x="581" y="893"/>
                  <a:pt x="579" y="889"/>
                  <a:pt x="580" y="868"/>
                </a:cubicBezTo>
                <a:cubicBezTo>
                  <a:pt x="581" y="847"/>
                  <a:pt x="589" y="799"/>
                  <a:pt x="584" y="776"/>
                </a:cubicBezTo>
                <a:cubicBezTo>
                  <a:pt x="579" y="753"/>
                  <a:pt x="569" y="735"/>
                  <a:pt x="548" y="728"/>
                </a:cubicBezTo>
                <a:cubicBezTo>
                  <a:pt x="527" y="721"/>
                  <a:pt x="483" y="739"/>
                  <a:pt x="460" y="732"/>
                </a:cubicBezTo>
                <a:cubicBezTo>
                  <a:pt x="447" y="713"/>
                  <a:pt x="430" y="691"/>
                  <a:pt x="408" y="684"/>
                </a:cubicBezTo>
                <a:cubicBezTo>
                  <a:pt x="368" y="694"/>
                  <a:pt x="371" y="641"/>
                  <a:pt x="352" y="628"/>
                </a:cubicBezTo>
                <a:cubicBezTo>
                  <a:pt x="333" y="615"/>
                  <a:pt x="308" y="620"/>
                  <a:pt x="292" y="604"/>
                </a:cubicBezTo>
                <a:cubicBezTo>
                  <a:pt x="276" y="588"/>
                  <a:pt x="271" y="561"/>
                  <a:pt x="256" y="532"/>
                </a:cubicBezTo>
                <a:cubicBezTo>
                  <a:pt x="221" y="504"/>
                  <a:pt x="239" y="460"/>
                  <a:pt x="204" y="432"/>
                </a:cubicBezTo>
                <a:cubicBezTo>
                  <a:pt x="186" y="418"/>
                  <a:pt x="189" y="375"/>
                  <a:pt x="176" y="356"/>
                </a:cubicBezTo>
                <a:cubicBezTo>
                  <a:pt x="153" y="321"/>
                  <a:pt x="157" y="301"/>
                  <a:pt x="128" y="272"/>
                </a:cubicBezTo>
                <a:cubicBezTo>
                  <a:pt x="122" y="253"/>
                  <a:pt x="88" y="205"/>
                  <a:pt x="76" y="188"/>
                </a:cubicBezTo>
                <a:cubicBezTo>
                  <a:pt x="52" y="155"/>
                  <a:pt x="73" y="101"/>
                  <a:pt x="44" y="72"/>
                </a:cubicBezTo>
                <a:cubicBezTo>
                  <a:pt x="37" y="65"/>
                  <a:pt x="15" y="7"/>
                  <a:pt x="8" y="0"/>
                </a:cubicBezTo>
                <a:close/>
              </a:path>
            </a:pathLst>
          </a:custGeom>
          <a:solidFill>
            <a:srgbClr val="FF6600">
              <a:alpha val="44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8" name="WordArt 16"/>
          <p:cNvSpPr>
            <a:spLocks noChangeArrowheads="1" noChangeShapeType="1" noTextEdit="1"/>
          </p:cNvSpPr>
          <p:nvPr/>
        </p:nvSpPr>
        <p:spPr bwMode="auto">
          <a:xfrm>
            <a:off x="6588125" y="6021388"/>
            <a:ext cx="431800" cy="2174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SLUM</a:t>
            </a:r>
          </a:p>
        </p:txBody>
      </p:sp>
      <p:sp>
        <p:nvSpPr>
          <p:cNvPr id="28689" name="WordArt 17"/>
          <p:cNvSpPr>
            <a:spLocks noChangeArrowheads="1" noChangeShapeType="1" noTextEdit="1"/>
          </p:cNvSpPr>
          <p:nvPr/>
        </p:nvSpPr>
        <p:spPr bwMode="auto">
          <a:xfrm>
            <a:off x="4787900" y="5589588"/>
            <a:ext cx="719138" cy="4937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CORE</a:t>
            </a:r>
          </a:p>
        </p:txBody>
      </p:sp>
      <p:sp>
        <p:nvSpPr>
          <p:cNvPr id="28690" name="WordArt 18"/>
          <p:cNvSpPr>
            <a:spLocks noChangeArrowheads="1" noChangeShapeType="1" noTextEdit="1"/>
          </p:cNvSpPr>
          <p:nvPr/>
        </p:nvSpPr>
        <p:spPr bwMode="auto">
          <a:xfrm>
            <a:off x="5795963" y="5805488"/>
            <a:ext cx="504825" cy="4270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Decay</a:t>
            </a:r>
          </a:p>
        </p:txBody>
      </p:sp>
      <p:sp>
        <p:nvSpPr>
          <p:cNvPr id="28691" name="WordArt 19"/>
          <p:cNvSpPr>
            <a:spLocks noChangeArrowheads="1" noChangeShapeType="1" noTextEdit="1"/>
          </p:cNvSpPr>
          <p:nvPr/>
        </p:nvSpPr>
        <p:spPr bwMode="auto">
          <a:xfrm>
            <a:off x="3708400" y="5805488"/>
            <a:ext cx="503238" cy="355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Public</a:t>
            </a:r>
          </a:p>
        </p:txBody>
      </p:sp>
      <p:pic>
        <p:nvPicPr>
          <p:cNvPr id="28692" name="Picture 20" descr="14303_6520_by_gschmige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5963" y="4149725"/>
            <a:ext cx="1728787" cy="1293813"/>
          </a:xfrm>
          <a:prstGeom prst="rect">
            <a:avLst/>
          </a:prstGeom>
          <a:noFill/>
        </p:spPr>
      </p:pic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5940425" y="4724400"/>
            <a:ext cx="1009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Bowery</a:t>
            </a:r>
          </a:p>
        </p:txBody>
      </p:sp>
      <p:pic>
        <p:nvPicPr>
          <p:cNvPr id="28694" name="Picture 22" descr="Image:East Village Second Avenue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76825" y="2781300"/>
            <a:ext cx="1800225" cy="1349375"/>
          </a:xfrm>
          <a:prstGeom prst="rect">
            <a:avLst/>
          </a:prstGeom>
          <a:noFill/>
        </p:spPr>
      </p:pic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5508625" y="2852738"/>
            <a:ext cx="1728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East</a:t>
            </a:r>
            <a:r>
              <a:rPr lang="fr-FR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Village</a:t>
            </a: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3132138" y="3141663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Times Square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anhattan"/>
          <p:cNvPicPr>
            <a:picLocks noChangeAspect="1" noChangeArrowheads="1"/>
          </p:cNvPicPr>
          <p:nvPr/>
        </p:nvPicPr>
        <p:blipFill>
          <a:blip r:embed="rId4" cstate="print">
            <a:lum bright="60000" contrast="4000"/>
          </a:blip>
          <a:srcRect/>
          <a:stretch>
            <a:fillRect/>
          </a:stretch>
        </p:blipFill>
        <p:spPr bwMode="auto">
          <a:xfrm>
            <a:off x="539750" y="115888"/>
            <a:ext cx="7980363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FPT_lo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765175"/>
            <a:ext cx="6337300" cy="5246688"/>
          </a:xfrm>
          <a:prstGeom prst="rect">
            <a:avLst/>
          </a:prstGeom>
          <a:noFill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771775" y="1341438"/>
            <a:ext cx="1008063" cy="4032250"/>
          </a:xfrm>
          <a:prstGeom prst="rect">
            <a:avLst/>
          </a:prstGeom>
          <a:solidFill>
            <a:srgbClr val="800080">
              <a:alpha val="4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132138" y="4294188"/>
            <a:ext cx="1295400" cy="1081087"/>
          </a:xfrm>
          <a:prstGeom prst="rect">
            <a:avLst/>
          </a:prstGeom>
          <a:solidFill>
            <a:srgbClr val="00FF00">
              <a:alpha val="28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924300" y="4652963"/>
            <a:ext cx="935038" cy="720725"/>
          </a:xfrm>
          <a:prstGeom prst="rect">
            <a:avLst/>
          </a:prstGeom>
          <a:solidFill>
            <a:srgbClr val="FFFF00">
              <a:alpha val="5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4572000" y="4941888"/>
            <a:ext cx="792163" cy="431800"/>
          </a:xfrm>
          <a:prstGeom prst="rect">
            <a:avLst/>
          </a:prstGeom>
          <a:solidFill>
            <a:srgbClr val="FF6600">
              <a:alpha val="50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5076825" y="5229225"/>
            <a:ext cx="1582738" cy="142875"/>
          </a:xfrm>
          <a:prstGeom prst="rect">
            <a:avLst/>
          </a:prstGeom>
          <a:solidFill>
            <a:srgbClr val="FF0000">
              <a:alpha val="2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6443663" y="6353175"/>
          <a:ext cx="1933575" cy="504825"/>
        </p:xfrm>
        <a:graphic>
          <a:graphicData uri="http://schemas.openxmlformats.org/presentationml/2006/ole">
            <p:oleObj spid="_x0000_s72706" name="Image bitmap" r:id="rId6" imgW="1933333" imgH="504762" progId="PBrush">
              <p:embed/>
            </p:oleObj>
          </a:graphicData>
        </a:graphic>
      </p:graphicFrame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258888" y="6381750"/>
            <a:ext cx="525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i="1"/>
              <a:t>The data on the </a:t>
            </a:r>
            <a:r>
              <a:rPr lang="en-US" sz="14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mean household income</a:t>
            </a:r>
            <a:r>
              <a:rPr lang="en-US" sz="1200" b="1" i="1"/>
              <a:t> per year provided by</a:t>
            </a:r>
            <a:endParaRPr lang="fr-FR" sz="1200" b="1" i="1"/>
          </a:p>
        </p:txBody>
      </p:sp>
      <p:sp>
        <p:nvSpPr>
          <p:cNvPr id="33803" name="WordArt 11"/>
          <p:cNvSpPr>
            <a:spLocks noChangeArrowheads="1" noChangeShapeType="1" noTextEdit="1"/>
          </p:cNvSpPr>
          <p:nvPr/>
        </p:nvSpPr>
        <p:spPr bwMode="auto">
          <a:xfrm>
            <a:off x="2555875" y="3141663"/>
            <a:ext cx="19812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$300.000</a:t>
            </a:r>
          </a:p>
        </p:txBody>
      </p:sp>
      <p:sp>
        <p:nvSpPr>
          <p:cNvPr id="33804" name="WordArt 12"/>
          <p:cNvSpPr>
            <a:spLocks noChangeArrowheads="1" noChangeShapeType="1" noTextEdit="1"/>
          </p:cNvSpPr>
          <p:nvPr/>
        </p:nvSpPr>
        <p:spPr bwMode="auto">
          <a:xfrm>
            <a:off x="3203575" y="4292600"/>
            <a:ext cx="158432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$100.000</a:t>
            </a:r>
          </a:p>
        </p:txBody>
      </p:sp>
      <p:sp>
        <p:nvSpPr>
          <p:cNvPr id="33805" name="WordArt 13"/>
          <p:cNvSpPr>
            <a:spLocks noChangeArrowheads="1" noChangeShapeType="1" noTextEdit="1"/>
          </p:cNvSpPr>
          <p:nvPr/>
        </p:nvSpPr>
        <p:spPr bwMode="auto">
          <a:xfrm>
            <a:off x="4067175" y="4652963"/>
            <a:ext cx="122396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$60.000</a:t>
            </a:r>
          </a:p>
        </p:txBody>
      </p:sp>
      <p:sp>
        <p:nvSpPr>
          <p:cNvPr id="33806" name="WordArt 14"/>
          <p:cNvSpPr>
            <a:spLocks noChangeArrowheads="1" noChangeShapeType="1" noTextEdit="1"/>
          </p:cNvSpPr>
          <p:nvPr/>
        </p:nvSpPr>
        <p:spPr bwMode="auto">
          <a:xfrm>
            <a:off x="4643438" y="4941888"/>
            <a:ext cx="863600" cy="214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$40.000</a:t>
            </a:r>
          </a:p>
        </p:txBody>
      </p:sp>
      <p:sp>
        <p:nvSpPr>
          <p:cNvPr id="33807" name="WordArt 15"/>
          <p:cNvSpPr>
            <a:spLocks noChangeArrowheads="1" noChangeShapeType="1" noTextEdit="1"/>
          </p:cNvSpPr>
          <p:nvPr/>
        </p:nvSpPr>
        <p:spPr bwMode="auto">
          <a:xfrm>
            <a:off x="5580063" y="5084763"/>
            <a:ext cx="792162" cy="214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$20.000</a:t>
            </a:r>
          </a:p>
        </p:txBody>
      </p:sp>
      <p:sp>
        <p:nvSpPr>
          <p:cNvPr id="33808" name="WordArt 16"/>
          <p:cNvSpPr>
            <a:spLocks noChangeArrowheads="1" noChangeShapeType="1" noTextEdit="1"/>
          </p:cNvSpPr>
          <p:nvPr/>
        </p:nvSpPr>
        <p:spPr bwMode="auto">
          <a:xfrm>
            <a:off x="900113" y="260350"/>
            <a:ext cx="75311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Who makes the most money in Manhattan?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manhattan"/>
          <p:cNvPicPr>
            <a:picLocks noChangeAspect="1" noChangeArrowheads="1"/>
          </p:cNvPicPr>
          <p:nvPr/>
        </p:nvPicPr>
        <p:blipFill>
          <a:blip r:embed="rId4" cstate="print">
            <a:lum bright="60000" contrast="4000"/>
          </a:blip>
          <a:srcRect/>
          <a:stretch>
            <a:fillRect/>
          </a:stretch>
        </p:blipFill>
        <p:spPr bwMode="auto">
          <a:xfrm>
            <a:off x="539750" y="115888"/>
            <a:ext cx="7980363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FPT_lo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908050"/>
            <a:ext cx="6337300" cy="5246688"/>
          </a:xfrm>
          <a:prstGeom prst="rect">
            <a:avLst/>
          </a:prstGeom>
          <a:noFill/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 flipH="1">
            <a:off x="5435600" y="2852738"/>
            <a:ext cx="1512888" cy="2663825"/>
          </a:xfrm>
          <a:prstGeom prst="rect">
            <a:avLst/>
          </a:prstGeom>
          <a:solidFill>
            <a:srgbClr val="FF3300">
              <a:alpha val="3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995738" y="3429000"/>
            <a:ext cx="1439862" cy="2089150"/>
          </a:xfrm>
          <a:prstGeom prst="rect">
            <a:avLst/>
          </a:prstGeom>
          <a:solidFill>
            <a:srgbClr val="FFCC00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5435600" y="3500438"/>
            <a:ext cx="2143125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spc="48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$50,000,000-</a:t>
            </a:r>
          </a:p>
          <a:p>
            <a:pPr algn="ctr"/>
            <a:r>
              <a:rPr lang="en-US" sz="2400" b="1" kern="10" spc="48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$2,500,000</a:t>
            </a:r>
          </a:p>
        </p:txBody>
      </p:sp>
      <p:sp>
        <p:nvSpPr>
          <p:cNvPr id="35847" name="WordArt 7"/>
          <p:cNvSpPr>
            <a:spLocks noChangeArrowheads="1" noChangeShapeType="1" noTextEdit="1"/>
          </p:cNvSpPr>
          <p:nvPr/>
        </p:nvSpPr>
        <p:spPr bwMode="auto">
          <a:xfrm>
            <a:off x="4067175" y="4221163"/>
            <a:ext cx="14478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spc="36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9933">
                        <a:gamma/>
                        <a:shade val="46275"/>
                        <a:invGamma/>
                      </a:srgbClr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$2,500,000-</a:t>
            </a:r>
          </a:p>
          <a:p>
            <a:pPr algn="ctr"/>
            <a:r>
              <a:rPr lang="en-US" b="1" kern="10" spc="36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9933">
                        <a:gamma/>
                        <a:shade val="46275"/>
                        <a:invGamma/>
                      </a:srgbClr>
                    </a:gs>
                    <a:gs pos="100000">
                      <a:srgbClr val="FF9933"/>
                    </a:gs>
                  </a:gsLst>
                  <a:lin ang="189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$250,000</a:t>
            </a:r>
          </a:p>
        </p:txBody>
      </p:sp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5148263" y="1412875"/>
          <a:ext cx="3875087" cy="438150"/>
        </p:xfrm>
        <a:graphic>
          <a:graphicData uri="http://schemas.openxmlformats.org/presentationml/2006/ole">
            <p:oleObj spid="_x0000_s73730" name="Equation" r:id="rId6" imgW="2247840" imgH="253800" progId="">
              <p:embed/>
            </p:oleObj>
          </a:graphicData>
        </a:graphic>
      </p:graphicFrame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580063" y="6381750"/>
            <a:ext cx="2663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/>
              <a:t>The data taken from the</a:t>
            </a:r>
            <a:endParaRPr lang="fr-FR" sz="1400" b="1" i="1"/>
          </a:p>
        </p:txBody>
      </p:sp>
      <p:graphicFrame>
        <p:nvGraphicFramePr>
          <p:cNvPr id="35850" name="Object 10"/>
          <p:cNvGraphicFramePr>
            <a:graphicFrameLocks noChangeAspect="1"/>
          </p:cNvGraphicFramePr>
          <p:nvPr/>
        </p:nvGraphicFramePr>
        <p:xfrm>
          <a:off x="7812088" y="6308725"/>
          <a:ext cx="1104900" cy="371475"/>
        </p:xfrm>
        <a:graphic>
          <a:graphicData uri="http://schemas.openxmlformats.org/presentationml/2006/ole">
            <p:oleObj spid="_x0000_s73731" name="Image bitmap" r:id="rId7" imgW="1104762" imgH="371527" progId="PBrush">
              <p:embed/>
            </p:oleObj>
          </a:graphicData>
        </a:graphic>
      </p:graphicFrame>
      <p:sp>
        <p:nvSpPr>
          <p:cNvPr id="35851" name="WordArt 11"/>
          <p:cNvSpPr>
            <a:spLocks noChangeArrowheads="1" noChangeShapeType="1" noTextEdit="1"/>
          </p:cNvSpPr>
          <p:nvPr/>
        </p:nvSpPr>
        <p:spPr bwMode="auto">
          <a:xfrm>
            <a:off x="5508625" y="2565400"/>
            <a:ext cx="1828800" cy="647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1.3 bell</a:t>
            </a:r>
          </a:p>
        </p:txBody>
      </p:sp>
      <p:sp>
        <p:nvSpPr>
          <p:cNvPr id="35852" name="WordArt 12"/>
          <p:cNvSpPr>
            <a:spLocks noChangeArrowheads="1" noChangeShapeType="1" noTextEdit="1"/>
          </p:cNvSpPr>
          <p:nvPr/>
        </p:nvSpPr>
        <p:spPr bwMode="auto">
          <a:xfrm>
            <a:off x="3851275" y="3429000"/>
            <a:ext cx="1512888" cy="503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1 bell</a:t>
            </a:r>
          </a:p>
        </p:txBody>
      </p:sp>
      <p:sp>
        <p:nvSpPr>
          <p:cNvPr id="35853" name="WordArt 13"/>
          <p:cNvSpPr>
            <a:spLocks noChangeArrowheads="1" noChangeShapeType="1" noTextEdit="1"/>
          </p:cNvSpPr>
          <p:nvPr/>
        </p:nvSpPr>
        <p:spPr bwMode="auto">
          <a:xfrm>
            <a:off x="2771775" y="4652963"/>
            <a:ext cx="12668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b="1" kern="10" spc="3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FF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$250,000-</a:t>
            </a:r>
          </a:p>
          <a:p>
            <a:pPr algn="ctr"/>
            <a:r>
              <a:rPr lang="en-US" sz="1600" b="1" kern="10" spc="3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FF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$100,000</a:t>
            </a:r>
          </a:p>
        </p:txBody>
      </p:sp>
      <p:sp>
        <p:nvSpPr>
          <p:cNvPr id="35854" name="WordArt 14"/>
          <p:cNvSpPr>
            <a:spLocks noChangeArrowheads="1" noChangeShapeType="1" noTextEdit="1"/>
          </p:cNvSpPr>
          <p:nvPr/>
        </p:nvSpPr>
        <p:spPr bwMode="auto">
          <a:xfrm>
            <a:off x="2484438" y="4076700"/>
            <a:ext cx="1512887" cy="503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0.4 bell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700338" y="4652963"/>
            <a:ext cx="1296987" cy="865187"/>
          </a:xfrm>
          <a:prstGeom prst="rect">
            <a:avLst/>
          </a:prstGeom>
          <a:solidFill>
            <a:srgbClr val="00FF00">
              <a:alpha val="2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WordArt 16"/>
          <p:cNvSpPr>
            <a:spLocks noChangeArrowheads="1" noChangeShapeType="1" noTextEdit="1"/>
          </p:cNvSpPr>
          <p:nvPr/>
        </p:nvSpPr>
        <p:spPr bwMode="auto">
          <a:xfrm>
            <a:off x="611188" y="260350"/>
            <a:ext cx="81359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Prison Expenditures in Manhattan districts per year (2003)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3462048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43000" y="381000"/>
            <a:ext cx="7351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i="1" dirty="0" smtClean="0"/>
              <a:t>Συμμετρεῖν</a:t>
            </a:r>
            <a:r>
              <a:rPr lang="el-GR" sz="4000" b="1" dirty="0" smtClean="0"/>
              <a:t> </a:t>
            </a:r>
            <a:r>
              <a:rPr lang="en-US" sz="4000" b="1" dirty="0" smtClean="0"/>
              <a:t>-</a:t>
            </a:r>
            <a:r>
              <a:rPr lang="el-GR" sz="4000" b="1" dirty="0" smtClean="0"/>
              <a:t> </a:t>
            </a:r>
            <a:r>
              <a:rPr lang="en-US" sz="4000" b="1" dirty="0" smtClean="0"/>
              <a:t>to measure together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486400"/>
            <a:ext cx="8305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10541" cmpd="sng">
                  <a:noFill/>
                  <a:prstDash val="solid"/>
                </a:ln>
                <a:uLnTx/>
                <a:uFillTx/>
              </a:rPr>
              <a:t>Symmetry</a:t>
            </a:r>
            <a:r>
              <a:rPr kumimoji="0" lang="en-US" sz="2800" b="1" i="0" u="none" strike="noStrike" kern="0" cap="none" spc="0" normalizeH="0" noProof="0" dirty="0" smtClean="0">
                <a:ln w="10541" cmpd="sng">
                  <a:noFill/>
                  <a:prstDash val="solid"/>
                </a:ln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 w="10541" cmpd="sng">
                  <a:noFill/>
                  <a:prstDash val="solid"/>
                </a:ln>
                <a:uLnTx/>
                <a:uFillTx/>
              </a:rPr>
              <a:t>w.r.t</a:t>
            </a:r>
            <a:r>
              <a:rPr kumimoji="0" lang="en-US" sz="2800" b="1" i="0" u="none" strike="noStrike" kern="0" cap="none" spc="0" normalizeH="0" noProof="0" dirty="0" smtClean="0">
                <a:ln w="10541" cmpd="sng">
                  <a:noFill/>
                  <a:prstDash val="solid"/>
                </a:ln>
                <a:uLnTx/>
                <a:uFillTx/>
              </a:rPr>
              <a:t>. </a:t>
            </a:r>
            <a:r>
              <a:rPr kumimoji="0" lang="en-US" sz="2800" b="1" i="0" u="none" strike="noStrike" kern="0" cap="none" spc="0" normalizeH="0" baseline="0" noProof="0" dirty="0" smtClean="0">
                <a:ln w="10541" cmpd="sng">
                  <a:noFill/>
                  <a:prstDash val="solid"/>
                </a:ln>
                <a:uLnTx/>
                <a:uFillTx/>
              </a:rPr>
              <a:t>permutations (</a:t>
            </a:r>
            <a:r>
              <a:rPr kumimoji="0" lang="en-US" sz="2800" b="1" i="0" u="none" strike="noStrike" kern="0" cap="none" spc="0" normalizeH="0" baseline="0" noProof="0" dirty="0" err="1" smtClean="0">
                <a:ln w="10541" cmpd="sng">
                  <a:noFill/>
                  <a:prstDash val="solid"/>
                </a:ln>
                <a:uLnTx/>
                <a:uFillTx/>
              </a:rPr>
              <a:t>rearrangments</a:t>
            </a:r>
            <a:r>
              <a:rPr kumimoji="0" lang="en-US" sz="2800" b="1" i="0" u="none" strike="noStrike" kern="0" cap="none" spc="0" normalizeH="0" baseline="0" noProof="0" dirty="0" smtClean="0">
                <a:ln w="10541" cmpd="sng">
                  <a:noFill/>
                  <a:prstDash val="solid"/>
                </a:ln>
                <a:uLnTx/>
                <a:uFillTx/>
              </a:rPr>
              <a:t>) of objects</a:t>
            </a:r>
            <a:endParaRPr kumimoji="0" lang="en-US" sz="2800" b="1" i="0" u="none" strike="noStrike" kern="0" cap="none" spc="0" normalizeH="0" baseline="0" noProof="0" dirty="0">
              <a:ln w="10541" cmpd="sng">
                <a:noFill/>
                <a:prstDash val="solid"/>
              </a:ln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1600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</a:t>
            </a:r>
            <a:r>
              <a:rPr lang="en-US" b="1" dirty="0" smtClean="0">
                <a:sym typeface="Symbol"/>
              </a:rPr>
              <a:t></a:t>
            </a:r>
            <a:r>
              <a:rPr lang="en-US" b="1" dirty="0" smtClean="0"/>
              <a:t>A (adjacency matrix of the graph)</a:t>
            </a:r>
            <a:endParaRPr lang="en-US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8200" y="1295400"/>
            <a:ext cx="2413783" cy="94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9000" y="1905000"/>
            <a:ext cx="2657475" cy="34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9000" y="1219200"/>
            <a:ext cx="3556840" cy="60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533400" y="3276600"/>
            <a:ext cx="2703512" cy="1676400"/>
            <a:chOff x="2133600" y="1447800"/>
            <a:chExt cx="4989512" cy="2667000"/>
          </a:xfrm>
        </p:grpSpPr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2133600" y="1447800"/>
            <a:ext cx="4760913" cy="2590800"/>
          </p:xfrm>
          <a:graphic>
            <a:graphicData uri="http://schemas.openxmlformats.org/presentationml/2006/ole">
              <p:oleObj spid="_x0000_s74754" name="Equation" r:id="rId6" imgW="1726920" imgH="939600" progId="Equation.3">
                <p:embed/>
              </p:oleObj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3008312" y="1524000"/>
              <a:ext cx="1828800" cy="1219200"/>
            </a:xfrm>
            <a:prstGeom prst="rect">
              <a:avLst/>
            </a:prstGeom>
            <a:solidFill>
              <a:schemeClr val="bg2">
                <a:lumMod val="75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913312" y="2819400"/>
              <a:ext cx="1828800" cy="1219200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8"/>
            <p:cNvGrpSpPr/>
            <p:nvPr/>
          </p:nvGrpSpPr>
          <p:grpSpPr>
            <a:xfrm>
              <a:off x="4989512" y="1752600"/>
              <a:ext cx="2133600" cy="838200"/>
              <a:chOff x="4953000" y="2133600"/>
              <a:chExt cx="2133600" cy="838200"/>
            </a:xfrm>
          </p:grpSpPr>
          <p:cxnSp>
            <p:nvCxnSpPr>
              <p:cNvPr id="15" name="Straight Connector 7"/>
              <p:cNvCxnSpPr/>
              <p:nvPr/>
            </p:nvCxnSpPr>
            <p:spPr>
              <a:xfrm>
                <a:off x="4953000" y="2133600"/>
                <a:ext cx="2057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8"/>
              <p:cNvCxnSpPr/>
              <p:nvPr/>
            </p:nvCxnSpPr>
            <p:spPr>
              <a:xfrm>
                <a:off x="4953000" y="2438400"/>
                <a:ext cx="21336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953000" y="2667000"/>
                <a:ext cx="2057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5029200" y="2971800"/>
                <a:ext cx="2057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9"/>
            <p:cNvGrpSpPr/>
            <p:nvPr/>
          </p:nvGrpSpPr>
          <p:grpSpPr>
            <a:xfrm rot="16200000">
              <a:off x="3236912" y="2895600"/>
              <a:ext cx="1295400" cy="1143000"/>
              <a:chOff x="4953000" y="2133600"/>
              <a:chExt cx="2133600" cy="8382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4953000" y="2133600"/>
                <a:ext cx="2057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953000" y="2438400"/>
                <a:ext cx="21336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953000" y="2667000"/>
                <a:ext cx="2057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029200" y="2971800"/>
                <a:ext cx="2057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95662" y="3655784"/>
            <a:ext cx="4210050" cy="37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>
            <a:off x="1066800" y="2743200"/>
            <a:ext cx="678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395662" y="3198584"/>
          <a:ext cx="2474874" cy="336550"/>
        </p:xfrm>
        <a:graphic>
          <a:graphicData uri="http://schemas.openxmlformats.org/presentationml/2006/ole">
            <p:oleObj spid="_x0000_s74755" name="Equation" r:id="rId8" imgW="1587240" imgH="215640" progId="Equation.3">
              <p:embed/>
            </p:oleObj>
          </a:graphicData>
        </a:graphic>
      </p:graphicFrame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71912" y="4874984"/>
            <a:ext cx="4872081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71912" y="5484584"/>
            <a:ext cx="5119688" cy="53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3414712" y="4112984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The determinants of minors of the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200" i="1" baseline="30000" dirty="0" err="1" smtClean="0"/>
              <a:t>th</a:t>
            </a:r>
            <a:r>
              <a:rPr lang="en-US" sz="1200" i="1" dirty="0" smtClean="0"/>
              <a:t> order of 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Ψ </a:t>
            </a:r>
            <a:r>
              <a:rPr lang="en-US" sz="1200" dirty="0" smtClean="0"/>
              <a:t>define an </a:t>
            </a:r>
            <a:r>
              <a:rPr lang="en-US" sz="1200" b="1" dirty="0" smtClean="0">
                <a:solidFill>
                  <a:srgbClr val="FF0000"/>
                </a:solidFill>
              </a:rPr>
              <a:t>orthonormal basis </a:t>
            </a:r>
            <a:r>
              <a:rPr lang="en-US" sz="1200" dirty="0" smtClean="0"/>
              <a:t>in the</a:t>
            </a:r>
          </a:p>
          <a:p>
            <a:r>
              <a:rPr lang="en-US" sz="1200" b="1" i="1" dirty="0" smtClean="0"/>
              <a:t> </a:t>
            </a:r>
            <a:endParaRPr lang="en-US" sz="1200" dirty="0"/>
          </a:p>
        </p:txBody>
      </p:sp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3490912" y="4341584"/>
          <a:ext cx="3443288" cy="457200"/>
        </p:xfrm>
        <a:graphic>
          <a:graphicData uri="http://schemas.openxmlformats.org/presentationml/2006/ole">
            <p:oleObj spid="_x0000_s74756" name="Equation" r:id="rId11" imgW="351756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8200" y="1295400"/>
            <a:ext cx="2413783" cy="94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9000" y="1905000"/>
            <a:ext cx="2657475" cy="34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9000" y="1219200"/>
            <a:ext cx="3556840" cy="60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304800" y="3048000"/>
            <a:ext cx="2322512" cy="1524000"/>
            <a:chOff x="2133600" y="1447800"/>
            <a:chExt cx="4989512" cy="2667000"/>
          </a:xfrm>
        </p:grpSpPr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2133600" y="1447800"/>
            <a:ext cx="4760913" cy="2590800"/>
          </p:xfrm>
          <a:graphic>
            <a:graphicData uri="http://schemas.openxmlformats.org/presentationml/2006/ole">
              <p:oleObj spid="_x0000_s75778" name="Equation" r:id="rId6" imgW="1726920" imgH="939600" progId="Equation.3">
                <p:embed/>
              </p:oleObj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3008312" y="1524000"/>
              <a:ext cx="1828800" cy="1219200"/>
            </a:xfrm>
            <a:prstGeom prst="rect">
              <a:avLst/>
            </a:prstGeom>
            <a:solidFill>
              <a:schemeClr val="bg2">
                <a:lumMod val="75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913312" y="2819400"/>
              <a:ext cx="1828800" cy="1219200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8"/>
            <p:cNvGrpSpPr/>
            <p:nvPr/>
          </p:nvGrpSpPr>
          <p:grpSpPr>
            <a:xfrm>
              <a:off x="4989512" y="1752600"/>
              <a:ext cx="2133600" cy="838200"/>
              <a:chOff x="4953000" y="2133600"/>
              <a:chExt cx="2133600" cy="838200"/>
            </a:xfrm>
          </p:grpSpPr>
          <p:cxnSp>
            <p:nvCxnSpPr>
              <p:cNvPr id="15" name="Straight Connector 7"/>
              <p:cNvCxnSpPr/>
              <p:nvPr/>
            </p:nvCxnSpPr>
            <p:spPr>
              <a:xfrm>
                <a:off x="4953000" y="2133600"/>
                <a:ext cx="2057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8"/>
              <p:cNvCxnSpPr/>
              <p:nvPr/>
            </p:nvCxnSpPr>
            <p:spPr>
              <a:xfrm>
                <a:off x="4953000" y="2438400"/>
                <a:ext cx="21336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953000" y="2667000"/>
                <a:ext cx="2057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5029200" y="2971800"/>
                <a:ext cx="2057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9"/>
            <p:cNvGrpSpPr/>
            <p:nvPr/>
          </p:nvGrpSpPr>
          <p:grpSpPr>
            <a:xfrm rot="16200000">
              <a:off x="3236912" y="2895600"/>
              <a:ext cx="1295400" cy="1143000"/>
              <a:chOff x="4953000" y="2133600"/>
              <a:chExt cx="2133600" cy="8382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4953000" y="2133600"/>
                <a:ext cx="2057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953000" y="2438400"/>
                <a:ext cx="21336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953000" y="2667000"/>
                <a:ext cx="2057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029200" y="2971800"/>
                <a:ext cx="2057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1" name="Straight Connector 20"/>
          <p:cNvCxnSpPr/>
          <p:nvPr/>
        </p:nvCxnSpPr>
        <p:spPr>
          <a:xfrm>
            <a:off x="1066800" y="2743200"/>
            <a:ext cx="678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11"/>
          <p:cNvGrpSpPr>
            <a:grpSpLocks noChangeAspect="1"/>
          </p:cNvGrpSpPr>
          <p:nvPr/>
        </p:nvGrpSpPr>
        <p:grpSpPr>
          <a:xfrm>
            <a:off x="2895600" y="2895600"/>
            <a:ext cx="6144767" cy="507087"/>
            <a:chOff x="2679693" y="2730486"/>
            <a:chExt cx="8534400" cy="704286"/>
          </a:xfrm>
        </p:grpSpPr>
        <p:sp>
          <p:nvSpPr>
            <p:cNvPr id="27" name="Rectangle 26"/>
            <p:cNvSpPr/>
            <p:nvPr/>
          </p:nvSpPr>
          <p:spPr>
            <a:xfrm>
              <a:off x="2679693" y="2836319"/>
              <a:ext cx="8534400" cy="598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smtClean="0"/>
                <a:t>The squares of these determinants define the probability distributions                 over the                ordered sets of </a:t>
              </a:r>
              <a:r>
                <a:rPr lang="en-US" sz="1100" i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1100" i="1" dirty="0" smtClean="0"/>
                <a:t> indexes:</a:t>
              </a:r>
              <a:endParaRPr lang="en-US" sz="1100" dirty="0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88861" y="2836320"/>
              <a:ext cx="752475" cy="338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876361" y="2730486"/>
              <a:ext cx="526799" cy="633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86225" y="3352213"/>
            <a:ext cx="3609975" cy="121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3048000" y="4648200"/>
            <a:ext cx="3050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satisfying the natural normalization condition,</a:t>
            </a:r>
            <a:endParaRPr lang="en-US" sz="1200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4400" y="4876800"/>
            <a:ext cx="404188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Straight Connector 35"/>
          <p:cNvCxnSpPr/>
          <p:nvPr/>
        </p:nvCxnSpPr>
        <p:spPr>
          <a:xfrm>
            <a:off x="457200" y="5791200"/>
            <a:ext cx="845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8200" y="1295400"/>
            <a:ext cx="2413783" cy="94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9000" y="1905000"/>
            <a:ext cx="2657475" cy="34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9000" y="1219200"/>
            <a:ext cx="3556840" cy="60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304800" y="3048000"/>
            <a:ext cx="2322512" cy="1524000"/>
            <a:chOff x="2133600" y="1447800"/>
            <a:chExt cx="4989512" cy="2667000"/>
          </a:xfrm>
        </p:grpSpPr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2133600" y="1447800"/>
            <a:ext cx="4760913" cy="2590800"/>
          </p:xfrm>
          <a:graphic>
            <a:graphicData uri="http://schemas.openxmlformats.org/presentationml/2006/ole">
              <p:oleObj spid="_x0000_s76802" name="Equation" r:id="rId6" imgW="1726920" imgH="939600" progId="Equation.3">
                <p:embed/>
              </p:oleObj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3008312" y="1524000"/>
              <a:ext cx="1828800" cy="1219200"/>
            </a:xfrm>
            <a:prstGeom prst="rect">
              <a:avLst/>
            </a:prstGeom>
            <a:solidFill>
              <a:schemeClr val="bg2">
                <a:lumMod val="75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913312" y="2819400"/>
              <a:ext cx="1828800" cy="1219200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18"/>
            <p:cNvGrpSpPr/>
            <p:nvPr/>
          </p:nvGrpSpPr>
          <p:grpSpPr>
            <a:xfrm>
              <a:off x="4989512" y="1752600"/>
              <a:ext cx="2133600" cy="838200"/>
              <a:chOff x="4953000" y="2133600"/>
              <a:chExt cx="2133600" cy="838200"/>
            </a:xfrm>
          </p:grpSpPr>
          <p:cxnSp>
            <p:nvCxnSpPr>
              <p:cNvPr id="15" name="Straight Connector 7"/>
              <p:cNvCxnSpPr/>
              <p:nvPr/>
            </p:nvCxnSpPr>
            <p:spPr>
              <a:xfrm>
                <a:off x="4953000" y="2133600"/>
                <a:ext cx="2057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8"/>
              <p:cNvCxnSpPr/>
              <p:nvPr/>
            </p:nvCxnSpPr>
            <p:spPr>
              <a:xfrm>
                <a:off x="4953000" y="2438400"/>
                <a:ext cx="21336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953000" y="2667000"/>
                <a:ext cx="2057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5029200" y="2971800"/>
                <a:ext cx="2057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9"/>
            <p:cNvGrpSpPr/>
            <p:nvPr/>
          </p:nvGrpSpPr>
          <p:grpSpPr>
            <a:xfrm rot="16200000">
              <a:off x="3236912" y="2895600"/>
              <a:ext cx="1295400" cy="1143000"/>
              <a:chOff x="4953000" y="2133600"/>
              <a:chExt cx="2133600" cy="8382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4953000" y="2133600"/>
                <a:ext cx="2057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953000" y="2438400"/>
                <a:ext cx="21336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953000" y="2667000"/>
                <a:ext cx="2057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029200" y="2971800"/>
                <a:ext cx="2057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1" name="Straight Connector 20"/>
          <p:cNvCxnSpPr/>
          <p:nvPr/>
        </p:nvCxnSpPr>
        <p:spPr>
          <a:xfrm>
            <a:off x="1066800" y="2743200"/>
            <a:ext cx="678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1"/>
          <p:cNvGrpSpPr>
            <a:grpSpLocks noChangeAspect="1"/>
          </p:cNvGrpSpPr>
          <p:nvPr/>
        </p:nvGrpSpPr>
        <p:grpSpPr>
          <a:xfrm>
            <a:off x="2895600" y="2895600"/>
            <a:ext cx="6144767" cy="507087"/>
            <a:chOff x="2679693" y="2730486"/>
            <a:chExt cx="8534400" cy="704286"/>
          </a:xfrm>
        </p:grpSpPr>
        <p:sp>
          <p:nvSpPr>
            <p:cNvPr id="27" name="Rectangle 26"/>
            <p:cNvSpPr/>
            <p:nvPr/>
          </p:nvSpPr>
          <p:spPr>
            <a:xfrm>
              <a:off x="2679693" y="2836319"/>
              <a:ext cx="8534400" cy="598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smtClean="0"/>
                <a:t>The squares of these determinants define the probability distributions                 over the                ordered sets of </a:t>
              </a:r>
              <a:r>
                <a:rPr lang="en-US" sz="1100" i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1100" i="1" dirty="0" smtClean="0"/>
                <a:t> indexes:</a:t>
              </a:r>
              <a:endParaRPr lang="en-US" sz="1100" dirty="0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88861" y="2836320"/>
              <a:ext cx="752475" cy="338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876361" y="2730486"/>
              <a:ext cx="526799" cy="633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86225" y="3352213"/>
            <a:ext cx="3609975" cy="121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3048000" y="4648200"/>
            <a:ext cx="3050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satisfying the natural normalization condition,</a:t>
            </a:r>
            <a:endParaRPr lang="en-US" sz="1200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4400" y="4876800"/>
            <a:ext cx="404188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152400" y="6019800"/>
            <a:ext cx="563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The simplest example of such a probability distribution is the stationary distribution of random walks over the graph nodes.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5000" y="5943600"/>
            <a:ext cx="3314700" cy="69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Straight Connector 35"/>
          <p:cNvCxnSpPr/>
          <p:nvPr/>
        </p:nvCxnSpPr>
        <p:spPr>
          <a:xfrm>
            <a:off x="457200" y="5791200"/>
            <a:ext cx="845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The recurrence probabilities as principal invariants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</a:t>
            </a:r>
            <a:r>
              <a:rPr lang="en-US" sz="1400" dirty="0" err="1"/>
              <a:t>Cayley</a:t>
            </a:r>
            <a:r>
              <a:rPr lang="en-US" sz="1400" dirty="0"/>
              <a:t> – Hamilton theorem in linear algebra asserts </a:t>
            </a:r>
            <a:r>
              <a:rPr lang="en-US" sz="1400" dirty="0" smtClean="0"/>
              <a:t>that any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N × N </a:t>
            </a:r>
            <a:r>
              <a:rPr lang="en-US" sz="1400" dirty="0"/>
              <a:t>matrix is a solution of its associated </a:t>
            </a:r>
            <a:r>
              <a:rPr lang="en-US" sz="1400" dirty="0" smtClean="0"/>
              <a:t>characteristic polynomial</a:t>
            </a:r>
            <a:r>
              <a:rPr lang="en-US" sz="1400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371600"/>
            <a:ext cx="2895600" cy="67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2057400"/>
            <a:ext cx="815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where the roots </a:t>
            </a:r>
            <a:r>
              <a:rPr lang="en-US" sz="1400" i="1" dirty="0" smtClean="0">
                <a:latin typeface="Symbol" pitchFamily="18" charset="2"/>
              </a:rPr>
              <a:t>m</a:t>
            </a:r>
            <a:r>
              <a:rPr lang="en-US" sz="1400" i="1" dirty="0" smtClean="0"/>
              <a:t> </a:t>
            </a:r>
            <a:r>
              <a:rPr lang="en-US" sz="1400" dirty="0"/>
              <a:t>are the eigenvalues of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dirty="0"/>
              <a:t>, and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sz="1400" i="1" baseline="30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400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/>
              <a:t>are </a:t>
            </a:r>
            <a:r>
              <a:rPr lang="en-US" sz="1400" dirty="0" smtClean="0"/>
              <a:t>its</a:t>
            </a:r>
            <a:r>
              <a:rPr lang="en-US" sz="1400" i="1" dirty="0" smtClean="0"/>
              <a:t> </a:t>
            </a:r>
            <a:r>
              <a:rPr lang="en-US" sz="1600" b="1" dirty="0" smtClean="0"/>
              <a:t>principal invariants</a:t>
            </a:r>
            <a:r>
              <a:rPr lang="en-US" sz="1400" dirty="0" smtClean="0"/>
              <a:t>, </a:t>
            </a:r>
            <a:r>
              <a:rPr lang="en-US" sz="1400" dirty="0"/>
              <a:t>with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= 1.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2667000"/>
            <a:ext cx="838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" y="28194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As the powers of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b="1" dirty="0"/>
              <a:t> </a:t>
            </a:r>
            <a:r>
              <a:rPr lang="en-US" sz="1400" dirty="0"/>
              <a:t>determines the probabilities of </a:t>
            </a:r>
            <a:r>
              <a:rPr lang="en-US" sz="1400" dirty="0" smtClean="0"/>
              <a:t>transitions, </a:t>
            </a:r>
            <a:r>
              <a:rPr lang="en-US" sz="1400" dirty="0"/>
              <a:t>we obtain the following expression for the probability </a:t>
            </a:r>
            <a:r>
              <a:rPr lang="en-US" sz="1400" dirty="0" smtClean="0"/>
              <a:t>of transition </a:t>
            </a:r>
            <a:r>
              <a:rPr lang="en-US" sz="1400" dirty="0"/>
              <a:t>from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i="1" dirty="0"/>
              <a:t> </a:t>
            </a:r>
            <a:r>
              <a:rPr lang="en-US" sz="1400" dirty="0"/>
              <a:t>to</a:t>
            </a:r>
            <a:r>
              <a:rPr lang="en-US" sz="1400" i="1" dirty="0"/>
              <a:t>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US" sz="1400" dirty="0"/>
              <a:t>in</a:t>
            </a:r>
            <a:r>
              <a:rPr lang="en-US" sz="1400" i="1" dirty="0"/>
              <a:t>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t = N + 1 </a:t>
            </a:r>
            <a:r>
              <a:rPr lang="en-US" sz="1400" dirty="0"/>
              <a:t>steps as the sign </a:t>
            </a:r>
            <a:r>
              <a:rPr lang="en-US" sz="1400" dirty="0" smtClean="0"/>
              <a:t>alternating sum </a:t>
            </a:r>
            <a:r>
              <a:rPr lang="en-US" sz="1400" dirty="0"/>
              <a:t>of the conditional </a:t>
            </a:r>
            <a:r>
              <a:rPr lang="en-US" sz="1400" dirty="0" smtClean="0"/>
              <a:t>probabilities:</a:t>
            </a:r>
            <a:endParaRPr lang="en-US" sz="1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3400" y="3851950"/>
            <a:ext cx="8339633" cy="796250"/>
            <a:chOff x="533400" y="3928150"/>
            <a:chExt cx="8339633" cy="79625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0" y="4004350"/>
              <a:ext cx="5063033" cy="72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3928150"/>
              <a:ext cx="2802832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3581400" y="4080550"/>
              <a:ext cx="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304800" y="60198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|I</a:t>
            </a:r>
            <a:r>
              <a:rPr lang="en-US" sz="16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| =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T  </a:t>
            </a:r>
            <a:r>
              <a:rPr lang="en-US" sz="1600" dirty="0" smtClean="0"/>
              <a:t>is </a:t>
            </a:r>
            <a:r>
              <a:rPr lang="en-US" sz="1600" dirty="0"/>
              <a:t>the </a:t>
            </a:r>
            <a:r>
              <a:rPr lang="en-US" sz="1600" dirty="0" smtClean="0"/>
              <a:t>probability that </a:t>
            </a:r>
            <a:r>
              <a:rPr lang="en-US" sz="1600" dirty="0"/>
              <a:t>a random walker stays at a node in one time step, </a:t>
            </a:r>
            <a:endParaRPr lang="en-US" sz="1600" i="1" dirty="0"/>
          </a:p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i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| = |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det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T| </a:t>
            </a:r>
            <a:r>
              <a:rPr lang="en-US" sz="1600" dirty="0"/>
              <a:t>expresses the probability that the random </a:t>
            </a:r>
            <a:r>
              <a:rPr lang="en-US" sz="1600" dirty="0" smtClean="0"/>
              <a:t>walks revisit </a:t>
            </a:r>
            <a:r>
              <a:rPr lang="en-US" sz="1600" dirty="0"/>
              <a:t>an initial node in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i="1" dirty="0"/>
              <a:t> </a:t>
            </a:r>
            <a:r>
              <a:rPr lang="en-US" sz="1600" dirty="0"/>
              <a:t>steps.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5029200"/>
            <a:ext cx="8619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(N+1-k)</a:t>
            </a:r>
            <a:r>
              <a:rPr lang="en-US" dirty="0" smtClean="0"/>
              <a:t> are the probabilities to reach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/>
              <a:t> from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/>
              <a:t> faster than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 + 1 </a:t>
            </a:r>
            <a:r>
              <a:rPr lang="en-US" dirty="0" smtClean="0"/>
              <a:t>steps, </a:t>
            </a:r>
          </a:p>
          <a:p>
            <a:r>
              <a:rPr lang="en-US" dirty="0" smtClean="0"/>
              <a:t>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 </a:t>
            </a:r>
            <a:r>
              <a:rPr lang="en-US" dirty="0" smtClean="0">
                <a:cs typeface="Times New Roman" pitchFamily="18" charset="0"/>
              </a:rPr>
              <a:t>are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cs typeface="Times New Roman" pitchFamily="18" charset="0"/>
              </a:rPr>
              <a:t>-steps </a:t>
            </a:r>
            <a:r>
              <a:rPr lang="en-US" b="1" dirty="0" smtClean="0">
                <a:cs typeface="Times New Roman" pitchFamily="18" charset="0"/>
              </a:rPr>
              <a:t>recurrence probabilities</a:t>
            </a:r>
            <a:r>
              <a:rPr lang="en-US" dirty="0" smtClean="0">
                <a:cs typeface="Times New Roman" pitchFamily="18" charset="0"/>
              </a:rPr>
              <a:t> quantifying the chance to return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cs typeface="Times New Roman" pitchFamily="18" charset="0"/>
              </a:rPr>
              <a:t> steps.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Probabilistic Riemannian geometry</a:t>
            </a:r>
            <a:endParaRPr lang="en-US" sz="3200" b="1" dirty="0"/>
          </a:p>
        </p:txBody>
      </p:sp>
      <p:grpSp>
        <p:nvGrpSpPr>
          <p:cNvPr id="40" name="Group 39"/>
          <p:cNvGrpSpPr/>
          <p:nvPr/>
        </p:nvGrpSpPr>
        <p:grpSpPr>
          <a:xfrm>
            <a:off x="609600" y="2180464"/>
            <a:ext cx="4724400" cy="2728086"/>
            <a:chOff x="2667000" y="1226757"/>
            <a:chExt cx="4724400" cy="2728086"/>
          </a:xfrm>
        </p:grpSpPr>
        <p:sp>
          <p:nvSpPr>
            <p:cNvPr id="4" name="Flowchart: Stored Data 3"/>
            <p:cNvSpPr/>
            <p:nvPr/>
          </p:nvSpPr>
          <p:spPr>
            <a:xfrm rot="7438984">
              <a:off x="2625469" y="1887815"/>
              <a:ext cx="2728086" cy="1405970"/>
            </a:xfrm>
            <a:prstGeom prst="flowChartOnlineStorage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600000" lon="3000000" rev="120000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Process 4"/>
            <p:cNvSpPr/>
            <p:nvPr/>
          </p:nvSpPr>
          <p:spPr>
            <a:xfrm rot="20329439">
              <a:off x="3232537" y="1397624"/>
              <a:ext cx="1688325" cy="2181073"/>
            </a:xfrm>
            <a:prstGeom prst="flowChartProcess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35000"/>
                  </a:schemeClr>
                </a:gs>
                <a:gs pos="50000">
                  <a:schemeClr val="accent1">
                    <a:tint val="44500"/>
                    <a:satMod val="160000"/>
                    <a:alpha val="51000"/>
                  </a:schemeClr>
                </a:gs>
                <a:gs pos="100000">
                  <a:schemeClr val="accent1">
                    <a:tint val="23500"/>
                    <a:satMod val="160000"/>
                    <a:alpha val="47000"/>
                  </a:schemeClr>
                </a:gs>
              </a:gsLst>
              <a:lin ang="5400000" scaled="0"/>
            </a:gradFill>
            <a:ln w="19050"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  <a:scene3d>
              <a:camera prst="orthographicFront">
                <a:rot lat="3000000" lon="1200000" rev="1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3962400" y="2209800"/>
              <a:ext cx="76200" cy="762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24400" y="2438400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b="1" i="1" baseline="-25000" dirty="0" err="1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b="1" i="1" dirty="0" err="1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b="1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 </a:t>
              </a:r>
              <a:r>
                <a:rPr lang="en-US" b="1" i="1" dirty="0" smtClean="0">
                  <a:latin typeface="Castellar" pitchFamily="18" charset="0"/>
                  <a:cs typeface="Times New Roman" pitchFamily="18" charset="0"/>
                  <a:sym typeface="Symbol"/>
                </a:rPr>
                <a:t>R</a:t>
              </a:r>
              <a:r>
                <a:rPr lang="en-US" b="1" i="1" baseline="30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N-1</a:t>
              </a:r>
              <a:endParaRPr lang="en-US" b="1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4572000" y="2057400"/>
              <a:ext cx="76200" cy="76200"/>
            </a:xfrm>
            <a:prstGeom prst="flowChartConnector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3505200" y="2514600"/>
              <a:ext cx="76200" cy="76200"/>
            </a:xfrm>
            <a:prstGeom prst="flowChartConnector">
              <a:avLst/>
            </a:prstGeom>
            <a:solidFill>
              <a:srgbClr val="00B05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86200" y="17526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2971800" y="2286000"/>
              <a:ext cx="990600" cy="1524000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stealth" w="med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3"/>
            </p:cNvCxnSpPr>
            <p:nvPr/>
          </p:nvCxnSpPr>
          <p:spPr>
            <a:xfrm flipH="1">
              <a:off x="2971800" y="2122441"/>
              <a:ext cx="1611359" cy="1687559"/>
            </a:xfrm>
            <a:prstGeom prst="straightConnector1">
              <a:avLst/>
            </a:prstGeom>
            <a:ln w="15875">
              <a:solidFill>
                <a:srgbClr val="00B0F0"/>
              </a:solidFill>
              <a:headEnd type="stealth" w="med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2971800" y="2590800"/>
              <a:ext cx="533400" cy="1219200"/>
            </a:xfrm>
            <a:prstGeom prst="straightConnector1">
              <a:avLst/>
            </a:prstGeom>
            <a:ln w="15875">
              <a:solidFill>
                <a:srgbClr val="00B050"/>
              </a:solidFill>
              <a:headEnd type="stealth" w="med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9" idx="7"/>
              <a:endCxn id="6" idx="2"/>
            </p:cNvCxnSpPr>
            <p:nvPr/>
          </p:nvCxnSpPr>
          <p:spPr>
            <a:xfrm flipV="1">
              <a:off x="3570241" y="2247900"/>
              <a:ext cx="392159" cy="277859"/>
            </a:xfrm>
            <a:prstGeom prst="straightConnector1">
              <a:avLst/>
            </a:prstGeom>
            <a:ln w="15875"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7000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headEnd type="stealth" w="med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8" idx="1"/>
            </p:cNvCxnSpPr>
            <p:nvPr/>
          </p:nvCxnSpPr>
          <p:spPr>
            <a:xfrm flipH="1">
              <a:off x="4038600" y="2068559"/>
              <a:ext cx="544559" cy="141241"/>
            </a:xfrm>
            <a:prstGeom prst="straightConnector1">
              <a:avLst/>
            </a:prstGeom>
            <a:ln w="15875"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51000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headEnd type="stealth" w="med" len="lg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276600" y="19812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2400" b="1" i="1" baseline="-25000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4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95800" y="19812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err="1" smtClean="0"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2400" b="1" i="1" baseline="-25000" dirty="0" err="1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en-US" sz="24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2971800" y="3733800"/>
              <a:ext cx="45719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67000" y="340989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Symbol" pitchFamily="18" charset="2"/>
                </a:rPr>
                <a:t>p</a:t>
              </a:r>
              <a:endParaRPr lang="en-US" sz="2000" b="1" dirty="0">
                <a:latin typeface="Symbol" pitchFamily="18" charset="2"/>
              </a:endParaRPr>
            </a:p>
          </p:txBody>
        </p:sp>
      </p:grp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4687888" y="3308350"/>
          <a:ext cx="3665537" cy="692150"/>
        </p:xfrm>
        <a:graphic>
          <a:graphicData uri="http://schemas.openxmlformats.org/presentationml/2006/ole">
            <p:oleObj spid="_x0000_s62467" name="Equation" r:id="rId3" imgW="2489040" imgH="469800" progId="Equation.3">
              <p:embed/>
            </p:oleObj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4230688" y="5289550"/>
          <a:ext cx="3851275" cy="730250"/>
        </p:xfrm>
        <a:graphic>
          <a:graphicData uri="http://schemas.openxmlformats.org/presentationml/2006/ole">
            <p:oleObj spid="_x0000_s62468" name="Equation" r:id="rId4" imgW="2616120" imgH="495000" progId="Equation.3">
              <p:embed/>
            </p:oleObj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4038600" y="231775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determine a node/entry dependent  basis of vector fields on the probabilistic manifold: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581400" y="437515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and then define the metric tensor at each node/entry (of the database) by 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85800" y="11430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Small changes to data in a database/weights of nodes would rise small changes to the probabilistic geometric representation of database/graph. We can think of them as of  the  smooth manifolds with a Riemannian metric.</a:t>
            </a:r>
            <a:endParaRPr lang="en-US" dirty="0"/>
          </a:p>
        </p:txBody>
      </p:sp>
      <p:sp>
        <p:nvSpPr>
          <p:cNvPr id="46" name="Right Arrow 45"/>
          <p:cNvSpPr/>
          <p:nvPr/>
        </p:nvSpPr>
        <p:spPr>
          <a:xfrm>
            <a:off x="3124200" y="63246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038600" y="6248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 calculus of differential geometry…</a:t>
            </a:r>
            <a:endParaRPr lang="en-US" dirty="0"/>
          </a:p>
        </p:txBody>
      </p:sp>
      <p:pic>
        <p:nvPicPr>
          <p:cNvPr id="62470" name="Picture 6" descr="\Gamma^\lambda {}_{\mu\nu} = {1 \over 2} g^{\lambda\rho} \left( {\partial g_{\rho\mu} \over \partial x^\nu} + {\partial g_{\rho\nu} \over \partial x^\mu} - {\partial g_{\mu\nu} \over \partial x^\rho} \right)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5486400"/>
            <a:ext cx="2895600" cy="485775"/>
          </a:xfrm>
          <a:prstGeom prst="rect">
            <a:avLst/>
          </a:prstGeom>
          <a:noFill/>
        </p:spPr>
      </p:pic>
      <p:pic>
        <p:nvPicPr>
          <p:cNvPr id="62472" name="Picture 8" descr="{R^\rho}_{\sigma\mu\nu} = \partial_\mu\Gamma^\rho {}_{\nu\sigma}&#10; - \partial_\nu\Gamma^\rho {}_{\mu\sigma}&#10; + \Gamma^\rho {}_{\mu\lambda}\Gamma^\lambda {}_{\nu\sigma}&#10; - \Gamma^\rho {}_{\nu\lambda}\Gamma^\lambda {}_{\mu\sigma}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6477000"/>
            <a:ext cx="3981450" cy="22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295400" y="1828800"/>
            <a:ext cx="3200400" cy="3276600"/>
            <a:chOff x="2496457" y="1600200"/>
            <a:chExt cx="3831772" cy="4198257"/>
          </a:xfrm>
        </p:grpSpPr>
        <p:sp>
          <p:nvSpPr>
            <p:cNvPr id="3" name="Freeform 2"/>
            <p:cNvSpPr/>
            <p:nvPr/>
          </p:nvSpPr>
          <p:spPr>
            <a:xfrm>
              <a:off x="2667000" y="2209800"/>
              <a:ext cx="3271520" cy="3017520"/>
            </a:xfrm>
            <a:custGeom>
              <a:avLst/>
              <a:gdLst>
                <a:gd name="connsiteX0" fmla="*/ 71120 w 3271520"/>
                <a:gd name="connsiteY0" fmla="*/ 619760 h 3017520"/>
                <a:gd name="connsiteX1" fmla="*/ 132080 w 3271520"/>
                <a:gd name="connsiteY1" fmla="*/ 426720 h 3017520"/>
                <a:gd name="connsiteX2" fmla="*/ 233680 w 3271520"/>
                <a:gd name="connsiteY2" fmla="*/ 243840 h 3017520"/>
                <a:gd name="connsiteX3" fmla="*/ 375920 w 3271520"/>
                <a:gd name="connsiteY3" fmla="*/ 121920 h 3017520"/>
                <a:gd name="connsiteX4" fmla="*/ 609600 w 3271520"/>
                <a:gd name="connsiteY4" fmla="*/ 30480 h 3017520"/>
                <a:gd name="connsiteX5" fmla="*/ 883920 w 3271520"/>
                <a:gd name="connsiteY5" fmla="*/ 0 h 3017520"/>
                <a:gd name="connsiteX6" fmla="*/ 1178560 w 3271520"/>
                <a:gd name="connsiteY6" fmla="*/ 81280 h 3017520"/>
                <a:gd name="connsiteX7" fmla="*/ 1422400 w 3271520"/>
                <a:gd name="connsiteY7" fmla="*/ 325120 h 3017520"/>
                <a:gd name="connsiteX8" fmla="*/ 1656080 w 3271520"/>
                <a:gd name="connsiteY8" fmla="*/ 497840 h 3017520"/>
                <a:gd name="connsiteX9" fmla="*/ 1849120 w 3271520"/>
                <a:gd name="connsiteY9" fmla="*/ 518160 h 3017520"/>
                <a:gd name="connsiteX10" fmla="*/ 2082800 w 3271520"/>
                <a:gd name="connsiteY10" fmla="*/ 477520 h 3017520"/>
                <a:gd name="connsiteX11" fmla="*/ 2306320 w 3271520"/>
                <a:gd name="connsiteY11" fmla="*/ 528320 h 3017520"/>
                <a:gd name="connsiteX12" fmla="*/ 2468880 w 3271520"/>
                <a:gd name="connsiteY12" fmla="*/ 609600 h 3017520"/>
                <a:gd name="connsiteX13" fmla="*/ 2651760 w 3271520"/>
                <a:gd name="connsiteY13" fmla="*/ 792480 h 3017520"/>
                <a:gd name="connsiteX14" fmla="*/ 2722880 w 3271520"/>
                <a:gd name="connsiteY14" fmla="*/ 1056640 h 3017520"/>
                <a:gd name="connsiteX15" fmla="*/ 2804160 w 3271520"/>
                <a:gd name="connsiteY15" fmla="*/ 1249680 h 3017520"/>
                <a:gd name="connsiteX16" fmla="*/ 2956560 w 3271520"/>
                <a:gd name="connsiteY16" fmla="*/ 1330960 h 3017520"/>
                <a:gd name="connsiteX17" fmla="*/ 3088640 w 3271520"/>
                <a:gd name="connsiteY17" fmla="*/ 1473200 h 3017520"/>
                <a:gd name="connsiteX18" fmla="*/ 3210560 w 3271520"/>
                <a:gd name="connsiteY18" fmla="*/ 1656080 h 3017520"/>
                <a:gd name="connsiteX19" fmla="*/ 3271520 w 3271520"/>
                <a:gd name="connsiteY19" fmla="*/ 1869440 h 3017520"/>
                <a:gd name="connsiteX20" fmla="*/ 3241040 w 3271520"/>
                <a:gd name="connsiteY20" fmla="*/ 2143760 h 3017520"/>
                <a:gd name="connsiteX21" fmla="*/ 3027680 w 3271520"/>
                <a:gd name="connsiteY21" fmla="*/ 2458720 h 3017520"/>
                <a:gd name="connsiteX22" fmla="*/ 2661920 w 3271520"/>
                <a:gd name="connsiteY22" fmla="*/ 2692400 h 3017520"/>
                <a:gd name="connsiteX23" fmla="*/ 2407920 w 3271520"/>
                <a:gd name="connsiteY23" fmla="*/ 2794000 h 3017520"/>
                <a:gd name="connsiteX24" fmla="*/ 1889760 w 3271520"/>
                <a:gd name="connsiteY24" fmla="*/ 2824480 h 3017520"/>
                <a:gd name="connsiteX25" fmla="*/ 1452880 w 3271520"/>
                <a:gd name="connsiteY25" fmla="*/ 2875280 h 3017520"/>
                <a:gd name="connsiteX26" fmla="*/ 1188720 w 3271520"/>
                <a:gd name="connsiteY26" fmla="*/ 2956560 h 3017520"/>
                <a:gd name="connsiteX27" fmla="*/ 944880 w 3271520"/>
                <a:gd name="connsiteY27" fmla="*/ 3017520 h 3017520"/>
                <a:gd name="connsiteX28" fmla="*/ 619760 w 3271520"/>
                <a:gd name="connsiteY28" fmla="*/ 2946400 h 3017520"/>
                <a:gd name="connsiteX29" fmla="*/ 477520 w 3271520"/>
                <a:gd name="connsiteY29" fmla="*/ 2733040 h 3017520"/>
                <a:gd name="connsiteX30" fmla="*/ 396240 w 3271520"/>
                <a:gd name="connsiteY30" fmla="*/ 2428240 h 3017520"/>
                <a:gd name="connsiteX31" fmla="*/ 345440 w 3271520"/>
                <a:gd name="connsiteY31" fmla="*/ 2032000 h 3017520"/>
                <a:gd name="connsiteX32" fmla="*/ 274320 w 3271520"/>
                <a:gd name="connsiteY32" fmla="*/ 1737360 h 3017520"/>
                <a:gd name="connsiteX33" fmla="*/ 111760 w 3271520"/>
                <a:gd name="connsiteY33" fmla="*/ 1432560 h 3017520"/>
                <a:gd name="connsiteX34" fmla="*/ 30480 w 3271520"/>
                <a:gd name="connsiteY34" fmla="*/ 1249680 h 3017520"/>
                <a:gd name="connsiteX35" fmla="*/ 0 w 3271520"/>
                <a:gd name="connsiteY35" fmla="*/ 1076960 h 3017520"/>
                <a:gd name="connsiteX36" fmla="*/ 40640 w 3271520"/>
                <a:gd name="connsiteY36" fmla="*/ 822960 h 3017520"/>
                <a:gd name="connsiteX37" fmla="*/ 71120 w 3271520"/>
                <a:gd name="connsiteY37" fmla="*/ 619760 h 30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271520" h="3017520">
                  <a:moveTo>
                    <a:pt x="71120" y="619760"/>
                  </a:moveTo>
                  <a:lnTo>
                    <a:pt x="132080" y="426720"/>
                  </a:lnTo>
                  <a:lnTo>
                    <a:pt x="233680" y="243840"/>
                  </a:lnTo>
                  <a:lnTo>
                    <a:pt x="375920" y="121920"/>
                  </a:lnTo>
                  <a:lnTo>
                    <a:pt x="609600" y="30480"/>
                  </a:lnTo>
                  <a:lnTo>
                    <a:pt x="883920" y="0"/>
                  </a:lnTo>
                  <a:lnTo>
                    <a:pt x="1178560" y="81280"/>
                  </a:lnTo>
                  <a:lnTo>
                    <a:pt x="1422400" y="325120"/>
                  </a:lnTo>
                  <a:lnTo>
                    <a:pt x="1656080" y="497840"/>
                  </a:lnTo>
                  <a:lnTo>
                    <a:pt x="1849120" y="518160"/>
                  </a:lnTo>
                  <a:lnTo>
                    <a:pt x="2082800" y="477520"/>
                  </a:lnTo>
                  <a:lnTo>
                    <a:pt x="2306320" y="528320"/>
                  </a:lnTo>
                  <a:lnTo>
                    <a:pt x="2468880" y="609600"/>
                  </a:lnTo>
                  <a:lnTo>
                    <a:pt x="2651760" y="792480"/>
                  </a:lnTo>
                  <a:lnTo>
                    <a:pt x="2722880" y="1056640"/>
                  </a:lnTo>
                  <a:lnTo>
                    <a:pt x="2804160" y="1249680"/>
                  </a:lnTo>
                  <a:lnTo>
                    <a:pt x="2956560" y="1330960"/>
                  </a:lnTo>
                  <a:lnTo>
                    <a:pt x="3088640" y="1473200"/>
                  </a:lnTo>
                  <a:lnTo>
                    <a:pt x="3210560" y="1656080"/>
                  </a:lnTo>
                  <a:lnTo>
                    <a:pt x="3271520" y="1869440"/>
                  </a:lnTo>
                  <a:lnTo>
                    <a:pt x="3241040" y="2143760"/>
                  </a:lnTo>
                  <a:lnTo>
                    <a:pt x="3027680" y="2458720"/>
                  </a:lnTo>
                  <a:lnTo>
                    <a:pt x="2661920" y="2692400"/>
                  </a:lnTo>
                  <a:lnTo>
                    <a:pt x="2407920" y="2794000"/>
                  </a:lnTo>
                  <a:lnTo>
                    <a:pt x="1889760" y="2824480"/>
                  </a:lnTo>
                  <a:lnTo>
                    <a:pt x="1452880" y="2875280"/>
                  </a:lnTo>
                  <a:lnTo>
                    <a:pt x="1188720" y="2956560"/>
                  </a:lnTo>
                  <a:lnTo>
                    <a:pt x="944880" y="3017520"/>
                  </a:lnTo>
                  <a:lnTo>
                    <a:pt x="619760" y="2946400"/>
                  </a:lnTo>
                  <a:lnTo>
                    <a:pt x="477520" y="2733040"/>
                  </a:lnTo>
                  <a:lnTo>
                    <a:pt x="396240" y="2428240"/>
                  </a:lnTo>
                  <a:lnTo>
                    <a:pt x="345440" y="2032000"/>
                  </a:lnTo>
                  <a:lnTo>
                    <a:pt x="274320" y="1737360"/>
                  </a:lnTo>
                  <a:lnTo>
                    <a:pt x="111760" y="1432560"/>
                  </a:lnTo>
                  <a:lnTo>
                    <a:pt x="30480" y="1249680"/>
                  </a:lnTo>
                  <a:lnTo>
                    <a:pt x="0" y="1076960"/>
                  </a:lnTo>
                  <a:lnTo>
                    <a:pt x="40640" y="822960"/>
                  </a:lnTo>
                  <a:lnTo>
                    <a:pt x="71120" y="61976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4267200" y="1676400"/>
              <a:ext cx="228600" cy="220980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4267200" y="2514600"/>
              <a:ext cx="1066800" cy="137160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267200" y="3276600"/>
              <a:ext cx="1676400" cy="60960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267200" y="3886200"/>
              <a:ext cx="2057400" cy="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267200" y="3886200"/>
              <a:ext cx="1905000" cy="114300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267200" y="3886200"/>
              <a:ext cx="990600" cy="144780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267200" y="3886200"/>
              <a:ext cx="152400" cy="190500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3276600" y="3886200"/>
              <a:ext cx="990600" cy="182880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514600" y="3886200"/>
              <a:ext cx="1752600" cy="152400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590800" y="3886200"/>
              <a:ext cx="1676400" cy="15240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2514600" y="3276600"/>
              <a:ext cx="1752600" cy="60960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2514600" y="1752600"/>
              <a:ext cx="1752600" cy="213360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3429000" y="1600200"/>
              <a:ext cx="838200" cy="228600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Freeform 60"/>
            <p:cNvSpPr/>
            <p:nvPr/>
          </p:nvSpPr>
          <p:spPr>
            <a:xfrm>
              <a:off x="2540000" y="1640114"/>
              <a:ext cx="899886" cy="586619"/>
            </a:xfrm>
            <a:custGeom>
              <a:avLst/>
              <a:gdLst>
                <a:gd name="connsiteX0" fmla="*/ 0 w 899886"/>
                <a:gd name="connsiteY0" fmla="*/ 123372 h 586619"/>
                <a:gd name="connsiteX1" fmla="*/ 718457 w 899886"/>
                <a:gd name="connsiteY1" fmla="*/ 566057 h 586619"/>
                <a:gd name="connsiteX2" fmla="*/ 899886 w 899886"/>
                <a:gd name="connsiteY2" fmla="*/ 0 h 58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9886" h="586619">
                  <a:moveTo>
                    <a:pt x="0" y="123372"/>
                  </a:moveTo>
                  <a:cubicBezTo>
                    <a:pt x="284238" y="354995"/>
                    <a:pt x="568476" y="586619"/>
                    <a:pt x="718457" y="566057"/>
                  </a:cubicBezTo>
                  <a:cubicBezTo>
                    <a:pt x="868438" y="545495"/>
                    <a:pt x="884162" y="272747"/>
                    <a:pt x="899886" y="0"/>
                  </a:cubicBezTo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506686" y="1683657"/>
              <a:ext cx="841828" cy="1132114"/>
            </a:xfrm>
            <a:custGeom>
              <a:avLst/>
              <a:gdLst>
                <a:gd name="connsiteX0" fmla="*/ 0 w 841828"/>
                <a:gd name="connsiteY0" fmla="*/ 0 h 1132114"/>
                <a:gd name="connsiteX1" fmla="*/ 341085 w 841828"/>
                <a:gd name="connsiteY1" fmla="*/ 994229 h 1132114"/>
                <a:gd name="connsiteX2" fmla="*/ 841828 w 841828"/>
                <a:gd name="connsiteY2" fmla="*/ 827314 h 113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828" h="1132114">
                  <a:moveTo>
                    <a:pt x="0" y="0"/>
                  </a:moveTo>
                  <a:cubicBezTo>
                    <a:pt x="100390" y="428172"/>
                    <a:pt x="200781" y="856344"/>
                    <a:pt x="341085" y="994229"/>
                  </a:cubicBezTo>
                  <a:cubicBezTo>
                    <a:pt x="481389" y="1132114"/>
                    <a:pt x="661608" y="979714"/>
                    <a:pt x="841828" y="827314"/>
                  </a:cubicBezTo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447143" y="1611086"/>
              <a:ext cx="1059543" cy="810380"/>
            </a:xfrm>
            <a:custGeom>
              <a:avLst/>
              <a:gdLst>
                <a:gd name="connsiteX0" fmla="*/ 0 w 1059543"/>
                <a:gd name="connsiteY0" fmla="*/ 0 h 810380"/>
                <a:gd name="connsiteX1" fmla="*/ 551543 w 1059543"/>
                <a:gd name="connsiteY1" fmla="*/ 798285 h 810380"/>
                <a:gd name="connsiteX2" fmla="*/ 1059543 w 1059543"/>
                <a:gd name="connsiteY2" fmla="*/ 72571 h 81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9543" h="810380">
                  <a:moveTo>
                    <a:pt x="0" y="0"/>
                  </a:moveTo>
                  <a:cubicBezTo>
                    <a:pt x="187476" y="393095"/>
                    <a:pt x="374953" y="786190"/>
                    <a:pt x="551543" y="798285"/>
                  </a:cubicBezTo>
                  <a:cubicBezTo>
                    <a:pt x="728133" y="810380"/>
                    <a:pt x="893838" y="441475"/>
                    <a:pt x="1059543" y="72571"/>
                  </a:cubicBezTo>
                </a:path>
              </a:pathLst>
            </a:custGeom>
            <a:ln w="95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261429" y="2510971"/>
              <a:ext cx="696685" cy="769258"/>
            </a:xfrm>
            <a:custGeom>
              <a:avLst/>
              <a:gdLst>
                <a:gd name="connsiteX0" fmla="*/ 87085 w 696685"/>
                <a:gd name="connsiteY0" fmla="*/ 0 h 769258"/>
                <a:gd name="connsiteX1" fmla="*/ 101600 w 696685"/>
                <a:gd name="connsiteY1" fmla="*/ 616858 h 769258"/>
                <a:gd name="connsiteX2" fmla="*/ 696685 w 696685"/>
                <a:gd name="connsiteY2" fmla="*/ 769258 h 76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6685" h="769258">
                  <a:moveTo>
                    <a:pt x="87085" y="0"/>
                  </a:moveTo>
                  <a:cubicBezTo>
                    <a:pt x="43542" y="244324"/>
                    <a:pt x="0" y="488648"/>
                    <a:pt x="101600" y="616858"/>
                  </a:cubicBezTo>
                  <a:cubicBezTo>
                    <a:pt x="203200" y="745068"/>
                    <a:pt x="449942" y="757163"/>
                    <a:pt x="696685" y="769258"/>
                  </a:cubicBezTo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734352" y="3280229"/>
              <a:ext cx="593877" cy="616857"/>
            </a:xfrm>
            <a:custGeom>
              <a:avLst/>
              <a:gdLst>
                <a:gd name="connsiteX0" fmla="*/ 209248 w 593877"/>
                <a:gd name="connsiteY0" fmla="*/ 0 h 616857"/>
                <a:gd name="connsiteX1" fmla="*/ 64105 w 593877"/>
                <a:gd name="connsiteY1" fmla="*/ 413657 h 616857"/>
                <a:gd name="connsiteX2" fmla="*/ 593877 w 593877"/>
                <a:gd name="connsiteY2" fmla="*/ 616857 h 61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3877" h="616857">
                  <a:moveTo>
                    <a:pt x="209248" y="0"/>
                  </a:moveTo>
                  <a:cubicBezTo>
                    <a:pt x="104624" y="155424"/>
                    <a:pt x="0" y="310848"/>
                    <a:pt x="64105" y="413657"/>
                  </a:cubicBezTo>
                  <a:cubicBezTo>
                    <a:pt x="128210" y="516467"/>
                    <a:pt x="361043" y="566662"/>
                    <a:pt x="593877" y="616857"/>
                  </a:cubicBezTo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900058" y="3897086"/>
              <a:ext cx="406399" cy="1146628"/>
            </a:xfrm>
            <a:custGeom>
              <a:avLst/>
              <a:gdLst>
                <a:gd name="connsiteX0" fmla="*/ 406399 w 406399"/>
                <a:gd name="connsiteY0" fmla="*/ 0 h 1146628"/>
                <a:gd name="connsiteX1" fmla="*/ 21771 w 406399"/>
                <a:gd name="connsiteY1" fmla="*/ 508000 h 1146628"/>
                <a:gd name="connsiteX2" fmla="*/ 275771 w 406399"/>
                <a:gd name="connsiteY2" fmla="*/ 1146628 h 114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6399" h="1146628">
                  <a:moveTo>
                    <a:pt x="406399" y="0"/>
                  </a:moveTo>
                  <a:cubicBezTo>
                    <a:pt x="224970" y="158447"/>
                    <a:pt x="43542" y="316895"/>
                    <a:pt x="21771" y="508000"/>
                  </a:cubicBezTo>
                  <a:cubicBezTo>
                    <a:pt x="0" y="699105"/>
                    <a:pt x="137885" y="922866"/>
                    <a:pt x="275771" y="1146628"/>
                  </a:cubicBezTo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510971" y="1756229"/>
              <a:ext cx="195943" cy="1516742"/>
            </a:xfrm>
            <a:custGeom>
              <a:avLst/>
              <a:gdLst>
                <a:gd name="connsiteX0" fmla="*/ 0 w 195943"/>
                <a:gd name="connsiteY0" fmla="*/ 0 h 1516742"/>
                <a:gd name="connsiteX1" fmla="*/ 195943 w 195943"/>
                <a:gd name="connsiteY1" fmla="*/ 1016000 h 1516742"/>
                <a:gd name="connsiteX2" fmla="*/ 0 w 195943"/>
                <a:gd name="connsiteY2" fmla="*/ 1516742 h 151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943" h="1516742">
                  <a:moveTo>
                    <a:pt x="0" y="0"/>
                  </a:moveTo>
                  <a:cubicBezTo>
                    <a:pt x="97971" y="381605"/>
                    <a:pt x="195943" y="763210"/>
                    <a:pt x="195943" y="1016000"/>
                  </a:cubicBezTo>
                  <a:cubicBezTo>
                    <a:pt x="195943" y="1268790"/>
                    <a:pt x="97971" y="1392766"/>
                    <a:pt x="0" y="1516742"/>
                  </a:cubicBezTo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496457" y="3272971"/>
              <a:ext cx="283028" cy="783772"/>
            </a:xfrm>
            <a:custGeom>
              <a:avLst/>
              <a:gdLst>
                <a:gd name="connsiteX0" fmla="*/ 0 w 283028"/>
                <a:gd name="connsiteY0" fmla="*/ 0 h 783772"/>
                <a:gd name="connsiteX1" fmla="*/ 268514 w 283028"/>
                <a:gd name="connsiteY1" fmla="*/ 406400 h 783772"/>
                <a:gd name="connsiteX2" fmla="*/ 87086 w 283028"/>
                <a:gd name="connsiteY2" fmla="*/ 783772 h 78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028" h="783772">
                  <a:moveTo>
                    <a:pt x="0" y="0"/>
                  </a:moveTo>
                  <a:cubicBezTo>
                    <a:pt x="127000" y="137885"/>
                    <a:pt x="254000" y="275771"/>
                    <a:pt x="268514" y="406400"/>
                  </a:cubicBezTo>
                  <a:cubicBezTo>
                    <a:pt x="283028" y="537029"/>
                    <a:pt x="185057" y="660400"/>
                    <a:pt x="87086" y="783772"/>
                  </a:cubicBezTo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525486" y="4049486"/>
              <a:ext cx="509210" cy="1371600"/>
            </a:xfrm>
            <a:custGeom>
              <a:avLst/>
              <a:gdLst>
                <a:gd name="connsiteX0" fmla="*/ 50800 w 509210"/>
                <a:gd name="connsiteY0" fmla="*/ 0 h 1371600"/>
                <a:gd name="connsiteX1" fmla="*/ 500743 w 509210"/>
                <a:gd name="connsiteY1" fmla="*/ 478971 h 1371600"/>
                <a:gd name="connsiteX2" fmla="*/ 0 w 509210"/>
                <a:gd name="connsiteY2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9210" h="1371600">
                  <a:moveTo>
                    <a:pt x="50800" y="0"/>
                  </a:moveTo>
                  <a:cubicBezTo>
                    <a:pt x="280005" y="125185"/>
                    <a:pt x="509210" y="250371"/>
                    <a:pt x="500743" y="478971"/>
                  </a:cubicBezTo>
                  <a:cubicBezTo>
                    <a:pt x="492276" y="707571"/>
                    <a:pt x="246138" y="1039585"/>
                    <a:pt x="0" y="1371600"/>
                  </a:cubicBezTo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518229" y="5127172"/>
              <a:ext cx="859971" cy="613228"/>
            </a:xfrm>
            <a:custGeom>
              <a:avLst/>
              <a:gdLst>
                <a:gd name="connsiteX0" fmla="*/ 0 w 859971"/>
                <a:gd name="connsiteY0" fmla="*/ 286657 h 613228"/>
                <a:gd name="connsiteX1" fmla="*/ 732971 w 859971"/>
                <a:gd name="connsiteY1" fmla="*/ 54428 h 613228"/>
                <a:gd name="connsiteX2" fmla="*/ 762000 w 859971"/>
                <a:gd name="connsiteY2" fmla="*/ 613228 h 61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9971" h="613228">
                  <a:moveTo>
                    <a:pt x="0" y="286657"/>
                  </a:moveTo>
                  <a:cubicBezTo>
                    <a:pt x="302985" y="143328"/>
                    <a:pt x="605971" y="0"/>
                    <a:pt x="732971" y="54428"/>
                  </a:cubicBezTo>
                  <a:cubicBezTo>
                    <a:pt x="859971" y="108856"/>
                    <a:pt x="810985" y="361042"/>
                    <a:pt x="762000" y="613228"/>
                  </a:cubicBezTo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3272971" y="5162248"/>
              <a:ext cx="1161143" cy="636209"/>
            </a:xfrm>
            <a:custGeom>
              <a:avLst/>
              <a:gdLst>
                <a:gd name="connsiteX0" fmla="*/ 0 w 1161143"/>
                <a:gd name="connsiteY0" fmla="*/ 563638 h 636209"/>
                <a:gd name="connsiteX1" fmla="*/ 653143 w 1161143"/>
                <a:gd name="connsiteY1" fmla="*/ 12095 h 636209"/>
                <a:gd name="connsiteX2" fmla="*/ 1161143 w 1161143"/>
                <a:gd name="connsiteY2" fmla="*/ 636209 h 63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1143" h="636209">
                  <a:moveTo>
                    <a:pt x="0" y="563638"/>
                  </a:moveTo>
                  <a:cubicBezTo>
                    <a:pt x="229809" y="281819"/>
                    <a:pt x="459619" y="0"/>
                    <a:pt x="653143" y="12095"/>
                  </a:cubicBezTo>
                  <a:cubicBezTo>
                    <a:pt x="846667" y="24190"/>
                    <a:pt x="1003905" y="330199"/>
                    <a:pt x="1161143" y="636209"/>
                  </a:cubicBezTo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4419600" y="5011057"/>
              <a:ext cx="841829" cy="787400"/>
            </a:xfrm>
            <a:custGeom>
              <a:avLst/>
              <a:gdLst>
                <a:gd name="connsiteX0" fmla="*/ 0 w 841829"/>
                <a:gd name="connsiteY0" fmla="*/ 787400 h 787400"/>
                <a:gd name="connsiteX1" fmla="*/ 268514 w 841829"/>
                <a:gd name="connsiteY1" fmla="*/ 76200 h 787400"/>
                <a:gd name="connsiteX2" fmla="*/ 841829 w 841829"/>
                <a:gd name="connsiteY2" fmla="*/ 330200 h 78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829" h="787400">
                  <a:moveTo>
                    <a:pt x="0" y="787400"/>
                  </a:moveTo>
                  <a:cubicBezTo>
                    <a:pt x="64104" y="469900"/>
                    <a:pt x="128209" y="152400"/>
                    <a:pt x="268514" y="76200"/>
                  </a:cubicBezTo>
                  <a:cubicBezTo>
                    <a:pt x="408819" y="0"/>
                    <a:pt x="625324" y="165100"/>
                    <a:pt x="841829" y="330200"/>
                  </a:cubicBezTo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234819" y="4840514"/>
              <a:ext cx="933752" cy="500743"/>
            </a:xfrm>
            <a:custGeom>
              <a:avLst/>
              <a:gdLst>
                <a:gd name="connsiteX0" fmla="*/ 933752 w 933752"/>
                <a:gd name="connsiteY0" fmla="*/ 195943 h 500743"/>
                <a:gd name="connsiteX1" fmla="*/ 149981 w 933752"/>
                <a:gd name="connsiteY1" fmla="*/ 50800 h 500743"/>
                <a:gd name="connsiteX2" fmla="*/ 33867 w 933752"/>
                <a:gd name="connsiteY2" fmla="*/ 500743 h 50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3752" h="500743">
                  <a:moveTo>
                    <a:pt x="933752" y="195943"/>
                  </a:moveTo>
                  <a:cubicBezTo>
                    <a:pt x="616857" y="97971"/>
                    <a:pt x="299962" y="0"/>
                    <a:pt x="149981" y="50800"/>
                  </a:cubicBezTo>
                  <a:cubicBezTo>
                    <a:pt x="0" y="101600"/>
                    <a:pt x="16933" y="301171"/>
                    <a:pt x="33867" y="500743"/>
                  </a:cubicBezTo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010" name="Picture 2" descr="http://3.bp.blogspot.com/-3nXwHypLkr8/Tvby0DiqGCI/AAAAAAAAB1w/QDeM1zuvklQ/s1600/labyrin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88068"/>
            <a:ext cx="3038475" cy="290409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381000" y="1295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Traps</a:t>
            </a:r>
            <a:r>
              <a:rPr lang="en-US" u="sng" dirty="0" smtClean="0"/>
              <a:t>: (Mean) First Passage Time &gt; Recurrence Time</a:t>
            </a:r>
            <a:endParaRPr lang="en-US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5943600" y="48122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Mazes and labyrinths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04800" y="3048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Probabilistic </a:t>
            </a:r>
            <a:r>
              <a:rPr lang="en-US" sz="3200" b="1" dirty="0" err="1" smtClean="0"/>
              <a:t>hypersurfaces</a:t>
            </a:r>
            <a:r>
              <a:rPr lang="en-US" sz="3200" b="1" dirty="0" smtClean="0"/>
              <a:t> of negative curvature</a:t>
            </a:r>
            <a:endParaRPr lang="en-US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62000" y="6096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“Confusing environments”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52400" y="5410200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might be difficult to reach a place, but  we return to the place quite often </a:t>
            </a:r>
          </a:p>
          <a:p>
            <a:r>
              <a:rPr lang="en-US" dirty="0" smtClean="0"/>
              <a:t>provided we reached that.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914400" y="2362200"/>
            <a:ext cx="2732462" cy="2355074"/>
            <a:chOff x="980642" y="2075973"/>
            <a:chExt cx="2732462" cy="2355074"/>
          </a:xfrm>
        </p:grpSpPr>
        <p:sp>
          <p:nvSpPr>
            <p:cNvPr id="5" name="Freeform 4"/>
            <p:cNvSpPr/>
            <p:nvPr/>
          </p:nvSpPr>
          <p:spPr>
            <a:xfrm>
              <a:off x="980642" y="2075973"/>
              <a:ext cx="2732462" cy="2355074"/>
            </a:xfrm>
            <a:custGeom>
              <a:avLst/>
              <a:gdLst>
                <a:gd name="connsiteX0" fmla="*/ 71120 w 3271520"/>
                <a:gd name="connsiteY0" fmla="*/ 619760 h 3017520"/>
                <a:gd name="connsiteX1" fmla="*/ 132080 w 3271520"/>
                <a:gd name="connsiteY1" fmla="*/ 426720 h 3017520"/>
                <a:gd name="connsiteX2" fmla="*/ 233680 w 3271520"/>
                <a:gd name="connsiteY2" fmla="*/ 243840 h 3017520"/>
                <a:gd name="connsiteX3" fmla="*/ 375920 w 3271520"/>
                <a:gd name="connsiteY3" fmla="*/ 121920 h 3017520"/>
                <a:gd name="connsiteX4" fmla="*/ 609600 w 3271520"/>
                <a:gd name="connsiteY4" fmla="*/ 30480 h 3017520"/>
                <a:gd name="connsiteX5" fmla="*/ 883920 w 3271520"/>
                <a:gd name="connsiteY5" fmla="*/ 0 h 3017520"/>
                <a:gd name="connsiteX6" fmla="*/ 1178560 w 3271520"/>
                <a:gd name="connsiteY6" fmla="*/ 81280 h 3017520"/>
                <a:gd name="connsiteX7" fmla="*/ 1422400 w 3271520"/>
                <a:gd name="connsiteY7" fmla="*/ 325120 h 3017520"/>
                <a:gd name="connsiteX8" fmla="*/ 1656080 w 3271520"/>
                <a:gd name="connsiteY8" fmla="*/ 497840 h 3017520"/>
                <a:gd name="connsiteX9" fmla="*/ 1849120 w 3271520"/>
                <a:gd name="connsiteY9" fmla="*/ 518160 h 3017520"/>
                <a:gd name="connsiteX10" fmla="*/ 2082800 w 3271520"/>
                <a:gd name="connsiteY10" fmla="*/ 477520 h 3017520"/>
                <a:gd name="connsiteX11" fmla="*/ 2306320 w 3271520"/>
                <a:gd name="connsiteY11" fmla="*/ 528320 h 3017520"/>
                <a:gd name="connsiteX12" fmla="*/ 2468880 w 3271520"/>
                <a:gd name="connsiteY12" fmla="*/ 609600 h 3017520"/>
                <a:gd name="connsiteX13" fmla="*/ 2651760 w 3271520"/>
                <a:gd name="connsiteY13" fmla="*/ 792480 h 3017520"/>
                <a:gd name="connsiteX14" fmla="*/ 2722880 w 3271520"/>
                <a:gd name="connsiteY14" fmla="*/ 1056640 h 3017520"/>
                <a:gd name="connsiteX15" fmla="*/ 2804160 w 3271520"/>
                <a:gd name="connsiteY15" fmla="*/ 1249680 h 3017520"/>
                <a:gd name="connsiteX16" fmla="*/ 2956560 w 3271520"/>
                <a:gd name="connsiteY16" fmla="*/ 1330960 h 3017520"/>
                <a:gd name="connsiteX17" fmla="*/ 3088640 w 3271520"/>
                <a:gd name="connsiteY17" fmla="*/ 1473200 h 3017520"/>
                <a:gd name="connsiteX18" fmla="*/ 3210560 w 3271520"/>
                <a:gd name="connsiteY18" fmla="*/ 1656080 h 3017520"/>
                <a:gd name="connsiteX19" fmla="*/ 3271520 w 3271520"/>
                <a:gd name="connsiteY19" fmla="*/ 1869440 h 3017520"/>
                <a:gd name="connsiteX20" fmla="*/ 3241040 w 3271520"/>
                <a:gd name="connsiteY20" fmla="*/ 2143760 h 3017520"/>
                <a:gd name="connsiteX21" fmla="*/ 3027680 w 3271520"/>
                <a:gd name="connsiteY21" fmla="*/ 2458720 h 3017520"/>
                <a:gd name="connsiteX22" fmla="*/ 2661920 w 3271520"/>
                <a:gd name="connsiteY22" fmla="*/ 2692400 h 3017520"/>
                <a:gd name="connsiteX23" fmla="*/ 2407920 w 3271520"/>
                <a:gd name="connsiteY23" fmla="*/ 2794000 h 3017520"/>
                <a:gd name="connsiteX24" fmla="*/ 1889760 w 3271520"/>
                <a:gd name="connsiteY24" fmla="*/ 2824480 h 3017520"/>
                <a:gd name="connsiteX25" fmla="*/ 1452880 w 3271520"/>
                <a:gd name="connsiteY25" fmla="*/ 2875280 h 3017520"/>
                <a:gd name="connsiteX26" fmla="*/ 1188720 w 3271520"/>
                <a:gd name="connsiteY26" fmla="*/ 2956560 h 3017520"/>
                <a:gd name="connsiteX27" fmla="*/ 944880 w 3271520"/>
                <a:gd name="connsiteY27" fmla="*/ 3017520 h 3017520"/>
                <a:gd name="connsiteX28" fmla="*/ 619760 w 3271520"/>
                <a:gd name="connsiteY28" fmla="*/ 2946400 h 3017520"/>
                <a:gd name="connsiteX29" fmla="*/ 477520 w 3271520"/>
                <a:gd name="connsiteY29" fmla="*/ 2733040 h 3017520"/>
                <a:gd name="connsiteX30" fmla="*/ 396240 w 3271520"/>
                <a:gd name="connsiteY30" fmla="*/ 2428240 h 3017520"/>
                <a:gd name="connsiteX31" fmla="*/ 345440 w 3271520"/>
                <a:gd name="connsiteY31" fmla="*/ 2032000 h 3017520"/>
                <a:gd name="connsiteX32" fmla="*/ 274320 w 3271520"/>
                <a:gd name="connsiteY32" fmla="*/ 1737360 h 3017520"/>
                <a:gd name="connsiteX33" fmla="*/ 111760 w 3271520"/>
                <a:gd name="connsiteY33" fmla="*/ 1432560 h 3017520"/>
                <a:gd name="connsiteX34" fmla="*/ 30480 w 3271520"/>
                <a:gd name="connsiteY34" fmla="*/ 1249680 h 3017520"/>
                <a:gd name="connsiteX35" fmla="*/ 0 w 3271520"/>
                <a:gd name="connsiteY35" fmla="*/ 1076960 h 3017520"/>
                <a:gd name="connsiteX36" fmla="*/ 40640 w 3271520"/>
                <a:gd name="connsiteY36" fmla="*/ 822960 h 3017520"/>
                <a:gd name="connsiteX37" fmla="*/ 71120 w 3271520"/>
                <a:gd name="connsiteY37" fmla="*/ 619760 h 301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271520" h="3017520">
                  <a:moveTo>
                    <a:pt x="71120" y="619760"/>
                  </a:moveTo>
                  <a:lnTo>
                    <a:pt x="132080" y="426720"/>
                  </a:lnTo>
                  <a:lnTo>
                    <a:pt x="233680" y="243840"/>
                  </a:lnTo>
                  <a:lnTo>
                    <a:pt x="375920" y="121920"/>
                  </a:lnTo>
                  <a:lnTo>
                    <a:pt x="609600" y="30480"/>
                  </a:lnTo>
                  <a:lnTo>
                    <a:pt x="883920" y="0"/>
                  </a:lnTo>
                  <a:lnTo>
                    <a:pt x="1178560" y="81280"/>
                  </a:lnTo>
                  <a:lnTo>
                    <a:pt x="1422400" y="325120"/>
                  </a:lnTo>
                  <a:lnTo>
                    <a:pt x="1656080" y="497840"/>
                  </a:lnTo>
                  <a:lnTo>
                    <a:pt x="1849120" y="518160"/>
                  </a:lnTo>
                  <a:lnTo>
                    <a:pt x="2082800" y="477520"/>
                  </a:lnTo>
                  <a:lnTo>
                    <a:pt x="2306320" y="528320"/>
                  </a:lnTo>
                  <a:lnTo>
                    <a:pt x="2468880" y="609600"/>
                  </a:lnTo>
                  <a:lnTo>
                    <a:pt x="2651760" y="792480"/>
                  </a:lnTo>
                  <a:lnTo>
                    <a:pt x="2722880" y="1056640"/>
                  </a:lnTo>
                  <a:lnTo>
                    <a:pt x="2804160" y="1249680"/>
                  </a:lnTo>
                  <a:lnTo>
                    <a:pt x="2956560" y="1330960"/>
                  </a:lnTo>
                  <a:lnTo>
                    <a:pt x="3088640" y="1473200"/>
                  </a:lnTo>
                  <a:lnTo>
                    <a:pt x="3210560" y="1656080"/>
                  </a:lnTo>
                  <a:lnTo>
                    <a:pt x="3271520" y="1869440"/>
                  </a:lnTo>
                  <a:lnTo>
                    <a:pt x="3241040" y="2143760"/>
                  </a:lnTo>
                  <a:lnTo>
                    <a:pt x="3027680" y="2458720"/>
                  </a:lnTo>
                  <a:lnTo>
                    <a:pt x="2661920" y="2692400"/>
                  </a:lnTo>
                  <a:lnTo>
                    <a:pt x="2407920" y="2794000"/>
                  </a:lnTo>
                  <a:lnTo>
                    <a:pt x="1889760" y="2824480"/>
                  </a:lnTo>
                  <a:lnTo>
                    <a:pt x="1452880" y="2875280"/>
                  </a:lnTo>
                  <a:lnTo>
                    <a:pt x="1188720" y="2956560"/>
                  </a:lnTo>
                  <a:lnTo>
                    <a:pt x="944880" y="3017520"/>
                  </a:lnTo>
                  <a:lnTo>
                    <a:pt x="619760" y="2946400"/>
                  </a:lnTo>
                  <a:lnTo>
                    <a:pt x="477520" y="2733040"/>
                  </a:lnTo>
                  <a:lnTo>
                    <a:pt x="396240" y="2428240"/>
                  </a:lnTo>
                  <a:lnTo>
                    <a:pt x="345440" y="2032000"/>
                  </a:lnTo>
                  <a:lnTo>
                    <a:pt x="274320" y="1737360"/>
                  </a:lnTo>
                  <a:lnTo>
                    <a:pt x="111760" y="1432560"/>
                  </a:lnTo>
                  <a:lnTo>
                    <a:pt x="30480" y="1249680"/>
                  </a:lnTo>
                  <a:lnTo>
                    <a:pt x="0" y="1076960"/>
                  </a:lnTo>
                  <a:lnTo>
                    <a:pt x="40640" y="822960"/>
                  </a:lnTo>
                  <a:lnTo>
                    <a:pt x="71120" y="61976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2317173" y="2590800"/>
              <a:ext cx="121227" cy="793548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317173" y="2743200"/>
              <a:ext cx="502227" cy="641147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317173" y="3124200"/>
              <a:ext cx="807027" cy="260148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317173" y="3352800"/>
              <a:ext cx="1188027" cy="31547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317173" y="3384347"/>
              <a:ext cx="1035627" cy="578053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317173" y="3384347"/>
              <a:ext cx="502227" cy="654253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317173" y="3384347"/>
              <a:ext cx="121227" cy="806653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752600" y="3384347"/>
              <a:ext cx="564573" cy="959053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371600" y="3384347"/>
              <a:ext cx="945574" cy="730453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371600" y="3384347"/>
              <a:ext cx="945574" cy="120853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1143000" y="3048000"/>
              <a:ext cx="1174174" cy="336348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1371600" y="2286000"/>
              <a:ext cx="945574" cy="1098347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1828800" y="2209800"/>
              <a:ext cx="488373" cy="1174548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Freeform 46"/>
            <p:cNvSpPr/>
            <p:nvPr/>
          </p:nvSpPr>
          <p:spPr>
            <a:xfrm>
              <a:off x="1371600" y="2091267"/>
              <a:ext cx="457200" cy="194733"/>
            </a:xfrm>
            <a:custGeom>
              <a:avLst/>
              <a:gdLst>
                <a:gd name="connsiteX0" fmla="*/ 0 w 457200"/>
                <a:gd name="connsiteY0" fmla="*/ 194733 h 194733"/>
                <a:gd name="connsiteX1" fmla="*/ 177800 w 457200"/>
                <a:gd name="connsiteY1" fmla="*/ 11853 h 194733"/>
                <a:gd name="connsiteX2" fmla="*/ 457200 w 457200"/>
                <a:gd name="connsiteY2" fmla="*/ 123613 h 19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200" h="194733">
                  <a:moveTo>
                    <a:pt x="0" y="194733"/>
                  </a:moveTo>
                  <a:cubicBezTo>
                    <a:pt x="50800" y="109219"/>
                    <a:pt x="101600" y="23706"/>
                    <a:pt x="177800" y="11853"/>
                  </a:cubicBezTo>
                  <a:cubicBezTo>
                    <a:pt x="254000" y="0"/>
                    <a:pt x="355600" y="61806"/>
                    <a:pt x="457200" y="123613"/>
                  </a:cubicBezTo>
                </a:path>
              </a:pathLst>
            </a:cu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833880" y="2214880"/>
              <a:ext cx="609600" cy="388620"/>
            </a:xfrm>
            <a:custGeom>
              <a:avLst/>
              <a:gdLst>
                <a:gd name="connsiteX0" fmla="*/ 0 w 609600"/>
                <a:gd name="connsiteY0" fmla="*/ 0 h 388620"/>
                <a:gd name="connsiteX1" fmla="*/ 462280 w 609600"/>
                <a:gd name="connsiteY1" fmla="*/ 208280 h 388620"/>
                <a:gd name="connsiteX2" fmla="*/ 609600 w 609600"/>
                <a:gd name="connsiteY2" fmla="*/ 375920 h 38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388620">
                  <a:moveTo>
                    <a:pt x="0" y="0"/>
                  </a:moveTo>
                  <a:cubicBezTo>
                    <a:pt x="180340" y="72813"/>
                    <a:pt x="360680" y="145627"/>
                    <a:pt x="462280" y="208280"/>
                  </a:cubicBezTo>
                  <a:cubicBezTo>
                    <a:pt x="563880" y="270933"/>
                    <a:pt x="526627" y="388620"/>
                    <a:pt x="609600" y="375920"/>
                  </a:cubicBezTo>
                </a:path>
              </a:pathLst>
            </a:cu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438400" y="2437553"/>
              <a:ext cx="381000" cy="315807"/>
            </a:xfrm>
            <a:custGeom>
              <a:avLst/>
              <a:gdLst>
                <a:gd name="connsiteX0" fmla="*/ 0 w 381000"/>
                <a:gd name="connsiteY0" fmla="*/ 158327 h 315807"/>
                <a:gd name="connsiteX1" fmla="*/ 289560 w 381000"/>
                <a:gd name="connsiteY1" fmla="*/ 26247 h 315807"/>
                <a:gd name="connsiteX2" fmla="*/ 381000 w 381000"/>
                <a:gd name="connsiteY2" fmla="*/ 315807 h 31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0" h="315807">
                  <a:moveTo>
                    <a:pt x="0" y="158327"/>
                  </a:moveTo>
                  <a:cubicBezTo>
                    <a:pt x="113030" y="79163"/>
                    <a:pt x="226060" y="0"/>
                    <a:pt x="289560" y="26247"/>
                  </a:cubicBezTo>
                  <a:cubicBezTo>
                    <a:pt x="353060" y="52494"/>
                    <a:pt x="365760" y="276014"/>
                    <a:pt x="381000" y="315807"/>
                  </a:cubicBezTo>
                </a:path>
              </a:pathLst>
            </a:cu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824480" y="2669540"/>
              <a:ext cx="419947" cy="454660"/>
            </a:xfrm>
            <a:custGeom>
              <a:avLst/>
              <a:gdLst>
                <a:gd name="connsiteX0" fmla="*/ 294640 w 419947"/>
                <a:gd name="connsiteY0" fmla="*/ 454660 h 454660"/>
                <a:gd name="connsiteX1" fmla="*/ 370840 w 419947"/>
                <a:gd name="connsiteY1" fmla="*/ 63500 h 454660"/>
                <a:gd name="connsiteX2" fmla="*/ 0 w 419947"/>
                <a:gd name="connsiteY2" fmla="*/ 73660 h 45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947" h="454660">
                  <a:moveTo>
                    <a:pt x="294640" y="454660"/>
                  </a:moveTo>
                  <a:cubicBezTo>
                    <a:pt x="357293" y="290830"/>
                    <a:pt x="419947" y="127000"/>
                    <a:pt x="370840" y="63500"/>
                  </a:cubicBezTo>
                  <a:cubicBezTo>
                    <a:pt x="321733" y="0"/>
                    <a:pt x="160866" y="36830"/>
                    <a:pt x="0" y="73660"/>
                  </a:cubicBezTo>
                </a:path>
              </a:pathLst>
            </a:cu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124200" y="3089487"/>
              <a:ext cx="392853" cy="268393"/>
            </a:xfrm>
            <a:custGeom>
              <a:avLst/>
              <a:gdLst>
                <a:gd name="connsiteX0" fmla="*/ 0 w 392853"/>
                <a:gd name="connsiteY0" fmla="*/ 29633 h 268393"/>
                <a:gd name="connsiteX1" fmla="*/ 330200 w 392853"/>
                <a:gd name="connsiteY1" fmla="*/ 39793 h 268393"/>
                <a:gd name="connsiteX2" fmla="*/ 375920 w 392853"/>
                <a:gd name="connsiteY2" fmla="*/ 268393 h 26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2853" h="268393">
                  <a:moveTo>
                    <a:pt x="0" y="29633"/>
                  </a:moveTo>
                  <a:cubicBezTo>
                    <a:pt x="133773" y="14816"/>
                    <a:pt x="267547" y="0"/>
                    <a:pt x="330200" y="39793"/>
                  </a:cubicBezTo>
                  <a:cubicBezTo>
                    <a:pt x="392853" y="79586"/>
                    <a:pt x="384386" y="173989"/>
                    <a:pt x="375920" y="268393"/>
                  </a:cubicBezTo>
                </a:path>
              </a:pathLst>
            </a:cu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352800" y="3352800"/>
              <a:ext cx="320040" cy="614680"/>
            </a:xfrm>
            <a:custGeom>
              <a:avLst/>
              <a:gdLst>
                <a:gd name="connsiteX0" fmla="*/ 152400 w 320040"/>
                <a:gd name="connsiteY0" fmla="*/ 0 h 614680"/>
                <a:gd name="connsiteX1" fmla="*/ 294640 w 320040"/>
                <a:gd name="connsiteY1" fmla="*/ 441960 h 614680"/>
                <a:gd name="connsiteX2" fmla="*/ 0 w 320040"/>
                <a:gd name="connsiteY2" fmla="*/ 614680 h 61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040" h="614680">
                  <a:moveTo>
                    <a:pt x="152400" y="0"/>
                  </a:moveTo>
                  <a:cubicBezTo>
                    <a:pt x="236220" y="169756"/>
                    <a:pt x="320040" y="339513"/>
                    <a:pt x="294640" y="441960"/>
                  </a:cubicBezTo>
                  <a:cubicBezTo>
                    <a:pt x="269240" y="544407"/>
                    <a:pt x="49953" y="592667"/>
                    <a:pt x="0" y="614680"/>
                  </a:cubicBezTo>
                </a:path>
              </a:pathLst>
            </a:cu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824480" y="3962400"/>
              <a:ext cx="538480" cy="262467"/>
            </a:xfrm>
            <a:custGeom>
              <a:avLst/>
              <a:gdLst>
                <a:gd name="connsiteX0" fmla="*/ 538480 w 538480"/>
                <a:gd name="connsiteY0" fmla="*/ 0 h 262467"/>
                <a:gd name="connsiteX1" fmla="*/ 299720 w 538480"/>
                <a:gd name="connsiteY1" fmla="*/ 248920 h 262467"/>
                <a:gd name="connsiteX2" fmla="*/ 0 w 538480"/>
                <a:gd name="connsiteY2" fmla="*/ 81280 h 26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8480" h="262467">
                  <a:moveTo>
                    <a:pt x="538480" y="0"/>
                  </a:moveTo>
                  <a:cubicBezTo>
                    <a:pt x="463973" y="117686"/>
                    <a:pt x="389467" y="235373"/>
                    <a:pt x="299720" y="248920"/>
                  </a:cubicBezTo>
                  <a:cubicBezTo>
                    <a:pt x="209973" y="262467"/>
                    <a:pt x="104986" y="171873"/>
                    <a:pt x="0" y="81280"/>
                  </a:cubicBezTo>
                </a:path>
              </a:pathLst>
            </a:cu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448560" y="4038600"/>
              <a:ext cx="375920" cy="259927"/>
            </a:xfrm>
            <a:custGeom>
              <a:avLst/>
              <a:gdLst>
                <a:gd name="connsiteX0" fmla="*/ 375920 w 375920"/>
                <a:gd name="connsiteY0" fmla="*/ 0 h 259927"/>
                <a:gd name="connsiteX1" fmla="*/ 157480 w 375920"/>
                <a:gd name="connsiteY1" fmla="*/ 233680 h 259927"/>
                <a:gd name="connsiteX2" fmla="*/ 0 w 375920"/>
                <a:gd name="connsiteY2" fmla="*/ 157480 h 25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5920" h="259927">
                  <a:moveTo>
                    <a:pt x="375920" y="0"/>
                  </a:moveTo>
                  <a:cubicBezTo>
                    <a:pt x="298026" y="103716"/>
                    <a:pt x="220133" y="207433"/>
                    <a:pt x="157480" y="233680"/>
                  </a:cubicBezTo>
                  <a:cubicBezTo>
                    <a:pt x="94827" y="259927"/>
                    <a:pt x="47413" y="208703"/>
                    <a:pt x="0" y="157480"/>
                  </a:cubicBezTo>
                </a:path>
              </a:pathLst>
            </a:cu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747520" y="4201160"/>
              <a:ext cx="695960" cy="170180"/>
            </a:xfrm>
            <a:custGeom>
              <a:avLst/>
              <a:gdLst>
                <a:gd name="connsiteX0" fmla="*/ 0 w 695960"/>
                <a:gd name="connsiteY0" fmla="*/ 137160 h 170180"/>
                <a:gd name="connsiteX1" fmla="*/ 325120 w 695960"/>
                <a:gd name="connsiteY1" fmla="*/ 147320 h 170180"/>
                <a:gd name="connsiteX2" fmla="*/ 695960 w 695960"/>
                <a:gd name="connsiteY2" fmla="*/ 0 h 17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5960" h="170180">
                  <a:moveTo>
                    <a:pt x="0" y="137160"/>
                  </a:moveTo>
                  <a:cubicBezTo>
                    <a:pt x="104563" y="153670"/>
                    <a:pt x="209127" y="170180"/>
                    <a:pt x="325120" y="147320"/>
                  </a:cubicBezTo>
                  <a:cubicBezTo>
                    <a:pt x="441113" y="124460"/>
                    <a:pt x="568536" y="62230"/>
                    <a:pt x="695960" y="0"/>
                  </a:cubicBezTo>
                </a:path>
              </a:pathLst>
            </a:cu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993140" y="2280920"/>
              <a:ext cx="383540" cy="767080"/>
            </a:xfrm>
            <a:custGeom>
              <a:avLst/>
              <a:gdLst>
                <a:gd name="connsiteX0" fmla="*/ 383540 w 383540"/>
                <a:gd name="connsiteY0" fmla="*/ 0 h 767080"/>
                <a:gd name="connsiteX1" fmla="*/ 38100 w 383540"/>
                <a:gd name="connsiteY1" fmla="*/ 325120 h 767080"/>
                <a:gd name="connsiteX2" fmla="*/ 154940 w 383540"/>
                <a:gd name="connsiteY2" fmla="*/ 767080 h 76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3540" h="767080">
                  <a:moveTo>
                    <a:pt x="383540" y="0"/>
                  </a:moveTo>
                  <a:cubicBezTo>
                    <a:pt x="229870" y="98637"/>
                    <a:pt x="76200" y="197274"/>
                    <a:pt x="38100" y="325120"/>
                  </a:cubicBezTo>
                  <a:cubicBezTo>
                    <a:pt x="0" y="452966"/>
                    <a:pt x="77470" y="610023"/>
                    <a:pt x="154940" y="767080"/>
                  </a:cubicBezTo>
                </a:path>
              </a:pathLst>
            </a:cu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094740" y="3053080"/>
              <a:ext cx="276860" cy="447040"/>
            </a:xfrm>
            <a:custGeom>
              <a:avLst/>
              <a:gdLst>
                <a:gd name="connsiteX0" fmla="*/ 276860 w 276860"/>
                <a:gd name="connsiteY0" fmla="*/ 447040 h 447040"/>
                <a:gd name="connsiteX1" fmla="*/ 38100 w 276860"/>
                <a:gd name="connsiteY1" fmla="*/ 269240 h 447040"/>
                <a:gd name="connsiteX2" fmla="*/ 48260 w 276860"/>
                <a:gd name="connsiteY2" fmla="*/ 0 h 44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860" h="447040">
                  <a:moveTo>
                    <a:pt x="276860" y="447040"/>
                  </a:moveTo>
                  <a:cubicBezTo>
                    <a:pt x="176530" y="395393"/>
                    <a:pt x="76200" y="343746"/>
                    <a:pt x="38100" y="269240"/>
                  </a:cubicBezTo>
                  <a:cubicBezTo>
                    <a:pt x="0" y="194734"/>
                    <a:pt x="24130" y="97367"/>
                    <a:pt x="48260" y="0"/>
                  </a:cubicBezTo>
                </a:path>
              </a:pathLst>
            </a:cu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293707" y="3505200"/>
              <a:ext cx="82973" cy="604520"/>
            </a:xfrm>
            <a:custGeom>
              <a:avLst/>
              <a:gdLst>
                <a:gd name="connsiteX0" fmla="*/ 72813 w 82973"/>
                <a:gd name="connsiteY0" fmla="*/ 604520 h 604520"/>
                <a:gd name="connsiteX1" fmla="*/ 1693 w 82973"/>
                <a:gd name="connsiteY1" fmla="*/ 284480 h 604520"/>
                <a:gd name="connsiteX2" fmla="*/ 82973 w 82973"/>
                <a:gd name="connsiteY2" fmla="*/ 0 h 60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973" h="604520">
                  <a:moveTo>
                    <a:pt x="72813" y="604520"/>
                  </a:moveTo>
                  <a:cubicBezTo>
                    <a:pt x="36406" y="494876"/>
                    <a:pt x="0" y="385233"/>
                    <a:pt x="1693" y="284480"/>
                  </a:cubicBezTo>
                  <a:cubicBezTo>
                    <a:pt x="3386" y="183727"/>
                    <a:pt x="43179" y="91863"/>
                    <a:pt x="82973" y="0"/>
                  </a:cubicBezTo>
                </a:path>
              </a:pathLst>
            </a:cu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371600" y="4124960"/>
              <a:ext cx="381000" cy="301413"/>
            </a:xfrm>
            <a:custGeom>
              <a:avLst/>
              <a:gdLst>
                <a:gd name="connsiteX0" fmla="*/ 381000 w 381000"/>
                <a:gd name="connsiteY0" fmla="*/ 223520 h 301413"/>
                <a:gd name="connsiteX1" fmla="*/ 142240 w 381000"/>
                <a:gd name="connsiteY1" fmla="*/ 264160 h 301413"/>
                <a:gd name="connsiteX2" fmla="*/ 0 w 381000"/>
                <a:gd name="connsiteY2" fmla="*/ 0 h 30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0" h="301413">
                  <a:moveTo>
                    <a:pt x="381000" y="223520"/>
                  </a:moveTo>
                  <a:cubicBezTo>
                    <a:pt x="293370" y="262466"/>
                    <a:pt x="205740" y="301413"/>
                    <a:pt x="142240" y="264160"/>
                  </a:cubicBezTo>
                  <a:cubicBezTo>
                    <a:pt x="78740" y="226907"/>
                    <a:pt x="39370" y="113453"/>
                    <a:pt x="0" y="0"/>
                  </a:cubicBezTo>
                </a:path>
              </a:pathLst>
            </a:cu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1" name="Object 60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1985" name="Bitmap Image" r:id="rId3" imgW="0" imgH="0" progId="PBrush">
              <p:embed/>
            </p:oleObj>
          </a:graphicData>
        </a:graphic>
      </p:graphicFrame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10000"/>
          </a:blip>
          <a:srcRect/>
          <a:stretch>
            <a:fillRect/>
          </a:stretch>
        </p:blipFill>
        <p:spPr bwMode="auto">
          <a:xfrm>
            <a:off x="5029200" y="2971800"/>
            <a:ext cx="3204149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7" name="Group 66"/>
          <p:cNvGrpSpPr/>
          <p:nvPr/>
        </p:nvGrpSpPr>
        <p:grpSpPr>
          <a:xfrm>
            <a:off x="4191000" y="2315876"/>
            <a:ext cx="4648200" cy="584775"/>
            <a:chOff x="3886200" y="990600"/>
            <a:chExt cx="4343400" cy="584775"/>
          </a:xfrm>
        </p:grpSpPr>
        <p:sp>
          <p:nvSpPr>
            <p:cNvPr id="63" name="TextBox 62"/>
            <p:cNvSpPr txBox="1"/>
            <p:nvPr/>
          </p:nvSpPr>
          <p:spPr>
            <a:xfrm>
              <a:off x="5943600" y="990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stellar" pitchFamily="18" charset="0"/>
                </a:rPr>
                <a:t>Z/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en-US" dirty="0" smtClean="0">
                  <a:latin typeface="Castellar" pitchFamily="18" charset="0"/>
                </a:rPr>
                <a:t>Z</a:t>
              </a:r>
              <a:endParaRPr lang="en-US" dirty="0">
                <a:latin typeface="Castellar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886200" y="990600"/>
              <a:ext cx="434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Music</a:t>
              </a:r>
              <a:r>
                <a:rPr lang="en-US" sz="1600" dirty="0" smtClean="0"/>
                <a:t>  =  the cyclic group                    over the discrete space of notes:</a:t>
              </a:r>
              <a:endParaRPr lang="en-US" sz="1600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267200" y="3733800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Motivated by the </a:t>
            </a:r>
            <a:r>
              <a:rPr lang="en-US" sz="1400" b="1" i="1" dirty="0" smtClean="0">
                <a:solidFill>
                  <a:srgbClr val="FF0000"/>
                </a:solidFill>
              </a:rPr>
              <a:t>logarithmic </a:t>
            </a:r>
            <a:r>
              <a:rPr lang="en-US" sz="1400" b="1" i="1" dirty="0">
                <a:solidFill>
                  <a:srgbClr val="FF0000"/>
                </a:solidFill>
              </a:rPr>
              <a:t>pitch perception </a:t>
            </a:r>
            <a:r>
              <a:rPr lang="en-US" sz="1400" dirty="0"/>
              <a:t>in humans, music theorists represent pitches </a:t>
            </a:r>
            <a:r>
              <a:rPr lang="en-US" sz="1400" dirty="0" smtClean="0"/>
              <a:t>using a </a:t>
            </a:r>
            <a:r>
              <a:rPr lang="en-US" sz="1400" dirty="0"/>
              <a:t>numerical scale based on the logarithm of fundamental </a:t>
            </a:r>
            <a:r>
              <a:rPr lang="en-US" sz="1400" dirty="0" smtClean="0"/>
              <a:t>frequency.</a:t>
            </a:r>
            <a:endParaRPr lang="en-US" sz="1400" dirty="0"/>
          </a:p>
        </p:txBody>
      </p:sp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495800"/>
            <a:ext cx="3733800" cy="134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381000" y="3048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Probabilistic </a:t>
            </a:r>
            <a:r>
              <a:rPr lang="en-US" sz="3200" b="1" dirty="0" err="1" smtClean="0"/>
              <a:t>hypersurfaces</a:t>
            </a:r>
            <a:r>
              <a:rPr lang="en-US" sz="3200" b="1" dirty="0" smtClean="0"/>
              <a:t> of positive curvature</a:t>
            </a:r>
            <a:endParaRPr lang="en-US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57200" y="15240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Landmarks</a:t>
            </a:r>
            <a:r>
              <a:rPr lang="en-US" u="sng" dirty="0" smtClean="0"/>
              <a:t>: (Mean) First Passage Time &lt; Recurrence Time</a:t>
            </a:r>
            <a:endParaRPr lang="en-US" u="sng" dirty="0"/>
          </a:p>
        </p:txBody>
      </p:sp>
      <p:sp>
        <p:nvSpPr>
          <p:cNvPr id="39" name="TextBox 38"/>
          <p:cNvSpPr txBox="1"/>
          <p:nvPr/>
        </p:nvSpPr>
        <p:spPr>
          <a:xfrm>
            <a:off x="228600" y="61722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“Intelligible environments”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304800" y="49530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Landmarks establishes a </a:t>
            </a:r>
            <a:r>
              <a:rPr lang="en-US" dirty="0" err="1" smtClean="0"/>
              <a:t>wayguiding</a:t>
            </a:r>
            <a:r>
              <a:rPr lang="en-US" dirty="0" smtClean="0"/>
              <a:t> structure that facilitates understanding of the environment.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114800" y="1981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wavy" dirty="0" smtClean="0"/>
              <a:t>An example:</a:t>
            </a:r>
            <a:endParaRPr lang="en-US" u="wavy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4114800" y="1981200"/>
            <a:ext cx="7620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419600" y="5867400"/>
            <a:ext cx="4114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The resulting </a:t>
            </a:r>
            <a:r>
              <a:rPr lang="en-US" sz="1400" i="1" dirty="0" smtClean="0"/>
              <a:t>linear</a:t>
            </a:r>
            <a:r>
              <a:rPr lang="en-US" sz="1400" dirty="0" smtClean="0"/>
              <a:t> pitch space in which octaves have size 12, semitones have size 1, and the number 69 is assigned to the note "A4". </a:t>
            </a:r>
            <a:endParaRPr lang="en-US" sz="1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2133600"/>
            <a:ext cx="6019800" cy="292498"/>
          </a:xfrm>
          <a:prstGeom prst="rect">
            <a:avLst/>
          </a:prstGeom>
          <a:noFill/>
        </p:spPr>
      </p:pic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838200" y="2590800"/>
            <a:ext cx="7419595" cy="3813810"/>
            <a:chOff x="8077200" y="18592800"/>
            <a:chExt cx="8153400" cy="4191000"/>
          </a:xfrm>
        </p:grpSpPr>
        <p:pic>
          <p:nvPicPr>
            <p:cNvPr id="4" name="Picture 3" descr="Chopin_04.bmp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7200" y="18592800"/>
              <a:ext cx="3962400" cy="4191000"/>
            </a:xfrm>
            <a:prstGeom prst="rect">
              <a:avLst/>
            </a:prstGeom>
          </p:spPr>
        </p:pic>
        <p:pic>
          <p:nvPicPr>
            <p:cNvPr id="5" name="Picture 4" descr="Stravinsky_Firebird.bmp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68200" y="18592800"/>
              <a:ext cx="3962400" cy="41910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6200" y="152400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 discrete model of music (MIDI) as a simple </a:t>
            </a:r>
          </a:p>
          <a:p>
            <a:pPr algn="ctr"/>
            <a:r>
              <a:rPr lang="en-US" sz="3200" b="1" dirty="0" smtClean="0"/>
              <a:t>Markov chain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914400" y="13716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In a musical dice game, a piece is generated by patching notes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dirty="0" smtClean="0"/>
              <a:t> taking values from the set of pitches that sound good together into a temporal sequence.</a:t>
            </a:r>
            <a:endParaRPr lang="en-US" sz="1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28600"/>
            <a:ext cx="7628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First passage times to notes resolve tonality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457200" y="914400"/>
            <a:ext cx="8305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music theory, the hierarchical pitch relationships are introduced based on a 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tonic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key, a pitch which is the lowest degree of a scale and that all other notes in a musical composition gravitate toward. A successful tonal piece of music gives a listener a feeling that a particular (tonic) chord is the most stable and final. 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152400" y="57912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Namely, </a:t>
            </a:r>
            <a:r>
              <a:rPr lang="en-US" sz="1200" b="1" u="sng" dirty="0" smtClean="0"/>
              <a:t>every pitch in a musical piece is characterized with respect to the entire structure of the Markov chain </a:t>
            </a:r>
            <a:r>
              <a:rPr lang="en-US" sz="1200" dirty="0" smtClean="0"/>
              <a:t>by its level of accessibility estimated </a:t>
            </a:r>
            <a:r>
              <a:rPr lang="en-US" sz="1200" b="1" u="sng" dirty="0" smtClean="0"/>
              <a:t>by the first passage time to it </a:t>
            </a:r>
            <a:r>
              <a:rPr lang="en-US" sz="1200" dirty="0" smtClean="0"/>
              <a:t>that is the expected length of the shortest path of a random walk toward the pitch from any other pitch randomly chosen over the musical score. </a:t>
            </a:r>
            <a:r>
              <a:rPr lang="en-US" sz="1200" b="1" u="sng" dirty="0" smtClean="0"/>
              <a:t>The values of first passage times to notes are strictly ordered in accordance to their role in the tone scale of the musical composition.</a:t>
            </a:r>
            <a:endParaRPr lang="en-US" sz="12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04800" y="1828800"/>
            <a:ext cx="2362200" cy="2970200"/>
            <a:chOff x="4495800" y="27813000"/>
            <a:chExt cx="2754630" cy="3340100"/>
          </a:xfrm>
        </p:grpSpPr>
        <p:pic>
          <p:nvPicPr>
            <p:cNvPr id="6" name="Picture 5" descr="Bach_Duet1_E_minor_FPT_02.bmp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5800" y="27813000"/>
              <a:ext cx="2754630" cy="3340100"/>
            </a:xfrm>
            <a:prstGeom prst="rect">
              <a:avLst/>
            </a:prstGeom>
          </p:spPr>
        </p:pic>
        <p:pic>
          <p:nvPicPr>
            <p:cNvPr id="7" name="Picture 40" descr="http://upload.wikimedia.org/wikipedia/commons/thumb/1/13/G-major_e-minor.svg/120px-G-major_e-minor.svg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53000" y="27965400"/>
              <a:ext cx="685798" cy="685799"/>
            </a:xfrm>
            <a:prstGeom prst="rect">
              <a:avLst/>
            </a:prstGeom>
            <a:noFill/>
          </p:spPr>
        </p:pic>
      </p:grpSp>
      <p:grpSp>
        <p:nvGrpSpPr>
          <p:cNvPr id="8" name="Group 7"/>
          <p:cNvGrpSpPr/>
          <p:nvPr/>
        </p:nvGrpSpPr>
        <p:grpSpPr>
          <a:xfrm>
            <a:off x="3048000" y="1905000"/>
            <a:ext cx="2362200" cy="2895600"/>
            <a:chOff x="18592800" y="26822400"/>
            <a:chExt cx="2692400" cy="3448050"/>
          </a:xfrm>
        </p:grpSpPr>
        <p:pic>
          <p:nvPicPr>
            <p:cNvPr id="9" name="Picture 8" descr="Beethoven_Cellosonata_No3_3_E_ major_ A_major_FPT_02.bmp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592800" y="26822400"/>
              <a:ext cx="2692400" cy="3448050"/>
            </a:xfrm>
            <a:prstGeom prst="rect">
              <a:avLst/>
            </a:prstGeom>
          </p:spPr>
        </p:pic>
        <p:pic>
          <p:nvPicPr>
            <p:cNvPr id="10" name="Picture 80" descr="http://upload.wikimedia.org/wikipedia/commons/thumb/f/f3/E-major_c-sharp-minor.svg/120px-E-major_c-sharp-minor.sv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202400" y="26974800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11" name="Picture 10" descr="File:A-major f-sharp-minor.svg">
              <a:hlinkClick r:id="rId9"/>
            </p:cNvPr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345400" y="26974800"/>
              <a:ext cx="643749" cy="570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1" descr="recurrence_fpt.bmp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15000" y="1905000"/>
            <a:ext cx="3124200" cy="3200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" y="4953000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The basic pitches for the </a:t>
            </a:r>
            <a:r>
              <a:rPr lang="en-US" sz="1200" b="1" dirty="0" smtClean="0"/>
              <a:t>E minor </a:t>
            </a:r>
            <a:r>
              <a:rPr lang="en-US" sz="1200" dirty="0" smtClean="0"/>
              <a:t>scale are "E", "F", "G", "A", "B", "C", and "D". </a:t>
            </a:r>
            <a:endParaRPr lang="en-US" sz="1200" dirty="0"/>
          </a:p>
        </p:txBody>
      </p:sp>
      <p:pic>
        <p:nvPicPr>
          <p:cNvPr id="14" name="E_natural_minor_scale_ascending_and_descending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2209800" y="2209800"/>
            <a:ext cx="244475" cy="2444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48000" y="4953000"/>
            <a:ext cx="281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The </a:t>
            </a:r>
            <a:r>
              <a:rPr lang="en-US" sz="1100" b="1" dirty="0" smtClean="0"/>
              <a:t>E major </a:t>
            </a:r>
            <a:r>
              <a:rPr lang="en-US" sz="1100" dirty="0" smtClean="0"/>
              <a:t>scale is based on "E", "F", "G", "A", "B", "C", and "D". </a:t>
            </a:r>
          </a:p>
          <a:p>
            <a:r>
              <a:rPr lang="en-US" sz="1100" dirty="0" smtClean="0"/>
              <a:t>The </a:t>
            </a:r>
            <a:r>
              <a:rPr lang="en-US" sz="1100" b="1" dirty="0" smtClean="0"/>
              <a:t>A majo</a:t>
            </a:r>
            <a:r>
              <a:rPr lang="en-US" sz="1100" dirty="0" smtClean="0"/>
              <a:t>r scale consists of "A", "B", "C", "D", "E", "F", and "G". </a:t>
            </a:r>
            <a:endParaRPr lang="en-US" sz="1100" dirty="0"/>
          </a:p>
        </p:txBody>
      </p:sp>
      <p:pic>
        <p:nvPicPr>
          <p:cNvPr id="16" name="A-natural_major.mid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tretch>
            <a:fillRect/>
          </a:stretch>
        </p:blipFill>
        <p:spPr>
          <a:xfrm>
            <a:off x="4876800" y="2514600"/>
            <a:ext cx="244475" cy="244475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 rot="2297332">
            <a:off x="6410747" y="3451163"/>
            <a:ext cx="762000" cy="1280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315200" y="3810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Tonality structure</a:t>
            </a:r>
          </a:p>
          <a:p>
            <a:r>
              <a:rPr lang="en-US" sz="1400" dirty="0" smtClean="0"/>
              <a:t>of  music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6096000" y="5105400"/>
            <a:ext cx="2819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The recurrence time vs. the first passage time over 804 compositions of 29 Western composers.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49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59746" name="Bitmap Image" r:id="rId3" imgW="0" imgH="0" progId="PBrush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159747" name="Equation" r:id="rId4" imgW="914400" imgH="215640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62000" y="1295400"/>
          <a:ext cx="2019300" cy="983762"/>
        </p:xfrm>
        <a:graphic>
          <a:graphicData uri="http://schemas.openxmlformats.org/presentationml/2006/ole">
            <p:oleObj spid="_x0000_s159748" name="Equation" r:id="rId5" imgW="99036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3462048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43000" y="381000"/>
            <a:ext cx="7351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i="1" dirty="0" smtClean="0"/>
              <a:t>Συμμετρεῖν</a:t>
            </a:r>
            <a:r>
              <a:rPr lang="el-GR" sz="4000" b="1" dirty="0" smtClean="0"/>
              <a:t> </a:t>
            </a:r>
            <a:r>
              <a:rPr lang="en-US" sz="4000" b="1" dirty="0" smtClean="0"/>
              <a:t>-</a:t>
            </a:r>
            <a:r>
              <a:rPr lang="el-GR" sz="4000" b="1" dirty="0" smtClean="0"/>
              <a:t> </a:t>
            </a:r>
            <a:r>
              <a:rPr lang="en-US" sz="4000" b="1" dirty="0" smtClean="0"/>
              <a:t>to measure together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486400"/>
            <a:ext cx="8305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10541" cmpd="sng">
                  <a:noFill/>
                  <a:prstDash val="solid"/>
                </a:ln>
                <a:uLnTx/>
                <a:uFillTx/>
              </a:rPr>
              <a:t>Symmetry</a:t>
            </a:r>
            <a:r>
              <a:rPr kumimoji="0" lang="en-US" sz="2800" b="1" i="0" u="none" strike="noStrike" kern="0" cap="none" spc="0" normalizeH="0" noProof="0" dirty="0" smtClean="0">
                <a:ln w="10541" cmpd="sng">
                  <a:noFill/>
                  <a:prstDash val="solid"/>
                </a:ln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 w="10541" cmpd="sng">
                  <a:noFill/>
                  <a:prstDash val="solid"/>
                </a:ln>
                <a:uLnTx/>
                <a:uFillTx/>
              </a:rPr>
              <a:t>w.r.t</a:t>
            </a:r>
            <a:r>
              <a:rPr kumimoji="0" lang="en-US" sz="2800" b="1" i="0" u="none" strike="noStrike" kern="0" cap="none" spc="0" normalizeH="0" noProof="0" dirty="0" smtClean="0">
                <a:ln w="10541" cmpd="sng">
                  <a:noFill/>
                  <a:prstDash val="solid"/>
                </a:ln>
                <a:uLnTx/>
                <a:uFillTx/>
              </a:rPr>
              <a:t>. </a:t>
            </a:r>
            <a:r>
              <a:rPr kumimoji="0" lang="en-US" sz="2800" b="1" i="0" u="none" strike="noStrike" kern="0" cap="none" spc="0" normalizeH="0" baseline="0" noProof="0" dirty="0" smtClean="0">
                <a:ln w="10541" cmpd="sng">
                  <a:noFill/>
                  <a:prstDash val="solid"/>
                </a:ln>
                <a:uLnTx/>
                <a:uFillTx/>
              </a:rPr>
              <a:t>permutations (</a:t>
            </a:r>
            <a:r>
              <a:rPr kumimoji="0" lang="en-US" sz="2800" b="1" i="0" u="none" strike="noStrike" kern="0" cap="none" spc="0" normalizeH="0" baseline="0" noProof="0" dirty="0" err="1" smtClean="0">
                <a:ln w="10541" cmpd="sng">
                  <a:noFill/>
                  <a:prstDash val="solid"/>
                </a:ln>
                <a:uLnTx/>
                <a:uFillTx/>
              </a:rPr>
              <a:t>rearrangments</a:t>
            </a:r>
            <a:r>
              <a:rPr kumimoji="0" lang="en-US" sz="2800" b="1" i="0" u="none" strike="noStrike" kern="0" cap="none" spc="0" normalizeH="0" baseline="0" noProof="0" dirty="0" smtClean="0">
                <a:ln w="10541" cmpd="sng">
                  <a:noFill/>
                  <a:prstDash val="solid"/>
                </a:ln>
                <a:uLnTx/>
                <a:uFillTx/>
              </a:rPr>
              <a:t>) of objects</a:t>
            </a:r>
            <a:endParaRPr kumimoji="0" lang="en-US" sz="2800" b="1" i="0" u="none" strike="noStrike" kern="0" cap="none" spc="0" normalizeH="0" baseline="0" noProof="0" dirty="0">
              <a:ln w="10541" cmpd="sng">
                <a:noFill/>
                <a:prstDash val="solid"/>
              </a:ln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19812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ym typeface="Symbol"/>
              </a:rPr>
              <a:t>  </a:t>
            </a:r>
          </a:p>
          <a:p>
            <a:r>
              <a:rPr lang="en-US" b="1" dirty="0" smtClean="0">
                <a:sym typeface="Symbol"/>
              </a:rPr>
              <a:t> </a:t>
            </a:r>
            <a:r>
              <a:rPr lang="en-US" b="1" dirty="0" smtClean="0">
                <a:latin typeface="Symbol" pitchFamily="18" charset="2"/>
                <a:sym typeface="Symbol"/>
              </a:rPr>
              <a:t>P</a:t>
            </a:r>
            <a:r>
              <a:rPr lang="en-US" b="1" dirty="0" smtClean="0">
                <a:sym typeface="Symbol"/>
              </a:rPr>
              <a:t>:  [</a:t>
            </a:r>
            <a:r>
              <a:rPr lang="en-US" b="1" dirty="0" smtClean="0">
                <a:latin typeface="Symbol" pitchFamily="18" charset="2"/>
                <a:sym typeface="Symbol"/>
              </a:rPr>
              <a:t>P</a:t>
            </a:r>
            <a:r>
              <a:rPr lang="en-US" b="1" dirty="0" smtClean="0">
                <a:sym typeface="Symbol"/>
              </a:rPr>
              <a:t>,A]=0,</a:t>
            </a:r>
            <a:r>
              <a:rPr lang="en-US" i="1" dirty="0">
                <a:solidFill>
                  <a:prstClr val="black"/>
                </a:solidFill>
                <a:latin typeface="Bookman Old Style"/>
                <a:sym typeface="Symbol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Bookman Old Style"/>
                <a:sym typeface="Symbol"/>
              </a:rPr>
              <a:t>Automorphisms</a:t>
            </a:r>
            <a:r>
              <a:rPr lang="en-US" b="1" dirty="0" smtClean="0">
                <a:latin typeface="Symbol" pitchFamily="18" charset="2"/>
                <a:sym typeface="Symbol"/>
              </a:rPr>
              <a:t>                 </a:t>
            </a:r>
          </a:p>
          <a:p>
            <a:r>
              <a:rPr lang="en-US" b="1" dirty="0">
                <a:latin typeface="Symbol" pitchFamily="18" charset="2"/>
                <a:sym typeface="Symbol"/>
              </a:rPr>
              <a:t> </a:t>
            </a:r>
            <a:r>
              <a:rPr lang="en-US" b="1" dirty="0" smtClean="0">
                <a:latin typeface="Symbol" pitchFamily="18" charset="2"/>
                <a:sym typeface="Symbol"/>
              </a:rPr>
              <a:t>                    </a:t>
            </a:r>
            <a:r>
              <a:rPr lang="en-US" b="1" dirty="0" smtClean="0">
                <a:sym typeface="Symbol"/>
              </a:rPr>
              <a:t>                </a:t>
            </a:r>
          </a:p>
          <a:p>
            <a:r>
              <a:rPr lang="en-US" b="1" dirty="0" smtClean="0">
                <a:sym typeface="Symbol"/>
              </a:rPr>
              <a:t>                </a:t>
            </a:r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1600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</a:t>
            </a:r>
            <a:r>
              <a:rPr lang="en-US" b="1" dirty="0" smtClean="0">
                <a:sym typeface="Symbol"/>
              </a:rPr>
              <a:t></a:t>
            </a:r>
            <a:r>
              <a:rPr lang="en-US" b="1" dirty="0" smtClean="0"/>
              <a:t>A (adjacency matrix of the graph)</a:t>
            </a:r>
            <a:endParaRPr lang="en-US" b="1" dirty="0"/>
          </a:p>
        </p:txBody>
      </p:sp>
      <p:pic>
        <p:nvPicPr>
          <p:cNvPr id="21508" name="Picture 4" descr="http://4.bp.blogspot.com/_wqJeUjTB5sE/Ro3WcR47ddI/AAAAAAAAAXI/XymDhxBIMfE/s400/perm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743200"/>
            <a:ext cx="1123950" cy="9334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19800" y="2971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permutation matrix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381000"/>
            <a:ext cx="7351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i="1" dirty="0" smtClean="0"/>
              <a:t>Συμμετρεῖν</a:t>
            </a:r>
            <a:r>
              <a:rPr lang="el-GR" sz="4000" b="1" dirty="0" smtClean="0"/>
              <a:t> </a:t>
            </a:r>
            <a:r>
              <a:rPr lang="en-US" sz="4000" b="1" dirty="0" smtClean="0"/>
              <a:t>-</a:t>
            </a:r>
            <a:r>
              <a:rPr lang="el-GR" sz="4000" b="1" dirty="0" smtClean="0"/>
              <a:t> </a:t>
            </a:r>
            <a:r>
              <a:rPr lang="en-US" sz="4000" b="1" dirty="0" smtClean="0"/>
              <a:t>to measure together</a:t>
            </a:r>
            <a:endParaRPr lang="en-US" sz="4000" b="1" dirty="0"/>
          </a:p>
        </p:txBody>
      </p:sp>
      <p:pic>
        <p:nvPicPr>
          <p:cNvPr id="20484" name="Picture 4" descr="http://images.iop.org/objects/phw/news/11/9/14/mix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3657600" cy="351861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24400" y="1981200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ym typeface="Symbol"/>
              </a:rPr>
              <a:t>  </a:t>
            </a:r>
          </a:p>
          <a:p>
            <a:r>
              <a:rPr lang="en-US" b="1" dirty="0" smtClean="0">
                <a:sym typeface="Symbol"/>
              </a:rPr>
              <a:t> </a:t>
            </a:r>
            <a:r>
              <a:rPr lang="en-US" b="1" dirty="0" smtClean="0">
                <a:latin typeface="Symbol" pitchFamily="18" charset="2"/>
                <a:sym typeface="Symbol"/>
              </a:rPr>
              <a:t>P</a:t>
            </a:r>
            <a:r>
              <a:rPr lang="en-US" b="1" dirty="0" smtClean="0">
                <a:sym typeface="Symbol"/>
              </a:rPr>
              <a:t>:  [</a:t>
            </a:r>
            <a:r>
              <a:rPr lang="en-US" b="1" dirty="0" smtClean="0">
                <a:latin typeface="Symbol" pitchFamily="18" charset="2"/>
                <a:sym typeface="Symbol"/>
              </a:rPr>
              <a:t>P</a:t>
            </a:r>
            <a:r>
              <a:rPr lang="en-US" b="1" dirty="0" smtClean="0">
                <a:sym typeface="Symbol"/>
              </a:rPr>
              <a:t>,A]=0,</a:t>
            </a:r>
            <a:r>
              <a:rPr lang="en-US" i="1" dirty="0">
                <a:solidFill>
                  <a:prstClr val="black"/>
                </a:solidFill>
                <a:latin typeface="Bookman Old Style"/>
                <a:sym typeface="Symbol"/>
              </a:rPr>
              <a:t> </a:t>
            </a:r>
            <a:r>
              <a:rPr lang="en-US" b="1" dirty="0" smtClean="0">
                <a:latin typeface="Symbol" pitchFamily="18" charset="2"/>
                <a:sym typeface="Symbol"/>
              </a:rPr>
              <a:t>P =1, </a:t>
            </a:r>
            <a:r>
              <a:rPr lang="en-US" dirty="0" smtClean="0">
                <a:sym typeface="Symbol"/>
              </a:rPr>
              <a:t>only trivial  </a:t>
            </a:r>
          </a:p>
          <a:p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                                         automorphisms </a:t>
            </a:r>
            <a:r>
              <a:rPr lang="en-US" dirty="0" smtClean="0">
                <a:latin typeface="Symbol" pitchFamily="18" charset="2"/>
                <a:sym typeface="Symbol"/>
              </a:rPr>
              <a:t> </a:t>
            </a:r>
            <a:r>
              <a:rPr lang="en-US" b="1" dirty="0" smtClean="0">
                <a:latin typeface="Symbol" pitchFamily="18" charset="2"/>
                <a:sym typeface="Symbol"/>
              </a:rPr>
              <a:t>                </a:t>
            </a:r>
          </a:p>
          <a:p>
            <a:r>
              <a:rPr lang="en-US" b="1" dirty="0">
                <a:latin typeface="Symbol" pitchFamily="18" charset="2"/>
                <a:sym typeface="Symbol"/>
              </a:rPr>
              <a:t> </a:t>
            </a:r>
            <a:r>
              <a:rPr lang="en-US" b="1" dirty="0" smtClean="0">
                <a:latin typeface="Symbol" pitchFamily="18" charset="2"/>
                <a:sym typeface="Symbol"/>
              </a:rPr>
              <a:t>                    </a:t>
            </a:r>
            <a:r>
              <a:rPr lang="en-US" b="1" dirty="0" smtClean="0">
                <a:sym typeface="Symbol"/>
              </a:rPr>
              <a:t>                </a:t>
            </a:r>
          </a:p>
          <a:p>
            <a:r>
              <a:rPr lang="en-US" b="1" dirty="0" smtClean="0">
                <a:sym typeface="Symbol"/>
              </a:rPr>
              <a:t>                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1600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</a:t>
            </a:r>
            <a:r>
              <a:rPr lang="en-US" b="1" dirty="0" smtClean="0">
                <a:sym typeface="Symbol"/>
              </a:rPr>
              <a:t></a:t>
            </a:r>
            <a:r>
              <a:rPr lang="en-US" b="1" dirty="0" smtClean="0"/>
              <a:t>A (adjacency matrix of the graph)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381000"/>
            <a:ext cx="7351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i="1" dirty="0" smtClean="0"/>
              <a:t>Συμμετρεῖν</a:t>
            </a:r>
            <a:r>
              <a:rPr lang="el-GR" sz="4000" b="1" dirty="0" smtClean="0"/>
              <a:t> </a:t>
            </a:r>
            <a:r>
              <a:rPr lang="en-US" sz="4000" b="1" dirty="0" smtClean="0"/>
              <a:t>-</a:t>
            </a:r>
            <a:r>
              <a:rPr lang="el-GR" sz="4000" b="1" dirty="0" smtClean="0"/>
              <a:t> </a:t>
            </a:r>
            <a:r>
              <a:rPr lang="en-US" sz="4000" b="1" dirty="0" smtClean="0"/>
              <a:t>to measure together</a:t>
            </a:r>
            <a:endParaRPr lang="en-US" sz="4000" b="1" dirty="0"/>
          </a:p>
        </p:txBody>
      </p:sp>
      <p:pic>
        <p:nvPicPr>
          <p:cNvPr id="20484" name="Picture 4" descr="http://images.iop.org/objects/phw/news/11/9/14/mix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3657600" cy="351861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24400" y="1981200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ym typeface="Symbol"/>
              </a:rPr>
              <a:t>  </a:t>
            </a:r>
          </a:p>
          <a:p>
            <a:r>
              <a:rPr lang="en-US" b="1" dirty="0" smtClean="0">
                <a:sym typeface="Symbol"/>
              </a:rPr>
              <a:t> </a:t>
            </a:r>
            <a:r>
              <a:rPr lang="en-US" b="1" dirty="0" smtClean="0">
                <a:latin typeface="Symbol" pitchFamily="18" charset="2"/>
                <a:sym typeface="Symbol"/>
              </a:rPr>
              <a:t>P</a:t>
            </a:r>
            <a:r>
              <a:rPr lang="en-US" b="1" dirty="0" smtClean="0">
                <a:sym typeface="Symbol"/>
              </a:rPr>
              <a:t>:  [</a:t>
            </a:r>
            <a:r>
              <a:rPr lang="en-US" b="1" dirty="0" smtClean="0">
                <a:latin typeface="Symbol" pitchFamily="18" charset="2"/>
                <a:sym typeface="Symbol"/>
              </a:rPr>
              <a:t>P</a:t>
            </a:r>
            <a:r>
              <a:rPr lang="en-US" b="1" dirty="0" smtClean="0">
                <a:sym typeface="Symbol"/>
              </a:rPr>
              <a:t>,A]=0,</a:t>
            </a:r>
            <a:r>
              <a:rPr lang="en-US" i="1" dirty="0">
                <a:solidFill>
                  <a:prstClr val="black"/>
                </a:solidFill>
                <a:latin typeface="Bookman Old Style"/>
                <a:sym typeface="Symbol"/>
              </a:rPr>
              <a:t> </a:t>
            </a:r>
            <a:r>
              <a:rPr lang="en-US" b="1" dirty="0" smtClean="0">
                <a:latin typeface="Symbol" pitchFamily="18" charset="2"/>
                <a:sym typeface="Symbol"/>
              </a:rPr>
              <a:t>P =1, </a:t>
            </a:r>
            <a:r>
              <a:rPr lang="en-US" dirty="0" smtClean="0">
                <a:sym typeface="Symbol"/>
              </a:rPr>
              <a:t>only trivial  </a:t>
            </a:r>
          </a:p>
          <a:p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                                         automorphisms </a:t>
            </a:r>
            <a:r>
              <a:rPr lang="en-US" dirty="0" smtClean="0">
                <a:latin typeface="Symbol" pitchFamily="18" charset="2"/>
                <a:sym typeface="Symbol"/>
              </a:rPr>
              <a:t> </a:t>
            </a:r>
            <a:r>
              <a:rPr lang="en-US" b="1" dirty="0" smtClean="0">
                <a:latin typeface="Symbol" pitchFamily="18" charset="2"/>
                <a:sym typeface="Symbol"/>
              </a:rPr>
              <a:t>                </a:t>
            </a:r>
          </a:p>
          <a:p>
            <a:r>
              <a:rPr lang="en-US" b="1" dirty="0">
                <a:latin typeface="Symbol" pitchFamily="18" charset="2"/>
                <a:sym typeface="Symbol"/>
              </a:rPr>
              <a:t> </a:t>
            </a:r>
            <a:r>
              <a:rPr lang="en-US" b="1" dirty="0" smtClean="0">
                <a:latin typeface="Symbol" pitchFamily="18" charset="2"/>
                <a:sym typeface="Symbol"/>
              </a:rPr>
              <a:t>                    </a:t>
            </a:r>
            <a:r>
              <a:rPr lang="en-US" b="1" dirty="0" smtClean="0">
                <a:sym typeface="Symbol"/>
              </a:rPr>
              <a:t>                </a:t>
            </a:r>
          </a:p>
          <a:p>
            <a:r>
              <a:rPr lang="en-US" b="1" dirty="0" smtClean="0">
                <a:sym typeface="Symbol"/>
              </a:rPr>
              <a:t>                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1600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</a:t>
            </a:r>
            <a:r>
              <a:rPr lang="en-US" b="1" dirty="0" smtClean="0">
                <a:sym typeface="Symbol"/>
              </a:rPr>
              <a:t></a:t>
            </a:r>
            <a:r>
              <a:rPr lang="en-US" b="1" dirty="0" smtClean="0"/>
              <a:t>A (adjacency matrix of the graph)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30480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permutation matrix is a stochastic matrix. </a:t>
            </a:r>
          </a:p>
          <a:p>
            <a:r>
              <a:rPr lang="en-US" dirty="0" smtClean="0"/>
              <a:t>We can extend the notion of automorphisms on the class of stochastic matrices.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76800" y="4495800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ym typeface="Symbol"/>
              </a:rPr>
              <a:t> </a:t>
            </a:r>
          </a:p>
          <a:p>
            <a:r>
              <a:rPr lang="en-US" b="1" dirty="0" smtClean="0">
                <a:sym typeface="Symbol"/>
              </a:rPr>
              <a:t> T:  [T, A]=0, </a:t>
            </a:r>
            <a:r>
              <a:rPr lang="en-US" b="1" i="1" u="sng" dirty="0" smtClean="0">
                <a:sym typeface="Symbol"/>
              </a:rPr>
              <a:t>Fractional automorphisms</a:t>
            </a:r>
            <a:r>
              <a:rPr lang="en-US" dirty="0" smtClean="0">
                <a:sym typeface="Symbol"/>
              </a:rPr>
              <a:t>, </a:t>
            </a:r>
          </a:p>
          <a:p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                    or </a:t>
            </a:r>
            <a:r>
              <a:rPr lang="en-US" i="1" u="sng" dirty="0" smtClean="0">
                <a:sym typeface="Symbol"/>
              </a:rPr>
              <a:t>stochastic automorphisms</a:t>
            </a:r>
            <a:endParaRPr lang="en-US" i="1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381000"/>
            <a:ext cx="7351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i="1" dirty="0" smtClean="0"/>
              <a:t>Συμμετρεῖν</a:t>
            </a:r>
            <a:r>
              <a:rPr lang="el-GR" sz="4000" b="1" dirty="0" smtClean="0"/>
              <a:t> </a:t>
            </a:r>
            <a:r>
              <a:rPr lang="en-US" sz="4000" b="1" dirty="0" smtClean="0"/>
              <a:t>-</a:t>
            </a:r>
            <a:r>
              <a:rPr lang="el-GR" sz="4000" b="1" dirty="0" smtClean="0"/>
              <a:t> </a:t>
            </a:r>
            <a:r>
              <a:rPr lang="en-US" sz="4000" b="1" dirty="0" smtClean="0"/>
              <a:t>to measure together</a:t>
            </a:r>
            <a:endParaRPr lang="en-US" sz="4000" b="1" dirty="0"/>
          </a:p>
        </p:txBody>
      </p:sp>
      <p:pic>
        <p:nvPicPr>
          <p:cNvPr id="20484" name="Picture 4" descr="http://images.iop.org/objects/phw/news/11/9/14/mix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3657600" cy="351861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24400" y="1981200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ym typeface="Symbol"/>
              </a:rPr>
              <a:t>  </a:t>
            </a:r>
          </a:p>
          <a:p>
            <a:r>
              <a:rPr lang="en-US" b="1" dirty="0" smtClean="0">
                <a:sym typeface="Symbol"/>
              </a:rPr>
              <a:t> </a:t>
            </a:r>
            <a:r>
              <a:rPr lang="en-US" b="1" dirty="0" smtClean="0">
                <a:latin typeface="Symbol" pitchFamily="18" charset="2"/>
                <a:sym typeface="Symbol"/>
              </a:rPr>
              <a:t>P</a:t>
            </a:r>
            <a:r>
              <a:rPr lang="en-US" b="1" dirty="0" smtClean="0">
                <a:sym typeface="Symbol"/>
              </a:rPr>
              <a:t>:  [</a:t>
            </a:r>
            <a:r>
              <a:rPr lang="en-US" b="1" dirty="0" smtClean="0">
                <a:latin typeface="Symbol" pitchFamily="18" charset="2"/>
                <a:sym typeface="Symbol"/>
              </a:rPr>
              <a:t>P</a:t>
            </a:r>
            <a:r>
              <a:rPr lang="en-US" b="1" dirty="0" smtClean="0">
                <a:sym typeface="Symbol"/>
              </a:rPr>
              <a:t>,A]=0,</a:t>
            </a:r>
            <a:r>
              <a:rPr lang="en-US" i="1" dirty="0">
                <a:solidFill>
                  <a:prstClr val="black"/>
                </a:solidFill>
                <a:latin typeface="Bookman Old Style"/>
                <a:sym typeface="Symbol"/>
              </a:rPr>
              <a:t> </a:t>
            </a:r>
            <a:r>
              <a:rPr lang="en-US" b="1" dirty="0" smtClean="0">
                <a:latin typeface="Symbol" pitchFamily="18" charset="2"/>
                <a:sym typeface="Symbol"/>
              </a:rPr>
              <a:t>P =1, </a:t>
            </a:r>
            <a:r>
              <a:rPr lang="en-US" dirty="0" smtClean="0">
                <a:sym typeface="Symbol"/>
              </a:rPr>
              <a:t>only trivial  </a:t>
            </a:r>
          </a:p>
          <a:p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                                         automorphisms </a:t>
            </a:r>
            <a:r>
              <a:rPr lang="en-US" dirty="0" smtClean="0">
                <a:latin typeface="Symbol" pitchFamily="18" charset="2"/>
                <a:sym typeface="Symbol"/>
              </a:rPr>
              <a:t> </a:t>
            </a:r>
            <a:r>
              <a:rPr lang="en-US" b="1" dirty="0" smtClean="0">
                <a:latin typeface="Symbol" pitchFamily="18" charset="2"/>
                <a:sym typeface="Symbol"/>
              </a:rPr>
              <a:t>                </a:t>
            </a:r>
          </a:p>
          <a:p>
            <a:r>
              <a:rPr lang="en-US" b="1" dirty="0">
                <a:latin typeface="Symbol" pitchFamily="18" charset="2"/>
                <a:sym typeface="Symbol"/>
              </a:rPr>
              <a:t> </a:t>
            </a:r>
            <a:r>
              <a:rPr lang="en-US" b="1" dirty="0" smtClean="0">
                <a:latin typeface="Symbol" pitchFamily="18" charset="2"/>
                <a:sym typeface="Symbol"/>
              </a:rPr>
              <a:t>                    </a:t>
            </a:r>
            <a:r>
              <a:rPr lang="en-US" b="1" dirty="0" smtClean="0">
                <a:sym typeface="Symbol"/>
              </a:rPr>
              <a:t>                </a:t>
            </a:r>
          </a:p>
          <a:p>
            <a:r>
              <a:rPr lang="en-US" b="1" dirty="0" smtClean="0">
                <a:sym typeface="Symbol"/>
              </a:rPr>
              <a:t>                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1600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</a:t>
            </a:r>
            <a:r>
              <a:rPr lang="en-US" b="1" dirty="0" smtClean="0">
                <a:sym typeface="Symbol"/>
              </a:rPr>
              <a:t></a:t>
            </a:r>
            <a:r>
              <a:rPr lang="en-US" b="1" dirty="0" smtClean="0"/>
              <a:t>A (adjacency matrix of the graph)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30480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permutation matrix is a stochastic matrix. </a:t>
            </a:r>
          </a:p>
          <a:p>
            <a:r>
              <a:rPr lang="en-US" dirty="0" smtClean="0"/>
              <a:t>We can extend the notion of automorphisms on the class of stochastic matrices.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76800" y="4495800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ym typeface="Symbol"/>
              </a:rPr>
              <a:t> </a:t>
            </a:r>
          </a:p>
          <a:p>
            <a:r>
              <a:rPr lang="en-US" b="1" dirty="0" smtClean="0">
                <a:sym typeface="Symbol"/>
              </a:rPr>
              <a:t> T:  [T, A]=0, </a:t>
            </a:r>
            <a:r>
              <a:rPr lang="en-US" b="1" i="1" u="sng" dirty="0" smtClean="0">
                <a:sym typeface="Symbol"/>
              </a:rPr>
              <a:t>Fractional automorphisms</a:t>
            </a:r>
            <a:r>
              <a:rPr lang="en-US" dirty="0" smtClean="0">
                <a:sym typeface="Symbol"/>
              </a:rPr>
              <a:t>, </a:t>
            </a:r>
          </a:p>
          <a:p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                    or </a:t>
            </a:r>
            <a:r>
              <a:rPr lang="en-US" i="1" u="sng" dirty="0" smtClean="0">
                <a:sym typeface="Symbol"/>
              </a:rPr>
              <a:t>stochastic automorphisms</a:t>
            </a:r>
            <a:endParaRPr lang="en-US" i="1" u="sn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381000"/>
            <a:ext cx="7351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i="1" dirty="0" smtClean="0"/>
              <a:t>Συμμετρεῖν</a:t>
            </a:r>
            <a:r>
              <a:rPr lang="el-GR" sz="4000" b="1" dirty="0" smtClean="0"/>
              <a:t> </a:t>
            </a:r>
            <a:r>
              <a:rPr lang="en-US" sz="4000" b="1" dirty="0" smtClean="0"/>
              <a:t>-</a:t>
            </a:r>
            <a:r>
              <a:rPr lang="el-GR" sz="4000" b="1" dirty="0" smtClean="0"/>
              <a:t> </a:t>
            </a:r>
            <a:r>
              <a:rPr lang="en-US" sz="4000" b="1" dirty="0" smtClean="0"/>
              <a:t>to measure together</a:t>
            </a:r>
            <a:endParaRPr lang="en-US" sz="4000" b="1" dirty="0"/>
          </a:p>
        </p:txBody>
      </p:sp>
      <p:pic>
        <p:nvPicPr>
          <p:cNvPr id="20484" name="Picture 4" descr="http://images.iop.org/objects/phw/news/11/9/14/mix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524000"/>
            <a:ext cx="3657600" cy="351861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24400" y="1981200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ym typeface="Symbol"/>
              </a:rPr>
              <a:t>  </a:t>
            </a:r>
          </a:p>
          <a:p>
            <a:r>
              <a:rPr lang="en-US" b="1" dirty="0" smtClean="0">
                <a:sym typeface="Symbol"/>
              </a:rPr>
              <a:t> </a:t>
            </a:r>
            <a:r>
              <a:rPr lang="en-US" b="1" dirty="0" smtClean="0">
                <a:latin typeface="Symbol" pitchFamily="18" charset="2"/>
                <a:sym typeface="Symbol"/>
              </a:rPr>
              <a:t>P</a:t>
            </a:r>
            <a:r>
              <a:rPr lang="en-US" b="1" dirty="0" smtClean="0">
                <a:sym typeface="Symbol"/>
              </a:rPr>
              <a:t>:  [</a:t>
            </a:r>
            <a:r>
              <a:rPr lang="en-US" b="1" dirty="0" smtClean="0">
                <a:latin typeface="Symbol" pitchFamily="18" charset="2"/>
                <a:sym typeface="Symbol"/>
              </a:rPr>
              <a:t>P</a:t>
            </a:r>
            <a:r>
              <a:rPr lang="en-US" b="1" dirty="0" smtClean="0">
                <a:sym typeface="Symbol"/>
              </a:rPr>
              <a:t>,A]=0,</a:t>
            </a:r>
            <a:r>
              <a:rPr lang="en-US" i="1" dirty="0">
                <a:solidFill>
                  <a:prstClr val="black"/>
                </a:solidFill>
                <a:latin typeface="Bookman Old Style"/>
                <a:sym typeface="Symbol"/>
              </a:rPr>
              <a:t> </a:t>
            </a:r>
            <a:r>
              <a:rPr lang="en-US" b="1" dirty="0" smtClean="0">
                <a:latin typeface="Symbol" pitchFamily="18" charset="2"/>
                <a:sym typeface="Symbol"/>
              </a:rPr>
              <a:t>P =1, </a:t>
            </a:r>
            <a:r>
              <a:rPr lang="en-US" dirty="0" smtClean="0">
                <a:sym typeface="Symbol"/>
              </a:rPr>
              <a:t>only trivial  </a:t>
            </a:r>
          </a:p>
          <a:p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                                         automorphisms </a:t>
            </a:r>
            <a:r>
              <a:rPr lang="en-US" dirty="0" smtClean="0">
                <a:latin typeface="Symbol" pitchFamily="18" charset="2"/>
                <a:sym typeface="Symbol"/>
              </a:rPr>
              <a:t> </a:t>
            </a:r>
            <a:r>
              <a:rPr lang="en-US" b="1" dirty="0" smtClean="0">
                <a:latin typeface="Symbol" pitchFamily="18" charset="2"/>
                <a:sym typeface="Symbol"/>
              </a:rPr>
              <a:t>                </a:t>
            </a:r>
          </a:p>
          <a:p>
            <a:r>
              <a:rPr lang="en-US" b="1" dirty="0">
                <a:latin typeface="Symbol" pitchFamily="18" charset="2"/>
                <a:sym typeface="Symbol"/>
              </a:rPr>
              <a:t> </a:t>
            </a:r>
            <a:r>
              <a:rPr lang="en-US" b="1" dirty="0" smtClean="0">
                <a:latin typeface="Symbol" pitchFamily="18" charset="2"/>
                <a:sym typeface="Symbol"/>
              </a:rPr>
              <a:t>                    </a:t>
            </a:r>
            <a:r>
              <a:rPr lang="en-US" b="1" dirty="0" smtClean="0">
                <a:sym typeface="Symbol"/>
              </a:rPr>
              <a:t>                </a:t>
            </a:r>
          </a:p>
          <a:p>
            <a:r>
              <a:rPr lang="en-US" b="1" dirty="0" smtClean="0">
                <a:sym typeface="Symbol"/>
              </a:rPr>
              <a:t>                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1600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</a:t>
            </a:r>
            <a:r>
              <a:rPr lang="en-US" b="1" dirty="0" smtClean="0">
                <a:sym typeface="Symbol"/>
              </a:rPr>
              <a:t></a:t>
            </a:r>
            <a:r>
              <a:rPr lang="en-US" b="1" dirty="0" smtClean="0"/>
              <a:t>A (adjacency matrix of the graph)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30480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permutation matrix is a stochastic matrix. </a:t>
            </a:r>
          </a:p>
          <a:p>
            <a:r>
              <a:rPr lang="en-US" dirty="0" smtClean="0"/>
              <a:t>We can extend the notion of automorphisms on the class of stochastic matrices.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76800" y="4495800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ym typeface="Symbol"/>
              </a:rPr>
              <a:t> </a:t>
            </a:r>
          </a:p>
          <a:p>
            <a:r>
              <a:rPr lang="en-US" b="1" dirty="0" smtClean="0">
                <a:sym typeface="Symbol"/>
              </a:rPr>
              <a:t> T:  [T, A]=0, </a:t>
            </a:r>
            <a:r>
              <a:rPr lang="en-US" b="1" i="1" u="sng" dirty="0" smtClean="0">
                <a:sym typeface="Symbol"/>
              </a:rPr>
              <a:t>Fractional automorphisms</a:t>
            </a:r>
            <a:r>
              <a:rPr lang="en-US" dirty="0" smtClean="0">
                <a:sym typeface="Symbol"/>
              </a:rPr>
              <a:t>, </a:t>
            </a:r>
          </a:p>
          <a:p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                    or </a:t>
            </a:r>
            <a:r>
              <a:rPr lang="en-US" i="1" u="sng" dirty="0" smtClean="0">
                <a:sym typeface="Symbol"/>
              </a:rPr>
              <a:t>stochastic automorphisms</a:t>
            </a:r>
            <a:endParaRPr lang="en-US" i="1" u="sng" dirty="0"/>
          </a:p>
        </p:txBody>
      </p:sp>
      <p:sp>
        <p:nvSpPr>
          <p:cNvPr id="11" name="Rectangle 10"/>
          <p:cNvSpPr/>
          <p:nvPr/>
        </p:nvSpPr>
        <p:spPr>
          <a:xfrm>
            <a:off x="5105400" y="5638800"/>
            <a:ext cx="365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0070C0"/>
                </a:solidFill>
              </a:rPr>
              <a:t>We may remember the </a:t>
            </a:r>
            <a:r>
              <a:rPr lang="en-US" sz="1400" i="1" dirty="0" err="1" smtClean="0">
                <a:solidFill>
                  <a:srgbClr val="0070C0"/>
                </a:solidFill>
              </a:rPr>
              <a:t>Birkhoff</a:t>
            </a:r>
            <a:r>
              <a:rPr lang="en-US" sz="1400" dirty="0" smtClean="0">
                <a:solidFill>
                  <a:srgbClr val="0070C0"/>
                </a:solidFill>
              </a:rPr>
              <a:t>-</a:t>
            </a:r>
            <a:r>
              <a:rPr lang="en-US" sz="1400" i="1" dirty="0" smtClean="0">
                <a:solidFill>
                  <a:srgbClr val="0070C0"/>
                </a:solidFill>
              </a:rPr>
              <a:t>von Neumann theorem</a:t>
            </a:r>
            <a:r>
              <a:rPr lang="en-US" sz="1400" dirty="0" smtClean="0">
                <a:solidFill>
                  <a:srgbClr val="0070C0"/>
                </a:solidFill>
              </a:rPr>
              <a:t> asserting that every </a:t>
            </a:r>
            <a:r>
              <a:rPr lang="en-US" sz="1400" u="sng" dirty="0" smtClean="0">
                <a:solidFill>
                  <a:srgbClr val="0070C0"/>
                </a:solidFill>
              </a:rPr>
              <a:t>doubly stochastic matrix</a:t>
            </a:r>
            <a:r>
              <a:rPr lang="en-US" sz="1400" dirty="0" smtClean="0">
                <a:solidFill>
                  <a:srgbClr val="0070C0"/>
                </a:solidFill>
              </a:rPr>
              <a:t> can be written as a convex combination of permutation matrices:</a:t>
            </a:r>
            <a:endParaRPr lang="en-US" sz="1400" dirty="0">
              <a:solidFill>
                <a:srgbClr val="0070C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" y="4953000"/>
            <a:ext cx="2294670" cy="1841174"/>
            <a:chOff x="2971800" y="3962400"/>
            <a:chExt cx="2952907" cy="2198132"/>
          </a:xfrm>
        </p:grpSpPr>
        <p:sp>
          <p:nvSpPr>
            <p:cNvPr id="13" name="Freeform 12"/>
            <p:cNvSpPr/>
            <p:nvPr/>
          </p:nvSpPr>
          <p:spPr>
            <a:xfrm>
              <a:off x="3429000" y="4267200"/>
              <a:ext cx="1624760" cy="1556747"/>
            </a:xfrm>
            <a:custGeom>
              <a:avLst/>
              <a:gdLst>
                <a:gd name="connsiteX0" fmla="*/ 0 w 1624760"/>
                <a:gd name="connsiteY0" fmla="*/ 634790 h 1556747"/>
                <a:gd name="connsiteX1" fmla="*/ 612119 w 1624760"/>
                <a:gd name="connsiteY1" fmla="*/ 0 h 1556747"/>
                <a:gd name="connsiteX2" fmla="*/ 1330036 w 1624760"/>
                <a:gd name="connsiteY2" fmla="*/ 151141 h 1556747"/>
                <a:gd name="connsiteX3" fmla="*/ 1624760 w 1624760"/>
                <a:gd name="connsiteY3" fmla="*/ 702804 h 1556747"/>
                <a:gd name="connsiteX4" fmla="*/ 1534076 w 1624760"/>
                <a:gd name="connsiteY4" fmla="*/ 1224238 h 1556747"/>
                <a:gd name="connsiteX5" fmla="*/ 770816 w 1624760"/>
                <a:gd name="connsiteY5" fmla="*/ 1556747 h 1556747"/>
                <a:gd name="connsiteX6" fmla="*/ 83127 w 1624760"/>
                <a:gd name="connsiteY6" fmla="*/ 1314923 h 1556747"/>
                <a:gd name="connsiteX7" fmla="*/ 0 w 1624760"/>
                <a:gd name="connsiteY7" fmla="*/ 634790 h 155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4760" h="1556747">
                  <a:moveTo>
                    <a:pt x="0" y="634790"/>
                  </a:moveTo>
                  <a:lnTo>
                    <a:pt x="612119" y="0"/>
                  </a:lnTo>
                  <a:lnTo>
                    <a:pt x="1330036" y="151141"/>
                  </a:lnTo>
                  <a:lnTo>
                    <a:pt x="1624760" y="702804"/>
                  </a:lnTo>
                  <a:lnTo>
                    <a:pt x="1534076" y="1224238"/>
                  </a:lnTo>
                  <a:lnTo>
                    <a:pt x="770816" y="1556747"/>
                  </a:lnTo>
                  <a:lnTo>
                    <a:pt x="83127" y="1314923"/>
                  </a:lnTo>
                  <a:lnTo>
                    <a:pt x="0" y="634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029200" y="49530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724400" y="44196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038600" y="4267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429000" y="48768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505200" y="55626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191000" y="57912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876800" y="54864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971800" y="4648200"/>
              <a:ext cx="362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Symbol" pitchFamily="18" charset="2"/>
                  <a:sym typeface="Symbol"/>
                </a:rPr>
                <a:t>P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733800" y="3962400"/>
              <a:ext cx="362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Symbol" pitchFamily="18" charset="2"/>
                  <a:sym typeface="Symbol"/>
                </a:rPr>
                <a:t>P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00600" y="4191000"/>
              <a:ext cx="362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Symbol" pitchFamily="18" charset="2"/>
                  <a:sym typeface="Symbol"/>
                </a:rPr>
                <a:t>P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105400" y="4800600"/>
              <a:ext cx="362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Symbol" pitchFamily="18" charset="2"/>
                  <a:sym typeface="Symbol"/>
                </a:rPr>
                <a:t>P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29200" y="5410200"/>
              <a:ext cx="362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Symbol" pitchFamily="18" charset="2"/>
                  <a:sym typeface="Symbol"/>
                </a:rPr>
                <a:t>P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67200" y="5791200"/>
              <a:ext cx="362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Symbol" pitchFamily="18" charset="2"/>
                  <a:sym typeface="Symbol"/>
                </a:rPr>
                <a:t>P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24200" y="5486400"/>
              <a:ext cx="362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Symbol" pitchFamily="18" charset="2"/>
                  <a:sym typeface="Symbol"/>
                </a:rPr>
                <a:t>P</a:t>
              </a:r>
              <a:endParaRPr lang="en-US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194149" y="4574519"/>
              <a:ext cx="1730558" cy="488688"/>
            </a:xfrm>
            <a:custGeom>
              <a:avLst/>
              <a:gdLst>
                <a:gd name="connsiteX0" fmla="*/ 1730558 w 1730558"/>
                <a:gd name="connsiteY0" fmla="*/ 141064 h 488688"/>
                <a:gd name="connsiteX1" fmla="*/ 362737 w 1730558"/>
                <a:gd name="connsiteY1" fmla="*/ 57937 h 488688"/>
                <a:gd name="connsiteX2" fmla="*/ 0 w 1730558"/>
                <a:gd name="connsiteY2" fmla="*/ 488688 h 48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0558" h="488688">
                  <a:moveTo>
                    <a:pt x="1730558" y="141064"/>
                  </a:moveTo>
                  <a:cubicBezTo>
                    <a:pt x="1190860" y="70532"/>
                    <a:pt x="651163" y="0"/>
                    <a:pt x="362737" y="57937"/>
                  </a:cubicBezTo>
                  <a:cubicBezTo>
                    <a:pt x="74311" y="115874"/>
                    <a:pt x="0" y="488688"/>
                    <a:pt x="0" y="488688"/>
                  </a:cubicBezTo>
                </a:path>
              </a:pathLst>
            </a:custGeom>
            <a:ln w="22225">
              <a:solidFill>
                <a:srgbClr val="0070C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2438400" y="5422575"/>
          <a:ext cx="2144712" cy="366713"/>
        </p:xfrm>
        <a:graphic>
          <a:graphicData uri="http://schemas.openxmlformats.org/presentationml/2006/ole">
            <p:oleObj spid="_x0000_s26626" name="Equation" r:id="rId5" imgW="2006280" imgH="342720" progId="Equation.3">
              <p:embed/>
            </p:oleObj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362200" y="5955975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Compact graphs (trees, cycles)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7871</TotalTime>
  <Words>2359</Words>
  <Application>Microsoft Office PowerPoint</Application>
  <PresentationFormat>On-screen Show (4:3)</PresentationFormat>
  <Paragraphs>272</Paragraphs>
  <Slides>49</Slides>
  <Notes>5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Office Theme</vt:lpstr>
      <vt:lpstr>Image bitmap</vt:lpstr>
      <vt:lpstr>Equation</vt:lpstr>
      <vt:lpstr>Bitmap Image</vt:lpstr>
      <vt:lpstr>Mathematical Analysis of Complex Networks and Databases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Mathematical Analysis of Complex Networks and Databases</dc:title>
  <dc:creator>volchenk</dc:creator>
  <cp:lastModifiedBy>volchenk</cp:lastModifiedBy>
  <cp:revision>22</cp:revision>
  <dcterms:created xsi:type="dcterms:W3CDTF">2012-05-29T07:18:08Z</dcterms:created>
  <dcterms:modified xsi:type="dcterms:W3CDTF">2012-07-09T09:10:13Z</dcterms:modified>
</cp:coreProperties>
</file>