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2" r:id="rId2"/>
    <p:sldId id="283" r:id="rId3"/>
    <p:sldId id="284" r:id="rId4"/>
    <p:sldId id="300" r:id="rId5"/>
    <p:sldId id="262" r:id="rId6"/>
    <p:sldId id="304" r:id="rId7"/>
    <p:sldId id="303" r:id="rId8"/>
    <p:sldId id="287" r:id="rId9"/>
    <p:sldId id="269" r:id="rId10"/>
    <p:sldId id="333" r:id="rId11"/>
    <p:sldId id="331" r:id="rId12"/>
    <p:sldId id="335" r:id="rId13"/>
    <p:sldId id="332" r:id="rId14"/>
    <p:sldId id="344" r:id="rId15"/>
    <p:sldId id="306" r:id="rId16"/>
    <p:sldId id="363" r:id="rId17"/>
    <p:sldId id="374" r:id="rId18"/>
    <p:sldId id="349" r:id="rId19"/>
    <p:sldId id="359" r:id="rId20"/>
    <p:sldId id="350" r:id="rId21"/>
    <p:sldId id="347" r:id="rId22"/>
    <p:sldId id="378" r:id="rId23"/>
    <p:sldId id="379" r:id="rId24"/>
    <p:sldId id="380" r:id="rId25"/>
    <p:sldId id="381" r:id="rId26"/>
    <p:sldId id="382" r:id="rId27"/>
    <p:sldId id="383" r:id="rId2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66"/>
    <a:srgbClr val="FF3300"/>
    <a:srgbClr val="CC0000"/>
    <a:srgbClr val="66FFFF"/>
    <a:srgbClr val="CC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8824" autoAdjust="0"/>
    <p:restoredTop sz="94660"/>
  </p:normalViewPr>
  <p:slideViewPr>
    <p:cSldViewPr>
      <p:cViewPr varScale="1">
        <p:scale>
          <a:sx n="82" d="100"/>
          <a:sy n="82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872"/>
    </p:cViewPr>
  </p:sorterViewPr>
  <p:notesViewPr>
    <p:cSldViewPr>
      <p:cViewPr varScale="1">
        <p:scale>
          <a:sx n="57" d="100"/>
          <a:sy n="57" d="100"/>
        </p:scale>
        <p:origin x="-279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B277B-884D-42A1-8D48-D566695ABA3C}" type="datetimeFigureOut">
              <a:rPr lang="en-US" smtClean="0"/>
              <a:t>5/29/2015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0AA5F-2A55-400E-A4F7-1E5F8DB4E5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9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0AA5F-2A55-400E-A4F7-1E5F8DB4E5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3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0AA5F-2A55-400E-A4F7-1E5F8DB4E5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4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0AA5F-2A55-400E-A4F7-1E5F8DB4E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8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0AA5F-2A55-400E-A4F7-1E5F8DB4E5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8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85AA6244-00E8-4B7C-87F6-D373642EFCBF}" type="slidenum">
              <a:rPr lang="ar-SA" altLang="en-US" smtClean="0"/>
              <a:pPr algn="l"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1093" y="9408620"/>
            <a:ext cx="2944392" cy="4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8DD750D9-DC68-4616-AC22-B5F2365B46AB}" type="slidenum">
              <a:rPr lang="ar-SA" altLang="en-US">
                <a:latin typeface="Arial" pitchFamily="34" charset="0"/>
              </a:rPr>
              <a:pPr algn="l"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2950"/>
            <a:ext cx="4951413" cy="3714750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2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69AF-F404-4623-AC98-0D7E862D618A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2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B967-6CF5-4B66-A297-F642A57B6ECE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0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E77B-02A5-442A-97A9-7BFCC9734A31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D3CF-7339-4359-A297-49BD4368F535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2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55B2-FA1F-4A86-9EAF-C183618F68A6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9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77E-EFA5-4EE5-8441-57319313B738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6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359F-FDF1-474C-B0A0-A4941E258C4C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112C-E17D-41C7-AF7A-526CA0A0814B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C3F0-B815-4352-81F7-302A4315DA22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9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DB226-8D23-45CD-8EF0-38840D1AE601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4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092-9D1C-48F6-8C21-C54E9DB4D7F2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2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E021B-3A44-4ABA-A71D-67204EDDC5F1}" type="datetime1">
              <a:rPr lang="en-US" smtClean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0174-8276-458E-94B0-CC90B5918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7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microsoft.com/office/2007/relationships/hdphoto" Target="../media/hdphoto1.wdp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1.wmf"/><Relationship Id="rId12" Type="http://schemas.openxmlformats.org/officeDocument/2006/relationships/image" Target="../media/image37.png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3.wmf"/><Relationship Id="rId5" Type="http://schemas.openxmlformats.org/officeDocument/2006/relationships/image" Target="../media/image36.jpeg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4.wmf"/><Relationship Id="rId3" Type="http://schemas.openxmlformats.org/officeDocument/2006/relationships/image" Target="../media/image19.pn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8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60.png"/><Relationship Id="rId10" Type="http://schemas.openxmlformats.org/officeDocument/2006/relationships/image" Target="../media/image56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75.jpe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8.wmf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8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3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5.png"/><Relationship Id="rId4" Type="http://schemas.openxmlformats.org/officeDocument/2006/relationships/image" Target="../media/image9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27.wmf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image" Target="../media/image29.png"/><Relationship Id="rId5" Type="http://schemas.openxmlformats.org/officeDocument/2006/relationships/image" Target="../media/image20.wmf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Boris Ashkinadze\Pictures\2013_China &amp; Spain\Spain\6Pyreneey\Pyre_Spaiaa (2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7" r="1242" b="1251"/>
          <a:stretch/>
        </p:blipFill>
        <p:spPr bwMode="auto">
          <a:xfrm>
            <a:off x="15026" y="4941168"/>
            <a:ext cx="9144000" cy="19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504" y="764704"/>
            <a:ext cx="8893175" cy="4882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19050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200025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219075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38125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83845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9565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75285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21005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lvl="1" algn="ctr" rtl="0">
              <a:spcBef>
                <a:spcPts val="500"/>
              </a:spcBef>
              <a:spcAft>
                <a:spcPts val="500"/>
              </a:spcAft>
            </a:pPr>
            <a:r>
              <a:rPr lang="en-US" altLang="en-US" sz="36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MW-modulated Photoluminescence </a:t>
            </a:r>
            <a:endParaRPr lang="en-US" altLang="en-US" sz="36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lvl="1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Imaging of 2DEG magnetoplasmons</a:t>
            </a:r>
          </a:p>
          <a:p>
            <a:pPr lvl="1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en-US" sz="3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B.M. Ashkinadze</a:t>
            </a:r>
          </a:p>
          <a:p>
            <a:pPr lvl="1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800" i="1" dirty="0" smtClean="0">
                <a:solidFill>
                  <a:srgbClr val="000000"/>
                </a:solidFill>
              </a:rPr>
              <a:t>Physics Department, Technion-Israel </a:t>
            </a:r>
            <a:r>
              <a:rPr lang="en-US" altLang="en-US" sz="2800" i="1" dirty="0">
                <a:solidFill>
                  <a:srgbClr val="000000"/>
                </a:solidFill>
              </a:rPr>
              <a:t>Institute </a:t>
            </a:r>
            <a:endParaRPr lang="en-US" altLang="en-US" sz="2800" i="1" dirty="0" smtClean="0">
              <a:solidFill>
                <a:srgbClr val="000000"/>
              </a:solidFill>
            </a:endParaRPr>
          </a:p>
          <a:p>
            <a:pPr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800" i="1" dirty="0" smtClean="0">
                <a:solidFill>
                  <a:srgbClr val="000000"/>
                </a:solidFill>
              </a:rPr>
              <a:t>of </a:t>
            </a:r>
            <a:r>
              <a:rPr lang="en-US" altLang="en-US" sz="2800" i="1" dirty="0">
                <a:solidFill>
                  <a:srgbClr val="000000"/>
                </a:solidFill>
              </a:rPr>
              <a:t>Technology, Haifa 32000, Israel</a:t>
            </a:r>
          </a:p>
          <a:p>
            <a:pPr algn="l" rtl="0"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</a:pPr>
            <a:endParaRPr lang="en-US" altLang="en-US" sz="2800" i="1" dirty="0">
              <a:solidFill>
                <a:srgbClr val="000000"/>
              </a:solidFill>
            </a:endParaRPr>
          </a:p>
          <a:p>
            <a:pPr algn="l" rtl="0"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</a:pPr>
            <a:endParaRPr lang="en-US" altLang="en-US" sz="1600" dirty="0">
              <a:cs typeface="Miriam" pitchFamily="2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5496" y="839606"/>
            <a:ext cx="4896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l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3333CC"/>
                </a:solidFill>
                <a:latin typeface="Arial" pitchFamily="34" charset="0"/>
                <a:cs typeface="Miriam" pitchFamily="34" charset="-79"/>
              </a:rPr>
              <a:t> </a:t>
            </a:r>
            <a:r>
              <a:rPr lang="en-US" altLang="en-US" sz="2000" dirty="0" smtClean="0">
                <a:solidFill>
                  <a:srgbClr val="3333CC"/>
                </a:solidFill>
                <a:latin typeface="Arial" pitchFamily="34" charset="0"/>
                <a:cs typeface="Miriam" pitchFamily="34" charset="-79"/>
              </a:rPr>
              <a:t> </a:t>
            </a:r>
            <a:r>
              <a:rPr lang="en-US" altLang="en-US" sz="2000" u="sng" dirty="0">
                <a:solidFill>
                  <a:srgbClr val="333399"/>
                </a:solidFill>
                <a:latin typeface="Arial" pitchFamily="34" charset="0"/>
                <a:cs typeface="Miriam" pitchFamily="34" charset="-79"/>
              </a:rPr>
              <a:t>Electron</a:t>
            </a:r>
            <a:r>
              <a:rPr lang="en-US" altLang="en-US" sz="2000" b="1" u="sng" dirty="0">
                <a:solidFill>
                  <a:srgbClr val="333399"/>
                </a:solidFill>
                <a:latin typeface="Arial" pitchFamily="34" charset="0"/>
                <a:cs typeface="Miriam" pitchFamily="34" charset="-79"/>
              </a:rPr>
              <a:t> </a:t>
            </a:r>
            <a:r>
              <a:rPr lang="en-US" altLang="en-US" sz="2000" u="sng" dirty="0" smtClean="0">
                <a:solidFill>
                  <a:srgbClr val="333399"/>
                </a:solidFill>
                <a:latin typeface="Arial" pitchFamily="34" charset="0"/>
                <a:cs typeface="Miriam" pitchFamily="34" charset="-79"/>
              </a:rPr>
              <a:t>temperature</a:t>
            </a:r>
            <a:r>
              <a:rPr lang="en-US" altLang="en-US" sz="2000" dirty="0" smtClean="0">
                <a:solidFill>
                  <a:srgbClr val="333399"/>
                </a:solidFill>
                <a:latin typeface="Arial" pitchFamily="34" charset="0"/>
                <a:cs typeface="Miriam" pitchFamily="34" charset="-79"/>
              </a:rPr>
              <a:t>, </a:t>
            </a:r>
            <a:r>
              <a:rPr lang="en-US" altLang="en-US" sz="2000" i="1" dirty="0" smtClean="0">
                <a:solidFill>
                  <a:srgbClr val="333399"/>
                </a:solidFill>
                <a:latin typeface="Arial" pitchFamily="34" charset="0"/>
                <a:cs typeface="Miriam" pitchFamily="34" charset="-79"/>
              </a:rPr>
              <a:t> </a:t>
            </a:r>
            <a:r>
              <a:rPr lang="en-US" altLang="en-US" sz="2000" i="1" dirty="0">
                <a:solidFill>
                  <a:srgbClr val="333399"/>
                </a:solidFill>
                <a:latin typeface="Arial" pitchFamily="34" charset="0"/>
                <a:cs typeface="Miriam" pitchFamily="34" charset="-79"/>
              </a:rPr>
              <a:t>T</a:t>
            </a:r>
            <a:r>
              <a:rPr lang="en-US" altLang="en-US" sz="2000" i="1" baseline="-25000" dirty="0">
                <a:solidFill>
                  <a:srgbClr val="333399"/>
                </a:solidFill>
                <a:latin typeface="Arial" pitchFamily="34" charset="0"/>
                <a:cs typeface="Miriam" pitchFamily="34" charset="-79"/>
              </a:rPr>
              <a:t>e </a:t>
            </a:r>
            <a:r>
              <a:rPr lang="en-US" altLang="en-US" sz="2000" i="1" baseline="-25000" dirty="0" smtClean="0">
                <a:solidFill>
                  <a:srgbClr val="333399"/>
                </a:solidFill>
                <a:latin typeface="Arial" pitchFamily="34" charset="0"/>
                <a:cs typeface="Miriam" pitchFamily="34" charset="-79"/>
              </a:rPr>
              <a:t>  </a:t>
            </a:r>
            <a:r>
              <a:rPr lang="en-US" altLang="en-US" sz="2000" dirty="0" smtClean="0">
                <a:solidFill>
                  <a:srgbClr val="333399"/>
                </a:solidFill>
                <a:latin typeface="Arial" pitchFamily="34" charset="0"/>
                <a:cs typeface="Miriam" pitchFamily="34" charset="-79"/>
              </a:rPr>
              <a:t>increases</a:t>
            </a:r>
            <a:endParaRPr lang="en-US" altLang="en-US" sz="2000" b="1" i="1" dirty="0">
              <a:solidFill>
                <a:srgbClr val="333399"/>
              </a:solidFill>
              <a:latin typeface="Arial" pitchFamily="34" charset="0"/>
              <a:cs typeface="Miriam" pitchFamily="34" charset="-79"/>
            </a:endParaRPr>
          </a:p>
        </p:txBody>
      </p:sp>
      <p:graphicFrame>
        <p:nvGraphicFramePr>
          <p:cNvPr id="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53584"/>
              </p:ext>
            </p:extLst>
          </p:nvPr>
        </p:nvGraphicFramePr>
        <p:xfrm>
          <a:off x="283718" y="1328029"/>
          <a:ext cx="4216274" cy="68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2" name="Equation" r:id="rId3" imgW="3327120" imgH="685800" progId="Equation.DSMT4">
                  <p:embed/>
                </p:oleObj>
              </mc:Choice>
              <mc:Fallback>
                <p:oleObj name="Equation" r:id="rId3" imgW="33271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18" y="1328029"/>
                        <a:ext cx="4216274" cy="682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 descr="Bouquet"/>
          <p:cNvSpPr txBox="1">
            <a:spLocks noChangeArrowheads="1"/>
          </p:cNvSpPr>
          <p:nvPr/>
        </p:nvSpPr>
        <p:spPr bwMode="auto">
          <a:xfrm>
            <a:off x="971600" y="116454"/>
            <a:ext cx="698477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 b="1" dirty="0" smtClean="0">
                <a:latin typeface="Comic Sans MS" pitchFamily="66" charset="0"/>
              </a:rPr>
              <a:t>  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2DEG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microwave radiation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091169"/>
              </p:ext>
            </p:extLst>
          </p:nvPr>
        </p:nvGraphicFramePr>
        <p:xfrm>
          <a:off x="3338142" y="3674274"/>
          <a:ext cx="2674018" cy="215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3" name="Graph" r:id="rId6" imgW="3863645" imgH="3091891" progId="Origin50.Graph">
                  <p:embed/>
                </p:oleObj>
              </mc:Choice>
              <mc:Fallback>
                <p:oleObj name="Graph" r:id="rId6" imgW="3863645" imgH="3091891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142" y="3674274"/>
                        <a:ext cx="2674018" cy="2158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242990"/>
              </p:ext>
            </p:extLst>
          </p:nvPr>
        </p:nvGraphicFramePr>
        <p:xfrm>
          <a:off x="3536592" y="4509998"/>
          <a:ext cx="2232248" cy="101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4" name="Graph" r:id="rId8" imgW="3243072" imgH="2879750" progId="Origin50.Graph">
                  <p:embed/>
                </p:oleObj>
              </mc:Choice>
              <mc:Fallback>
                <p:oleObj name="Graph" r:id="rId8" imgW="3243072" imgH="2879750" progId="Origin50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592" y="4509998"/>
                        <a:ext cx="2232248" cy="1013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46812"/>
              </p:ext>
            </p:extLst>
          </p:nvPr>
        </p:nvGraphicFramePr>
        <p:xfrm>
          <a:off x="4932041" y="1415670"/>
          <a:ext cx="3744416" cy="57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5" name="Equation" r:id="rId10" imgW="3060360" imgH="672840" progId="Equation.DSMT4">
                  <p:embed/>
                </p:oleObj>
              </mc:Choice>
              <mc:Fallback>
                <p:oleObj name="Equation" r:id="rId10" imgW="3060360" imgH="67284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1" y="1415670"/>
                        <a:ext cx="3744416" cy="573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colorTemperature colorTemp="3550"/>
                    </a14:imgEffect>
                    <a14:imgEffect>
                      <a14:saturation sat="359000"/>
                    </a14:imgEffect>
                    <a14:imgEffect>
                      <a14:brightnessContrast bright="21000" contrast="93000"/>
                    </a14:imgEffect>
                  </a14:imgLayer>
                </a14:imgProps>
              </a:ext>
            </a:extLst>
          </a:blip>
          <a:srcRect l="10170" t="-4" r="-830" b="26326"/>
          <a:stretch/>
        </p:blipFill>
        <p:spPr>
          <a:xfrm>
            <a:off x="35496" y="2996952"/>
            <a:ext cx="3459509" cy="29523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35496" y="2103239"/>
            <a:ext cx="369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Power loss per electron  versus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e</a:t>
            </a:r>
            <a:endParaRPr lang="en-US" sz="2400" i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49666" y="2492896"/>
            <a:ext cx="3978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M. E. Daniels, B. K. Ridley</a:t>
            </a:r>
            <a:r>
              <a:rPr lang="en-GB" sz="1200" dirty="0" smtClean="0"/>
              <a:t>,  </a:t>
            </a:r>
            <a:r>
              <a:rPr lang="en-GB" sz="1200" dirty="0" err="1" smtClean="0"/>
              <a:t>S.S.Electronics</a:t>
            </a:r>
            <a:r>
              <a:rPr lang="en-GB" sz="1200" dirty="0" smtClean="0"/>
              <a:t>.</a:t>
            </a:r>
            <a:r>
              <a:rPr lang="en-US" sz="1200" b="1" dirty="0" smtClean="0"/>
              <a:t>32</a:t>
            </a:r>
            <a:r>
              <a:rPr lang="en-US" sz="1200" dirty="0"/>
              <a:t>, 1207 (1989).</a:t>
            </a:r>
          </a:p>
          <a:p>
            <a:r>
              <a:rPr lang="en-US" sz="1200" dirty="0" err="1" smtClean="0"/>
              <a:t>N.Balkan</a:t>
            </a:r>
            <a:r>
              <a:rPr lang="en-US" sz="1200" dirty="0" smtClean="0"/>
              <a:t> </a:t>
            </a:r>
            <a:r>
              <a:rPr lang="en-US" sz="1200" i="1" dirty="0" smtClean="0"/>
              <a:t>et.al.</a:t>
            </a:r>
            <a:r>
              <a:rPr lang="en-US" sz="1200" dirty="0" smtClean="0"/>
              <a:t>, </a:t>
            </a:r>
            <a:r>
              <a:rPr lang="en-US" sz="1200" dirty="0" err="1" smtClean="0"/>
              <a:t>Semicond</a:t>
            </a:r>
            <a:r>
              <a:rPr lang="en-US" sz="1200" dirty="0"/>
              <a:t>. Sci. Technol.17(2002) </a:t>
            </a:r>
            <a:r>
              <a:rPr lang="en-US" sz="1200" dirty="0" smtClean="0"/>
              <a:t>18–29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2110497"/>
            <a:ext cx="4752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en-US" i="1" dirty="0" smtClean="0">
                <a:latin typeface="Times" pitchFamily="18" charset="0"/>
                <a:cs typeface="Times New Roman" pitchFamily="18" charset="0"/>
              </a:rPr>
              <a:t>  </a:t>
            </a:r>
            <a:r>
              <a:rPr lang="en-US" altLang="en-US" i="1" dirty="0" err="1" smtClean="0">
                <a:latin typeface="Times" pitchFamily="18" charset="0"/>
                <a:cs typeface="Times New Roman" pitchFamily="18" charset="0"/>
              </a:rPr>
              <a:t>P</a:t>
            </a:r>
            <a:r>
              <a:rPr lang="en-US" altLang="en-US" i="1" baseline="-25000" dirty="0" err="1" smtClean="0">
                <a:latin typeface="Times" pitchFamily="18" charset="0"/>
                <a:cs typeface="Times New Roman" pitchFamily="18" charset="0"/>
              </a:rPr>
              <a:t>abs</a:t>
            </a:r>
            <a:r>
              <a:rPr lang="en-US" altLang="en-US" i="1" dirty="0" smtClean="0">
                <a:latin typeface="Times" pitchFamily="18" charset="0"/>
                <a:cs typeface="Times New Roman" pitchFamily="18" charset="0"/>
              </a:rPr>
              <a:t>  (</a:t>
            </a:r>
            <a:r>
              <a:rPr lang="en-US" altLang="en-US" sz="1600" i="1" dirty="0" smtClean="0">
                <a:latin typeface="Times" pitchFamily="18" charset="0"/>
                <a:cs typeface="Times New Roman" pitchFamily="18" charset="0"/>
              </a:rPr>
              <a:t>at CR) :  </a:t>
            </a:r>
            <a:r>
              <a:rPr lang="en-US" altLang="en-US" sz="1600" dirty="0">
                <a:latin typeface="Times" pitchFamily="18" charset="0"/>
                <a:cs typeface="Arial" charset="0"/>
              </a:rPr>
              <a:t>#1x1 mm, </a:t>
            </a:r>
            <a:r>
              <a:rPr lang="de-DE" altLang="en-US" sz="1600" i="1" dirty="0">
                <a:solidFill>
                  <a:srgbClr val="000000"/>
                </a:solidFill>
                <a:latin typeface="Times" pitchFamily="18" charset="0"/>
                <a:cs typeface="Times New Roman" pitchFamily="18" charset="0"/>
              </a:rPr>
              <a:t>n</a:t>
            </a:r>
            <a:r>
              <a:rPr lang="de-DE" altLang="en-US" sz="1600" i="1" baseline="-25000" dirty="0">
                <a:solidFill>
                  <a:srgbClr val="000000"/>
                </a:solidFill>
                <a:latin typeface="Times" pitchFamily="18" charset="0"/>
                <a:cs typeface="Times New Roman" pitchFamily="18" charset="0"/>
              </a:rPr>
              <a:t>2D </a:t>
            </a:r>
            <a:r>
              <a:rPr lang="de-DE" altLang="en-US" sz="1600" dirty="0">
                <a:solidFill>
                  <a:srgbClr val="000000"/>
                </a:solidFill>
                <a:latin typeface="Times" pitchFamily="18" charset="0"/>
                <a:cs typeface="Times New Roman" pitchFamily="18" charset="0"/>
              </a:rPr>
              <a:t>= </a:t>
            </a:r>
            <a:r>
              <a:rPr lang="de-DE" altLang="ja-JP" sz="1600" dirty="0">
                <a:solidFill>
                  <a:srgbClr val="000000"/>
                </a:solidFill>
                <a:latin typeface="Times" pitchFamily="18" charset="0"/>
                <a:cs typeface="Times New Roman" pitchFamily="18" charset="0"/>
              </a:rPr>
              <a:t>10</a:t>
            </a:r>
            <a:r>
              <a:rPr lang="de-DE" altLang="ja-JP" sz="1600" baseline="30000" dirty="0">
                <a:solidFill>
                  <a:srgbClr val="000000"/>
                </a:solidFill>
                <a:latin typeface="Times" pitchFamily="18" charset="0"/>
                <a:cs typeface="Times New Roman" pitchFamily="18" charset="0"/>
              </a:rPr>
              <a:t>11</a:t>
            </a:r>
            <a:r>
              <a:rPr lang="de-DE" altLang="ja-JP" sz="1600" dirty="0">
                <a:solidFill>
                  <a:srgbClr val="000000"/>
                </a:solidFill>
                <a:latin typeface="Times" pitchFamily="18" charset="0"/>
                <a:cs typeface="Times New Roman" pitchFamily="18" charset="0"/>
              </a:rPr>
              <a:t>cm</a:t>
            </a:r>
            <a:r>
              <a:rPr lang="de-DE" altLang="ja-JP" sz="1600" baseline="30000" dirty="0">
                <a:solidFill>
                  <a:srgbClr val="000000"/>
                </a:solidFill>
                <a:latin typeface="Times" pitchFamily="18" charset="0"/>
                <a:cs typeface="Times New Roman" pitchFamily="18" charset="0"/>
              </a:rPr>
              <a:t>-2</a:t>
            </a:r>
            <a:r>
              <a:rPr lang="de-DE" altLang="ja-JP" sz="1600" dirty="0">
                <a:solidFill>
                  <a:srgbClr val="000000"/>
                </a:solidFill>
                <a:latin typeface="Times" pitchFamily="18" charset="0"/>
                <a:cs typeface="Times New Roman" pitchFamily="18" charset="0"/>
              </a:rPr>
              <a:t> ,  </a:t>
            </a:r>
            <a:r>
              <a:rPr lang="en-US" altLang="en-US" sz="1600" i="1" dirty="0" smtClean="0">
                <a:latin typeface="Times" pitchFamily="18" charset="0"/>
                <a:cs typeface="Arial" charset="0"/>
              </a:rPr>
              <a:t>N</a:t>
            </a:r>
            <a:r>
              <a:rPr lang="en-US" altLang="en-US" sz="1600" i="1" baseline="-25000" dirty="0" smtClean="0">
                <a:latin typeface="Times" pitchFamily="18" charset="0"/>
                <a:cs typeface="Arial" charset="0"/>
              </a:rPr>
              <a:t>e</a:t>
            </a:r>
            <a:r>
              <a:rPr lang="en-US" altLang="en-US" sz="1600" dirty="0" smtClean="0">
                <a:latin typeface="Times" pitchFamily="18" charset="0"/>
                <a:cs typeface="Arial" charset="0"/>
              </a:rPr>
              <a:t>= </a:t>
            </a:r>
            <a:r>
              <a:rPr lang="en-US" altLang="en-US" sz="1600" dirty="0">
                <a:latin typeface="Times" pitchFamily="18" charset="0"/>
                <a:cs typeface="Arial" charset="0"/>
              </a:rPr>
              <a:t>10</a:t>
            </a:r>
            <a:r>
              <a:rPr lang="en-US" altLang="en-US" sz="1600" baseline="30000" dirty="0">
                <a:latin typeface="Times" pitchFamily="18" charset="0"/>
                <a:cs typeface="Arial" charset="0"/>
              </a:rPr>
              <a:t>9</a:t>
            </a:r>
            <a:r>
              <a:rPr lang="en-US" altLang="en-US" sz="1600" dirty="0">
                <a:latin typeface="Times" pitchFamily="18" charset="0"/>
                <a:cs typeface="Arial" charset="0"/>
              </a:rPr>
              <a:t> </a:t>
            </a:r>
            <a:r>
              <a:rPr lang="en-US" altLang="en-US" sz="1600" dirty="0" smtClean="0">
                <a:latin typeface="Times" pitchFamily="18" charset="0"/>
                <a:cs typeface="Arial" charset="0"/>
              </a:rPr>
              <a:t>el</a:t>
            </a:r>
            <a:endParaRPr lang="en-US" sz="1600" dirty="0"/>
          </a:p>
          <a:p>
            <a:pPr>
              <a:lnSpc>
                <a:spcPts val="3000"/>
              </a:lnSpc>
            </a:pPr>
            <a:r>
              <a:rPr lang="en-US" altLang="en-US" i="1" dirty="0" smtClean="0">
                <a:latin typeface="Times" pitchFamily="18" charset="0"/>
                <a:cs typeface="Times New Roman" pitchFamily="18" charset="0"/>
              </a:rPr>
              <a:t>  </a:t>
            </a:r>
            <a:r>
              <a:rPr lang="en-US" altLang="en-US" i="1" dirty="0" err="1" smtClean="0">
                <a:latin typeface="Times" pitchFamily="18" charset="0"/>
                <a:cs typeface="Times New Roman" pitchFamily="18" charset="0"/>
              </a:rPr>
              <a:t>P</a:t>
            </a:r>
            <a:r>
              <a:rPr lang="en-US" altLang="en-US" i="1" baseline="-25000" dirty="0" err="1" smtClean="0">
                <a:latin typeface="Times" pitchFamily="18" charset="0"/>
                <a:cs typeface="Times New Roman" pitchFamily="18" charset="0"/>
              </a:rPr>
              <a:t>abs</a:t>
            </a:r>
            <a:r>
              <a:rPr lang="en-US" altLang="en-US" i="1" baseline="-25000" dirty="0" smtClean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i="1" dirty="0" smtClean="0">
                <a:latin typeface="Times" pitchFamily="18" charset="0"/>
                <a:cs typeface="Times New Roman" pitchFamily="18" charset="0"/>
              </a:rPr>
              <a:t>= ~ </a:t>
            </a:r>
            <a:r>
              <a:rPr lang="en-US" altLang="en-US" dirty="0" smtClean="0">
                <a:latin typeface="Times" pitchFamily="18" charset="0"/>
                <a:cs typeface="Times New Roman" pitchFamily="18" charset="0"/>
              </a:rPr>
              <a:t>10% </a:t>
            </a:r>
            <a:r>
              <a:rPr lang="en-US" altLang="en-US" i="1" dirty="0" smtClean="0">
                <a:latin typeface="Times" pitchFamily="18" charset="0"/>
                <a:cs typeface="Times New Roman" pitchFamily="18" charset="0"/>
              </a:rPr>
              <a:t>P</a:t>
            </a:r>
            <a:r>
              <a:rPr lang="en-US" altLang="en-US" i="1" baseline="-25000" dirty="0" smtClean="0">
                <a:latin typeface="Times" pitchFamily="18" charset="0"/>
                <a:cs typeface="Times New Roman" pitchFamily="18" charset="0"/>
              </a:rPr>
              <a:t>in</a:t>
            </a:r>
            <a:r>
              <a:rPr lang="en-US" altLang="en-US" dirty="0" smtClean="0">
                <a:latin typeface="Times" pitchFamily="18" charset="0"/>
                <a:cs typeface="Times New Roman" pitchFamily="18" charset="0"/>
              </a:rPr>
              <a:t>  ~10</a:t>
            </a:r>
            <a:r>
              <a:rPr lang="en-US" altLang="en-US" baseline="30000" dirty="0" smtClean="0">
                <a:latin typeface="Times" pitchFamily="18" charset="0"/>
                <a:cs typeface="Times New Roman" pitchFamily="18" charset="0"/>
              </a:rPr>
              <a:t>-5</a:t>
            </a:r>
            <a:r>
              <a:rPr lang="en-US" altLang="en-US" dirty="0" smtClean="0">
                <a:latin typeface="Times" pitchFamily="18" charset="0"/>
                <a:cs typeface="Times New Roman" pitchFamily="18" charset="0"/>
              </a:rPr>
              <a:t> W   (at  </a:t>
            </a:r>
            <a:r>
              <a:rPr lang="en-US" altLang="en-US" i="1" u="sng" dirty="0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P</a:t>
            </a:r>
            <a:r>
              <a:rPr lang="en-US" altLang="en-US" i="1" baseline="-25000" dirty="0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in</a:t>
            </a:r>
            <a:r>
              <a:rPr lang="en-US" altLang="en-US" u="sng" baseline="30000" dirty="0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u="sng" dirty="0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=0.1 mW </a:t>
            </a:r>
            <a:r>
              <a:rPr lang="en-US" altLang="en-US" dirty="0" smtClean="0">
                <a:latin typeface="Times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i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r>
              <a:rPr lang="en-US" alt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N</a:t>
            </a:r>
            <a:r>
              <a:rPr lang="en-US" alt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/ el      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i="1" baseline="30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~5-10 K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4428401"/>
            <a:ext cx="233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W/el , 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 5 K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W/el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99243993"/>
              </p:ext>
            </p:extLst>
          </p:nvPr>
        </p:nvGraphicFramePr>
        <p:xfrm>
          <a:off x="6300192" y="3933056"/>
          <a:ext cx="2592387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6" name="Equation" r:id="rId14" imgW="2361960" imgH="3124080" progId="Equation.DSMT4">
                  <p:embed/>
                </p:oleObj>
              </mc:Choice>
              <mc:Fallback>
                <p:oleObj name="Equation" r:id="rId14" imgW="2361960" imgH="3124080" progId="Equation.DSMT4">
                  <p:embed/>
                  <p:pic>
                    <p:nvPicPr>
                      <p:cNvPr id="0" name="Object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933056"/>
                        <a:ext cx="2592387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098576" y="1844824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9388" y="575976"/>
            <a:ext cx="8893175" cy="0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723934"/>
              </p:ext>
            </p:extLst>
          </p:nvPr>
        </p:nvGraphicFramePr>
        <p:xfrm>
          <a:off x="5012085" y="749077"/>
          <a:ext cx="20081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7" name="Equation" r:id="rId16" imgW="1460160" imgH="355320" progId="Equation.DSMT4">
                  <p:embed/>
                </p:oleObj>
              </mc:Choice>
              <mc:Fallback>
                <p:oleObj name="Equation" r:id="rId16" imgW="1460160" imgH="35532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085" y="749077"/>
                        <a:ext cx="20081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5573" y="4293096"/>
            <a:ext cx="1047648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3528" y="5949280"/>
            <a:ext cx="5976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Low-energy </a:t>
            </a:r>
            <a:r>
              <a:rPr lang="en-US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ballistically</a:t>
            </a:r>
            <a:r>
              <a:rPr lang="en-US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propagated  acoustic </a:t>
            </a:r>
            <a:r>
              <a:rPr lang="en-US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phonons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(free path &gt; sample size)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193231"/>
            <a:ext cx="13994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(dc-current exp.)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4572000" y="3429000"/>
            <a:ext cx="44216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B1B6B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en-US" dirty="0" smtClean="0">
                <a:solidFill>
                  <a:srgbClr val="1B1B6B"/>
                </a:solidFill>
                <a:latin typeface="Arial" pitchFamily="34" charset="0"/>
                <a:cs typeface="Arial" pitchFamily="34" charset="0"/>
              </a:rPr>
              <a:t>mw-heated </a:t>
            </a:r>
            <a:r>
              <a:rPr lang="en-US" altLang="en-US" dirty="0">
                <a:solidFill>
                  <a:srgbClr val="1B1B6B"/>
                </a:solidFill>
                <a:latin typeface="Arial" pitchFamily="34" charset="0"/>
                <a:cs typeface="Arial" pitchFamily="34" charset="0"/>
              </a:rPr>
              <a:t>2DEG </a:t>
            </a:r>
            <a:r>
              <a:rPr lang="en-US" altLang="en-US" dirty="0" smtClean="0">
                <a:solidFill>
                  <a:srgbClr val="1B1B6B"/>
                </a:solidFill>
                <a:latin typeface="Arial" pitchFamily="34" charset="0"/>
                <a:cs typeface="Arial" pitchFamily="34" charset="0"/>
              </a:rPr>
              <a:t> emits  phonons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24" grpId="0"/>
      <p:bldP spid="4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07504" y="87604"/>
            <a:ext cx="406525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CC"/>
                    </a:gs>
                    <a:gs pos="50000">
                      <a:schemeClr val="bg1"/>
                    </a:gs>
                    <a:gs pos="100000">
                      <a:srgbClr val="FFCC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Microwave-induced PL change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117821" name="Text Box 61"/>
          <p:cNvSpPr txBox="1">
            <a:spLocks noChangeArrowheads="1"/>
          </p:cNvSpPr>
          <p:nvPr/>
        </p:nvSpPr>
        <p:spPr bwMode="auto">
          <a:xfrm>
            <a:off x="3999488" y="1271680"/>
            <a:ext cx="1148576" cy="222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0" bIns="155448">
            <a:spAutoFit/>
          </a:bodyPr>
          <a:lstStyle>
            <a:lvl1pPr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l" rtl="0" eaLnBrk="1" hangingPunct="1"/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1600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,  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1600" baseline="-250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algn="l" rtl="0" eaLnBrk="1" hangingPunct="1"/>
            <a:r>
              <a:rPr lang="en-US" altLang="en-US" sz="1600" baseline="-25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2 ,  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2.5 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K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lnSpc>
                <a:spcPct val="200000"/>
              </a:lnSpc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3,   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4.5 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K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lnSpc>
                <a:spcPct val="200000"/>
              </a:lnSpc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8,  18 K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829" name="Text Box 69"/>
          <p:cNvSpPr txBox="1">
            <a:spLocks noChangeArrowheads="1"/>
          </p:cNvSpPr>
          <p:nvPr/>
        </p:nvSpPr>
        <p:spPr bwMode="auto">
          <a:xfrm>
            <a:off x="3923928" y="3366108"/>
            <a:ext cx="1721478" cy="7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0" bIns="155448">
            <a:spAutoFit/>
          </a:bodyPr>
          <a:lstStyle>
            <a:lvl1pPr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en-US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i="1" baseline="-250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en-US" alt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alt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 </a:t>
            </a:r>
            <a:r>
              <a:rPr lang="en-US" alt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?!</a:t>
            </a:r>
            <a:endParaRPr lang="ru-RU" alt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803" name="Text Box 43"/>
          <p:cNvSpPr txBox="1">
            <a:spLocks noChangeArrowheads="1"/>
          </p:cNvSpPr>
          <p:nvPr/>
        </p:nvSpPr>
        <p:spPr bwMode="auto">
          <a:xfrm>
            <a:off x="3707904" y="4005064"/>
            <a:ext cx="2463076" cy="95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0" bIns="155448">
            <a:spAutoFit/>
          </a:bodyPr>
          <a:lstStyle>
            <a:lvl1pPr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16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altLang="en-US" sz="1600" b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en-US" sz="1600" i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1600" i="1" baseline="-25000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”  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reaches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maximuma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at  e-CR</a:t>
            </a:r>
            <a:endParaRPr lang="ru-RU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52120" y="188640"/>
            <a:ext cx="3492574" cy="4813894"/>
            <a:chOff x="5837289" y="1091166"/>
            <a:chExt cx="4496884" cy="5080656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9968014"/>
                </p:ext>
              </p:extLst>
            </p:nvPr>
          </p:nvGraphicFramePr>
          <p:xfrm>
            <a:off x="5837289" y="1890019"/>
            <a:ext cx="4126415" cy="4281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14" name="Graph" r:id="rId3" imgW="3186379" imgH="4255008" progId="Origin50.Graph">
                    <p:embed/>
                  </p:oleObj>
                </mc:Choice>
                <mc:Fallback>
                  <p:oleObj name="Graph" r:id="rId3" imgW="3186379" imgH="4255008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887" t="4732" r="2887" b="3012"/>
                        <a:stretch>
                          <a:fillRect/>
                        </a:stretch>
                      </p:blipFill>
                      <p:spPr bwMode="auto">
                        <a:xfrm>
                          <a:off x="5837289" y="1890019"/>
                          <a:ext cx="4126415" cy="4281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5837289" y="1091166"/>
              <a:ext cx="4298335" cy="682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i="1" u="sng" dirty="0" smtClean="0">
                  <a:cs typeface="Arial" pitchFamily="34" charset="0"/>
                </a:rPr>
                <a:t>Primary </a:t>
              </a:r>
              <a:r>
                <a:rPr lang="en-US" altLang="en-US" i="1" u="sng" dirty="0">
                  <a:cs typeface="Arial" pitchFamily="34" charset="0"/>
                </a:rPr>
                <a:t>effect </a:t>
              </a:r>
              <a:r>
                <a:rPr lang="en-US" altLang="en-US" i="1" u="sng" dirty="0" smtClean="0">
                  <a:cs typeface="Arial" pitchFamily="34" charset="0"/>
                </a:rPr>
                <a:t> is  a  </a:t>
              </a:r>
            </a:p>
            <a:p>
              <a:pPr algn="ctr"/>
              <a:r>
                <a:rPr lang="en-US" altLang="en-US" i="1" u="sng" dirty="0" smtClean="0">
                  <a:cs typeface="Arial" pitchFamily="34" charset="0"/>
                </a:rPr>
                <a:t> 2D-electron  mw-heating</a:t>
              </a:r>
              <a:endParaRPr lang="en-US" altLang="en-US" i="1" u="sng" dirty="0">
                <a:cs typeface="Arial" pitchFamily="34" charset="0"/>
              </a:endParaRPr>
            </a:p>
          </p:txBody>
        </p:sp>
        <p:sp>
          <p:nvSpPr>
            <p:cNvPr id="117830" name="Line 70"/>
            <p:cNvSpPr>
              <a:spLocks noChangeShapeType="1"/>
            </p:cNvSpPr>
            <p:nvPr/>
          </p:nvSpPr>
          <p:spPr bwMode="auto">
            <a:xfrm>
              <a:off x="10018079" y="2736908"/>
              <a:ext cx="1" cy="3600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182880" bIns="155448">
              <a:spAutoFit/>
            </a:bodyPr>
            <a:lstStyle/>
            <a:p>
              <a:endParaRPr lang="en-US"/>
            </a:p>
          </p:txBody>
        </p:sp>
        <p:sp>
          <p:nvSpPr>
            <p:cNvPr id="117835" name="Text Box 75"/>
            <p:cNvSpPr txBox="1">
              <a:spLocks noChangeArrowheads="1"/>
            </p:cNvSpPr>
            <p:nvPr/>
          </p:nvSpPr>
          <p:spPr bwMode="auto">
            <a:xfrm>
              <a:off x="9781884" y="3219120"/>
              <a:ext cx="552289" cy="62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182880" bIns="155448">
              <a:spAutoFit/>
            </a:bodyPr>
            <a:lstStyle>
              <a:lvl1pPr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altLang="en-US" sz="1600" b="1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altLang="en-US" sz="1600" b="1" i="1" baseline="-250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ru-RU" altLang="en-US" sz="16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7504" y="5735404"/>
            <a:ext cx="9030473" cy="926127"/>
            <a:chOff x="170860" y="5712354"/>
            <a:chExt cx="9427441" cy="1028209"/>
          </a:xfrm>
        </p:grpSpPr>
        <p:sp>
          <p:nvSpPr>
            <p:cNvPr id="117779" name="Text Box 19"/>
            <p:cNvSpPr txBox="1">
              <a:spLocks noChangeArrowheads="1"/>
            </p:cNvSpPr>
            <p:nvPr/>
          </p:nvSpPr>
          <p:spPr bwMode="auto">
            <a:xfrm>
              <a:off x="471552" y="5712354"/>
              <a:ext cx="8720113" cy="686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182880" bIns="155448">
              <a:spAutoFit/>
            </a:bodyPr>
            <a:lstStyle>
              <a:lvl1pPr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en-US" sz="1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2D-electron heating leads to </a:t>
              </a:r>
              <a:r>
                <a:rPr lang="en-US" altLang="en-US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1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energy redistribution </a:t>
              </a:r>
              <a:r>
                <a:rPr lang="en-US" altLang="en-US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of  photoexcited </a:t>
              </a:r>
              <a:r>
                <a:rPr lang="en-US" altLang="en-US" sz="1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holes!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0860" y="6364692"/>
              <a:ext cx="9427441" cy="375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via </a:t>
              </a:r>
              <a:r>
                <a:rPr lang="en-US" altLang="en-US" sz="16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nonequilibrium</a:t>
              </a:r>
              <a:r>
                <a:rPr lang="en-US" altLang="en-U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phonons emitted by warm 2DEG  </a:t>
              </a: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en-US" sz="1600" dirty="0" smtClean="0">
                  <a:latin typeface="Arial" pitchFamily="34" charset="0"/>
                  <a:cs typeface="Arial" pitchFamily="34" charset="0"/>
                </a:rPr>
                <a:t>2De  </a:t>
              </a: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and</a:t>
              </a:r>
              <a:r>
                <a:rPr lang="en-US" altLang="en-US" sz="1600" dirty="0" smtClean="0">
                  <a:latin typeface="Arial" pitchFamily="34" charset="0"/>
                  <a:cs typeface="Arial" pitchFamily="34" charset="0"/>
                </a:rPr>
                <a:t> holes are </a:t>
              </a: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spatially separated!)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19967" y="710700"/>
            <a:ext cx="174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Spectra at  </a:t>
            </a:r>
            <a:r>
              <a:rPr lang="en-US" i="1" dirty="0" smtClean="0"/>
              <a:t>B</a:t>
            </a:r>
            <a:r>
              <a:rPr lang="en-US" dirty="0" smtClean="0"/>
              <a:t>=0   </a:t>
            </a:r>
            <a:endParaRPr lang="en-US" dirty="0"/>
          </a:p>
        </p:txBody>
      </p:sp>
      <p:graphicFrame>
        <p:nvGraphicFramePr>
          <p:cNvPr id="11782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957621"/>
              </p:ext>
            </p:extLst>
          </p:nvPr>
        </p:nvGraphicFramePr>
        <p:xfrm>
          <a:off x="3612157" y="5061743"/>
          <a:ext cx="30718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15" name="Equation" r:id="rId5" imgW="1879560" imgH="431640" progId="Equation.DSMT4">
                  <p:embed/>
                </p:oleObj>
              </mc:Choice>
              <mc:Fallback>
                <p:oleObj name="Equation" r:id="rId5" imgW="1879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157" y="5061743"/>
                        <a:ext cx="307181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283968" y="-21808"/>
            <a:ext cx="1152485" cy="930528"/>
            <a:chOff x="4067944" y="46179"/>
            <a:chExt cx="1224493" cy="1078564"/>
          </a:xfrm>
        </p:grpSpPr>
        <p:grpSp>
          <p:nvGrpSpPr>
            <p:cNvPr id="11" name="Group 10"/>
            <p:cNvGrpSpPr/>
            <p:nvPr/>
          </p:nvGrpSpPr>
          <p:grpSpPr>
            <a:xfrm>
              <a:off x="4067944" y="46179"/>
              <a:ext cx="1224493" cy="1078564"/>
              <a:chOff x="-2412776" y="713075"/>
              <a:chExt cx="1224493" cy="1183381"/>
            </a:xfrm>
          </p:grpSpPr>
          <p:grpSp>
            <p:nvGrpSpPr>
              <p:cNvPr id="24" name="Group 40"/>
              <p:cNvGrpSpPr>
                <a:grpSpLocks/>
              </p:cNvGrpSpPr>
              <p:nvPr/>
            </p:nvGrpSpPr>
            <p:grpSpPr bwMode="auto">
              <a:xfrm>
                <a:off x="-2412776" y="1437847"/>
                <a:ext cx="1224493" cy="458609"/>
                <a:chOff x="68" y="597"/>
                <a:chExt cx="1302" cy="330"/>
              </a:xfrm>
            </p:grpSpPr>
            <p:sp>
              <p:nvSpPr>
                <p:cNvPr id="25" name="Oval 41"/>
                <p:cNvSpPr>
                  <a:spLocks noChangeArrowheads="1"/>
                </p:cNvSpPr>
                <p:nvPr/>
              </p:nvSpPr>
              <p:spPr bwMode="auto">
                <a:xfrm>
                  <a:off x="531" y="597"/>
                  <a:ext cx="45" cy="45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Rectangle 43"/>
                <p:cNvSpPr>
                  <a:spLocks noChangeArrowheads="1"/>
                </p:cNvSpPr>
                <p:nvPr/>
              </p:nvSpPr>
              <p:spPr bwMode="auto">
                <a:xfrm>
                  <a:off x="68" y="881"/>
                  <a:ext cx="1224" cy="46"/>
                </a:xfrm>
                <a:prstGeom prst="rect">
                  <a:avLst/>
                </a:prstGeom>
                <a:solidFill>
                  <a:srgbClr val="FFFFB7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1500000" lon="1500000" rev="0"/>
                  </a:camera>
                  <a:lightRig rig="legacyFlat2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B7"/>
                  </a:extrusionClr>
                </a:sp3d>
              </p:spPr>
              <p:txBody>
                <a:bodyPr wrap="none" lIns="0" tIns="0" rIns="0" bIns="0" anchor="ctr">
                  <a:flatTx/>
                </a:bodyPr>
                <a:lstStyle>
                  <a:lvl1pPr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 Box 44"/>
                <p:cNvSpPr txBox="1">
                  <a:spLocks noChangeArrowheads="1"/>
                </p:cNvSpPr>
                <p:nvPr/>
              </p:nvSpPr>
              <p:spPr bwMode="auto">
                <a:xfrm rot="722244">
                  <a:off x="349" y="699"/>
                  <a:ext cx="487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 dirty="0">
                      <a:solidFill>
                        <a:schemeClr val="bg1"/>
                      </a:solidFill>
                    </a:rPr>
                    <a:t>2DEG</a:t>
                  </a:r>
                </a:p>
              </p:txBody>
            </p:sp>
            <p:sp>
              <p:nvSpPr>
                <p:cNvPr id="2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186" y="683"/>
                  <a:ext cx="0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234" y="683"/>
                  <a:ext cx="136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 i="1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42" name="TextBox 50"/>
              <p:cNvSpPr txBox="1">
                <a:spLocks noChangeArrowheads="1"/>
              </p:cNvSpPr>
              <p:nvPr/>
            </p:nvSpPr>
            <p:spPr bwMode="auto">
              <a:xfrm rot="20198679">
                <a:off x="-2023453" y="713075"/>
                <a:ext cx="434734" cy="337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i="1" dirty="0" smtClean="0">
                    <a:solidFill>
                      <a:schemeClr val="tx1"/>
                    </a:solidFill>
                  </a:rPr>
                  <a:t>mw</a:t>
                </a:r>
                <a:endParaRPr lang="he-IL" altLang="en-US" sz="1400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Lightning Bolt 32"/>
            <p:cNvSpPr/>
            <p:nvPr/>
          </p:nvSpPr>
          <p:spPr>
            <a:xfrm>
              <a:off x="4355976" y="260648"/>
              <a:ext cx="204303" cy="577777"/>
            </a:xfrm>
            <a:prstGeom prst="lightningBol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ightning Bolt 34"/>
            <p:cNvSpPr/>
            <p:nvPr/>
          </p:nvSpPr>
          <p:spPr>
            <a:xfrm>
              <a:off x="4644008" y="330943"/>
              <a:ext cx="204303" cy="577777"/>
            </a:xfrm>
            <a:prstGeom prst="lightningBol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36" name="Lightning Bolt 35"/>
            <p:cNvSpPr/>
            <p:nvPr/>
          </p:nvSpPr>
          <p:spPr>
            <a:xfrm>
              <a:off x="4860032" y="330943"/>
              <a:ext cx="204303" cy="577777"/>
            </a:xfrm>
            <a:prstGeom prst="lightningBol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7227" r="54348" b="20273"/>
          <a:stretch/>
        </p:blipFill>
        <p:spPr bwMode="auto">
          <a:xfrm>
            <a:off x="170996" y="1043963"/>
            <a:ext cx="3470815" cy="46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179388" y="548680"/>
            <a:ext cx="3993375" cy="19055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21" grpId="0"/>
      <p:bldP spid="117829" grpId="0"/>
      <p:bldP spid="1178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6989913" y="2426424"/>
            <a:ext cx="174375" cy="188046"/>
          </a:xfrm>
          <a:prstGeom prst="ellipse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10489" y="2021188"/>
            <a:ext cx="174375" cy="188046"/>
          </a:xfrm>
          <a:prstGeom prst="ellipse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72982" y="2237934"/>
            <a:ext cx="174375" cy="188046"/>
          </a:xfrm>
          <a:prstGeom prst="ellipse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845897" y="2647325"/>
            <a:ext cx="174375" cy="188046"/>
          </a:xfrm>
          <a:prstGeom prst="ellipse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197392" y="2062982"/>
            <a:ext cx="2087472" cy="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/>
          <p:cNvSpPr/>
          <p:nvPr/>
        </p:nvSpPr>
        <p:spPr bwMode="auto">
          <a:xfrm rot="15233646" flipV="1">
            <a:off x="7109398" y="2546637"/>
            <a:ext cx="404825" cy="190205"/>
          </a:xfrm>
          <a:prstGeom prst="lightningBol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7380" y="2852936"/>
            <a:ext cx="1487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/>
              <a:t>NA phonons</a:t>
            </a:r>
            <a:endParaRPr lang="en-US" sz="1600" i="1" u="sng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834919"/>
              </p:ext>
            </p:extLst>
          </p:nvPr>
        </p:nvGraphicFramePr>
        <p:xfrm>
          <a:off x="3994942" y="2604633"/>
          <a:ext cx="1260898" cy="82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1" name="Equation" r:id="rId3" imgW="1091880" imgH="1041120" progId="Equation.DSMT4">
                  <p:embed/>
                </p:oleObj>
              </mc:Choice>
              <mc:Fallback>
                <p:oleObj name="Equation" r:id="rId3" imgW="10918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4942" y="2604633"/>
                        <a:ext cx="1260898" cy="82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32303"/>
              </p:ext>
            </p:extLst>
          </p:nvPr>
        </p:nvGraphicFramePr>
        <p:xfrm>
          <a:off x="4373619" y="3521925"/>
          <a:ext cx="1494525" cy="339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2" name="Equation" r:id="rId5" imgW="1320480" imgH="355320" progId="Equation.DSMT4">
                  <p:embed/>
                </p:oleObj>
              </mc:Choice>
              <mc:Fallback>
                <p:oleObj name="Equation" r:id="rId5" imgW="13204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3619" y="3521925"/>
                        <a:ext cx="1494525" cy="339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8"/>
          <p:cNvSpPr/>
          <p:nvPr/>
        </p:nvSpPr>
        <p:spPr bwMode="auto">
          <a:xfrm>
            <a:off x="6195565" y="3014794"/>
            <a:ext cx="157670" cy="159170"/>
          </a:xfrm>
          <a:prstGeom prst="ellipse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Lightning Bolt 30"/>
          <p:cNvSpPr/>
          <p:nvPr/>
        </p:nvSpPr>
        <p:spPr bwMode="auto">
          <a:xfrm rot="10444191">
            <a:off x="6964713" y="2876435"/>
            <a:ext cx="471896" cy="328576"/>
          </a:xfrm>
          <a:prstGeom prst="lightningBol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flipH="1">
            <a:off x="7353998" y="1916832"/>
            <a:ext cx="60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5194617">
            <a:off x="4946354" y="861184"/>
            <a:ext cx="2493962" cy="2196609"/>
          </a:xfrm>
          <a:prstGeom prst="arc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1053305">
            <a:off x="5182706" y="846790"/>
            <a:ext cx="2317216" cy="2364157"/>
          </a:xfrm>
          <a:prstGeom prst="arc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394470" y="2699503"/>
            <a:ext cx="1649484" cy="0"/>
          </a:xfrm>
          <a:prstGeom prst="line">
            <a:avLst/>
          </a:prstGeom>
          <a:ln w="285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56315"/>
              </p:ext>
            </p:extLst>
          </p:nvPr>
        </p:nvGraphicFramePr>
        <p:xfrm>
          <a:off x="5724128" y="2135607"/>
          <a:ext cx="1158823" cy="28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3" name="Equation" r:id="rId7" imgW="1396800" imgH="393480" progId="Equation.DSMT4">
                  <p:embed/>
                </p:oleObj>
              </mc:Choice>
              <mc:Fallback>
                <p:oleObj name="Equation" r:id="rId7" imgW="1396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4128" y="2135607"/>
                        <a:ext cx="1158823" cy="285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/>
          <p:cNvSpPr/>
          <p:nvPr/>
        </p:nvSpPr>
        <p:spPr bwMode="auto">
          <a:xfrm>
            <a:off x="6704072" y="2836365"/>
            <a:ext cx="157670" cy="159170"/>
          </a:xfrm>
          <a:prstGeom prst="ellipse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99824"/>
              </p:ext>
            </p:extLst>
          </p:nvPr>
        </p:nvGraphicFramePr>
        <p:xfrm>
          <a:off x="6513790" y="3573016"/>
          <a:ext cx="2018650" cy="34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4" name="Equation" r:id="rId9" imgW="1993680" imgH="355320" progId="Equation.DSMT4">
                  <p:embed/>
                </p:oleObj>
              </mc:Choice>
              <mc:Fallback>
                <p:oleObj name="Equation" r:id="rId9" imgW="1993680" imgH="355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790" y="3573016"/>
                        <a:ext cx="2018650" cy="346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730147" y="4221088"/>
            <a:ext cx="5306349" cy="795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880"/>
              </a:lnSpc>
            </a:pP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net hole energy relaxation rate 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endParaRPr lang="en-US" alt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80"/>
              </a:lnSpc>
            </a:pP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due to  </a:t>
            </a:r>
            <a:r>
              <a:rPr lang="en-US" altLang="en-US" u="sng" dirty="0" smtClean="0">
                <a:latin typeface="Arial" pitchFamily="34" charset="0"/>
                <a:cs typeface="Arial" pitchFamily="34" charset="0"/>
              </a:rPr>
              <a:t>“hole heating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mediated by NA phonons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28047" r="54070" b="12894"/>
          <a:stretch/>
        </p:blipFill>
        <p:spPr bwMode="auto">
          <a:xfrm>
            <a:off x="297012" y="810598"/>
            <a:ext cx="2978844" cy="24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Oval 61"/>
          <p:cNvSpPr/>
          <p:nvPr/>
        </p:nvSpPr>
        <p:spPr>
          <a:xfrm>
            <a:off x="372790" y="1700808"/>
            <a:ext cx="1174874" cy="2953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no effect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95372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Direct</a:t>
            </a:r>
            <a:r>
              <a:rPr lang="en-US" i="1" dirty="0" smtClean="0"/>
              <a:t> effect of  the increased  T</a:t>
            </a:r>
            <a:r>
              <a:rPr lang="en-US" i="1" baseline="-25000" dirty="0" smtClean="0"/>
              <a:t>e</a:t>
            </a:r>
            <a:endParaRPr lang="en-US" i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41829" r="54900" b="18799"/>
          <a:stretch/>
        </p:blipFill>
        <p:spPr bwMode="auto">
          <a:xfrm>
            <a:off x="297011" y="3212976"/>
            <a:ext cx="3066310" cy="217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403648" y="5807005"/>
            <a:ext cx="400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clarify the physical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mechanisms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govern the mw-induced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effects: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0499" y="188640"/>
            <a:ext cx="41168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hole-energy distribution is governed by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competition of  two processes: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hole recombination with the 2DEG  and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hole-energy relaxation due to inelastic 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scattering by acoustic phonons.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4463723" y="2060848"/>
            <a:ext cx="684341" cy="405236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71182" y="1916832"/>
            <a:ext cx="1260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light excitation</a:t>
            </a:r>
            <a:endParaRPr lang="en-US" sz="1400" dirty="0"/>
          </a:p>
        </p:txBody>
      </p:sp>
      <p:cxnSp>
        <p:nvCxnSpPr>
          <p:cNvPr id="53" name="Curved Connector 52"/>
          <p:cNvCxnSpPr/>
          <p:nvPr/>
        </p:nvCxnSpPr>
        <p:spPr>
          <a:xfrm rot="16200000" flipH="1">
            <a:off x="5578457" y="3251612"/>
            <a:ext cx="435359" cy="1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95910" y="5085184"/>
            <a:ext cx="3890809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u="sng" dirty="0">
                <a:latin typeface="Arial" pitchFamily="34" charset="0"/>
                <a:cs typeface="Arial" pitchFamily="34" charset="0"/>
              </a:rPr>
              <a:t>indirect </a:t>
            </a:r>
            <a:r>
              <a:rPr lang="en-US" alt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2DEG-hole interaction) </a:t>
            </a:r>
            <a:endParaRPr lang="en-US" altLang="en-US" sz="2000" b="1" i="1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5220072" y="5759241"/>
            <a:ext cx="295232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Transient  dynamics</a:t>
            </a:r>
          </a:p>
          <a:p>
            <a:pPr>
              <a:lnSpc>
                <a:spcPts val="2500"/>
              </a:lnSpc>
            </a:pP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relaxation  time &lt; 10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  <a:p>
            <a:pPr>
              <a:lnSpc>
                <a:spcPts val="2500"/>
              </a:lnSpc>
            </a:pP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~  10 </a:t>
            </a:r>
            <a:r>
              <a:rPr lang="en-GB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-  10</a:t>
            </a:r>
            <a:r>
              <a:rPr lang="en-GB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-8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9119" y="2348880"/>
            <a:ext cx="104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69143" y="3356992"/>
            <a:ext cx="110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089119" y="2331957"/>
            <a:ext cx="178625" cy="94023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6200000" flipH="1">
            <a:off x="6056721" y="3421124"/>
            <a:ext cx="435359" cy="1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200000" flipH="1">
            <a:off x="6565227" y="3203445"/>
            <a:ext cx="435359" cy="1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6200000" flipH="1">
            <a:off x="6802592" y="3054044"/>
            <a:ext cx="435359" cy="1"/>
          </a:xfrm>
          <a:prstGeom prst="curvedConnector3">
            <a:avLst>
              <a:gd name="adj1" fmla="val -1896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 bwMode="auto">
          <a:xfrm>
            <a:off x="5737776" y="2897648"/>
            <a:ext cx="157670" cy="159170"/>
          </a:xfrm>
          <a:prstGeom prst="ellipse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364088" y="2636912"/>
            <a:ext cx="157670" cy="159170"/>
          </a:xfrm>
          <a:prstGeom prst="ellipse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" name="Curved Connector 55"/>
          <p:cNvCxnSpPr/>
          <p:nvPr/>
        </p:nvCxnSpPr>
        <p:spPr>
          <a:xfrm rot="16200000" flipH="1">
            <a:off x="5218417" y="2998608"/>
            <a:ext cx="435359" cy="1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5213445" y="2210937"/>
            <a:ext cx="395785" cy="723332"/>
          </a:xfrm>
          <a:custGeom>
            <a:avLst/>
            <a:gdLst>
              <a:gd name="connsiteX0" fmla="*/ 0 w 395785"/>
              <a:gd name="connsiteY0" fmla="*/ 0 h 723332"/>
              <a:gd name="connsiteX1" fmla="*/ 68239 w 395785"/>
              <a:gd name="connsiteY1" fmla="*/ 27296 h 723332"/>
              <a:gd name="connsiteX2" fmla="*/ 109182 w 395785"/>
              <a:gd name="connsiteY2" fmla="*/ 109182 h 723332"/>
              <a:gd name="connsiteX3" fmla="*/ 232012 w 395785"/>
              <a:gd name="connsiteY3" fmla="*/ 177421 h 723332"/>
              <a:gd name="connsiteX4" fmla="*/ 272955 w 395785"/>
              <a:gd name="connsiteY4" fmla="*/ 218364 h 723332"/>
              <a:gd name="connsiteX5" fmla="*/ 245659 w 395785"/>
              <a:gd name="connsiteY5" fmla="*/ 259308 h 723332"/>
              <a:gd name="connsiteX6" fmla="*/ 341194 w 395785"/>
              <a:gd name="connsiteY6" fmla="*/ 382138 h 723332"/>
              <a:gd name="connsiteX7" fmla="*/ 368489 w 395785"/>
              <a:gd name="connsiteY7" fmla="*/ 600502 h 723332"/>
              <a:gd name="connsiteX8" fmla="*/ 395785 w 395785"/>
              <a:gd name="connsiteY8" fmla="*/ 682388 h 723332"/>
              <a:gd name="connsiteX9" fmla="*/ 382137 w 395785"/>
              <a:gd name="connsiteY9" fmla="*/ 723332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785" h="723332">
                <a:moveTo>
                  <a:pt x="0" y="0"/>
                </a:moveTo>
                <a:cubicBezTo>
                  <a:pt x="22746" y="9099"/>
                  <a:pt x="48304" y="13056"/>
                  <a:pt x="68239" y="27296"/>
                </a:cubicBezTo>
                <a:cubicBezTo>
                  <a:pt x="156827" y="90574"/>
                  <a:pt x="43588" y="43588"/>
                  <a:pt x="109182" y="109182"/>
                </a:cubicBezTo>
                <a:cubicBezTo>
                  <a:pt x="156111" y="156111"/>
                  <a:pt x="180526" y="160259"/>
                  <a:pt x="232012" y="177421"/>
                </a:cubicBezTo>
                <a:cubicBezTo>
                  <a:pt x="245660" y="191069"/>
                  <a:pt x="269782" y="199326"/>
                  <a:pt x="272955" y="218364"/>
                </a:cubicBezTo>
                <a:cubicBezTo>
                  <a:pt x="275651" y="234544"/>
                  <a:pt x="242101" y="243296"/>
                  <a:pt x="245659" y="259308"/>
                </a:cubicBezTo>
                <a:cubicBezTo>
                  <a:pt x="254986" y="301281"/>
                  <a:pt x="309985" y="350928"/>
                  <a:pt x="341194" y="382138"/>
                </a:cubicBezTo>
                <a:cubicBezTo>
                  <a:pt x="380755" y="500818"/>
                  <a:pt x="324236" y="320231"/>
                  <a:pt x="368489" y="600502"/>
                </a:cubicBezTo>
                <a:cubicBezTo>
                  <a:pt x="372976" y="628922"/>
                  <a:pt x="395785" y="682388"/>
                  <a:pt x="395785" y="682388"/>
                </a:cubicBezTo>
                <a:lnTo>
                  <a:pt x="382137" y="723332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 bwMode="auto">
          <a:xfrm>
            <a:off x="5202656" y="2060848"/>
            <a:ext cx="174375" cy="188046"/>
          </a:xfrm>
          <a:prstGeom prst="ellipse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73652"/>
            <a:ext cx="921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Transient  dynamics  of  </a:t>
            </a:r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mw-modulated</a:t>
            </a:r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PL 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(under  short   mw-pulses)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1561" y="1902411"/>
            <a:ext cx="403244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Time-resolved (2 ns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gate) PL spectra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1" r="8513" b="27226"/>
          <a:stretch/>
        </p:blipFill>
        <p:spPr bwMode="auto">
          <a:xfrm>
            <a:off x="107504" y="2276872"/>
            <a:ext cx="4551288" cy="3384376"/>
          </a:xfrm>
          <a:prstGeom prst="rect">
            <a:avLst/>
          </a:prstGeom>
          <a:solidFill>
            <a:schemeClr val="accent6">
              <a:lumMod val="40000"/>
              <a:lumOff val="60000"/>
              <a:alpha val="67000"/>
            </a:schemeClr>
          </a:solidFill>
          <a:ln>
            <a:noFill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-1" r="3285" b="25567"/>
          <a:stretch/>
        </p:blipFill>
        <p:spPr bwMode="auto">
          <a:xfrm>
            <a:off x="1979712" y="2348880"/>
            <a:ext cx="2592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4932040" y="1052736"/>
            <a:ext cx="435130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transient PL intensity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i="1" dirty="0" smtClean="0"/>
              <a:t>E</a:t>
            </a:r>
            <a:r>
              <a:rPr lang="en-GB" sz="1600" i="1" baseline="-25000" dirty="0" smtClean="0"/>
              <a:t>m</a:t>
            </a:r>
            <a:r>
              <a:rPr lang="en-GB" sz="1600" i="1" dirty="0" smtClean="0"/>
              <a:t>  </a:t>
            </a:r>
            <a:r>
              <a:rPr lang="en-GB" sz="1600" dirty="0"/>
              <a:t>=1.524 </a:t>
            </a:r>
            <a:r>
              <a:rPr lang="en-GB" sz="1600" dirty="0" smtClean="0"/>
              <a:t>eV,  </a:t>
            </a:r>
            <a:r>
              <a:rPr lang="en-GB" sz="1600" i="1" dirty="0" smtClean="0"/>
              <a:t>B</a:t>
            </a:r>
            <a:r>
              <a:rPr lang="en-GB" sz="1600" dirty="0" smtClean="0"/>
              <a:t>=0.085 T,  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/>
              <a:t>=0.1 - 1 mW)</a:t>
            </a:r>
            <a:endParaRPr lang="en-US" sz="1600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604844" cy="374441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Rectangle 1"/>
          <p:cNvSpPr/>
          <p:nvPr/>
        </p:nvSpPr>
        <p:spPr>
          <a:xfrm>
            <a:off x="539552" y="5517232"/>
            <a:ext cx="36004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PL spectrum has not recovered </a:t>
            </a:r>
          </a:p>
          <a:p>
            <a:pPr>
              <a:lnSpc>
                <a:spcPct val="105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 15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delay time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3" y="5517232"/>
            <a:ext cx="34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Overshoots  and a long decay time</a:t>
            </a:r>
          </a:p>
          <a:p>
            <a:r>
              <a:rPr lang="en-GB" dirty="0" smtClean="0"/>
              <a:t> after the mw pulse terminates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41262" y="4725144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7504" y="830887"/>
            <a:ext cx="6120680" cy="65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 relaxes much 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 than the leading and trailing mw-pulse edges </a:t>
            </a:r>
            <a:r>
              <a:rPr lang="en-US" alt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(~3-5 ns)!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83148" y="1550065"/>
            <a:ext cx="0" cy="3317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96307" y="1268760"/>
            <a:ext cx="84868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061592" cy="360040"/>
          </a:xfrm>
        </p:spPr>
        <p:txBody>
          <a:bodyPr/>
          <a:lstStyle/>
          <a:p>
            <a:fld id="{FE120174-8276-458E-94B0-CC90B591889D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6165304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Hole-energy relaxation time ~  </a:t>
            </a:r>
            <a:r>
              <a:rPr lang="en-GB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Nonequilibrium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  phonon  lifetime  ~10 ns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539551" y="0"/>
            <a:ext cx="806489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free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excitons with  2DEG in a  single HJ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832" y="5990974"/>
            <a:ext cx="2448272" cy="31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832" name="Picture 2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t="20666" r="52134" b="11912"/>
          <a:stretch/>
        </p:blipFill>
        <p:spPr bwMode="auto">
          <a:xfrm>
            <a:off x="251520" y="1400582"/>
            <a:ext cx="3217200" cy="375661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</p:pic>
      <p:sp>
        <p:nvSpPr>
          <p:cNvPr id="196628" name="Text Box 20"/>
          <p:cNvSpPr txBox="1">
            <a:spLocks noChangeArrowheads="1"/>
          </p:cNvSpPr>
          <p:nvPr/>
        </p:nvSpPr>
        <p:spPr bwMode="auto">
          <a:xfrm rot="170650">
            <a:off x="3071665" y="1773758"/>
            <a:ext cx="41359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4221088"/>
            <a:ext cx="10560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2De-hole PL</a:t>
            </a:r>
            <a:endParaRPr lang="en-US" sz="14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7309" y="461665"/>
            <a:ext cx="9006691" cy="1500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777037" y="620689"/>
            <a:ext cx="3187451" cy="1880973"/>
            <a:chOff x="-321337" y="589292"/>
            <a:chExt cx="3010282" cy="2129716"/>
          </a:xfrm>
        </p:grpSpPr>
        <p:grpSp>
          <p:nvGrpSpPr>
            <p:cNvPr id="12" name="Group 11"/>
            <p:cNvGrpSpPr/>
            <p:nvPr/>
          </p:nvGrpSpPr>
          <p:grpSpPr>
            <a:xfrm>
              <a:off x="-321337" y="799828"/>
              <a:ext cx="3010282" cy="1919180"/>
              <a:chOff x="-225805" y="4261044"/>
              <a:chExt cx="3010282" cy="1919180"/>
            </a:xfrm>
          </p:grpSpPr>
          <p:grpSp>
            <p:nvGrpSpPr>
              <p:cNvPr id="15" name="Group 2"/>
              <p:cNvGrpSpPr>
                <a:grpSpLocks/>
              </p:cNvGrpSpPr>
              <p:nvPr/>
            </p:nvGrpSpPr>
            <p:grpSpPr bwMode="auto">
              <a:xfrm>
                <a:off x="249239" y="4321174"/>
                <a:ext cx="2535238" cy="1803400"/>
                <a:chOff x="157" y="2722"/>
                <a:chExt cx="1597" cy="1136"/>
              </a:xfrm>
            </p:grpSpPr>
            <p:grpSp>
              <p:nvGrpSpPr>
                <p:cNvPr id="28" name="Group 3"/>
                <p:cNvGrpSpPr>
                  <a:grpSpLocks/>
                </p:cNvGrpSpPr>
                <p:nvPr/>
              </p:nvGrpSpPr>
              <p:grpSpPr bwMode="auto">
                <a:xfrm>
                  <a:off x="157" y="2722"/>
                  <a:ext cx="1597" cy="1091"/>
                  <a:chOff x="157" y="2722"/>
                  <a:chExt cx="1597" cy="1091"/>
                </a:xfrm>
              </p:grpSpPr>
              <p:sp>
                <p:nvSpPr>
                  <p:cNvPr id="30" name="Text Box 4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1432" y="3223"/>
                    <a:ext cx="473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marL="342900" indent="-342900" algn="r" rtl="1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pitchFamily="26" charset="-79"/>
                      </a:defRPr>
                    </a:lvl1pPr>
                    <a:lvl2pPr marL="800100" indent="-342900" algn="r" rtl="1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pitchFamily="26" charset="-79"/>
                      </a:defRPr>
                    </a:lvl2pPr>
                    <a:lvl3pPr marL="1257300" indent="-342900" algn="r" rtl="1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pitchFamily="26" charset="-79"/>
                      </a:defRPr>
                    </a:lvl3pPr>
                    <a:lvl4pPr marL="1714500" indent="-342900" algn="r" rtl="1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pitchFamily="26" charset="-79"/>
                      </a:defRPr>
                    </a:lvl4pPr>
                    <a:lvl5pPr marL="2171700" indent="-342900" algn="r" rtl="1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pitchFamily="26" charset="-79"/>
                      </a:defRPr>
                    </a:lvl5pPr>
                    <a:lvl6pPr marL="2628900" indent="-3429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pitchFamily="26" charset="-79"/>
                      </a:defRPr>
                    </a:lvl6pPr>
                    <a:lvl7pPr marL="3086100" indent="-3429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pitchFamily="26" charset="-79"/>
                      </a:defRPr>
                    </a:lvl7pPr>
                    <a:lvl8pPr marL="3543300" indent="-3429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pitchFamily="26" charset="-79"/>
                      </a:defRPr>
                    </a:lvl8pPr>
                    <a:lvl9pPr marL="4000500" indent="-3429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pitchFamily="26" charset="-79"/>
                      </a:defRPr>
                    </a:lvl9pPr>
                  </a:lstStyle>
                  <a:p>
                    <a:pPr algn="l" rtl="0" eaLnBrk="1" fontAlgn="base" hangingPunct="1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1400" b="1" dirty="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Light</a:t>
                    </a:r>
                    <a:endParaRPr lang="en-US" altLang="en-US" sz="1400" b="1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1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95" y="2931"/>
                    <a:ext cx="100" cy="10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918" y="2908"/>
                    <a:ext cx="298" cy="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D0D0D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2700" tIns="12700" rIns="12700" bIns="12700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en-US" sz="1000" dirty="0">
                        <a:solidFill>
                          <a:schemeClr val="bg1">
                            <a:lumMod val="25000"/>
                          </a:schemeClr>
                        </a:solidFill>
                        <a:latin typeface="Arial" charset="0"/>
                      </a:rPr>
                      <a:t>2DEG</a:t>
                    </a:r>
                  </a:p>
                </p:txBody>
              </p:sp>
              <p:sp>
                <p:nvSpPr>
                  <p:cNvPr id="33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32" y="2765"/>
                    <a:ext cx="8" cy="5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120" y="3032"/>
                    <a:ext cx="89" cy="9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en-US" sz="1000">
                      <a:solidFill>
                        <a:srgbClr val="000000"/>
                      </a:solidFill>
                      <a:latin typeface="Times New Roman" pitchFamily="18" charset="0"/>
                      <a:cs typeface="Miriam" pitchFamily="2" charset="-79"/>
                    </a:endParaRPr>
                  </a:p>
                </p:txBody>
              </p:sp>
              <p:sp>
                <p:nvSpPr>
                  <p:cNvPr id="35" name="Arc 9"/>
                  <p:cNvSpPr>
                    <a:spLocks/>
                  </p:cNvSpPr>
                  <p:nvPr/>
                </p:nvSpPr>
                <p:spPr bwMode="auto">
                  <a:xfrm rot="-11023506">
                    <a:off x="1237" y="2722"/>
                    <a:ext cx="256" cy="216"/>
                  </a:xfrm>
                  <a:custGeom>
                    <a:avLst/>
                    <a:gdLst>
                      <a:gd name="G0" fmla="+- 0 0 0"/>
                      <a:gd name="G1" fmla="+- 21547 0 0"/>
                      <a:gd name="G2" fmla="+- 21600 0 0"/>
                      <a:gd name="T0" fmla="*/ 1513 w 21053"/>
                      <a:gd name="T1" fmla="*/ 0 h 21547"/>
                      <a:gd name="T2" fmla="*/ 21053 w 21053"/>
                      <a:gd name="T3" fmla="*/ 16719 h 21547"/>
                      <a:gd name="T4" fmla="*/ 0 w 21053"/>
                      <a:gd name="T5" fmla="*/ 21547 h 215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053" h="21547" fill="none" extrusionOk="0">
                        <a:moveTo>
                          <a:pt x="1512" y="0"/>
                        </a:moveTo>
                        <a:cubicBezTo>
                          <a:pt x="10995" y="665"/>
                          <a:pt x="18928" y="7453"/>
                          <a:pt x="21053" y="16718"/>
                        </a:cubicBezTo>
                      </a:path>
                      <a:path w="21053" h="21547" stroke="0" extrusionOk="0">
                        <a:moveTo>
                          <a:pt x="1512" y="0"/>
                        </a:moveTo>
                        <a:cubicBezTo>
                          <a:pt x="10995" y="665"/>
                          <a:pt x="18928" y="7453"/>
                          <a:pt x="21053" y="16718"/>
                        </a:cubicBezTo>
                        <a:lnTo>
                          <a:pt x="0" y="21547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3120"/>
                    <a:ext cx="157" cy="6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7" name="Arc 11"/>
                  <p:cNvSpPr>
                    <a:spLocks/>
                  </p:cNvSpPr>
                  <p:nvPr/>
                </p:nvSpPr>
                <p:spPr bwMode="auto">
                  <a:xfrm rot="217201">
                    <a:off x="1049" y="3207"/>
                    <a:ext cx="200" cy="112"/>
                  </a:xfrm>
                  <a:custGeom>
                    <a:avLst/>
                    <a:gdLst>
                      <a:gd name="G0" fmla="+- 0 0 0"/>
                      <a:gd name="G1" fmla="+- 21110 0 0"/>
                      <a:gd name="G2" fmla="+- 21600 0 0"/>
                      <a:gd name="T0" fmla="*/ 4574 w 21073"/>
                      <a:gd name="T1" fmla="*/ 0 h 21110"/>
                      <a:gd name="T2" fmla="*/ 21073 w 21073"/>
                      <a:gd name="T3" fmla="*/ 16369 h 21110"/>
                      <a:gd name="T4" fmla="*/ 0 w 21073"/>
                      <a:gd name="T5" fmla="*/ 21110 h 21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073" h="21110" fill="none" extrusionOk="0">
                        <a:moveTo>
                          <a:pt x="4574" y="-1"/>
                        </a:moveTo>
                        <a:cubicBezTo>
                          <a:pt x="12790" y="1780"/>
                          <a:pt x="19227" y="8166"/>
                          <a:pt x="21073" y="16368"/>
                        </a:cubicBezTo>
                      </a:path>
                      <a:path w="21073" h="21110" stroke="0" extrusionOk="0">
                        <a:moveTo>
                          <a:pt x="4574" y="-1"/>
                        </a:moveTo>
                        <a:cubicBezTo>
                          <a:pt x="12790" y="1780"/>
                          <a:pt x="19227" y="8166"/>
                          <a:pt x="21073" y="16368"/>
                        </a:cubicBezTo>
                        <a:lnTo>
                          <a:pt x="0" y="211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" name="Arc 12"/>
                  <p:cNvSpPr>
                    <a:spLocks/>
                  </p:cNvSpPr>
                  <p:nvPr/>
                </p:nvSpPr>
                <p:spPr bwMode="auto">
                  <a:xfrm rot="656518">
                    <a:off x="1077" y="3544"/>
                    <a:ext cx="174" cy="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245"/>
                      <a:gd name="T1" fmla="*/ 0 h 21600"/>
                      <a:gd name="T2" fmla="*/ 21245 w 21245"/>
                      <a:gd name="T3" fmla="*/ 17699 h 21600"/>
                      <a:gd name="T4" fmla="*/ 0 w 21245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245" h="21600" fill="none" extrusionOk="0">
                        <a:moveTo>
                          <a:pt x="-1" y="0"/>
                        </a:moveTo>
                        <a:cubicBezTo>
                          <a:pt x="10424" y="0"/>
                          <a:pt x="19362" y="7445"/>
                          <a:pt x="21244" y="17699"/>
                        </a:cubicBezTo>
                      </a:path>
                      <a:path w="21245" h="21600" stroke="0" extrusionOk="0">
                        <a:moveTo>
                          <a:pt x="-1" y="0"/>
                        </a:moveTo>
                        <a:cubicBezTo>
                          <a:pt x="10424" y="0"/>
                          <a:pt x="19362" y="7445"/>
                          <a:pt x="21244" y="1769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9" name="Arc 13"/>
                  <p:cNvSpPr>
                    <a:spLocks/>
                  </p:cNvSpPr>
                  <p:nvPr/>
                </p:nvSpPr>
                <p:spPr bwMode="auto">
                  <a:xfrm rot="-11335869">
                    <a:off x="1248" y="3575"/>
                    <a:ext cx="245" cy="238"/>
                  </a:xfrm>
                  <a:custGeom>
                    <a:avLst/>
                    <a:gdLst>
                      <a:gd name="G0" fmla="+- 0 0 0"/>
                      <a:gd name="G1" fmla="+- 21547 0 0"/>
                      <a:gd name="G2" fmla="+- 21600 0 0"/>
                      <a:gd name="T0" fmla="*/ 1513 w 20540"/>
                      <a:gd name="T1" fmla="*/ 0 h 21547"/>
                      <a:gd name="T2" fmla="*/ 20540 w 20540"/>
                      <a:gd name="T3" fmla="*/ 14862 h 21547"/>
                      <a:gd name="T4" fmla="*/ 0 w 20540"/>
                      <a:gd name="T5" fmla="*/ 21547 h 215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540" h="21547" fill="none" extrusionOk="0">
                        <a:moveTo>
                          <a:pt x="1512" y="0"/>
                        </a:moveTo>
                        <a:cubicBezTo>
                          <a:pt x="10290" y="616"/>
                          <a:pt x="17816" y="6495"/>
                          <a:pt x="20539" y="14862"/>
                        </a:cubicBezTo>
                      </a:path>
                      <a:path w="20540" h="21547" stroke="0" extrusionOk="0">
                        <a:moveTo>
                          <a:pt x="1512" y="0"/>
                        </a:moveTo>
                        <a:cubicBezTo>
                          <a:pt x="10290" y="616"/>
                          <a:pt x="17816" y="6495"/>
                          <a:pt x="20539" y="14862"/>
                        </a:cubicBezTo>
                        <a:lnTo>
                          <a:pt x="0" y="21547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3507"/>
                    <a:ext cx="96" cy="111"/>
                  </a:xfrm>
                  <a:prstGeom prst="ellipse">
                    <a:avLst/>
                  </a:prstGeom>
                  <a:noFill/>
                  <a:ln w="222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1" name="AutoShape 1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854" y="3127"/>
                    <a:ext cx="230" cy="57"/>
                  </a:xfrm>
                  <a:prstGeom prst="rtTriangl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3615"/>
                    <a:ext cx="1" cy="6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3" name="Arc 17"/>
                  <p:cNvSpPr>
                    <a:spLocks/>
                  </p:cNvSpPr>
                  <p:nvPr/>
                </p:nvSpPr>
                <p:spPr bwMode="auto">
                  <a:xfrm rot="427750">
                    <a:off x="157" y="3435"/>
                    <a:ext cx="965" cy="3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73"/>
                      <a:gd name="T1" fmla="*/ 0 h 21600"/>
                      <a:gd name="T2" fmla="*/ 21473 w 21473"/>
                      <a:gd name="T3" fmla="*/ 19258 h 21600"/>
                      <a:gd name="T4" fmla="*/ 0 w 2147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73" h="21600" fill="none" extrusionOk="0">
                        <a:moveTo>
                          <a:pt x="-1" y="0"/>
                        </a:moveTo>
                        <a:cubicBezTo>
                          <a:pt x="11022" y="0"/>
                          <a:pt x="20277" y="8300"/>
                          <a:pt x="21472" y="19258"/>
                        </a:cubicBezTo>
                      </a:path>
                      <a:path w="21473" h="21600" stroke="0" extrusionOk="0">
                        <a:moveTo>
                          <a:pt x="-1" y="0"/>
                        </a:moveTo>
                        <a:cubicBezTo>
                          <a:pt x="11022" y="0"/>
                          <a:pt x="20277" y="8300"/>
                          <a:pt x="21472" y="1925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en-US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2924"/>
                    <a:ext cx="7" cy="86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5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8" y="3024"/>
                    <a:ext cx="1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8" y="3120"/>
                    <a:ext cx="1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7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8" y="3566"/>
                    <a:ext cx="1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8" y="3679"/>
                    <a:ext cx="1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6" y="2966"/>
                    <a:ext cx="261" cy="1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1400" i="1" dirty="0">
                        <a:solidFill>
                          <a:schemeClr val="bg1">
                            <a:lumMod val="25000"/>
                          </a:schemeClr>
                        </a:solidFill>
                        <a:latin typeface="Arial" charset="0"/>
                      </a:rPr>
                      <a:t>E</a:t>
                    </a:r>
                    <a:r>
                      <a:rPr lang="en-US" altLang="en-US" sz="1400" i="1" baseline="-25000" dirty="0">
                        <a:solidFill>
                          <a:schemeClr val="bg1">
                            <a:lumMod val="25000"/>
                          </a:schemeClr>
                        </a:solidFill>
                        <a:latin typeface="Arial" charset="0"/>
                      </a:rPr>
                      <a:t>F</a:t>
                    </a:r>
                  </a:p>
                </p:txBody>
              </p:sp>
              <p:sp>
                <p:nvSpPr>
                  <p:cNvPr id="5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7" y="3184"/>
                    <a:ext cx="265" cy="1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1400" i="1" dirty="0">
                        <a:solidFill>
                          <a:schemeClr val="bg1">
                            <a:lumMod val="25000"/>
                          </a:schemeClr>
                        </a:solidFill>
                        <a:latin typeface="Arial" charset="0"/>
                      </a:rPr>
                      <a:t>E</a:t>
                    </a:r>
                    <a:r>
                      <a:rPr lang="en-US" altLang="en-US" sz="1400" i="1" baseline="-25000" dirty="0">
                        <a:solidFill>
                          <a:schemeClr val="bg1">
                            <a:lumMod val="25000"/>
                          </a:schemeClr>
                        </a:solidFill>
                        <a:latin typeface="Arial" charset="0"/>
                      </a:rPr>
                      <a:t>0</a:t>
                    </a:r>
                  </a:p>
                </p:txBody>
              </p:sp>
              <p:sp>
                <p:nvSpPr>
                  <p:cNvPr id="5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3184"/>
                    <a:ext cx="26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prstDash val="lgDashDot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16" y="3117"/>
                    <a:ext cx="26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prstDash val="lgDashDot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2910"/>
                    <a:ext cx="217" cy="3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881" y="2980"/>
                    <a:ext cx="8" cy="697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prstDash val="sys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fontAlgn="base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" name="Arc 29"/>
                  <p:cNvSpPr>
                    <a:spLocks/>
                  </p:cNvSpPr>
                  <p:nvPr/>
                </p:nvSpPr>
                <p:spPr bwMode="auto">
                  <a:xfrm rot="427750">
                    <a:off x="158" y="3088"/>
                    <a:ext cx="955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73"/>
                      <a:gd name="T1" fmla="*/ 0 h 21600"/>
                      <a:gd name="T2" fmla="*/ 21473 w 21473"/>
                      <a:gd name="T3" fmla="*/ 19258 h 21600"/>
                      <a:gd name="T4" fmla="*/ 0 w 2147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73" h="21600" fill="none" extrusionOk="0">
                        <a:moveTo>
                          <a:pt x="-1" y="0"/>
                        </a:moveTo>
                        <a:cubicBezTo>
                          <a:pt x="11022" y="0"/>
                          <a:pt x="20277" y="8300"/>
                          <a:pt x="21472" y="19258"/>
                        </a:cubicBezTo>
                      </a:path>
                      <a:path w="21473" h="21600" stroke="0" extrusionOk="0">
                        <a:moveTo>
                          <a:pt x="-1" y="0"/>
                        </a:moveTo>
                        <a:cubicBezTo>
                          <a:pt x="11022" y="0"/>
                          <a:pt x="20277" y="8300"/>
                          <a:pt x="21472" y="1925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en-US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32" y="3679"/>
                  <a:ext cx="332" cy="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1pPr>
                  <a:lvl2pPr marL="1536700" algn="r" rtl="1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2pPr>
                  <a:lvl3pPr marL="1651000" algn="r" rtl="1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3pPr>
                  <a:lvl4pPr marL="1765300" algn="r" rtl="1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4pPr>
                  <a:lvl5pPr marL="1879600" algn="r" rtl="1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5pPr>
                  <a:lvl6pPr marL="23368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6pPr>
                  <a:lvl7pPr marL="27940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7pPr>
                  <a:lvl8pPr marL="32512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8pPr>
                  <a:lvl9pPr marL="37084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9pPr>
                </a:lstStyle>
                <a:p>
                  <a:pPr algn="l" rtl="0" eaLnBrk="1" fontAlgn="base" hangingPunct="1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14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z=d</a:t>
                  </a:r>
                </a:p>
              </p:txBody>
            </p:sp>
          </p:grpSp>
          <p:sp>
            <p:nvSpPr>
              <p:cNvPr id="16" name="Oval 37"/>
              <p:cNvSpPr>
                <a:spLocks noChangeArrowheads="1"/>
              </p:cNvSpPr>
              <p:nvPr/>
            </p:nvSpPr>
            <p:spPr bwMode="auto">
              <a:xfrm>
                <a:off x="1129605" y="4727945"/>
                <a:ext cx="158750" cy="1730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Freeform 38"/>
              <p:cNvSpPr>
                <a:spLocks/>
              </p:cNvSpPr>
              <p:nvPr/>
            </p:nvSpPr>
            <p:spPr bwMode="auto">
              <a:xfrm>
                <a:off x="1120465" y="4876800"/>
                <a:ext cx="327335" cy="634288"/>
              </a:xfrm>
              <a:custGeom>
                <a:avLst/>
                <a:gdLst>
                  <a:gd name="T0" fmla="*/ 0 w 192"/>
                  <a:gd name="T1" fmla="*/ 0 h 432"/>
                  <a:gd name="T2" fmla="*/ 144 w 192"/>
                  <a:gd name="T3" fmla="*/ 192 h 432"/>
                  <a:gd name="T4" fmla="*/ 192 w 192"/>
                  <a:gd name="T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32">
                    <a:moveTo>
                      <a:pt x="0" y="0"/>
                    </a:moveTo>
                    <a:cubicBezTo>
                      <a:pt x="56" y="60"/>
                      <a:pt x="112" y="120"/>
                      <a:pt x="144" y="192"/>
                    </a:cubicBezTo>
                    <a:cubicBezTo>
                      <a:pt x="176" y="264"/>
                      <a:pt x="184" y="392"/>
                      <a:pt x="192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1295400" y="4800600"/>
                <a:ext cx="304800" cy="76200"/>
              </a:xfrm>
              <a:custGeom>
                <a:avLst/>
                <a:gdLst>
                  <a:gd name="T0" fmla="*/ 0 w 192"/>
                  <a:gd name="T1" fmla="*/ 0 h 432"/>
                  <a:gd name="T2" fmla="*/ 144 w 192"/>
                  <a:gd name="T3" fmla="*/ 192 h 432"/>
                  <a:gd name="T4" fmla="*/ 192 w 192"/>
                  <a:gd name="T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32">
                    <a:moveTo>
                      <a:pt x="0" y="0"/>
                    </a:moveTo>
                    <a:cubicBezTo>
                      <a:pt x="56" y="60"/>
                      <a:pt x="112" y="120"/>
                      <a:pt x="144" y="192"/>
                    </a:cubicBezTo>
                    <a:cubicBezTo>
                      <a:pt x="176" y="264"/>
                      <a:pt x="184" y="392"/>
                      <a:pt x="192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" name="Oval 40"/>
              <p:cNvSpPr>
                <a:spLocks noChangeArrowheads="1"/>
              </p:cNvSpPr>
              <p:nvPr/>
            </p:nvSpPr>
            <p:spPr bwMode="auto">
              <a:xfrm flipV="1">
                <a:off x="1676400" y="4814248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755576" y="4696116"/>
                <a:ext cx="158750" cy="1730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flipH="1">
                <a:off x="539552" y="5805264"/>
                <a:ext cx="64769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-225805" y="5831746"/>
                <a:ext cx="1619662" cy="34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hole drift in E</a:t>
                </a:r>
                <a:r>
                  <a:rPr lang="en-US" sz="14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HJ</a:t>
                </a:r>
                <a:r>
                  <a:rPr lang="en-US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H="1" flipV="1">
                <a:off x="262689" y="4261044"/>
                <a:ext cx="6350" cy="5262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H="1" flipV="1">
                <a:off x="264182" y="5337850"/>
                <a:ext cx="3175" cy="3178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-36512" y="2143889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z=0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739" y="589292"/>
              <a:ext cx="1950512" cy="383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exciton diffusion (drift)</a:t>
              </a:r>
              <a:endParaRPr lang="en-US" sz="1600" i="1" dirty="0"/>
            </a:p>
          </p:txBody>
        </p:sp>
      </p:grpSp>
      <p:sp>
        <p:nvSpPr>
          <p:cNvPr id="4" name="Lightning Bolt 3"/>
          <p:cNvSpPr/>
          <p:nvPr/>
        </p:nvSpPr>
        <p:spPr>
          <a:xfrm flipH="1">
            <a:off x="7634854" y="1544392"/>
            <a:ext cx="177506" cy="328418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231772"/>
              </p:ext>
            </p:extLst>
          </p:nvPr>
        </p:nvGraphicFramePr>
        <p:xfrm>
          <a:off x="6272930" y="4497808"/>
          <a:ext cx="2735434" cy="33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38" name="Equation" r:id="rId4" imgW="2197080" imgH="355320" progId="Equation.DSMT4">
                  <p:embed/>
                </p:oleObj>
              </mc:Choice>
              <mc:Fallback>
                <p:oleObj name="Equation" r:id="rId4" imgW="2197080" imgH="35532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930" y="4497808"/>
                        <a:ext cx="2735434" cy="331440"/>
                      </a:xfrm>
                      <a:prstGeom prst="rect">
                        <a:avLst/>
                      </a:prstGeom>
                      <a:solidFill>
                        <a:schemeClr val="bg1">
                          <a:alpha val="22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636663"/>
              </p:ext>
            </p:extLst>
          </p:nvPr>
        </p:nvGraphicFramePr>
        <p:xfrm>
          <a:off x="4477166" y="2564904"/>
          <a:ext cx="4055274" cy="6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39" name="Equation" r:id="rId6" imgW="4432300" imgH="711200" progId="Equation.DSMT4">
                  <p:embed/>
                </p:oleObj>
              </mc:Choice>
              <mc:Fallback>
                <p:oleObj name="Equation" r:id="rId6" imgW="4432300" imgH="71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166" y="2564904"/>
                        <a:ext cx="4055274" cy="60466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  <a:alpha val="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29194"/>
              </p:ext>
            </p:extLst>
          </p:nvPr>
        </p:nvGraphicFramePr>
        <p:xfrm>
          <a:off x="4450197" y="3068960"/>
          <a:ext cx="237001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0" name="משוואה" r:id="rId8" imgW="1536033" imgH="393529" progId="Equation.3">
                  <p:embed/>
                </p:oleObj>
              </mc:Choice>
              <mc:Fallback>
                <p:oleObj name="משוואה" r:id="rId8" imgW="1536033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197" y="3068960"/>
                        <a:ext cx="2370014" cy="50405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  <a:alpha val="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402440"/>
              </p:ext>
            </p:extLst>
          </p:nvPr>
        </p:nvGraphicFramePr>
        <p:xfrm>
          <a:off x="3683422" y="4371362"/>
          <a:ext cx="2274252" cy="65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1" name="Equation" r:id="rId10" imgW="2273040" imgH="672840" progId="Equation.DSMT4">
                  <p:embed/>
                </p:oleObj>
              </mc:Choice>
              <mc:Fallback>
                <p:oleObj name="Equation" r:id="rId10" imgW="2273040" imgH="6728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422" y="4371362"/>
                        <a:ext cx="2274252" cy="65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35099"/>
              </p:ext>
            </p:extLst>
          </p:nvPr>
        </p:nvGraphicFramePr>
        <p:xfrm>
          <a:off x="4601567" y="1268413"/>
          <a:ext cx="16986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2" name="Equation" r:id="rId12" imgW="1879560" imgH="761760" progId="Equation.DSMT4">
                  <p:embed/>
                </p:oleObj>
              </mc:Choice>
              <mc:Fallback>
                <p:oleObj name="Equation" r:id="rId12" imgW="1879560" imgH="7617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567" y="1268413"/>
                        <a:ext cx="16986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4440472" y="3636763"/>
            <a:ext cx="4091968" cy="72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GB" sz="16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Excitons  dissociate </a:t>
            </a:r>
            <a:r>
              <a:rPr lang="en-US" altLang="en-US" sz="16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altLang="en-US" sz="16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2De </a:t>
            </a:r>
            <a:r>
              <a:rPr lang="en-US" altLang="en-US" sz="16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3D-hole </a:t>
            </a:r>
          </a:p>
          <a:p>
            <a:pPr algn="just">
              <a:lnSpc>
                <a:spcPts val="2600"/>
              </a:lnSpc>
            </a:pPr>
            <a:r>
              <a:rPr lang="en-US" altLang="en-US" sz="16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near </a:t>
            </a:r>
            <a:r>
              <a:rPr lang="en-US" altLang="en-US" sz="16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6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2DEG (rate S</a:t>
            </a:r>
            <a:r>
              <a:rPr lang="en-US" altLang="en-US" sz="1600" i="1" u="sng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i="1" u="sng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36512" y="704890"/>
            <a:ext cx="4605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  <a:spcBef>
                <a:spcPct val="10000"/>
              </a:spcBef>
              <a:spcAft>
                <a:spcPct val="0"/>
              </a:spcAft>
            </a:pPr>
            <a:r>
              <a:rPr lang="en-US" altLang="en-US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2DEG mw-heating causes a remarkable change in  </a:t>
            </a:r>
            <a:r>
              <a:rPr lang="en-US" altLang="en-US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 exciton PL  </a:t>
            </a:r>
            <a:r>
              <a:rPr lang="en-US" altLang="en-US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(for HJ)</a:t>
            </a:r>
            <a:endParaRPr lang="en-US" altLang="en-US" b="1" baseline="300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>
          <a:xfrm>
            <a:off x="7091089" y="6575442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14</a:t>
            </a:fld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90821" y="5219908"/>
            <a:ext cx="6733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changeover: 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steep  </a:t>
            </a:r>
            <a:r>
              <a:rPr lang="en-US" altLang="en-US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1600" b="1" i="1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 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  filling factor </a:t>
            </a:r>
            <a:r>
              <a:rPr lang="en-GB" i="1" dirty="0" smtClean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&lt; 2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864096" y="5661248"/>
            <a:ext cx="759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The exciton-2DEG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dynamics is affected by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phonon flux :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excitons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repelled from hot 2DEG      {</a:t>
            </a:r>
            <a:r>
              <a:rPr lang="en-US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 decreases}                                            </a:t>
            </a:r>
            <a:endParaRPr lang="en-US" dirty="0"/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6948264" y="1916832"/>
            <a:ext cx="161369" cy="155632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6444208" y="1844824"/>
            <a:ext cx="161369" cy="155632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5892"/>
          <a:stretch/>
        </p:blipFill>
        <p:spPr bwMode="auto">
          <a:xfrm>
            <a:off x="-36512" y="573561"/>
            <a:ext cx="2956265" cy="27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87" y="620688"/>
            <a:ext cx="2829641" cy="257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1560" y="3680"/>
            <a:ext cx="7992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</a:rPr>
              <a:t>Optically detected </a:t>
            </a:r>
            <a: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 FIR 2D-e cyclotron resonance  in a single HJ</a:t>
            </a:r>
            <a:endParaRPr lang="ru-RU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t="20174" r="52686" b="11912"/>
          <a:stretch/>
        </p:blipFill>
        <p:spPr bwMode="auto">
          <a:xfrm>
            <a:off x="129576" y="3841633"/>
            <a:ext cx="286218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868144" y="1818690"/>
            <a:ext cx="3203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No 2DEG-PL  </a:t>
            </a:r>
            <a:r>
              <a:rPr lang="en-GB" dirty="0"/>
              <a:t>spectral </a:t>
            </a:r>
            <a:r>
              <a:rPr lang="en-GB" dirty="0" smtClean="0"/>
              <a:t>shift: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Negligible  </a:t>
            </a:r>
            <a:r>
              <a:rPr lang="en-GB" dirty="0"/>
              <a:t>FIR-induced </a:t>
            </a:r>
            <a:endParaRPr lang="en-GB" dirty="0" smtClean="0"/>
          </a:p>
          <a:p>
            <a:r>
              <a:rPr lang="en-GB" i="1" dirty="0" smtClean="0"/>
              <a:t>      n</a:t>
            </a:r>
            <a:r>
              <a:rPr lang="en-GB" i="1" baseline="-25000" dirty="0" smtClean="0"/>
              <a:t>2D</a:t>
            </a:r>
            <a:r>
              <a:rPr lang="en-GB" dirty="0" smtClean="0"/>
              <a:t>-change </a:t>
            </a:r>
            <a:r>
              <a:rPr lang="en-GB" dirty="0"/>
              <a:t>on the lowest </a:t>
            </a:r>
            <a:r>
              <a:rPr lang="en-GB" dirty="0" smtClean="0"/>
              <a:t>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FF0000"/>
                </a:solidFill>
              </a:rPr>
              <a:t>S</a:t>
            </a:r>
            <a:r>
              <a:rPr lang="en-GB" i="1" baseline="-25000" dirty="0" smtClean="0">
                <a:solidFill>
                  <a:srgbClr val="FF0000"/>
                </a:solidFill>
              </a:rPr>
              <a:t>2 </a:t>
            </a:r>
            <a:r>
              <a:rPr lang="en-GB" i="1" dirty="0" err="1" smtClean="0">
                <a:solidFill>
                  <a:srgbClr val="FF0000"/>
                </a:solidFill>
              </a:rPr>
              <a:t>n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ex</a:t>
            </a:r>
            <a:r>
              <a:rPr lang="en-GB" dirty="0" smtClean="0">
                <a:solidFill>
                  <a:srgbClr val="FF0000"/>
                </a:solidFill>
              </a:rPr>
              <a:t> decreases</a:t>
            </a:r>
          </a:p>
          <a:p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     </a:t>
            </a:r>
            <a:r>
              <a:rPr lang="en-GB" i="1" dirty="0" smtClean="0"/>
              <a:t>(resulting in the decreased p</a:t>
            </a:r>
            <a:r>
              <a:rPr lang="en-GB" dirty="0" smtClean="0"/>
              <a:t>)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004653" y="3112453"/>
            <a:ext cx="2575459" cy="3700924"/>
            <a:chOff x="3858594" y="2947301"/>
            <a:chExt cx="3978003" cy="447903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4" t="2237" r="18612" b="30246"/>
            <a:stretch/>
          </p:blipFill>
          <p:spPr bwMode="auto">
            <a:xfrm>
              <a:off x="3858594" y="2947301"/>
              <a:ext cx="3866781" cy="343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30452" y="3222176"/>
              <a:ext cx="1948809" cy="316612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100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FIR</a:t>
              </a:r>
              <a:r>
                <a:rPr lang="en-US" sz="11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~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mW/cm</a:t>
              </a:r>
              <a:r>
                <a:rPr lang="en-US" sz="11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endParaRPr lang="en-US" sz="11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51010" y="7010366"/>
              <a:ext cx="3785587" cy="415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--- </a:t>
              </a:r>
              <a:r>
                <a:rPr lang="en-US" sz="1400" dirty="0" err="1" smtClean="0"/>
                <a:t>Drude</a:t>
              </a:r>
              <a:r>
                <a:rPr lang="en-US" sz="1400" dirty="0" smtClean="0"/>
                <a:t> line for </a:t>
              </a:r>
              <a:r>
                <a:rPr lang="en-US" sz="1400" dirty="0" smtClean="0">
                  <a:latin typeface="Symbol" panose="05050102010706020507" pitchFamily="18" charset="2"/>
                </a:rPr>
                <a:t>m</a:t>
              </a:r>
              <a:r>
                <a:rPr lang="en-US" sz="1400" dirty="0" smtClean="0"/>
                <a:t>=3x10</a:t>
              </a:r>
              <a:r>
                <a:rPr lang="en-US" sz="1400" baseline="30000" dirty="0" smtClean="0"/>
                <a:t>6</a:t>
              </a:r>
              <a:r>
                <a:rPr lang="en-US" sz="1400" dirty="0" smtClean="0"/>
                <a:t> cm</a:t>
              </a:r>
              <a:r>
                <a:rPr lang="en-US" sz="1400" baseline="30000" dirty="0" smtClean="0"/>
                <a:t>2</a:t>
              </a:r>
              <a:r>
                <a:rPr lang="en-US" sz="1400" dirty="0" smtClean="0"/>
                <a:t>/Vs</a:t>
              </a:r>
              <a:endParaRPr lang="en-US" sz="1400" dirty="0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89554"/>
              </p:ext>
            </p:extLst>
          </p:nvPr>
        </p:nvGraphicFramePr>
        <p:xfrm>
          <a:off x="6188003" y="1289004"/>
          <a:ext cx="2776485" cy="41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82" name="Equation" r:id="rId7" imgW="2412720" imgH="406080" progId="Equation.DSMT4">
                  <p:embed/>
                </p:oleObj>
              </mc:Choice>
              <mc:Fallback>
                <p:oleObj name="Equation" r:id="rId7" imgW="241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03" y="1289004"/>
                        <a:ext cx="2776485" cy="411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012160" y="3868206"/>
            <a:ext cx="295232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FIR-heated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2DEG emits </a:t>
            </a:r>
          </a:p>
          <a:p>
            <a:pPr algn="just">
              <a:lnSpc>
                <a:spcPts val="25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phonon flux (wind) exerting</a:t>
            </a:r>
          </a:p>
          <a:p>
            <a:pPr algn="just">
              <a:lnSpc>
                <a:spcPts val="2500"/>
              </a:lnSpc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force on the exciton.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excitons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“are repelled” </a:t>
            </a:r>
          </a:p>
          <a:p>
            <a:pPr algn="just">
              <a:lnSpc>
                <a:spcPts val="25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2DEG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4904" y="6592267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496" y="425444"/>
            <a:ext cx="9022329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265" y="3840196"/>
            <a:ext cx="66234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6937" y="3315960"/>
            <a:ext cx="59706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96" y="3841303"/>
            <a:ext cx="690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LL0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7504" y="3194558"/>
            <a:ext cx="44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LL1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506273" y="3769429"/>
            <a:ext cx="101718" cy="10639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20186" y="3245080"/>
            <a:ext cx="101718" cy="10639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13611" y="3769429"/>
            <a:ext cx="101718" cy="10639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6889" y="3762960"/>
            <a:ext cx="101718" cy="1063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V="1">
            <a:off x="967748" y="3335012"/>
            <a:ext cx="13546" cy="427948"/>
          </a:xfrm>
          <a:prstGeom prst="straightConnector1">
            <a:avLst/>
          </a:prstGeom>
          <a:ln w="15875"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0330" y="3502049"/>
            <a:ext cx="104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10.43 </a:t>
            </a:r>
            <a:r>
              <a:rPr lang="en-US" sz="1200" dirty="0" err="1" smtClean="0"/>
              <a:t>meV</a:t>
            </a:r>
            <a:endParaRPr lang="en-US" sz="1200" dirty="0"/>
          </a:p>
        </p:txBody>
      </p:sp>
      <p:sp>
        <p:nvSpPr>
          <p:cNvPr id="27655" name="Freeform 27654"/>
          <p:cNvSpPr/>
          <p:nvPr/>
        </p:nvSpPr>
        <p:spPr>
          <a:xfrm>
            <a:off x="737503" y="3383580"/>
            <a:ext cx="101718" cy="297325"/>
          </a:xfrm>
          <a:custGeom>
            <a:avLst/>
            <a:gdLst>
              <a:gd name="connsiteX0" fmla="*/ 180133 w 325202"/>
              <a:gd name="connsiteY0" fmla="*/ 0 h 485633"/>
              <a:gd name="connsiteX1" fmla="*/ 2712 w 325202"/>
              <a:gd name="connsiteY1" fmla="*/ 245660 h 485633"/>
              <a:gd name="connsiteX2" fmla="*/ 302962 w 325202"/>
              <a:gd name="connsiteY2" fmla="*/ 464024 h 485633"/>
              <a:gd name="connsiteX3" fmla="*/ 302962 w 325202"/>
              <a:gd name="connsiteY3" fmla="*/ 477672 h 485633"/>
              <a:gd name="connsiteX4" fmla="*/ 302962 w 325202"/>
              <a:gd name="connsiteY4" fmla="*/ 477672 h 48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02" h="485633">
                <a:moveTo>
                  <a:pt x="180133" y="0"/>
                </a:moveTo>
                <a:cubicBezTo>
                  <a:pt x="81186" y="84161"/>
                  <a:pt x="-17760" y="168323"/>
                  <a:pt x="2712" y="245660"/>
                </a:cubicBezTo>
                <a:cubicBezTo>
                  <a:pt x="23183" y="322997"/>
                  <a:pt x="252920" y="425355"/>
                  <a:pt x="302962" y="464024"/>
                </a:cubicBezTo>
                <a:cubicBezTo>
                  <a:pt x="353004" y="502693"/>
                  <a:pt x="302962" y="477672"/>
                  <a:pt x="302962" y="477672"/>
                </a:cubicBezTo>
                <a:lnTo>
                  <a:pt x="302962" y="477672"/>
                </a:lnTo>
              </a:path>
            </a:pathLst>
          </a:custGeom>
          <a:noFill/>
          <a:ln w="15875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34265" y="4041443"/>
            <a:ext cx="66234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06273" y="3970676"/>
            <a:ext cx="101718" cy="10639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13611" y="3970676"/>
            <a:ext cx="101718" cy="10639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15210" y="3965913"/>
            <a:ext cx="101718" cy="10639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6889" y="3964207"/>
            <a:ext cx="101718" cy="10639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16937" y="3474752"/>
            <a:ext cx="59706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82812"/>
              </p:ext>
            </p:extLst>
          </p:nvPr>
        </p:nvGraphicFramePr>
        <p:xfrm>
          <a:off x="6198501" y="4941168"/>
          <a:ext cx="1685867" cy="48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83" name="Equation" r:id="rId9" imgW="2082600" imgH="647640" progId="Equation.DSMT4">
                  <p:embed/>
                </p:oleObj>
              </mc:Choice>
              <mc:Fallback>
                <p:oleObj name="Equation" r:id="rId9" imgW="20826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98501" y="4941168"/>
                        <a:ext cx="1685867" cy="48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452320" y="5528265"/>
            <a:ext cx="1473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(L.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Keldysh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1976)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476672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ODR mechanism: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762387"/>
              </p:ext>
            </p:extLst>
          </p:nvPr>
        </p:nvGraphicFramePr>
        <p:xfrm>
          <a:off x="6156176" y="836712"/>
          <a:ext cx="27352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84" name="Equation" r:id="rId11" imgW="2197080" imgH="355320" progId="Equation.DSMT4">
                  <p:embed/>
                </p:oleObj>
              </mc:Choice>
              <mc:Fallback>
                <p:oleObj name="Equation" r:id="rId11" imgW="2197080" imgH="355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836712"/>
                        <a:ext cx="2735262" cy="3317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2196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21364" y="5733256"/>
            <a:ext cx="26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Line shape for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   ODR </a:t>
            </a:r>
            <a:r>
              <a:rPr lang="en-US" sz="1600" dirty="0">
                <a:solidFill>
                  <a:srgbClr val="FF0000"/>
                </a:solidFill>
              </a:rPr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FIR CR </a:t>
            </a:r>
            <a:r>
              <a:rPr lang="en-US" sz="1600" dirty="0" smtClean="0"/>
              <a:t>absorption</a:t>
            </a:r>
          </a:p>
          <a:p>
            <a:pPr algn="ctr"/>
            <a:r>
              <a:rPr lang="en-US" sz="1600" dirty="0" smtClean="0"/>
              <a:t>Radiative broadening</a:t>
            </a:r>
            <a:r>
              <a:rPr lang="en-US" sz="1600" dirty="0" smtClean="0">
                <a:latin typeface="Symbol" panose="05050102010706020507" pitchFamily="18" charset="2"/>
              </a:rPr>
              <a:t> (</a:t>
            </a:r>
            <a:r>
              <a:rPr lang="en-US" sz="1600" i="1" dirty="0" smtClean="0">
                <a:latin typeface="Symbol" panose="05050102010706020507" pitchFamily="18" charset="2"/>
              </a:rPr>
              <a:t>l</a:t>
            </a:r>
            <a:r>
              <a:rPr lang="en-US" sz="1600" i="1" dirty="0" smtClean="0"/>
              <a:t>&lt;&lt;a</a:t>
            </a:r>
            <a:r>
              <a:rPr lang="en-US" sz="1600" dirty="0" smtClean="0"/>
              <a:t>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55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6" grpId="0"/>
      <p:bldP spid="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25592" r="52965" b="14860"/>
          <a:stretch/>
        </p:blipFill>
        <p:spPr bwMode="auto">
          <a:xfrm>
            <a:off x="122892" y="708450"/>
            <a:ext cx="2640464" cy="2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1520" y="535032"/>
            <a:ext cx="8463438" cy="0"/>
          </a:xfrm>
          <a:prstGeom prst="line">
            <a:avLst/>
          </a:prstGeom>
          <a:ln w="539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3568" y="79066"/>
            <a:ext cx="7959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2D-e DMPR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(mw- CR)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by the exciton PL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single HJ </a:t>
            </a:r>
            <a:endParaRPr lang="ru-RU" altLang="en-US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7181" y="3861048"/>
            <a:ext cx="3235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 excitons  respond </a:t>
            </a:r>
          </a:p>
          <a:p>
            <a:pPr algn="ctr">
              <a:lnSpc>
                <a:spcPts val="2400"/>
              </a:lnSpc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mw-heating of  the  2DEG 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1934" y="5335081"/>
            <a:ext cx="269187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6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1600" i="1" baseline="-25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(x1.5-2)</a:t>
            </a:r>
          </a:p>
          <a:p>
            <a:pPr>
              <a:lnSpc>
                <a:spcPts val="2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and then   decreases</a:t>
            </a:r>
          </a:p>
          <a:p>
            <a:pPr marL="182563" indent="-18256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1600" i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2De-h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decreases </a:t>
            </a:r>
          </a:p>
          <a:p>
            <a:pPr marL="182563" indent="-18256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 spectrum broadens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95536" y="3284984"/>
            <a:ext cx="2109326" cy="1814336"/>
            <a:chOff x="4799232" y="1747837"/>
            <a:chExt cx="2055943" cy="16165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18372" t="35025" r="10020" b="2579"/>
            <a:stretch/>
          </p:blipFill>
          <p:spPr>
            <a:xfrm>
              <a:off x="4799232" y="1747837"/>
              <a:ext cx="2055943" cy="160381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flipH="1">
              <a:off x="6155652" y="3087429"/>
              <a:ext cx="474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i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mw</a:t>
              </a:r>
              <a:endParaRPr lang="en-US" sz="1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97992" y="4879320"/>
            <a:ext cx="308617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Absorption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NA-phonons by the excitons  results in:</a:t>
            </a:r>
          </a:p>
          <a:p>
            <a:pPr algn="just">
              <a:lnSpc>
                <a:spcPts val="23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repelling the excitons  from</a:t>
            </a:r>
          </a:p>
          <a:p>
            <a:pPr algn="just">
              <a:lnSpc>
                <a:spcPts val="23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the 2DEG (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6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increases )</a:t>
            </a:r>
          </a:p>
          <a:p>
            <a:pPr algn="just">
              <a:lnSpc>
                <a:spcPts val="23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exciton heating </a:t>
            </a:r>
            <a:r>
              <a:rPr lang="en-US" sz="1100" dirty="0" smtClean="0"/>
              <a:t>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Ivchenko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et.,al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Solid State, Physics 30, 1161,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1988)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483284" y="214361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B=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204396" y="1739543"/>
            <a:ext cx="2783103" cy="30777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Exciton PL  intensity ,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43194" t="25579" r="5407" b="3738"/>
          <a:stretch/>
        </p:blipFill>
        <p:spPr>
          <a:xfrm>
            <a:off x="5857976" y="1196751"/>
            <a:ext cx="3204000" cy="337972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7" name="Group 26"/>
          <p:cNvGrpSpPr/>
          <p:nvPr/>
        </p:nvGrpSpPr>
        <p:grpSpPr>
          <a:xfrm>
            <a:off x="6084168" y="4581128"/>
            <a:ext cx="3195350" cy="2143504"/>
            <a:chOff x="4957435" y="3428278"/>
            <a:chExt cx="3798705" cy="3401421"/>
          </a:xfrm>
        </p:grpSpPr>
        <p:grpSp>
          <p:nvGrpSpPr>
            <p:cNvPr id="28" name="Group 27"/>
            <p:cNvGrpSpPr/>
            <p:nvPr/>
          </p:nvGrpSpPr>
          <p:grpSpPr>
            <a:xfrm>
              <a:off x="5077393" y="4006274"/>
              <a:ext cx="3501033" cy="1853071"/>
              <a:chOff x="-67722" y="5219043"/>
              <a:chExt cx="4423698" cy="1948518"/>
            </a:xfrm>
          </p:grpSpPr>
          <p:sp>
            <p:nvSpPr>
              <p:cNvPr id="33" name="Rectangle 32"/>
              <p:cNvSpPr/>
              <p:nvPr/>
            </p:nvSpPr>
            <p:spPr>
              <a:xfrm flipV="1">
                <a:off x="-1" y="6247194"/>
                <a:ext cx="4355977" cy="917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84472" y="5682248"/>
                <a:ext cx="312048" cy="576064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90984" y="5685366"/>
                <a:ext cx="312048" cy="576064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986784" y="5705871"/>
                <a:ext cx="313087" cy="577983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9073" y="6237310"/>
                <a:ext cx="144496" cy="505735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879929" y="6237310"/>
                <a:ext cx="144496" cy="505735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055052" y="6253230"/>
                <a:ext cx="144496" cy="505735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flipH="1">
                <a:off x="5519" y="5965419"/>
                <a:ext cx="102348" cy="577983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flipH="1">
                <a:off x="4139612" y="5979202"/>
                <a:ext cx="102348" cy="577983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flipH="1">
                <a:off x="1187624" y="6285977"/>
                <a:ext cx="102008" cy="3008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flipH="1">
                <a:off x="2483768" y="6256352"/>
                <a:ext cx="102008" cy="3008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80979" y="5219043"/>
                <a:ext cx="2720549" cy="1078459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mw-pulses:  10</a:t>
                </a:r>
                <a:r>
                  <a:rPr lang="en-US" sz="1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smtClean="0"/>
                  <a:t>s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                               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1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2091935" y="5762907"/>
                <a:ext cx="894849" cy="6454"/>
              </a:xfrm>
              <a:prstGeom prst="straightConnector1">
                <a:avLst/>
              </a:prstGeom>
              <a:ln w="12700" cmpd="sng"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-67722" y="6741369"/>
                <a:ext cx="1951400" cy="426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PL gate positions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5077393" y="3428278"/>
              <a:ext cx="3475441" cy="732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electrons cooled down</a:t>
              </a:r>
              <a:r>
                <a:rPr lang="en-US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</a:t>
              </a: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phonon </a:t>
              </a:r>
              <a:r>
                <a:rPr lang="en-US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wind</a:t>
              </a:r>
              <a:endPara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7114911" y="5350678"/>
              <a:ext cx="9220" cy="4496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957435" y="5999427"/>
              <a:ext cx="3798705" cy="830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The long-lived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 PL hysteresis</a:t>
              </a: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 </a:t>
              </a:r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decreased n</a:t>
              </a:r>
              <a:r>
                <a:rPr lang="en-US" sz="14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2D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7164288" y="4045251"/>
              <a:ext cx="0" cy="4017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084168" y="1249015"/>
            <a:ext cx="2808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=2.6x 10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(0.7mm mesa)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06109" y="1052736"/>
            <a:ext cx="2848892" cy="2653880"/>
            <a:chOff x="3322159" y="727657"/>
            <a:chExt cx="2848892" cy="2653880"/>
          </a:xfrm>
        </p:grpSpPr>
        <p:grpSp>
          <p:nvGrpSpPr>
            <p:cNvPr id="18" name="Group 17"/>
            <p:cNvGrpSpPr/>
            <p:nvPr/>
          </p:nvGrpSpPr>
          <p:grpSpPr>
            <a:xfrm>
              <a:off x="3435051" y="828915"/>
              <a:ext cx="2736000" cy="2535985"/>
              <a:chOff x="5879176" y="822744"/>
              <a:chExt cx="2736000" cy="2161942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92" t="39313" r="58210" b="33648"/>
              <a:stretch/>
            </p:blipFill>
            <p:spPr bwMode="auto">
              <a:xfrm>
                <a:off x="5879176" y="822744"/>
                <a:ext cx="2736000" cy="2161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7476309" y="1556792"/>
                <a:ext cx="0" cy="4496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16200000">
              <a:off x="2133719" y="1916097"/>
              <a:ext cx="2653880" cy="276999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12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1200" i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ex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(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2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=1.515 eV)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6537" y="2977207"/>
              <a:ext cx="510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B, T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432281" y="3933056"/>
            <a:ext cx="510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B, T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619672" y="2593027"/>
            <a:ext cx="0" cy="3918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619672" y="42210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lowest  I</a:t>
            </a:r>
            <a:r>
              <a:rPr lang="en-US" sz="1600" i="1" baseline="-25000" dirty="0" smtClean="0"/>
              <a:t>L</a:t>
            </a:r>
            <a:endParaRPr lang="en-US" sz="1600" i="1" baseline="-25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15716" y="4077114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  1.515 eV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8492" y="3284984"/>
            <a:ext cx="115929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1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600" i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i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en-US" sz="1600" i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7433" y="2010325"/>
            <a:ext cx="6168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 </a:t>
            </a:r>
            <a:r>
              <a:rPr lang="en-US" sz="1600" i="1" baseline="-25000" dirty="0" smtClean="0"/>
              <a:t>mw1</a:t>
            </a:r>
            <a:endParaRPr lang="en-US" sz="1600" i="1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2843808" y="1722294"/>
            <a:ext cx="7587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 </a:t>
            </a:r>
            <a:r>
              <a:rPr lang="en-US" sz="1600" i="1" baseline="-25000" dirty="0" smtClean="0"/>
              <a:t>mw2</a:t>
            </a:r>
            <a:r>
              <a:rPr lang="en-US" sz="1600" i="1" dirty="0"/>
              <a:t> </a:t>
            </a:r>
            <a:r>
              <a:rPr lang="en-US" sz="1600" i="1" dirty="0" smtClean="0"/>
              <a:t>&gt;</a:t>
            </a:r>
            <a:endParaRPr lang="en-US" sz="1600" i="1" baseline="-250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16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77105" y="683404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Remarkable  mw-ODR line shape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15882" y="771014"/>
            <a:ext cx="25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Hysteresis at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mw</a:t>
            </a:r>
            <a:r>
              <a:rPr lang="en-US" i="1" baseline="-25000" dirty="0" smtClean="0"/>
              <a:t> </a:t>
            </a:r>
            <a:r>
              <a:rPr lang="en-US" dirty="0" smtClean="0"/>
              <a:t>&gt; 1 mW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195572"/>
            <a:ext cx="9315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</a:rPr>
              <a:t>J</a:t>
            </a:r>
            <a:r>
              <a:rPr lang="en-US" sz="1600" i="1" baseline="-25000" dirty="0" err="1" smtClean="0">
                <a:solidFill>
                  <a:srgbClr val="FF0000"/>
                </a:solidFill>
              </a:rPr>
              <a:t>ex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sz="1400" i="1" dirty="0" err="1" smtClean="0">
                <a:solidFill>
                  <a:srgbClr val="FF0000"/>
                </a:solidFill>
              </a:rPr>
              <a:t>P</a:t>
            </a:r>
            <a:r>
              <a:rPr lang="en-US" sz="1200" i="1" baseline="-25000" dirty="0" err="1" smtClean="0">
                <a:solidFill>
                  <a:srgbClr val="FF0000"/>
                </a:solidFill>
              </a:rPr>
              <a:t>mw</a:t>
            </a:r>
            <a:r>
              <a:rPr lang="en-US" sz="1200" i="1" dirty="0" smtClean="0">
                <a:solidFill>
                  <a:srgbClr val="FF0000"/>
                </a:solidFill>
              </a:rPr>
              <a:t>=0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1404" y="68240"/>
            <a:ext cx="8389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Dynamics of mw-induced exciton  PL modulation (single HJ)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12" y="476672"/>
            <a:ext cx="8737255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04" y="972017"/>
            <a:ext cx="4634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exciton heating  under  2DEG mw-heating:</a:t>
            </a:r>
          </a:p>
          <a:p>
            <a:pPr algn="ctr"/>
            <a:r>
              <a:rPr lang="en-US" sz="1600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of non-</a:t>
            </a:r>
            <a:r>
              <a:rPr lang="en-US" sz="1600" b="1" dirty="0" err="1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equillibrium</a:t>
            </a:r>
            <a:r>
              <a:rPr lang="en-US" sz="1600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phonons</a:t>
            </a:r>
            <a:endParaRPr lang="en-US" sz="1600" b="1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332640" y="1852772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54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31493" r="58491" b="12400"/>
          <a:stretch/>
        </p:blipFill>
        <p:spPr bwMode="auto">
          <a:xfrm>
            <a:off x="5508104" y="1588061"/>
            <a:ext cx="3294280" cy="335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57256" y="6381328"/>
            <a:ext cx="2123256" cy="484163"/>
          </a:xfrm>
        </p:spPr>
        <p:txBody>
          <a:bodyPr/>
          <a:lstStyle/>
          <a:p>
            <a:fld id="{D7E959FD-9435-444E-BA4A-A93F61FB2C19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628800"/>
            <a:ext cx="373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GaAs/AlGaAs HJ, n</a:t>
            </a:r>
            <a:r>
              <a:rPr lang="en-US" baseline="-25000" dirty="0" smtClean="0"/>
              <a:t>2D</a:t>
            </a:r>
            <a:r>
              <a:rPr lang="en-US" dirty="0" smtClean="0"/>
              <a:t>=1.4x10</a:t>
            </a:r>
            <a:r>
              <a:rPr lang="en-US" baseline="30000" dirty="0" smtClean="0"/>
              <a:t>11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24112" r="48546" b="15356"/>
          <a:stretch/>
        </p:blipFill>
        <p:spPr bwMode="auto">
          <a:xfrm>
            <a:off x="71405" y="2060848"/>
            <a:ext cx="4356580" cy="395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907704" y="5445224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7057" y="5661248"/>
            <a:ext cx="5233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Mw-induced PL modulation lasts  ~20 ns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strongest mw- modulation  -   at high PL energies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V="1">
            <a:off x="1573953" y="4869160"/>
            <a:ext cx="45719" cy="720080"/>
          </a:xfrm>
          <a:prstGeom prst="downArrow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5400000" flipV="1">
            <a:off x="6144032" y="2669289"/>
            <a:ext cx="73472" cy="670896"/>
          </a:xfrm>
          <a:prstGeom prst="downArrow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668492" y="-12870"/>
            <a:ext cx="8101012" cy="88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Spatially </a:t>
            </a:r>
            <a:r>
              <a:rPr lang="en-US" altLang="en-US" sz="2400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resolved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mw-modulated  PL</a:t>
            </a:r>
          </a:p>
          <a:p>
            <a:pPr algn="ctr">
              <a:lnSpc>
                <a:spcPts val="2700"/>
              </a:lnSpc>
              <a:buFontTx/>
              <a:buNone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as a probe of the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local microwave field acting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the 2DEG</a:t>
            </a: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altLang="en-US" sz="3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2" name="Rectangle 1188"/>
          <p:cNvSpPr>
            <a:spLocks noChangeArrowheads="1"/>
          </p:cNvSpPr>
          <p:nvPr/>
        </p:nvSpPr>
        <p:spPr bwMode="auto">
          <a:xfrm>
            <a:off x="5410637" y="1050487"/>
            <a:ext cx="3193811" cy="5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" b="1" dirty="0" smtClean="0"/>
              <a:t>Spatially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altLang="en-US" sz="1600" b="1" i="1" dirty="0" smtClean="0">
                <a:solidFill>
                  <a:srgbClr val="FF0000"/>
                </a:solidFill>
              </a:rPr>
              <a:t>resolved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  PL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400" dirty="0" smtClean="0"/>
              <a:t>(1mm</a:t>
            </a:r>
            <a:r>
              <a:rPr lang="en-US" altLang="en-US" sz="1400" baseline="30000" dirty="0" smtClean="0"/>
              <a:t>2  </a:t>
            </a:r>
            <a:r>
              <a:rPr lang="en-US" altLang="en-US" sz="1400" dirty="0" smtClean="0"/>
              <a:t>excitation </a:t>
            </a:r>
            <a:r>
              <a:rPr lang="en-US" altLang="en-US" sz="1400" dirty="0"/>
              <a:t>spot)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Tahoma" pitchFamily="34" charset="0"/>
            </a:endParaRPr>
          </a:p>
        </p:txBody>
      </p:sp>
      <p:sp>
        <p:nvSpPr>
          <p:cNvPr id="171" name="Rectangle 1210"/>
          <p:cNvSpPr>
            <a:spLocks noChangeArrowheads="1"/>
          </p:cNvSpPr>
          <p:nvPr/>
        </p:nvSpPr>
        <p:spPr bwMode="auto">
          <a:xfrm rot="16200000">
            <a:off x="4982084" y="3234941"/>
            <a:ext cx="10102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latin typeface="Symbol" pitchFamily="18" charset="2"/>
                <a:cs typeface="Times New Roman" pitchFamily="18" charset="0"/>
              </a:rPr>
              <a:t>D 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1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10 </a:t>
            </a:r>
            <a:r>
              <a:rPr lang="en-US" altLang="en-US" sz="16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m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</a:p>
        </p:txBody>
      </p:sp>
      <p:sp>
        <p:nvSpPr>
          <p:cNvPr id="180" name="Rectangle 1195"/>
          <p:cNvSpPr>
            <a:spLocks noChangeArrowheads="1"/>
          </p:cNvSpPr>
          <p:nvPr/>
        </p:nvSpPr>
        <p:spPr bwMode="auto">
          <a:xfrm>
            <a:off x="6935084" y="3127320"/>
            <a:ext cx="1309324" cy="18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en-US" sz="16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1600" i="1" baseline="-25000" dirty="0" err="1">
                <a:latin typeface="Times New Roman" pitchFamily="18" charset="0"/>
                <a:cs typeface="Times New Roman" pitchFamily="18" charset="0"/>
              </a:rPr>
              <a:t>photon</a:t>
            </a:r>
            <a:r>
              <a:rPr lang="en-US" altLang="en-US" sz="16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0.1 </a:t>
            </a:r>
            <a:r>
              <a:rPr lang="en-US" altLang="en-US" sz="1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meV</a:t>
            </a:r>
            <a:endParaRPr lang="en-US" altLang="en-US" sz="16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1" name="Text Box 132"/>
          <p:cNvSpPr txBox="1">
            <a:spLocks noChangeArrowheads="1"/>
          </p:cNvSpPr>
          <p:nvPr/>
        </p:nvSpPr>
        <p:spPr bwMode="auto">
          <a:xfrm rot="16200000">
            <a:off x="168846" y="2232833"/>
            <a:ext cx="10165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Comic Sans MS" pitchFamily="66" charset="0"/>
            </a:endParaRPr>
          </a:p>
        </p:txBody>
      </p:sp>
      <p:sp>
        <p:nvSpPr>
          <p:cNvPr id="14343" name="Rectangle 14342"/>
          <p:cNvSpPr/>
          <p:nvPr/>
        </p:nvSpPr>
        <p:spPr>
          <a:xfrm>
            <a:off x="1763688" y="6043354"/>
            <a:ext cx="5395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mw-induced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spectroscopy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24"/>
          <p:cNvSpPr>
            <a:spLocks noChangeArrowheads="1"/>
          </p:cNvSpPr>
          <p:nvPr/>
        </p:nvSpPr>
        <p:spPr bwMode="auto">
          <a:xfrm rot="10800000" flipV="1">
            <a:off x="8590800" y="3646001"/>
            <a:ext cx="831312" cy="41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i="1" dirty="0" err="1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16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loc</a:t>
            </a:r>
            <a:r>
              <a:rPr lang="en-US" altLang="en-US" sz="1600" b="1" i="1" dirty="0" smtClean="0">
                <a:solidFill>
                  <a:srgbClr val="FF0000"/>
                </a:solidFill>
                <a:latin typeface="Times New Roman" pitchFamily="18" charset="0"/>
              </a:rPr>
              <a:t>(y)</a:t>
            </a:r>
            <a:endParaRPr lang="en-US" altLang="en-US" sz="1600" b="1" i="1" baseline="30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" name="Text Box 101"/>
          <p:cNvSpPr txBox="1">
            <a:spLocks noChangeArrowheads="1"/>
          </p:cNvSpPr>
          <p:nvPr/>
        </p:nvSpPr>
        <p:spPr bwMode="auto">
          <a:xfrm>
            <a:off x="-15607" y="4335487"/>
            <a:ext cx="5502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91440" rIns="0" bIns="9144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 intensity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 </a:t>
            </a:r>
            <a:r>
              <a:rPr lang="en-US" sz="1800" dirty="0" err="1" smtClean="0">
                <a:solidFill>
                  <a:srgbClr val="FF66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1800" dirty="0" err="1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-25000" dirty="0" err="1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   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en-US" sz="18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mon</a:t>
            </a:r>
            <a:r>
              <a:rPr lang="en-US" altLang="en-US" sz="18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f(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1800" b="1" i="1" dirty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altLang="en-US" sz="1800" b="1" i="1" baseline="-250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(|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18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loc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|</a:t>
            </a:r>
            <a:r>
              <a:rPr lang="en-US" altLang="en-US" sz="18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en-US" sz="1800" b="1" dirty="0">
              <a:solidFill>
                <a:srgbClr val="FF6699"/>
              </a:solidFill>
              <a:latin typeface="Times New Roman" pitchFamily="18" charset="0"/>
            </a:endParaRPr>
          </a:p>
        </p:txBody>
      </p:sp>
      <p:sp>
        <p:nvSpPr>
          <p:cNvPr id="14369" name="Rectangle 14368"/>
          <p:cNvSpPr/>
          <p:nvPr/>
        </p:nvSpPr>
        <p:spPr>
          <a:xfrm>
            <a:off x="1440185" y="5441449"/>
            <a:ext cx="55080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n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2DEG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T</a:t>
            </a:r>
            <a:r>
              <a:rPr lang="en-GB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–distribution (</a:t>
            </a: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n-2DEG plane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444007" y="4869160"/>
            <a:ext cx="6072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Comic Sans MS" pitchFamily="66" charset="0"/>
              </a:rPr>
              <a:t>Local electron </a:t>
            </a:r>
            <a:r>
              <a:rPr lang="en-US" altLang="en-US" dirty="0" smtClean="0">
                <a:latin typeface="Comic Sans MS" pitchFamily="66" charset="0"/>
              </a:rPr>
              <a:t>temperature:   </a:t>
            </a:r>
            <a:r>
              <a:rPr lang="en-US" altLang="en-US" dirty="0">
                <a:solidFill>
                  <a:srgbClr val="C00000"/>
                </a:solidFill>
                <a:latin typeface="Comic Sans MS" pitchFamily="66" charset="0"/>
              </a:rPr>
              <a:t>“hot” </a:t>
            </a:r>
            <a:r>
              <a:rPr lang="en-US" altLang="en-US" dirty="0">
                <a:latin typeface="Comic Sans MS" pitchFamily="66" charset="0"/>
              </a:rPr>
              <a:t>and </a:t>
            </a:r>
            <a:r>
              <a:rPr lang="en-US" altLang="en-US" dirty="0">
                <a:solidFill>
                  <a:schemeClr val="tx2"/>
                </a:solidFill>
                <a:latin typeface="Comic Sans MS" pitchFamily="66" charset="0"/>
              </a:rPr>
              <a:t>“cold”</a:t>
            </a:r>
            <a:r>
              <a:rPr lang="en-US" altLang="en-US" dirty="0">
                <a:latin typeface="Comic Sans MS" pitchFamily="66" charset="0"/>
              </a:rPr>
              <a:t> spots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5496" y="836712"/>
            <a:ext cx="9109225" cy="1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20175" r="44387" b="14863"/>
          <a:stretch/>
        </p:blipFill>
        <p:spPr bwMode="auto">
          <a:xfrm>
            <a:off x="35496" y="1340191"/>
            <a:ext cx="4248472" cy="295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" name="Straight Connector 193"/>
          <p:cNvCxnSpPr/>
          <p:nvPr/>
        </p:nvCxnSpPr>
        <p:spPr>
          <a:xfrm>
            <a:off x="2762111" y="1950590"/>
            <a:ext cx="34567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3082077" y="1772816"/>
            <a:ext cx="769843" cy="307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+</a:t>
            </a:r>
            <a:r>
              <a:rPr lang="en-US" sz="1600" i="1" dirty="0" err="1" smtClean="0">
                <a:solidFill>
                  <a:srgbClr val="FF0000"/>
                </a:solidFill>
              </a:rPr>
              <a:t>E</a:t>
            </a:r>
            <a:r>
              <a:rPr lang="en-US" sz="1600" i="1" baseline="-25000" dirty="0" err="1" smtClean="0">
                <a:solidFill>
                  <a:srgbClr val="FF0000"/>
                </a:solidFill>
              </a:rPr>
              <a:t>mw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grpSp>
        <p:nvGrpSpPr>
          <p:cNvPr id="14355" name="Group 14354"/>
          <p:cNvGrpSpPr/>
          <p:nvPr/>
        </p:nvGrpSpPr>
        <p:grpSpPr>
          <a:xfrm flipH="1">
            <a:off x="7487242" y="4002528"/>
            <a:ext cx="1657479" cy="2352379"/>
            <a:chOff x="954362" y="925604"/>
            <a:chExt cx="1349214" cy="2282436"/>
          </a:xfrm>
        </p:grpSpPr>
        <p:grpSp>
          <p:nvGrpSpPr>
            <p:cNvPr id="21" name="Group 20"/>
            <p:cNvGrpSpPr/>
            <p:nvPr/>
          </p:nvGrpSpPr>
          <p:grpSpPr>
            <a:xfrm>
              <a:off x="954362" y="1198912"/>
              <a:ext cx="1134916" cy="1855537"/>
              <a:chOff x="-1586116" y="777007"/>
              <a:chExt cx="2078976" cy="249712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-1108577" y="890703"/>
                <a:ext cx="0" cy="2293406"/>
              </a:xfrm>
              <a:prstGeom prst="lin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-1586116" y="777007"/>
                <a:ext cx="2078976" cy="2497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 rot="5400000" flipV="1">
              <a:off x="797458" y="1840588"/>
              <a:ext cx="1648667" cy="4278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 rot="5400000" flipH="1" flipV="1">
              <a:off x="386544" y="2047618"/>
              <a:ext cx="2038446" cy="4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1"/>
            <p:cNvSpPr>
              <a:spLocks/>
            </p:cNvSpPr>
            <p:nvPr/>
          </p:nvSpPr>
          <p:spPr bwMode="auto">
            <a:xfrm rot="5400000" flipV="1">
              <a:off x="387115" y="1934039"/>
              <a:ext cx="1734685" cy="243077"/>
            </a:xfrm>
            <a:custGeom>
              <a:avLst/>
              <a:gdLst>
                <a:gd name="T0" fmla="*/ 0 w 1270"/>
                <a:gd name="T1" fmla="*/ 1094277173 h 318"/>
                <a:gd name="T2" fmla="*/ 2147483647 w 1270"/>
                <a:gd name="T3" fmla="*/ 0 h 318"/>
                <a:gd name="T4" fmla="*/ 2147483647 w 1270"/>
                <a:gd name="T5" fmla="*/ 1094277173 h 318"/>
                <a:gd name="T6" fmla="*/ 2147483647 w 1270"/>
                <a:gd name="T7" fmla="*/ 0 h 318"/>
                <a:gd name="T8" fmla="*/ 2147483647 w 1270"/>
                <a:gd name="T9" fmla="*/ 1094277173 h 318"/>
                <a:gd name="T10" fmla="*/ 2147483647 w 1270"/>
                <a:gd name="T11" fmla="*/ 0 h 318"/>
                <a:gd name="T12" fmla="*/ 2147483647 w 1270"/>
                <a:gd name="T13" fmla="*/ 1094277173 h 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0"/>
                <a:gd name="T22" fmla="*/ 0 h 318"/>
                <a:gd name="T23" fmla="*/ 1270 w 1270"/>
                <a:gd name="T24" fmla="*/ 318 h 3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0" h="318">
                  <a:moveTo>
                    <a:pt x="0" y="318"/>
                  </a:moveTo>
                  <a:cubicBezTo>
                    <a:pt x="75" y="159"/>
                    <a:pt x="151" y="0"/>
                    <a:pt x="226" y="0"/>
                  </a:cubicBezTo>
                  <a:cubicBezTo>
                    <a:pt x="301" y="0"/>
                    <a:pt x="377" y="318"/>
                    <a:pt x="453" y="318"/>
                  </a:cubicBezTo>
                  <a:cubicBezTo>
                    <a:pt x="529" y="318"/>
                    <a:pt x="612" y="0"/>
                    <a:pt x="680" y="0"/>
                  </a:cubicBezTo>
                  <a:cubicBezTo>
                    <a:pt x="748" y="0"/>
                    <a:pt x="793" y="318"/>
                    <a:pt x="861" y="318"/>
                  </a:cubicBezTo>
                  <a:cubicBezTo>
                    <a:pt x="929" y="318"/>
                    <a:pt x="1020" y="0"/>
                    <a:pt x="1088" y="0"/>
                  </a:cubicBezTo>
                  <a:cubicBezTo>
                    <a:pt x="1156" y="0"/>
                    <a:pt x="1213" y="159"/>
                    <a:pt x="1270" y="31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26"/>
            <p:cNvSpPr>
              <a:spLocks noChangeArrowheads="1"/>
            </p:cNvSpPr>
            <p:nvPr/>
          </p:nvSpPr>
          <p:spPr bwMode="auto">
            <a:xfrm>
              <a:off x="1428146" y="925604"/>
              <a:ext cx="4238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 dirty="0" smtClean="0">
                  <a:latin typeface="Times New Roman" pitchFamily="18" charset="0"/>
                </a:rPr>
                <a:t>y</a:t>
              </a:r>
              <a:endParaRPr lang="en-US" altLang="en-US" sz="1600" b="1" i="1" dirty="0">
                <a:latin typeface="Times New Roman" pitchFamily="18" charset="0"/>
              </a:endParaRPr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 rot="5400000" flipV="1">
              <a:off x="982394" y="2025522"/>
              <a:ext cx="1648664" cy="579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5" name="Rectangle 29"/>
            <p:cNvSpPr>
              <a:spLocks noChangeArrowheads="1"/>
            </p:cNvSpPr>
            <p:nvPr/>
          </p:nvSpPr>
          <p:spPr bwMode="auto">
            <a:xfrm rot="5400000" flipV="1">
              <a:off x="955871" y="2024275"/>
              <a:ext cx="1638241" cy="52307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65832" y="1231309"/>
              <a:ext cx="180132" cy="164751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7" name="Line 76"/>
            <p:cNvSpPr>
              <a:spLocks noChangeShapeType="1"/>
            </p:cNvSpPr>
            <p:nvPr/>
          </p:nvSpPr>
          <p:spPr bwMode="auto">
            <a:xfrm rot="5400000" flipH="1" flipV="1">
              <a:off x="1941547" y="2578306"/>
              <a:ext cx="0" cy="4462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74"/>
            <p:cNvSpPr>
              <a:spLocks noChangeShapeType="1"/>
            </p:cNvSpPr>
            <p:nvPr/>
          </p:nvSpPr>
          <p:spPr bwMode="auto">
            <a:xfrm rot="5400000" flipH="1" flipV="1">
              <a:off x="1826336" y="1709678"/>
              <a:ext cx="4" cy="3416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75"/>
            <p:cNvSpPr>
              <a:spLocks noChangeShapeType="1"/>
            </p:cNvSpPr>
            <p:nvPr/>
          </p:nvSpPr>
          <p:spPr bwMode="auto">
            <a:xfrm rot="5400000" flipV="1">
              <a:off x="1855211" y="2289903"/>
              <a:ext cx="0" cy="305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76"/>
            <p:cNvSpPr>
              <a:spLocks noChangeShapeType="1"/>
            </p:cNvSpPr>
            <p:nvPr/>
          </p:nvSpPr>
          <p:spPr bwMode="auto">
            <a:xfrm rot="5400000" flipH="1" flipV="1">
              <a:off x="1911013" y="1907284"/>
              <a:ext cx="6210" cy="5010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76"/>
            <p:cNvSpPr>
              <a:spLocks noChangeShapeType="1"/>
            </p:cNvSpPr>
            <p:nvPr/>
          </p:nvSpPr>
          <p:spPr bwMode="auto">
            <a:xfrm rot="5400000" flipH="1" flipV="1">
              <a:off x="1969056" y="1164472"/>
              <a:ext cx="6209" cy="6628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6" name="Elbow Connector 25"/>
            <p:cNvCxnSpPr>
              <a:endCxn id="23" idx="2"/>
            </p:cNvCxnSpPr>
            <p:nvPr/>
          </p:nvCxnSpPr>
          <p:spPr>
            <a:xfrm rot="16200000" flipV="1">
              <a:off x="1562771" y="2971951"/>
              <a:ext cx="329217" cy="14296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596336" y="6309320"/>
            <a:ext cx="1120857" cy="2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GAs+2DEG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4697769" y="1556793"/>
            <a:ext cx="3906679" cy="2520280"/>
            <a:chOff x="2719428" y="1196297"/>
            <a:chExt cx="5411502" cy="4371159"/>
          </a:xfrm>
        </p:grpSpPr>
        <p:grpSp>
          <p:nvGrpSpPr>
            <p:cNvPr id="84" name="Group 138"/>
            <p:cNvGrpSpPr>
              <a:grpSpLocks/>
            </p:cNvGrpSpPr>
            <p:nvPr/>
          </p:nvGrpSpPr>
          <p:grpSpPr bwMode="auto">
            <a:xfrm>
              <a:off x="2719428" y="1196297"/>
              <a:ext cx="5411502" cy="2562635"/>
              <a:chOff x="1927" y="632"/>
              <a:chExt cx="2677" cy="1020"/>
            </a:xfrm>
          </p:grpSpPr>
          <p:sp>
            <p:nvSpPr>
              <p:cNvPr id="121" name="Line 28"/>
              <p:cNvSpPr>
                <a:spLocks noChangeShapeType="1"/>
              </p:cNvSpPr>
              <p:nvPr/>
            </p:nvSpPr>
            <p:spPr bwMode="auto">
              <a:xfrm flipH="1">
                <a:off x="4204" y="1105"/>
                <a:ext cx="317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Text Box 29"/>
              <p:cNvSpPr txBox="1">
                <a:spLocks noChangeArrowheads="1"/>
              </p:cNvSpPr>
              <p:nvPr/>
            </p:nvSpPr>
            <p:spPr bwMode="auto">
              <a:xfrm rot="19773773">
                <a:off x="4137" y="939"/>
                <a:ext cx="454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 dirty="0">
                    <a:latin typeface="Times New Roman" pitchFamily="18" charset="0"/>
                  </a:rPr>
                  <a:t>mw</a:t>
                </a:r>
              </a:p>
            </p:txBody>
          </p:sp>
          <p:sp>
            <p:nvSpPr>
              <p:cNvPr id="123" name="Line 1141"/>
              <p:cNvSpPr>
                <a:spLocks noChangeShapeType="1"/>
              </p:cNvSpPr>
              <p:nvPr/>
            </p:nvSpPr>
            <p:spPr bwMode="auto">
              <a:xfrm>
                <a:off x="2254" y="1461"/>
                <a:ext cx="2209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142"/>
              <p:cNvSpPr>
                <a:spLocks noChangeShapeType="1"/>
              </p:cNvSpPr>
              <p:nvPr/>
            </p:nvSpPr>
            <p:spPr bwMode="auto">
              <a:xfrm flipH="1" flipV="1">
                <a:off x="2231" y="845"/>
                <a:ext cx="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Text Box 1143"/>
              <p:cNvSpPr txBox="1">
                <a:spLocks noChangeArrowheads="1"/>
              </p:cNvSpPr>
              <p:nvPr/>
            </p:nvSpPr>
            <p:spPr bwMode="auto">
              <a:xfrm>
                <a:off x="2263" y="632"/>
                <a:ext cx="180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126" name="Text Box 1144"/>
              <p:cNvSpPr txBox="1">
                <a:spLocks noChangeArrowheads="1"/>
              </p:cNvSpPr>
              <p:nvPr/>
            </p:nvSpPr>
            <p:spPr bwMode="auto">
              <a:xfrm>
                <a:off x="4272" y="1431"/>
                <a:ext cx="179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127" name="Rectangle 1153"/>
              <p:cNvSpPr>
                <a:spLocks noChangeArrowheads="1"/>
              </p:cNvSpPr>
              <p:nvPr/>
            </p:nvSpPr>
            <p:spPr bwMode="auto">
              <a:xfrm>
                <a:off x="2241" y="1046"/>
                <a:ext cx="1835" cy="412"/>
              </a:xfrm>
              <a:prstGeom prst="rect">
                <a:avLst/>
              </a:prstGeom>
              <a:solidFill>
                <a:srgbClr val="FFFFEF"/>
              </a:solidFill>
              <a:ln w="349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en-US" sz="1800">
                  <a:latin typeface="Times New Roman" pitchFamily="18" charset="0"/>
                </a:endParaRPr>
              </a:p>
            </p:txBody>
          </p:sp>
          <p:sp>
            <p:nvSpPr>
              <p:cNvPr id="128" name="Text Box 1154"/>
              <p:cNvSpPr txBox="1">
                <a:spLocks noChangeArrowheads="1"/>
              </p:cNvSpPr>
              <p:nvPr/>
            </p:nvSpPr>
            <p:spPr bwMode="auto">
              <a:xfrm>
                <a:off x="1927" y="851"/>
                <a:ext cx="9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i="1"/>
              </a:p>
            </p:txBody>
          </p:sp>
          <p:sp>
            <p:nvSpPr>
              <p:cNvPr id="129" name="Text Box 1158"/>
              <p:cNvSpPr txBox="1">
                <a:spLocks noChangeArrowheads="1"/>
              </p:cNvSpPr>
              <p:nvPr/>
            </p:nvSpPr>
            <p:spPr bwMode="auto">
              <a:xfrm rot="16200000">
                <a:off x="1952" y="1148"/>
                <a:ext cx="415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4mm</a:t>
                </a:r>
              </a:p>
            </p:txBody>
          </p:sp>
          <p:sp>
            <p:nvSpPr>
              <p:cNvPr id="130" name="Text Box 1157"/>
              <p:cNvSpPr txBox="1">
                <a:spLocks noChangeArrowheads="1"/>
              </p:cNvSpPr>
              <p:nvPr/>
            </p:nvSpPr>
            <p:spPr bwMode="auto">
              <a:xfrm>
                <a:off x="3039" y="853"/>
                <a:ext cx="61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 smtClean="0"/>
                  <a:t>7.2 mm</a:t>
                </a:r>
                <a:endParaRPr lang="en-US" altLang="en-US" sz="1600" dirty="0"/>
              </a:p>
            </p:txBody>
          </p:sp>
          <p:sp>
            <p:nvSpPr>
              <p:cNvPr id="131" name="Line 1171"/>
              <p:cNvSpPr>
                <a:spLocks noChangeShapeType="1"/>
              </p:cNvSpPr>
              <p:nvPr/>
            </p:nvSpPr>
            <p:spPr bwMode="auto">
              <a:xfrm flipV="1">
                <a:off x="4056" y="1199"/>
                <a:ext cx="548" cy="267"/>
              </a:xfrm>
              <a:prstGeom prst="line">
                <a:avLst/>
              </a:pr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5" name="Group 139"/>
            <p:cNvGrpSpPr>
              <a:grpSpLocks/>
            </p:cNvGrpSpPr>
            <p:nvPr/>
          </p:nvGrpSpPr>
          <p:grpSpPr bwMode="auto">
            <a:xfrm>
              <a:off x="3424144" y="2234423"/>
              <a:ext cx="3308010" cy="978576"/>
              <a:chOff x="2199" y="1982"/>
              <a:chExt cx="1897" cy="544"/>
            </a:xfrm>
          </p:grpSpPr>
          <p:sp>
            <p:nvSpPr>
              <p:cNvPr id="100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468" y="2134"/>
                <a:ext cx="1589" cy="27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1027" tIns="30514" rIns="61027" bIns="30514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000">
                  <a:latin typeface="Times New Roman" pitchFamily="18" charset="0"/>
                </a:endParaRPr>
              </a:p>
            </p:txBody>
          </p:sp>
          <p:grpSp>
            <p:nvGrpSpPr>
              <p:cNvPr id="101" name="Group 9"/>
              <p:cNvGrpSpPr>
                <a:grpSpLocks noChangeAspect="1"/>
              </p:cNvGrpSpPr>
              <p:nvPr/>
            </p:nvGrpSpPr>
            <p:grpSpPr bwMode="auto">
              <a:xfrm>
                <a:off x="3785" y="2196"/>
                <a:ext cx="137" cy="129"/>
                <a:chOff x="1388" y="1836"/>
                <a:chExt cx="348" cy="363"/>
              </a:xfrm>
            </p:grpSpPr>
            <p:sp>
              <p:nvSpPr>
                <p:cNvPr id="11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388" y="1836"/>
                  <a:ext cx="348" cy="36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en-US" sz="1800" b="1"/>
                </a:p>
              </p:txBody>
            </p:sp>
            <p:sp>
              <p:nvSpPr>
                <p:cNvPr id="120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528" y="1975"/>
                  <a:ext cx="91" cy="9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en-US" sz="1800" b="1"/>
                </a:p>
              </p:txBody>
            </p:sp>
          </p:grpSp>
          <p:sp>
            <p:nvSpPr>
              <p:cNvPr id="102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3910" y="2160"/>
                <a:ext cx="186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1027" tIns="30514" rIns="61027" bIns="30514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i="1" dirty="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en-US" altLang="en-US" sz="1600" dirty="0">
                  <a:latin typeface="Times New Roman" pitchFamily="18" charset="0"/>
                </a:endParaRPr>
              </a:p>
            </p:txBody>
          </p:sp>
          <p:sp>
            <p:nvSpPr>
              <p:cNvPr id="108" name="Text Box 18"/>
              <p:cNvSpPr txBox="1">
                <a:spLocks noChangeArrowheads="1"/>
              </p:cNvSpPr>
              <p:nvPr/>
            </p:nvSpPr>
            <p:spPr bwMode="auto">
              <a:xfrm>
                <a:off x="3466" y="2184"/>
                <a:ext cx="129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en-US" sz="1600" i="1" baseline="-25000" dirty="0" err="1" smtClean="0">
                    <a:latin typeface="Times New Roman" pitchFamily="18" charset="0"/>
                  </a:rPr>
                  <a:t>y</a:t>
                </a:r>
                <a:endParaRPr lang="en-US" altLang="en-US" sz="1600" i="1" baseline="-25000" dirty="0">
                  <a:latin typeface="Times New Roman" pitchFamily="18" charset="0"/>
                </a:endParaRPr>
              </a:p>
            </p:txBody>
          </p:sp>
          <p:sp>
            <p:nvSpPr>
              <p:cNvPr id="109" name="Text Box 27"/>
              <p:cNvSpPr txBox="1">
                <a:spLocks noChangeArrowheads="1"/>
              </p:cNvSpPr>
              <p:nvPr/>
            </p:nvSpPr>
            <p:spPr bwMode="auto">
              <a:xfrm>
                <a:off x="2482" y="2123"/>
                <a:ext cx="511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itchFamily="18" charset="0"/>
                  </a:rPr>
                  <a:t>2DEG</a:t>
                </a:r>
              </a:p>
            </p:txBody>
          </p:sp>
          <p:sp>
            <p:nvSpPr>
              <p:cNvPr id="111" name="Line 30"/>
              <p:cNvSpPr>
                <a:spLocks noChangeShapeType="1"/>
              </p:cNvSpPr>
              <p:nvPr/>
            </p:nvSpPr>
            <p:spPr bwMode="auto">
              <a:xfrm flipH="1" flipV="1">
                <a:off x="3413" y="1996"/>
                <a:ext cx="0" cy="530"/>
              </a:xfrm>
              <a:prstGeom prst="line">
                <a:avLst/>
              </a:prstGeom>
              <a:noFill/>
              <a:ln w="34925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33"/>
              <p:cNvSpPr>
                <a:spLocks noChangeShapeType="1"/>
              </p:cNvSpPr>
              <p:nvPr/>
            </p:nvSpPr>
            <p:spPr bwMode="auto">
              <a:xfrm>
                <a:off x="2390" y="2120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34"/>
              <p:cNvSpPr txBox="1">
                <a:spLocks noChangeArrowheads="1"/>
              </p:cNvSpPr>
              <p:nvPr/>
            </p:nvSpPr>
            <p:spPr bwMode="auto">
              <a:xfrm>
                <a:off x="2199" y="2160"/>
                <a:ext cx="17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 dirty="0" smtClean="0">
                    <a:latin typeface="Times New Roman" pitchFamily="18" charset="0"/>
                  </a:rPr>
                  <a:t>d</a:t>
                </a:r>
                <a:endParaRPr lang="en-US" altLang="en-US" sz="1800" i="1" dirty="0">
                  <a:latin typeface="Times New Roman" pitchFamily="18" charset="0"/>
                </a:endParaRPr>
              </a:p>
            </p:txBody>
          </p:sp>
          <p:sp>
            <p:nvSpPr>
              <p:cNvPr id="118" name="Text Box 38"/>
              <p:cNvSpPr txBox="1">
                <a:spLocks noChangeArrowheads="1"/>
              </p:cNvSpPr>
              <p:nvPr/>
            </p:nvSpPr>
            <p:spPr bwMode="auto">
              <a:xfrm>
                <a:off x="2775" y="1982"/>
                <a:ext cx="6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i="1" dirty="0">
                    <a:latin typeface="Times New Roman" pitchFamily="18" charset="0"/>
                  </a:rPr>
                  <a:t>L</a:t>
                </a:r>
              </a:p>
            </p:txBody>
          </p:sp>
        </p:grpSp>
        <p:sp>
          <p:nvSpPr>
            <p:cNvPr id="86" name="Oval 994"/>
            <p:cNvSpPr>
              <a:spLocks noChangeArrowheads="1"/>
            </p:cNvSpPr>
            <p:nvPr/>
          </p:nvSpPr>
          <p:spPr bwMode="auto">
            <a:xfrm>
              <a:off x="4909255" y="2501998"/>
              <a:ext cx="577670" cy="54190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en-US" sz="1800">
                <a:latin typeface="Times New Roman" pitchFamily="18" charset="0"/>
              </a:endParaRPr>
            </a:p>
          </p:txBody>
        </p:sp>
        <p:sp>
          <p:nvSpPr>
            <p:cNvPr id="87" name="Rectangle 1090"/>
            <p:cNvSpPr>
              <a:spLocks noChangeArrowheads="1"/>
            </p:cNvSpPr>
            <p:nvPr/>
          </p:nvSpPr>
          <p:spPr bwMode="auto">
            <a:xfrm>
              <a:off x="4270375" y="4884737"/>
              <a:ext cx="138113" cy="14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en-US" sz="1800">
                <a:latin typeface="Times New Roman" pitchFamily="18" charset="0"/>
              </a:endParaRPr>
            </a:p>
          </p:txBody>
        </p:sp>
        <p:sp>
          <p:nvSpPr>
            <p:cNvPr id="88" name="Rectangle 8"/>
            <p:cNvSpPr>
              <a:spLocks noChangeAspect="1" noChangeArrowheads="1"/>
            </p:cNvSpPr>
            <p:nvPr/>
          </p:nvSpPr>
          <p:spPr bwMode="auto">
            <a:xfrm>
              <a:off x="5164473" y="2480672"/>
              <a:ext cx="55140" cy="522319"/>
            </a:xfrm>
            <a:prstGeom prst="rect">
              <a:avLst/>
            </a:prstGeom>
            <a:pattFill prst="pct25">
              <a:fgClr>
                <a:srgbClr val="FF0000"/>
              </a:fgClr>
              <a:bgClr>
                <a:srgbClr val="DDDDDD"/>
              </a:bgClr>
            </a:pattFill>
            <a:ln w="19050">
              <a:solidFill>
                <a:srgbClr val="FF33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 b="1"/>
            </a:p>
          </p:txBody>
        </p:sp>
        <p:grpSp>
          <p:nvGrpSpPr>
            <p:cNvPr id="89" name="Group 120"/>
            <p:cNvGrpSpPr>
              <a:grpSpLocks/>
            </p:cNvGrpSpPr>
            <p:nvPr/>
          </p:nvGrpSpPr>
          <p:grpSpPr bwMode="auto">
            <a:xfrm>
              <a:off x="3044403" y="2500114"/>
              <a:ext cx="4292579" cy="3067342"/>
              <a:chOff x="1988" y="1564"/>
              <a:chExt cx="2462" cy="1706"/>
            </a:xfrm>
          </p:grpSpPr>
          <p:sp>
            <p:nvSpPr>
              <p:cNvPr id="91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2717" y="2954"/>
                <a:ext cx="91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1027" tIns="30514" rIns="61027" bIns="30514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FF0000"/>
                    </a:solidFill>
                  </a:rPr>
                  <a:t>CCD image</a:t>
                </a:r>
                <a:endParaRPr lang="en-US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72" y="2590"/>
                <a:ext cx="117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1027" tIns="30514" rIns="61027" bIns="30514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Photon energy</a:t>
                </a:r>
                <a:endParaRPr lang="en-US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Freeform 13"/>
              <p:cNvSpPr>
                <a:spLocks noChangeAspect="1"/>
              </p:cNvSpPr>
              <p:nvPr/>
            </p:nvSpPr>
            <p:spPr bwMode="auto">
              <a:xfrm>
                <a:off x="2779" y="1564"/>
                <a:ext cx="441" cy="520"/>
              </a:xfrm>
              <a:custGeom>
                <a:avLst/>
                <a:gdLst>
                  <a:gd name="T0" fmla="*/ 0 w 726"/>
                  <a:gd name="T1" fmla="*/ 0 h 589"/>
                  <a:gd name="T2" fmla="*/ 1 w 726"/>
                  <a:gd name="T3" fmla="*/ 0 h 589"/>
                  <a:gd name="T4" fmla="*/ 1 w 726"/>
                  <a:gd name="T5" fmla="*/ 0 h 589"/>
                  <a:gd name="T6" fmla="*/ 0 w 72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589"/>
                  <a:gd name="T14" fmla="*/ 726 w 726"/>
                  <a:gd name="T15" fmla="*/ 589 h 5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589">
                    <a:moveTo>
                      <a:pt x="0" y="589"/>
                    </a:moveTo>
                    <a:lnTo>
                      <a:pt x="726" y="0"/>
                    </a:lnTo>
                    <a:lnTo>
                      <a:pt x="544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 noChangeAspect="1"/>
              </p:cNvSpPr>
              <p:nvPr/>
            </p:nvSpPr>
            <p:spPr bwMode="auto">
              <a:xfrm>
                <a:off x="2904" y="1850"/>
                <a:ext cx="301" cy="1001"/>
              </a:xfrm>
              <a:custGeom>
                <a:avLst/>
                <a:gdLst>
                  <a:gd name="T0" fmla="*/ 0 w 726"/>
                  <a:gd name="T1" fmla="*/ 1179 h 589"/>
                  <a:gd name="T2" fmla="*/ 1 w 726"/>
                  <a:gd name="T3" fmla="*/ 0 h 589"/>
                  <a:gd name="T4" fmla="*/ 1 w 726"/>
                  <a:gd name="T5" fmla="*/ 1179 h 589"/>
                  <a:gd name="T6" fmla="*/ 0 w 726"/>
                  <a:gd name="T7" fmla="*/ 1179 h 5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589"/>
                  <a:gd name="T14" fmla="*/ 726 w 726"/>
                  <a:gd name="T15" fmla="*/ 589 h 5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589">
                    <a:moveTo>
                      <a:pt x="0" y="589"/>
                    </a:moveTo>
                    <a:lnTo>
                      <a:pt x="726" y="0"/>
                    </a:lnTo>
                    <a:lnTo>
                      <a:pt x="544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6"/>
              <p:cNvSpPr>
                <a:spLocks noChangeAspect="1" noChangeShapeType="1"/>
              </p:cNvSpPr>
              <p:nvPr/>
            </p:nvSpPr>
            <p:spPr bwMode="auto">
              <a:xfrm>
                <a:off x="2704" y="2894"/>
                <a:ext cx="8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6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7" y="2080"/>
                <a:ext cx="393" cy="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Line 20"/>
              <p:cNvSpPr>
                <a:spLocks noChangeShapeType="1"/>
              </p:cNvSpPr>
              <p:nvPr/>
            </p:nvSpPr>
            <p:spPr bwMode="auto">
              <a:xfrm flipH="1" flipV="1">
                <a:off x="2728" y="2497"/>
                <a:ext cx="0" cy="4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Text Box 21"/>
              <p:cNvSpPr txBox="1">
                <a:spLocks noChangeArrowheads="1"/>
              </p:cNvSpPr>
              <p:nvPr/>
            </p:nvSpPr>
            <p:spPr bwMode="auto">
              <a:xfrm>
                <a:off x="2588" y="2178"/>
                <a:ext cx="260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i="1" dirty="0">
                    <a:latin typeface="Times New Roman" pitchFamily="18" charset="0"/>
                  </a:rPr>
                  <a:t>y</a:t>
                </a:r>
                <a:endParaRPr lang="en-US" altLang="en-US" sz="1800" b="1" i="1" baseline="-25000" dirty="0">
                  <a:latin typeface="Times New Roman" pitchFamily="18" charset="0"/>
                </a:endParaRPr>
              </a:p>
            </p:txBody>
          </p:sp>
          <p:sp>
            <p:nvSpPr>
              <p:cNvPr id="99" name="Text Box 43"/>
              <p:cNvSpPr txBox="1">
                <a:spLocks noChangeArrowheads="1"/>
              </p:cNvSpPr>
              <p:nvPr/>
            </p:nvSpPr>
            <p:spPr bwMode="auto">
              <a:xfrm>
                <a:off x="1988" y="2253"/>
                <a:ext cx="333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>
                  <a:solidFill>
                    <a:srgbClr val="FFFFEF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0" name="Parallelogram 89"/>
            <p:cNvSpPr/>
            <p:nvPr/>
          </p:nvSpPr>
          <p:spPr>
            <a:xfrm>
              <a:off x="3352152" y="1579470"/>
              <a:ext cx="4678477" cy="660032"/>
            </a:xfrm>
            <a:prstGeom prst="parallelogram">
              <a:avLst>
                <a:gd name="adj" fmla="val 193523"/>
              </a:avLst>
            </a:prstGeom>
            <a:solidFill>
              <a:schemeClr val="accent1"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39" name="Rectangle 14338"/>
          <p:cNvSpPr/>
          <p:nvPr/>
        </p:nvSpPr>
        <p:spPr>
          <a:xfrm>
            <a:off x="488285" y="908720"/>
            <a:ext cx="3147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Spatially </a:t>
            </a:r>
            <a:r>
              <a:rPr lang="en-US" alt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PL  </a:t>
            </a:r>
          </a:p>
          <a:p>
            <a:pPr algn="ctr">
              <a:spcBef>
                <a:spcPct val="0"/>
              </a:spcBef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(0.1mm</a:t>
            </a:r>
            <a:r>
              <a:rPr lang="en-US" alt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excitation spot)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1811" y="4402421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en-US" b="1" i="1" baseline="-25000" dirty="0" err="1">
                <a:solidFill>
                  <a:srgbClr val="FF0000"/>
                </a:solidFill>
                <a:latin typeface="Times New Roman" pitchFamily="18" charset="0"/>
              </a:rPr>
              <a:t>mon</a:t>
            </a:r>
            <a:r>
              <a:rPr lang="en-US" altLang="en-US" b="1" i="1" baseline="-25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</a:rPr>
              <a:t>(y)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|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b="1" i="1" baseline="-25000" dirty="0" err="1">
                <a:solidFill>
                  <a:srgbClr val="FF0000"/>
                </a:solidFill>
                <a:latin typeface="Times New Roman" pitchFamily="18" charset="0"/>
              </a:rPr>
              <a:t>loc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)|</a:t>
            </a:r>
            <a:r>
              <a:rPr lang="en-US" altLang="en-US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altLang="en-US" b="1" baseline="30000" dirty="0">
              <a:solidFill>
                <a:srgbClr val="FF6699"/>
              </a:solidFill>
              <a:latin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883931" y="389298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(for HJ PL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34" name="Freeform 133"/>
          <p:cNvSpPr/>
          <p:nvPr/>
        </p:nvSpPr>
        <p:spPr>
          <a:xfrm>
            <a:off x="8532440" y="1755400"/>
            <a:ext cx="45720" cy="611584"/>
          </a:xfrm>
          <a:custGeom>
            <a:avLst/>
            <a:gdLst>
              <a:gd name="connsiteX0" fmla="*/ 0 w 188686"/>
              <a:gd name="connsiteY0" fmla="*/ 0 h 1030514"/>
              <a:gd name="connsiteX1" fmla="*/ 14514 w 188686"/>
              <a:gd name="connsiteY1" fmla="*/ 290286 h 1030514"/>
              <a:gd name="connsiteX2" fmla="*/ 58057 w 188686"/>
              <a:gd name="connsiteY2" fmla="*/ 449943 h 1030514"/>
              <a:gd name="connsiteX3" fmla="*/ 87086 w 188686"/>
              <a:gd name="connsiteY3" fmla="*/ 537029 h 1030514"/>
              <a:gd name="connsiteX4" fmla="*/ 101600 w 188686"/>
              <a:gd name="connsiteY4" fmla="*/ 580572 h 1030514"/>
              <a:gd name="connsiteX5" fmla="*/ 130629 w 188686"/>
              <a:gd name="connsiteY5" fmla="*/ 769257 h 1030514"/>
              <a:gd name="connsiteX6" fmla="*/ 116114 w 188686"/>
              <a:gd name="connsiteY6" fmla="*/ 812800 h 1030514"/>
              <a:gd name="connsiteX7" fmla="*/ 159657 w 188686"/>
              <a:gd name="connsiteY7" fmla="*/ 986972 h 1030514"/>
              <a:gd name="connsiteX8" fmla="*/ 188686 w 188686"/>
              <a:gd name="connsiteY8" fmla="*/ 1030514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686" h="1030514">
                <a:moveTo>
                  <a:pt x="0" y="0"/>
                </a:moveTo>
                <a:cubicBezTo>
                  <a:pt x="4838" y="96762"/>
                  <a:pt x="6788" y="193712"/>
                  <a:pt x="14514" y="290286"/>
                </a:cubicBezTo>
                <a:cubicBezTo>
                  <a:pt x="18832" y="344266"/>
                  <a:pt x="41319" y="399729"/>
                  <a:pt x="58057" y="449943"/>
                </a:cubicBezTo>
                <a:lnTo>
                  <a:pt x="87086" y="537029"/>
                </a:lnTo>
                <a:cubicBezTo>
                  <a:pt x="91924" y="551543"/>
                  <a:pt x="98600" y="565570"/>
                  <a:pt x="101600" y="580572"/>
                </a:cubicBezTo>
                <a:cubicBezTo>
                  <a:pt x="123764" y="691391"/>
                  <a:pt x="113054" y="628664"/>
                  <a:pt x="130629" y="769257"/>
                </a:cubicBezTo>
                <a:cubicBezTo>
                  <a:pt x="125791" y="783771"/>
                  <a:pt x="116114" y="797500"/>
                  <a:pt x="116114" y="812800"/>
                </a:cubicBezTo>
                <a:cubicBezTo>
                  <a:pt x="116114" y="845444"/>
                  <a:pt x="141645" y="959956"/>
                  <a:pt x="159657" y="986972"/>
                </a:cubicBezTo>
                <a:lnTo>
                  <a:pt x="188686" y="10305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71" grpId="0"/>
      <p:bldP spid="180" grpId="0"/>
      <p:bldP spid="14343" grpId="0"/>
      <p:bldP spid="110" grpId="0"/>
      <p:bldP spid="14369" grpId="0"/>
      <p:bldP spid="216" grpId="0"/>
      <p:bldP spid="24" grpId="0"/>
      <p:bldP spid="10" grpId="0"/>
      <p:bldP spid="133" grpId="0"/>
      <p:bldP spid="1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512" y="4011609"/>
            <a:ext cx="4463820" cy="2009679"/>
            <a:chOff x="-47502" y="4461443"/>
            <a:chExt cx="4463820" cy="2351934"/>
          </a:xfrm>
        </p:grpSpPr>
        <p:sp>
          <p:nvSpPr>
            <p:cNvPr id="229" name="Text Box 39"/>
            <p:cNvSpPr txBox="1">
              <a:spLocks noChangeArrowheads="1"/>
            </p:cNvSpPr>
            <p:nvPr/>
          </p:nvSpPr>
          <p:spPr bwMode="auto">
            <a:xfrm>
              <a:off x="24506" y="4550967"/>
              <a:ext cx="4391812" cy="324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800" dirty="0">
                  <a:latin typeface="Comic Sans MS" pitchFamily="66" charset="0"/>
                </a:rPr>
                <a:t>Standing wave resonances</a:t>
              </a:r>
              <a:r>
                <a:rPr lang="en-US" altLang="en-US" sz="1800" dirty="0" smtClean="0">
                  <a:latin typeface="Comic Sans MS" pitchFamily="66" charset="0"/>
                </a:rPr>
                <a:t>: </a:t>
              </a:r>
              <a:r>
                <a:rPr lang="en-US" altLang="en-US" sz="1800" dirty="0" smtClean="0">
                  <a:solidFill>
                    <a:srgbClr val="FF0000"/>
                  </a:solidFill>
                  <a:latin typeface="Symbol" pitchFamily="18" charset="2"/>
                </a:rPr>
                <a:t>(</a:t>
              </a:r>
              <a:r>
                <a:rPr lang="en-US" altLang="en-US" sz="1800" dirty="0" err="1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en-US" sz="1600" i="1" baseline="-25000" dirty="0" err="1" smtClean="0">
                  <a:solidFill>
                    <a:srgbClr val="FF0000"/>
                  </a:solidFill>
                </a:rPr>
                <a:t>mp</a:t>
              </a:r>
              <a:r>
                <a:rPr lang="en-US" altLang="en-US" sz="14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1800" dirty="0" smtClean="0">
                  <a:solidFill>
                    <a:srgbClr val="FF0000"/>
                  </a:solidFill>
                  <a:latin typeface="Symbol" pitchFamily="18" charset="2"/>
                </a:rPr>
                <a:t>/2</a:t>
              </a:r>
              <a:r>
                <a:rPr lang="en-US" altLang="en-US" sz="1800" dirty="0">
                  <a:solidFill>
                    <a:srgbClr val="FF0000"/>
                  </a:solidFill>
                  <a:latin typeface="Symbol" pitchFamily="18" charset="2"/>
                </a:rPr>
                <a:t>) </a:t>
              </a:r>
              <a:r>
                <a:rPr lang="en-US" altLang="en-US" sz="1800" i="1" dirty="0">
                  <a:solidFill>
                    <a:srgbClr val="FF0000"/>
                  </a:solidFill>
                </a:rPr>
                <a:t>j</a:t>
              </a:r>
              <a:r>
                <a:rPr lang="en-US" altLang="en-US" sz="1800" dirty="0">
                  <a:solidFill>
                    <a:srgbClr val="FF0000"/>
                  </a:solidFill>
                </a:rPr>
                <a:t> 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itchFamily="18" charset="0"/>
                </a:rPr>
                <a:t>=</a:t>
              </a:r>
              <a:r>
                <a:rPr lang="en-US" altLang="en-US" sz="1800" dirty="0" smtClean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altLang="en-US" sz="1800" dirty="0">
                <a:latin typeface="Comic Sans MS" pitchFamily="66" charset="0"/>
              </a:endParaRPr>
            </a:p>
          </p:txBody>
        </p:sp>
        <p:sp>
          <p:nvSpPr>
            <p:cNvPr id="231" name="Rectangle 137"/>
            <p:cNvSpPr>
              <a:spLocks noChangeArrowheads="1"/>
            </p:cNvSpPr>
            <p:nvPr/>
          </p:nvSpPr>
          <p:spPr bwMode="auto">
            <a:xfrm>
              <a:off x="618451" y="4461443"/>
              <a:ext cx="2810697" cy="886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en-US" sz="1800">
                <a:latin typeface="Times New Roman" pitchFamily="18" charset="0"/>
              </a:endParaRPr>
            </a:p>
          </p:txBody>
        </p:sp>
        <p:grpSp>
          <p:nvGrpSpPr>
            <p:cNvPr id="233" name="Group 34"/>
            <p:cNvGrpSpPr>
              <a:grpSpLocks/>
            </p:cNvGrpSpPr>
            <p:nvPr/>
          </p:nvGrpSpPr>
          <p:grpSpPr bwMode="auto">
            <a:xfrm>
              <a:off x="1046140" y="5117123"/>
              <a:ext cx="2644370" cy="1696254"/>
              <a:chOff x="3440" y="353"/>
              <a:chExt cx="1844" cy="1081"/>
            </a:xfrm>
          </p:grpSpPr>
          <p:sp>
            <p:nvSpPr>
              <p:cNvPr id="234" name="Line 23"/>
              <p:cNvSpPr>
                <a:spLocks noChangeShapeType="1"/>
              </p:cNvSpPr>
              <p:nvPr/>
            </p:nvSpPr>
            <p:spPr bwMode="auto">
              <a:xfrm>
                <a:off x="3470" y="935"/>
                <a:ext cx="1814" cy="0"/>
              </a:xfrm>
              <a:prstGeom prst="line">
                <a:avLst/>
              </a:prstGeom>
              <a:ln w="38100">
                <a:headEnd type="oval" w="med" len="med"/>
                <a:tailEnd type="oval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7"/>
              <p:cNvSpPr>
                <a:spLocks/>
              </p:cNvSpPr>
              <p:nvPr/>
            </p:nvSpPr>
            <p:spPr bwMode="auto">
              <a:xfrm>
                <a:off x="3440" y="572"/>
                <a:ext cx="1844" cy="364"/>
              </a:xfrm>
              <a:custGeom>
                <a:avLst/>
                <a:gdLst>
                  <a:gd name="T0" fmla="*/ 0 w 1814"/>
                  <a:gd name="T1" fmla="*/ 363 h 363"/>
                  <a:gd name="T2" fmla="*/ 952 w 1814"/>
                  <a:gd name="T3" fmla="*/ 0 h 363"/>
                  <a:gd name="T4" fmla="*/ 1814 w 1814"/>
                  <a:gd name="T5" fmla="*/ 363 h 363"/>
                  <a:gd name="T6" fmla="*/ 0 60000 65536"/>
                  <a:gd name="T7" fmla="*/ 0 60000 65536"/>
                  <a:gd name="T8" fmla="*/ 0 60000 65536"/>
                  <a:gd name="T9" fmla="*/ 0 w 1814"/>
                  <a:gd name="T10" fmla="*/ 0 h 363"/>
                  <a:gd name="T11" fmla="*/ 1814 w 1814"/>
                  <a:gd name="T12" fmla="*/ 363 h 3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14" h="363">
                    <a:moveTo>
                      <a:pt x="0" y="363"/>
                    </a:moveTo>
                    <a:cubicBezTo>
                      <a:pt x="325" y="181"/>
                      <a:pt x="650" y="0"/>
                      <a:pt x="952" y="0"/>
                    </a:cubicBezTo>
                    <a:cubicBezTo>
                      <a:pt x="1254" y="0"/>
                      <a:pt x="1534" y="181"/>
                      <a:pt x="1814" y="363"/>
                    </a:cubicBez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28"/>
              <p:cNvSpPr>
                <a:spLocks/>
              </p:cNvSpPr>
              <p:nvPr/>
            </p:nvSpPr>
            <p:spPr bwMode="auto">
              <a:xfrm>
                <a:off x="3470" y="459"/>
                <a:ext cx="1814" cy="953"/>
              </a:xfrm>
              <a:custGeom>
                <a:avLst/>
                <a:gdLst>
                  <a:gd name="T0" fmla="*/ 0 w 1814"/>
                  <a:gd name="T1" fmla="*/ 476 h 953"/>
                  <a:gd name="T2" fmla="*/ 589 w 1814"/>
                  <a:gd name="T3" fmla="*/ 68 h 953"/>
                  <a:gd name="T4" fmla="*/ 1406 w 1814"/>
                  <a:gd name="T5" fmla="*/ 885 h 953"/>
                  <a:gd name="T6" fmla="*/ 1814 w 1814"/>
                  <a:gd name="T7" fmla="*/ 476 h 9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4"/>
                  <a:gd name="T13" fmla="*/ 0 h 953"/>
                  <a:gd name="T14" fmla="*/ 1814 w 1814"/>
                  <a:gd name="T15" fmla="*/ 953 h 9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4" h="953">
                    <a:moveTo>
                      <a:pt x="0" y="476"/>
                    </a:moveTo>
                    <a:cubicBezTo>
                      <a:pt x="177" y="238"/>
                      <a:pt x="355" y="0"/>
                      <a:pt x="589" y="68"/>
                    </a:cubicBezTo>
                    <a:cubicBezTo>
                      <a:pt x="823" y="136"/>
                      <a:pt x="1202" y="817"/>
                      <a:pt x="1406" y="885"/>
                    </a:cubicBezTo>
                    <a:cubicBezTo>
                      <a:pt x="1610" y="953"/>
                      <a:pt x="1712" y="714"/>
                      <a:pt x="1814" y="476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33"/>
              <p:cNvSpPr>
                <a:spLocks/>
              </p:cNvSpPr>
              <p:nvPr/>
            </p:nvSpPr>
            <p:spPr bwMode="auto">
              <a:xfrm>
                <a:off x="3470" y="353"/>
                <a:ext cx="1814" cy="1081"/>
              </a:xfrm>
              <a:custGeom>
                <a:avLst/>
                <a:gdLst>
                  <a:gd name="T0" fmla="*/ 0 w 1814"/>
                  <a:gd name="T1" fmla="*/ 582 h 1081"/>
                  <a:gd name="T2" fmla="*/ 317 w 1814"/>
                  <a:gd name="T3" fmla="*/ 83 h 1081"/>
                  <a:gd name="T4" fmla="*/ 952 w 1814"/>
                  <a:gd name="T5" fmla="*/ 1081 h 1081"/>
                  <a:gd name="T6" fmla="*/ 1542 w 1814"/>
                  <a:gd name="T7" fmla="*/ 83 h 1081"/>
                  <a:gd name="T8" fmla="*/ 1814 w 1814"/>
                  <a:gd name="T9" fmla="*/ 582 h 10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4"/>
                  <a:gd name="T16" fmla="*/ 0 h 1081"/>
                  <a:gd name="T17" fmla="*/ 1814 w 1814"/>
                  <a:gd name="T18" fmla="*/ 1081 h 10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4" h="1081">
                    <a:moveTo>
                      <a:pt x="0" y="582"/>
                    </a:moveTo>
                    <a:cubicBezTo>
                      <a:pt x="79" y="291"/>
                      <a:pt x="158" y="0"/>
                      <a:pt x="317" y="83"/>
                    </a:cubicBezTo>
                    <a:cubicBezTo>
                      <a:pt x="476" y="166"/>
                      <a:pt x="748" y="1081"/>
                      <a:pt x="952" y="1081"/>
                    </a:cubicBezTo>
                    <a:cubicBezTo>
                      <a:pt x="1156" y="1081"/>
                      <a:pt x="1398" y="166"/>
                      <a:pt x="1542" y="83"/>
                    </a:cubicBezTo>
                    <a:cubicBezTo>
                      <a:pt x="1686" y="0"/>
                      <a:pt x="1750" y="291"/>
                      <a:pt x="1814" y="58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8" name="Text Box 37"/>
            <p:cNvSpPr txBox="1">
              <a:spLocks noChangeArrowheads="1"/>
            </p:cNvSpPr>
            <p:nvPr/>
          </p:nvSpPr>
          <p:spPr bwMode="auto">
            <a:xfrm>
              <a:off x="3851920" y="5792328"/>
              <a:ext cx="331244" cy="31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 smtClean="0">
                  <a:latin typeface="Times New Roman" pitchFamily="18" charset="0"/>
                </a:rPr>
                <a:t>d</a:t>
              </a:r>
              <a:endParaRPr lang="en-US" altLang="en-US" sz="2000" i="1" dirty="0">
                <a:latin typeface="Times New Roman" pitchFamily="18" charset="0"/>
              </a:endParaRPr>
            </a:p>
          </p:txBody>
        </p:sp>
        <p:sp>
          <p:nvSpPr>
            <p:cNvPr id="240" name="Text Box 41"/>
            <p:cNvSpPr txBox="1">
              <a:spLocks noChangeArrowheads="1"/>
            </p:cNvSpPr>
            <p:nvPr/>
          </p:nvSpPr>
          <p:spPr bwMode="auto">
            <a:xfrm>
              <a:off x="-47502" y="5246001"/>
              <a:ext cx="137914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ts val="24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i="1" dirty="0" smtClean="0">
                  <a:latin typeface="Symbol" panose="05050102010706020507" pitchFamily="18" charset="2"/>
                </a:rPr>
                <a:t> </a:t>
              </a:r>
              <a:r>
                <a:rPr lang="en-US" altLang="en-US" sz="2000" i="1" dirty="0" err="1" smtClean="0">
                  <a:latin typeface="Symbol" panose="05050102010706020507" pitchFamily="18" charset="2"/>
                </a:rPr>
                <a:t>E</a:t>
              </a:r>
              <a:r>
                <a:rPr lang="en-US" altLang="en-US" sz="2000" i="1" baseline="-25000" dirty="0" err="1" smtClean="0">
                  <a:latin typeface="Times New Roman" pitchFamily="18" charset="0"/>
                </a:rPr>
                <a:t>mw</a:t>
              </a:r>
              <a:r>
                <a:rPr lang="en-US" altLang="en-US" sz="2000" i="1" baseline="-25000" dirty="0" smtClean="0">
                  <a:latin typeface="Times New Roman" pitchFamily="18" charset="0"/>
                </a:rPr>
                <a:t> </a:t>
              </a:r>
              <a:r>
                <a:rPr lang="en-US" altLang="en-US" sz="2000" i="1" dirty="0" smtClean="0">
                  <a:latin typeface="Times New Roman" pitchFamily="18" charset="0"/>
                </a:rPr>
                <a:t>(y)</a:t>
              </a:r>
              <a:endParaRPr lang="en-US" altLang="en-US" sz="2000" i="1" baseline="-25000" dirty="0">
                <a:latin typeface="Times New Roman" pitchFamily="18" charset="0"/>
              </a:endParaRPr>
            </a:p>
          </p:txBody>
        </p:sp>
        <p:sp>
          <p:nvSpPr>
            <p:cNvPr id="241" name="Text Box 49"/>
            <p:cNvSpPr txBox="1">
              <a:spLocks noChangeArrowheads="1"/>
            </p:cNvSpPr>
            <p:nvPr/>
          </p:nvSpPr>
          <p:spPr bwMode="auto">
            <a:xfrm>
              <a:off x="2195736" y="5043682"/>
              <a:ext cx="489236" cy="349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 dirty="0" smtClean="0">
                  <a:solidFill>
                    <a:srgbClr val="FF0000"/>
                  </a:solidFill>
                  <a:latin typeface="Times New Roman" pitchFamily="18" charset="0"/>
                </a:rPr>
                <a:t>j</a:t>
              </a:r>
              <a:r>
                <a:rPr lang="en-US" altLang="en-US" sz="1600" dirty="0" smtClean="0">
                  <a:solidFill>
                    <a:srgbClr val="FF0000"/>
                  </a:solidFill>
                  <a:latin typeface="Times New Roman" pitchFamily="18" charset="0"/>
                </a:rPr>
                <a:t>=1</a:t>
              </a:r>
              <a:endParaRPr lang="en-US" altLang="en-US" sz="16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2" name="Text Box 50"/>
            <p:cNvSpPr txBox="1">
              <a:spLocks noChangeArrowheads="1"/>
            </p:cNvSpPr>
            <p:nvPr/>
          </p:nvSpPr>
          <p:spPr bwMode="auto">
            <a:xfrm>
              <a:off x="3045764" y="6303909"/>
              <a:ext cx="489236" cy="349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 dirty="0" smtClean="0">
                  <a:solidFill>
                    <a:schemeClr val="tx2"/>
                  </a:solidFill>
                  <a:latin typeface="Times New Roman" pitchFamily="18" charset="0"/>
                </a:rPr>
                <a:t>j</a:t>
              </a:r>
              <a:r>
                <a:rPr lang="en-US" altLang="en-US" sz="1600" dirty="0" smtClean="0">
                  <a:solidFill>
                    <a:schemeClr val="tx2"/>
                  </a:solidFill>
                  <a:latin typeface="Times New Roman" pitchFamily="18" charset="0"/>
                </a:rPr>
                <a:t>=2</a:t>
              </a:r>
              <a:endParaRPr lang="en-US" altLang="en-US" sz="16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43" name="Text Box 51"/>
            <p:cNvSpPr txBox="1">
              <a:spLocks noChangeArrowheads="1"/>
            </p:cNvSpPr>
            <p:nvPr/>
          </p:nvSpPr>
          <p:spPr bwMode="auto">
            <a:xfrm>
              <a:off x="2254359" y="6375917"/>
              <a:ext cx="489236" cy="349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 dirty="0" smtClean="0">
                  <a:solidFill>
                    <a:srgbClr val="FF0000"/>
                  </a:solidFill>
                  <a:latin typeface="Times New Roman" pitchFamily="18" charset="0"/>
                </a:rPr>
                <a:t>j</a:t>
              </a:r>
              <a:r>
                <a:rPr lang="en-US" altLang="en-US" sz="1600" dirty="0" smtClean="0">
                  <a:solidFill>
                    <a:srgbClr val="FF0000"/>
                  </a:solidFill>
                  <a:latin typeface="Times New Roman" pitchFamily="18" charset="0"/>
                </a:rPr>
                <a:t>=3</a:t>
              </a:r>
              <a:endParaRPr lang="en-US" altLang="en-US" sz="16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cxnSp>
          <p:nvCxnSpPr>
            <p:cNvPr id="80917" name="Straight Arrow Connector 80916"/>
            <p:cNvCxnSpPr>
              <a:stCxn id="237" idx="0"/>
            </p:cNvCxnSpPr>
            <p:nvPr/>
          </p:nvCxnSpPr>
          <p:spPr>
            <a:xfrm flipV="1">
              <a:off x="1089161" y="5552924"/>
              <a:ext cx="7316" cy="477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4" name="Picture 14" descr="bes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r="2959" b="2307"/>
          <a:stretch>
            <a:fillRect/>
          </a:stretch>
        </p:blipFill>
        <p:spPr bwMode="auto">
          <a:xfrm>
            <a:off x="4681961" y="1268760"/>
            <a:ext cx="4426543" cy="48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" name="Rectangle 20"/>
          <p:cNvSpPr>
            <a:spLocks noChangeArrowheads="1"/>
          </p:cNvSpPr>
          <p:nvPr/>
        </p:nvSpPr>
        <p:spPr bwMode="auto">
          <a:xfrm rot="16200000">
            <a:off x="8473208" y="2215579"/>
            <a:ext cx="1078058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Times New Roman" pitchFamily="18" charset="0"/>
              </a:rPr>
              <a:t>PL int. </a:t>
            </a:r>
            <a:r>
              <a:rPr lang="en-US" altLang="en-US" sz="1600" b="1" i="1" dirty="0" smtClean="0">
                <a:latin typeface="Times New Roman" pitchFamily="18" charset="0"/>
              </a:rPr>
              <a:t> J</a:t>
            </a:r>
            <a:endParaRPr lang="en-US" altLang="en-US" sz="1600" b="1" i="1" dirty="0">
              <a:latin typeface="Times New Roman" pitchFamily="18" charset="0"/>
            </a:endParaRPr>
          </a:p>
        </p:txBody>
      </p:sp>
      <p:sp>
        <p:nvSpPr>
          <p:cNvPr id="246" name="Text Box 87"/>
          <p:cNvSpPr txBox="1">
            <a:spLocks noChangeArrowheads="1"/>
          </p:cNvSpPr>
          <p:nvPr/>
        </p:nvSpPr>
        <p:spPr bwMode="auto">
          <a:xfrm>
            <a:off x="5580112" y="620688"/>
            <a:ext cx="1187312" cy="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MDQW</a:t>
            </a:r>
            <a:r>
              <a:rPr lang="en-US" altLang="en-US" sz="1600" dirty="0">
                <a:latin typeface="Times New Roman" pitchFamily="18" charset="0"/>
              </a:rPr>
              <a:t> 20nm</a:t>
            </a:r>
          </a:p>
        </p:txBody>
      </p:sp>
      <p:sp>
        <p:nvSpPr>
          <p:cNvPr id="247" name="Text Box 88"/>
          <p:cNvSpPr txBox="1">
            <a:spLocks noChangeArrowheads="1"/>
          </p:cNvSpPr>
          <p:nvPr/>
        </p:nvSpPr>
        <p:spPr bwMode="auto">
          <a:xfrm>
            <a:off x="4811307" y="968967"/>
            <a:ext cx="408765" cy="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Times New Roman" pitchFamily="18" charset="0"/>
              </a:rPr>
              <a:t>n</a:t>
            </a:r>
            <a:r>
              <a:rPr lang="en-US" altLang="en-US" sz="1600" i="1" baseline="-25000" dirty="0">
                <a:latin typeface="Times New Roman" pitchFamily="18" charset="0"/>
              </a:rPr>
              <a:t>2D</a:t>
            </a:r>
            <a:r>
              <a:rPr lang="en-US" altLang="en-US" sz="1600" i="1" dirty="0">
                <a:latin typeface="Times New Roman" pitchFamily="18" charset="0"/>
              </a:rPr>
              <a:t>=</a:t>
            </a:r>
          </a:p>
        </p:txBody>
      </p:sp>
      <p:sp>
        <p:nvSpPr>
          <p:cNvPr id="248" name="Text Box 89"/>
          <p:cNvSpPr txBox="1">
            <a:spLocks noChangeArrowheads="1"/>
          </p:cNvSpPr>
          <p:nvPr/>
        </p:nvSpPr>
        <p:spPr bwMode="auto">
          <a:xfrm>
            <a:off x="5294785" y="957107"/>
            <a:ext cx="7625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10</a:t>
            </a:r>
            <a:r>
              <a:rPr lang="en-US" altLang="en-US" sz="1600" baseline="30000" dirty="0" smtClean="0"/>
              <a:t>11</a:t>
            </a:r>
            <a:r>
              <a:rPr lang="en-US" altLang="en-US" sz="1600" dirty="0" smtClean="0"/>
              <a:t>cm</a:t>
            </a:r>
            <a:r>
              <a:rPr lang="en-US" altLang="en-US" sz="1600" baseline="30000" dirty="0" smtClean="0"/>
              <a:t>-2</a:t>
            </a:r>
            <a:endParaRPr lang="en-US" altLang="en-US" sz="1600" baseline="30000" dirty="0"/>
          </a:p>
        </p:txBody>
      </p:sp>
      <p:sp>
        <p:nvSpPr>
          <p:cNvPr id="249" name="Text Box 90"/>
          <p:cNvSpPr txBox="1">
            <a:spLocks noChangeArrowheads="1"/>
          </p:cNvSpPr>
          <p:nvPr/>
        </p:nvSpPr>
        <p:spPr bwMode="auto">
          <a:xfrm>
            <a:off x="6439476" y="981308"/>
            <a:ext cx="9024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2x10</a:t>
            </a:r>
            <a:r>
              <a:rPr lang="en-US" altLang="en-US" sz="1400" baseline="30000" dirty="0" smtClean="0"/>
              <a:t>10 </a:t>
            </a:r>
            <a:r>
              <a:rPr lang="en-US" altLang="en-US" sz="1400" dirty="0" smtClean="0"/>
              <a:t>cm</a:t>
            </a:r>
            <a:r>
              <a:rPr lang="en-US" altLang="en-US" sz="1400" baseline="30000" dirty="0" smtClean="0"/>
              <a:t>-2</a:t>
            </a:r>
            <a:endParaRPr lang="en-US" altLang="en-US" sz="1400" baseline="30000" dirty="0"/>
          </a:p>
        </p:txBody>
      </p:sp>
      <p:sp>
        <p:nvSpPr>
          <p:cNvPr id="250" name="Text Box 91"/>
          <p:cNvSpPr txBox="1">
            <a:spLocks noChangeArrowheads="1"/>
          </p:cNvSpPr>
          <p:nvPr/>
        </p:nvSpPr>
        <p:spPr bwMode="auto">
          <a:xfrm>
            <a:off x="7956376" y="946074"/>
            <a:ext cx="913712" cy="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itchFamily="18" charset="0"/>
              </a:rPr>
              <a:t>2x10</a:t>
            </a:r>
            <a:r>
              <a:rPr lang="en-US" altLang="en-US" sz="1600" baseline="30000" dirty="0" smtClean="0">
                <a:latin typeface="Times New Roman" pitchFamily="18" charset="0"/>
              </a:rPr>
              <a:t>10</a:t>
            </a:r>
            <a:r>
              <a:rPr lang="en-US" altLang="en-US" sz="1600" dirty="0" smtClean="0">
                <a:latin typeface="Times New Roman" pitchFamily="18" charset="0"/>
              </a:rPr>
              <a:t>cm</a:t>
            </a:r>
            <a:r>
              <a:rPr lang="en-US" altLang="en-US" sz="1600" baseline="30000" dirty="0" smtClean="0">
                <a:latin typeface="Times New Roman" pitchFamily="18" charset="0"/>
              </a:rPr>
              <a:t>-2</a:t>
            </a:r>
            <a:endParaRPr lang="en-US" altLang="en-US" sz="1600" baseline="30000" dirty="0">
              <a:latin typeface="Times New Roman" pitchFamily="18" charset="0"/>
            </a:endParaRPr>
          </a:p>
        </p:txBody>
      </p:sp>
      <p:sp>
        <p:nvSpPr>
          <p:cNvPr id="251" name="Text Box 93"/>
          <p:cNvSpPr txBox="1">
            <a:spLocks noChangeArrowheads="1"/>
          </p:cNvSpPr>
          <p:nvPr/>
        </p:nvSpPr>
        <p:spPr bwMode="auto">
          <a:xfrm>
            <a:off x="7961185" y="620688"/>
            <a:ext cx="852798" cy="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Single </a:t>
            </a:r>
            <a:r>
              <a:rPr lang="en-US" altLang="en-US" sz="1600" dirty="0" smtClean="0"/>
              <a:t>H</a:t>
            </a:r>
            <a:r>
              <a:rPr lang="en-US" altLang="en-US" sz="1600" dirty="0" smtClean="0">
                <a:latin typeface="Times New Roman" pitchFamily="18" charset="0"/>
              </a:rPr>
              <a:t>J</a:t>
            </a:r>
            <a:endParaRPr lang="en-US" altLang="en-US" sz="1600" dirty="0">
              <a:latin typeface="Times New Roman" pitchFamily="18" charset="0"/>
            </a:endParaRPr>
          </a:p>
        </p:txBody>
      </p:sp>
      <p:sp>
        <p:nvSpPr>
          <p:cNvPr id="80918" name="Rectangle 80917"/>
          <p:cNvSpPr/>
          <p:nvPr/>
        </p:nvSpPr>
        <p:spPr>
          <a:xfrm>
            <a:off x="5076056" y="76562"/>
            <a:ext cx="3612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PL patterns induced by MW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-6013176" y="3020608"/>
            <a:ext cx="2835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200733"/>
              </p:ext>
            </p:extLst>
          </p:nvPr>
        </p:nvGraphicFramePr>
        <p:xfrm>
          <a:off x="247425" y="476672"/>
          <a:ext cx="4108551" cy="350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65" name="Equation" r:id="rId4" imgW="3746160" imgH="355320" progId="Equation.DSMT4">
                  <p:embed/>
                </p:oleObj>
              </mc:Choice>
              <mc:Fallback>
                <p:oleObj name="Equation" r:id="rId4" imgW="3746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425" y="476672"/>
                        <a:ext cx="4108551" cy="350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980487"/>
              </p:ext>
            </p:extLst>
          </p:nvPr>
        </p:nvGraphicFramePr>
        <p:xfrm>
          <a:off x="2458963" y="6322268"/>
          <a:ext cx="2905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66" name="Equation" r:id="rId6" imgW="2946240" imgH="419040" progId="Equation.DSMT4">
                  <p:embed/>
                </p:oleObj>
              </mc:Choice>
              <mc:Fallback>
                <p:oleObj name="Equation" r:id="rId6" imgW="2946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8963" y="6322268"/>
                        <a:ext cx="29051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496" y="2217058"/>
            <a:ext cx="4762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Spatial PL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inhomogenity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due to</a:t>
            </a: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Excitation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confined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magnetoplasmons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9377" y="6159758"/>
            <a:ext cx="333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Ballistically</a:t>
            </a:r>
            <a:r>
              <a:rPr lang="en-US" dirty="0" smtClean="0"/>
              <a:t> -propagated phonons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688135" y="5869016"/>
            <a:ext cx="0" cy="290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54877" y="155679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 MW</a:t>
            </a:r>
          </a:p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 B=0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21450" y="1897087"/>
            <a:ext cx="4385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9876" y="2160992"/>
            <a:ext cx="54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B=0</a:t>
            </a:r>
            <a:endParaRPr lang="en-US" sz="1400" i="1" dirty="0">
              <a:solidFill>
                <a:schemeClr val="bg1"/>
              </a:solidFill>
            </a:endParaRPr>
          </a:p>
        </p:txBody>
      </p:sp>
      <p:graphicFrame>
        <p:nvGraphicFramePr>
          <p:cNvPr id="3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122242"/>
              </p:ext>
            </p:extLst>
          </p:nvPr>
        </p:nvGraphicFramePr>
        <p:xfrm>
          <a:off x="340374" y="2922884"/>
          <a:ext cx="2539968" cy="7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67" name="Equation" r:id="rId8" imgW="2057400" imgH="749160" progId="Equation.DSMT4">
                  <p:embed/>
                </p:oleObj>
              </mc:Choice>
              <mc:Fallback>
                <p:oleObj name="Equation" r:id="rId8" imgW="205740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74" y="2922884"/>
                        <a:ext cx="2539968" cy="7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474123" y="3526269"/>
            <a:ext cx="22060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q=2</a:t>
            </a:r>
            <a:r>
              <a:rPr lang="en-US" altLang="en-US" sz="2000" i="1" dirty="0" smtClean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alt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/</a:t>
            </a:r>
            <a:r>
              <a:rPr lang="en-US" altLang="en-US" sz="2000" i="1" dirty="0" err="1" smtClean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i="1" baseline="-25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mp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= </a:t>
            </a:r>
            <a:r>
              <a:rPr lang="en-US" altLang="en-US" sz="1800" i="1" dirty="0" smtClean="0">
                <a:solidFill>
                  <a:srgbClr val="FF0000"/>
                </a:solidFill>
              </a:rPr>
              <a:t>j</a:t>
            </a:r>
            <a:r>
              <a:rPr lang="en-US" altLang="en-US" sz="1800" i="1" baseline="-25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000" i="1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/</a:t>
            </a:r>
            <a:r>
              <a:rPr lang="en-US" alt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d</a:t>
            </a:r>
            <a:r>
              <a:rPr lang="en-US" altLang="en-US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)</a:t>
            </a:r>
            <a:endParaRPr lang="en-US" altLang="en-US" sz="1800" i="1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937" y="1268760"/>
            <a:ext cx="3223959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electric field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/>
          <p:cNvSpPr txBox="1">
            <a:spLocks noChangeArrowheads="1"/>
          </p:cNvSpPr>
          <p:nvPr/>
        </p:nvSpPr>
        <p:spPr bwMode="auto">
          <a:xfrm>
            <a:off x="251520" y="360040"/>
            <a:ext cx="9272736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0" tIns="274320" rIns="274320" bIns="154800"/>
          <a:lstStyle>
            <a:lvl1pPr marL="290513" indent="-290513" algn="r" defTabSz="776288" rtl="1" eaLnBrk="0" hangingPunct="0"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1433513" algn="r" defTabSz="776288" rtl="1" eaLnBrk="0" hangingPunct="0"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547813" algn="r" defTabSz="776288" rtl="1" eaLnBrk="0" hangingPunct="0"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defTabSz="776288" rtl="1" eaLnBrk="0" hangingPunct="0"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defTabSz="776288" rtl="1" eaLnBrk="0" hangingPunct="0"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defTabSz="776288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defTabSz="776288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defTabSz="776288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defTabSz="776288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l" rtl="0">
              <a:spcBef>
                <a:spcPts val="600"/>
              </a:spcBef>
              <a:spcAft>
                <a:spcPts val="2400"/>
              </a:spcAft>
            </a:pPr>
            <a:r>
              <a:rPr lang="en-US" altLang="en-US" sz="2800" b="1" dirty="0" smtClean="0">
                <a:latin typeface="Arial" charset="0"/>
                <a:cs typeface="Arial" charset="0"/>
              </a:rPr>
              <a:t>OUTLINE</a:t>
            </a:r>
          </a:p>
          <a:p>
            <a:pPr algn="l" rtl="0">
              <a:spcBef>
                <a:spcPts val="600"/>
              </a:spcBef>
              <a:spcAft>
                <a:spcPct val="55000"/>
              </a:spcAft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Photoluminescence of  MDQW and HJs containing a 2DEG 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physical mechanisms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55000"/>
              </a:spcAft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2D-electron cyclotron  (magnetoplasma) resonance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microwave absorption by a 2DEG 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55000"/>
              </a:spcAft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Mw-modulated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Photoluminescence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Optically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detected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CR-resonance :  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2DEG, phonon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“heating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of  holes 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55000"/>
              </a:spcAft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2D-plasmon  imaging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spatially-distributed mw-field affecting the 2DEG 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496" y="1052736"/>
            <a:ext cx="9043980" cy="0"/>
          </a:xfrm>
          <a:prstGeom prst="line">
            <a:avLst/>
          </a:prstGeom>
          <a:ln w="8572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2" r="13358" b="22740"/>
          <a:stretch>
            <a:fillRect/>
          </a:stretch>
        </p:blipFill>
        <p:spPr bwMode="auto">
          <a:xfrm>
            <a:off x="8028384" y="13952"/>
            <a:ext cx="1105756" cy="9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174-8276-458E-94B0-CC90B59188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203847" y="44624"/>
            <a:ext cx="5694473" cy="296321"/>
          </a:xfrm>
          <a:noFill/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mw-field reconstructio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</a:p>
        </p:txBody>
      </p:sp>
      <p:sp>
        <p:nvSpPr>
          <p:cNvPr id="9221" name="Text Box 26"/>
          <p:cNvSpPr txBox="1">
            <a:spLocks noChangeArrowheads="1"/>
          </p:cNvSpPr>
          <p:nvPr/>
        </p:nvSpPr>
        <p:spPr bwMode="auto">
          <a:xfrm>
            <a:off x="4427984" y="476672"/>
            <a:ext cx="49685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latin typeface="Times New Roman" pitchFamily="18" charset="0"/>
              </a:rPr>
              <a:t>B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i="1" dirty="0">
                <a:latin typeface="Times New Roman" pitchFamily="18" charset="0"/>
              </a:rPr>
              <a:t>n</a:t>
            </a:r>
            <a:r>
              <a:rPr lang="en-US" altLang="en-US" sz="2000" i="1" baseline="-25000" dirty="0">
                <a:latin typeface="Times New Roman" pitchFamily="18" charset="0"/>
              </a:rPr>
              <a:t>2D</a:t>
            </a:r>
            <a:r>
              <a:rPr lang="en-US" altLang="en-US" sz="2000" dirty="0">
                <a:latin typeface="Times New Roman" pitchFamily="18" charset="0"/>
              </a:rPr>
              <a:t> and </a:t>
            </a:r>
            <a:r>
              <a:rPr lang="en-US" altLang="en-US" sz="2000" i="1" dirty="0">
                <a:latin typeface="Times New Roman" pitchFamily="18" charset="0"/>
              </a:rPr>
              <a:t>f</a:t>
            </a:r>
            <a:r>
              <a:rPr lang="en-US" altLang="en-US" sz="2000" dirty="0">
                <a:latin typeface="Times New Roman" pitchFamily="18" charset="0"/>
              </a:rPr>
              <a:t> dependencies fit </a:t>
            </a:r>
            <a:r>
              <a:rPr lang="en-US" altLang="en-US" sz="2000" dirty="0" smtClean="0">
                <a:latin typeface="Times New Roman" pitchFamily="18" charset="0"/>
              </a:rPr>
              <a:t>qualitatively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</a:rPr>
              <a:t>to </a:t>
            </a:r>
            <a:r>
              <a:rPr lang="en-US" altLang="en-US" sz="2000" b="1" i="1" dirty="0" err="1">
                <a:latin typeface="Times New Roman" pitchFamily="18" charset="0"/>
              </a:rPr>
              <a:t>magnetoplasmon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</a:rPr>
              <a:t> dispersion </a:t>
            </a:r>
            <a:r>
              <a:rPr lang="en-US" altLang="en-US" sz="2000" b="1" i="1" dirty="0">
                <a:latin typeface="Times New Roman" pitchFamily="18" charset="0"/>
              </a:rPr>
              <a:t>relation</a:t>
            </a:r>
            <a:r>
              <a:rPr lang="en-US" altLang="en-US" sz="2000" dirty="0">
                <a:latin typeface="Times New Roman" pitchFamily="18" charset="0"/>
              </a:rPr>
              <a:t>:</a:t>
            </a:r>
            <a:endParaRPr lang="en-US" altLang="en-US" sz="2000" i="1" baseline="-25000" dirty="0">
              <a:latin typeface="Times New Roman" pitchFamily="18" charset="0"/>
            </a:endParaRPr>
          </a:p>
        </p:txBody>
      </p:sp>
      <p:sp>
        <p:nvSpPr>
          <p:cNvPr id="19475" name="Text Box 12"/>
          <p:cNvSpPr txBox="1">
            <a:spLocks noChangeArrowheads="1"/>
          </p:cNvSpPr>
          <p:nvPr/>
        </p:nvSpPr>
        <p:spPr bwMode="auto">
          <a:xfrm>
            <a:off x="179512" y="5446965"/>
            <a:ext cx="32830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rgbClr val="FF0000"/>
                </a:solidFill>
              </a:rPr>
              <a:t>Patterns </a:t>
            </a:r>
            <a:r>
              <a:rPr lang="en-US" altLang="en-US" sz="1600" b="1" u="sng" dirty="0" smtClean="0">
                <a:solidFill>
                  <a:srgbClr val="FF0000"/>
                </a:solidFill>
              </a:rPr>
              <a:t>are independent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 smtClean="0">
                <a:solidFill>
                  <a:srgbClr val="FF0000"/>
                </a:solidFill>
              </a:rPr>
              <a:t> of mw power !</a:t>
            </a:r>
            <a:endParaRPr lang="en-US" alt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19476" name="Freeform 14"/>
          <p:cNvSpPr>
            <a:spLocks/>
          </p:cNvSpPr>
          <p:nvPr/>
        </p:nvSpPr>
        <p:spPr bwMode="auto">
          <a:xfrm>
            <a:off x="8866590" y="3139264"/>
            <a:ext cx="63463" cy="380807"/>
          </a:xfrm>
          <a:custGeom>
            <a:avLst/>
            <a:gdLst>
              <a:gd name="T0" fmla="*/ 61 w 227"/>
              <a:gd name="T1" fmla="*/ 2897 h 227"/>
              <a:gd name="T2" fmla="*/ 37 w 227"/>
              <a:gd name="T3" fmla="*/ 569 h 227"/>
              <a:gd name="T4" fmla="*/ 0 w 227"/>
              <a:gd name="T5" fmla="*/ 0 h 227"/>
              <a:gd name="T6" fmla="*/ 0 60000 65536"/>
              <a:gd name="T7" fmla="*/ 0 60000 65536"/>
              <a:gd name="T8" fmla="*/ 0 60000 65536"/>
              <a:gd name="T9" fmla="*/ 0 w 227"/>
              <a:gd name="T10" fmla="*/ 0 h 227"/>
              <a:gd name="T11" fmla="*/ 227 w 22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7">
                <a:moveTo>
                  <a:pt x="227" y="227"/>
                </a:moveTo>
                <a:cubicBezTo>
                  <a:pt x="200" y="155"/>
                  <a:pt x="174" y="83"/>
                  <a:pt x="136" y="45"/>
                </a:cubicBezTo>
                <a:cubicBezTo>
                  <a:pt x="98" y="7"/>
                  <a:pt x="49" y="3"/>
                  <a:pt x="0" y="0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17"/>
          <p:cNvSpPr txBox="1">
            <a:spLocks noChangeArrowheads="1"/>
          </p:cNvSpPr>
          <p:nvPr/>
        </p:nvSpPr>
        <p:spPr bwMode="auto">
          <a:xfrm>
            <a:off x="1763688" y="837873"/>
            <a:ext cx="18498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from </a:t>
            </a:r>
            <a:r>
              <a:rPr lang="en-US" altLang="en-US" sz="1400" dirty="0" smtClean="0">
                <a:latin typeface="Comic Sans MS" pitchFamily="66" charset="0"/>
              </a:rPr>
              <a:t>the high-energy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Comic Sans MS" pitchFamily="66" charset="0"/>
              </a:rPr>
              <a:t>PL </a:t>
            </a:r>
            <a:r>
              <a:rPr lang="en-US" altLang="en-US" sz="1400" dirty="0">
                <a:latin typeface="Comic Sans MS" pitchFamily="66" charset="0"/>
              </a:rPr>
              <a:t>intensity</a:t>
            </a:r>
          </a:p>
        </p:txBody>
      </p:sp>
      <p:grpSp>
        <p:nvGrpSpPr>
          <p:cNvPr id="2" name="Group 1"/>
          <p:cNvGrpSpPr/>
          <p:nvPr/>
        </p:nvGrpSpPr>
        <p:grpSpPr>
          <a:xfrm rot="16200000">
            <a:off x="413592" y="-153344"/>
            <a:ext cx="900000" cy="1800192"/>
            <a:chOff x="7741404" y="-86049"/>
            <a:chExt cx="900000" cy="1800192"/>
          </a:xfrm>
        </p:grpSpPr>
        <p:pic>
          <p:nvPicPr>
            <p:cNvPr id="19459" name="Picture 2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45" t="17560" r="22882" b="15022"/>
            <a:stretch/>
          </p:blipFill>
          <p:spPr bwMode="auto">
            <a:xfrm>
              <a:off x="7741404" y="472456"/>
              <a:ext cx="900000" cy="11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8344747" y="370675"/>
              <a:ext cx="180455" cy="134346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63921"/>
                    </a:srgbClr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en-US" sz="1800">
                <a:latin typeface="Times New Roman" pitchFamily="18" charset="0"/>
              </a:endParaRPr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8056712" y="-86049"/>
              <a:ext cx="549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 dirty="0">
                  <a:latin typeface="Times New Roman" pitchFamily="18" charset="0"/>
                </a:rPr>
                <a:t>I</a:t>
              </a:r>
              <a:r>
                <a:rPr lang="en-US" altLang="en-US" sz="1800" b="1" i="1" baseline="-25000" dirty="0">
                  <a:latin typeface="Times New Roman" pitchFamily="18" charset="0"/>
                </a:rPr>
                <a:t>PL</a:t>
              </a:r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-180528" y="5003884"/>
            <a:ext cx="3672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Patterns  </a:t>
            </a:r>
            <a:r>
              <a:rPr lang="en-US" altLang="en-US" sz="1600" dirty="0" smtClean="0">
                <a:solidFill>
                  <a:srgbClr val="FF0000"/>
                </a:solidFill>
              </a:rPr>
              <a:t>depend  on </a:t>
            </a:r>
            <a:r>
              <a:rPr lang="en-US" altLang="en-US" sz="1600" i="1" dirty="0">
                <a:solidFill>
                  <a:srgbClr val="FF0000"/>
                </a:solidFill>
              </a:rPr>
              <a:t>n</a:t>
            </a:r>
            <a:r>
              <a:rPr lang="en-US" altLang="en-US" sz="1600" i="1" baseline="-25000" dirty="0">
                <a:solidFill>
                  <a:srgbClr val="FF0000"/>
                </a:solidFill>
              </a:rPr>
              <a:t>2D </a:t>
            </a:r>
            <a:r>
              <a:rPr lang="en-US" altLang="en-US" sz="1600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</a:rPr>
              <a:t>and  </a:t>
            </a:r>
            <a:r>
              <a:rPr lang="en-US" altLang="en-US" sz="1600" i="1" dirty="0" smtClean="0">
                <a:solidFill>
                  <a:srgbClr val="FF0000"/>
                </a:solidFill>
              </a:rPr>
              <a:t>B</a:t>
            </a:r>
            <a:endParaRPr lang="en-US" altLang="en-US" sz="1800" i="1" dirty="0">
              <a:solidFill>
                <a:srgbClr val="FF0000"/>
              </a:solidFill>
            </a:endParaRPr>
          </a:p>
        </p:txBody>
      </p:sp>
      <p:pic>
        <p:nvPicPr>
          <p:cNvPr id="72944" name="Picture 24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30499" r="67624" b="14873"/>
          <a:stretch/>
        </p:blipFill>
        <p:spPr bwMode="auto">
          <a:xfrm>
            <a:off x="179512" y="1365691"/>
            <a:ext cx="2840651" cy="350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97555"/>
              </p:ext>
            </p:extLst>
          </p:nvPr>
        </p:nvGraphicFramePr>
        <p:xfrm>
          <a:off x="4788024" y="2348880"/>
          <a:ext cx="3960440" cy="28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8" name="Graph" r:id="rId5" imgW="5711952" imgH="3097987" progId="Origin50.Graph">
                  <p:embed/>
                </p:oleObj>
              </mc:Choice>
              <mc:Fallback>
                <p:oleObj name="Graph" r:id="rId5" imgW="5711952" imgH="3097987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48" t="4568" r="30365" b="6090"/>
                      <a:stretch>
                        <a:fillRect/>
                      </a:stretch>
                    </p:blipFill>
                    <p:spPr bwMode="auto">
                      <a:xfrm>
                        <a:off x="4788024" y="2348880"/>
                        <a:ext cx="3960440" cy="28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40"/>
          <p:cNvGrpSpPr>
            <a:grpSpLocks/>
          </p:cNvGrpSpPr>
          <p:nvPr/>
        </p:nvGrpSpPr>
        <p:grpSpPr bwMode="auto">
          <a:xfrm>
            <a:off x="4547860" y="1484784"/>
            <a:ext cx="4272612" cy="844345"/>
            <a:chOff x="2957" y="1777"/>
            <a:chExt cx="2749" cy="938"/>
          </a:xfrm>
        </p:grpSpPr>
        <p:sp>
          <p:nvSpPr>
            <p:cNvPr id="28" name="Rectangle 137"/>
            <p:cNvSpPr>
              <a:spLocks noChangeArrowheads="1"/>
            </p:cNvSpPr>
            <p:nvPr/>
          </p:nvSpPr>
          <p:spPr bwMode="auto">
            <a:xfrm>
              <a:off x="3243" y="1842"/>
              <a:ext cx="2132" cy="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en-US" sz="1800">
                <a:latin typeface="Times New Roman" pitchFamily="18" charset="0"/>
              </a:endParaRPr>
            </a:p>
          </p:txBody>
        </p:sp>
        <p:graphicFrame>
          <p:nvGraphicFramePr>
            <p:cNvPr id="29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1615176"/>
                </p:ext>
              </p:extLst>
            </p:nvPr>
          </p:nvGraphicFramePr>
          <p:xfrm>
            <a:off x="2957" y="1777"/>
            <a:ext cx="2749" cy="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59" name="Equation" r:id="rId7" imgW="3098520" imgH="965160" progId="Equation.DSMT4">
                    <p:embed/>
                  </p:oleObj>
                </mc:Choice>
                <mc:Fallback>
                  <p:oleObj name="Equation" r:id="rId7" imgW="3098520" imgH="965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7" y="1777"/>
                          <a:ext cx="2749" cy="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ctangle 2"/>
          <p:cNvSpPr/>
          <p:nvPr/>
        </p:nvSpPr>
        <p:spPr>
          <a:xfrm>
            <a:off x="3419872" y="5153549"/>
            <a:ext cx="5765326" cy="795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GB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observation of </a:t>
            </a:r>
            <a:r>
              <a:rPr lang="en-GB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magnetoplasmon</a:t>
            </a:r>
            <a:endParaRPr lang="en-GB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900"/>
              </a:lnSpc>
            </a:pPr>
            <a:r>
              <a:rPr lang="en-GB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</a:t>
            </a:r>
            <a:r>
              <a:rPr lang="en-GB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excited by mw  in a laterally confined 2DEG</a:t>
            </a: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20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40642" y="6237312"/>
            <a:ext cx="68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mw-field affecting the 2DEG is spatially inhomogeneous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1" name="Rectangle 11"/>
          <p:cNvSpPr>
            <a:spLocks noChangeArrowheads="1"/>
          </p:cNvSpPr>
          <p:nvPr/>
        </p:nvSpPr>
        <p:spPr bwMode="auto">
          <a:xfrm rot="16200000">
            <a:off x="1809565" y="2663043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latin typeface="Times New Roman" pitchFamily="18" charset="0"/>
              </a:rPr>
              <a:t> J</a:t>
            </a:r>
            <a:r>
              <a:rPr lang="en-US" altLang="en-US" sz="2000" b="1" i="1" baseline="-25000" dirty="0" smtClean="0">
                <a:latin typeface="Times New Roman" pitchFamily="18" charset="0"/>
              </a:rPr>
              <a:t>PL</a:t>
            </a:r>
            <a:r>
              <a:rPr lang="en-US" altLang="en-US" sz="2000" b="1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y</a:t>
            </a:r>
            <a:r>
              <a:rPr lang="en-US" altLang="en-US" sz="2000" b="1" dirty="0">
                <a:latin typeface="Times New Roman" pitchFamily="18" charset="0"/>
              </a:rPr>
              <a:t>) </a:t>
            </a:r>
            <a:r>
              <a:rPr lang="en-US" altLang="en-US" sz="2000" b="1" dirty="0">
                <a:latin typeface="Times New Roman" pitchFamily="18" charset="0"/>
                <a:sym typeface="Symbol" pitchFamily="18" charset="2"/>
              </a:rPr>
              <a:t>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i="1" dirty="0" smtClean="0">
                <a:latin typeface="Times New Roman" pitchFamily="18" charset="0"/>
              </a:rPr>
              <a:t>T</a:t>
            </a:r>
            <a:r>
              <a:rPr lang="en-US" altLang="en-US" sz="2000" i="1" baseline="-25000" dirty="0" smtClean="0">
                <a:latin typeface="Times New Roman" pitchFamily="18" charset="0"/>
              </a:rPr>
              <a:t>e    </a:t>
            </a:r>
            <a:r>
              <a:rPr lang="en-US" altLang="en-US" sz="2000" b="1" dirty="0" smtClean="0">
                <a:latin typeface="Times New Roman" pitchFamily="18" charset="0"/>
                <a:sym typeface="Symbol" pitchFamily="18" charset="2"/>
              </a:rPr>
              <a:t>  </a:t>
            </a:r>
            <a:r>
              <a:rPr lang="en-US" altLang="en-US" sz="2000" b="1" dirty="0">
                <a:latin typeface="Times New Roman" pitchFamily="18" charset="0"/>
              </a:rPr>
              <a:t>|</a:t>
            </a:r>
            <a:r>
              <a:rPr lang="en-US" altLang="en-US" sz="2000" b="1" i="1" dirty="0">
                <a:latin typeface="Times New Roman" pitchFamily="18" charset="0"/>
              </a:rPr>
              <a:t>E</a:t>
            </a:r>
            <a:r>
              <a:rPr lang="en-US" altLang="en-US" sz="2000" b="1" i="1" baseline="-25000" dirty="0">
                <a:latin typeface="Times New Roman" pitchFamily="18" charset="0"/>
              </a:rPr>
              <a:t>mp</a:t>
            </a:r>
            <a:r>
              <a:rPr lang="en-US" altLang="en-US" sz="2000" b="1" dirty="0">
                <a:latin typeface="Times New Roman" pitchFamily="18" charset="0"/>
              </a:rPr>
              <a:t>|</a:t>
            </a:r>
            <a:r>
              <a:rPr lang="en-US" altLang="en-US" sz="2000" b="1" baseline="30000" dirty="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68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3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35496" y="-99392"/>
            <a:ext cx="9145016" cy="597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0" tIns="274320" rIns="274320" bIns="154800"/>
          <a:lstStyle>
            <a:lvl1pPr marL="290513" indent="-290513" algn="r" defTabSz="776288" rtl="1" eaLnBrk="0" hangingPunct="0"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1433513" algn="r" defTabSz="776288" rtl="1" eaLnBrk="0" hangingPunct="0"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547813" algn="r" defTabSz="776288" rtl="1" eaLnBrk="0" hangingPunct="0"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defTabSz="776288" rtl="1" eaLnBrk="0" hangingPunct="0"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defTabSz="776288" rtl="1" eaLnBrk="0" hangingPunct="0"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defTabSz="776288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defTabSz="776288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defTabSz="776288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defTabSz="776288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marL="0" algn="l" rtl="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altLang="en-US" sz="2800" b="1" dirty="0" smtClean="0">
                <a:latin typeface="Arial" charset="0"/>
                <a:cs typeface="Arial" charset="0"/>
              </a:rPr>
              <a:t>      Conclusions</a:t>
            </a:r>
          </a:p>
          <a:p>
            <a:pPr marL="0" algn="l" rtl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2De-hole (or excitonic)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photoluminescence is  a sensitive probe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 the</a:t>
            </a:r>
            <a:b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microwave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induced effects  in the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heterostructures containing a 2DEG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Non-equilibrium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acoustic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phonon flux  </a:t>
            </a:r>
            <a:r>
              <a:rPr lang="en-US" altLang="en-US" sz="2000" dirty="0">
                <a:latin typeface="Arial" panose="020B0604020202020204" pitchFamily="34" charset="0"/>
                <a:cs typeface="Arial" pitchFamily="34" charset="0"/>
              </a:rPr>
              <a:t>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mitted by  the warm 2DEG  plays </a:t>
            </a:r>
            <a:b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important role in the mw-induced phenomena. These phonons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leading to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(exciton) “heating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agent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PL spectral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changes, 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particular, of the optically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detected 2D-e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CR-resonance. </a:t>
            </a:r>
          </a:p>
          <a:p>
            <a:pPr algn="l" rtl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HJ, the excitonic and 2De-h photoluminescence are  in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 equilibrium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Such an </a:t>
            </a:r>
            <a:r>
              <a:rPr lang="en-US" altLang="en-US" sz="2000" dirty="0" smtClean="0">
                <a:solidFill>
                  <a:srgbClr val="1B1B6B"/>
                </a:solidFill>
                <a:latin typeface="Arial" panose="020B0604020202020204" pitchFamily="34" charset="0"/>
                <a:cs typeface="Arial" pitchFamily="34" charset="0"/>
              </a:rPr>
              <a:t>equilibrium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 controlled 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phonon wind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 the warm 2DEG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Spatially resolved photoluminescence maps the 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non-uniformity of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microwave field 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(as well as the 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2DEG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density)  and is used to image magnetoplasmons excited by a microwave radiation. 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496" y="692696"/>
            <a:ext cx="9073008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6457719"/>
            <a:ext cx="87484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thanks for collaboration</a:t>
            </a:r>
            <a:r>
              <a:rPr lang="en-US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Ilya Baskin, E. Cohen, E. Linder,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Bartsch, </a:t>
            </a: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D. Yakovlev</a:t>
            </a:r>
          </a:p>
          <a:p>
            <a:endParaRPr lang="en-US" dirty="0"/>
          </a:p>
        </p:txBody>
      </p:sp>
      <p:sp>
        <p:nvSpPr>
          <p:cNvPr id="6" name="WordArt 63"/>
          <p:cNvSpPr>
            <a:spLocks noChangeArrowheads="1" noChangeShapeType="1" noTextEdit="1"/>
          </p:cNvSpPr>
          <p:nvPr/>
        </p:nvSpPr>
        <p:spPr bwMode="auto">
          <a:xfrm rot="21141700">
            <a:off x="-494889" y="4486288"/>
            <a:ext cx="910907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4400" kern="10" dirty="0" smtClean="0">
                <a:ln w="9525">
                  <a:round/>
                  <a:headEnd/>
                  <a:tailEnd/>
                </a:ln>
                <a:solidFill>
                  <a:srgbClr val="002060">
                    <a:alpha val="97000"/>
                  </a:srgbClr>
                </a:solidFill>
                <a:latin typeface="Impact"/>
              </a:rPr>
              <a:t>Thank  you  for  attention</a:t>
            </a:r>
            <a:endParaRPr lang="en-US" sz="4400" kern="10" dirty="0">
              <a:ln w="9525">
                <a:round/>
                <a:headEnd/>
                <a:tailEnd/>
              </a:ln>
              <a:solidFill>
                <a:srgbClr val="002060">
                  <a:alpha val="97000"/>
                </a:srgb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750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5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75" y="908720"/>
            <a:ext cx="4464496" cy="253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5157192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GB" dirty="0" smtClean="0"/>
              <a:t>Direct </a:t>
            </a:r>
            <a:r>
              <a:rPr lang="en-GB" dirty="0"/>
              <a:t>optical transitions due </a:t>
            </a:r>
            <a:r>
              <a:rPr lang="en-GB" dirty="0" smtClean="0"/>
              <a:t>to recombination </a:t>
            </a:r>
            <a:r>
              <a:rPr lang="en-GB" dirty="0"/>
              <a:t>of low-density </a:t>
            </a:r>
            <a:r>
              <a:rPr lang="en-GB" dirty="0" err="1"/>
              <a:t>photoholes</a:t>
            </a:r>
            <a:r>
              <a:rPr lang="en-GB" dirty="0"/>
              <a:t> in the valence band (</a:t>
            </a:r>
            <a:r>
              <a:rPr lang="en-GB" dirty="0" err="1"/>
              <a:t>v.b</a:t>
            </a:r>
            <a:r>
              <a:rPr lang="en-GB" dirty="0" smtClean="0"/>
              <a:t>.) and </a:t>
            </a:r>
            <a:r>
              <a:rPr lang="en-GB" dirty="0"/>
              <a:t>2D electrons in the conduction band (</a:t>
            </a:r>
            <a:r>
              <a:rPr lang="en-GB" dirty="0" err="1"/>
              <a:t>c.b</a:t>
            </a:r>
            <a:r>
              <a:rPr lang="en-GB" dirty="0" smtClean="0"/>
              <a:t>.).</a:t>
            </a:r>
          </a:p>
          <a:p>
            <a:r>
              <a:rPr lang="en-GB" dirty="0" smtClean="0"/>
              <a:t> (</a:t>
            </a:r>
            <a:r>
              <a:rPr lang="en-GB" dirty="0"/>
              <a:t>b) A schematic description of the Hall </a:t>
            </a:r>
            <a:r>
              <a:rPr lang="en-GB" dirty="0" smtClean="0"/>
              <a:t>bar and </a:t>
            </a:r>
            <a:r>
              <a:rPr lang="en-GB" dirty="0"/>
              <a:t>the spatially resolved photoluminescence experiment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5" y="476672"/>
            <a:ext cx="4497710" cy="461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9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7848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/>
              <a:t>B.M. </a:t>
            </a:r>
            <a:r>
              <a:rPr lang="en-US" sz="1200" dirty="0" err="1"/>
              <a:t>Ashkinadze</a:t>
            </a:r>
            <a:r>
              <a:rPr lang="en-US" sz="1200" dirty="0"/>
              <a:t>, E. Linder, V. </a:t>
            </a:r>
            <a:r>
              <a:rPr lang="en-US" sz="1200" dirty="0" err="1"/>
              <a:t>Umansky</a:t>
            </a:r>
            <a:r>
              <a:rPr lang="en-US" sz="1200" dirty="0"/>
              <a:t> </a:t>
            </a:r>
          </a:p>
          <a:p>
            <a:r>
              <a:rPr lang="en-US" sz="1200" dirty="0"/>
              <a:t>Dimensional </a:t>
            </a:r>
            <a:r>
              <a:rPr lang="en-US" sz="1200" dirty="0" err="1"/>
              <a:t>magnetoplasma</a:t>
            </a:r>
            <a:r>
              <a:rPr lang="en-US" sz="1200" dirty="0"/>
              <a:t> resonance detected by free-</a:t>
            </a:r>
            <a:r>
              <a:rPr lang="en-US" sz="1200" dirty="0" err="1"/>
              <a:t>exciton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photoluminescence </a:t>
            </a:r>
            <a:r>
              <a:rPr lang="en-US" sz="1200" dirty="0"/>
              <a:t>in modulation-doped </a:t>
            </a:r>
            <a:r>
              <a:rPr lang="en-US" sz="1200" dirty="0" err="1"/>
              <a:t>GaAs</a:t>
            </a:r>
            <a:r>
              <a:rPr lang="en-US" sz="1200" dirty="0"/>
              <a:t>/AlxGa1-xAs heterojunctions    </a:t>
            </a:r>
          </a:p>
          <a:p>
            <a:r>
              <a:rPr lang="en-US" sz="1200" dirty="0"/>
              <a:t>Phys. Rev. B 62, 10310, 2000</a:t>
            </a:r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dirty="0"/>
              <a:t> B.M. </a:t>
            </a:r>
            <a:r>
              <a:rPr lang="en-US" sz="1200" dirty="0" err="1"/>
              <a:t>Ashkinadze</a:t>
            </a:r>
            <a:r>
              <a:rPr lang="en-US" sz="1200" dirty="0"/>
              <a:t>, V. </a:t>
            </a:r>
            <a:r>
              <a:rPr lang="en-US" sz="1200" dirty="0" err="1"/>
              <a:t>Voznyy</a:t>
            </a:r>
            <a:r>
              <a:rPr lang="en-US" sz="1200" dirty="0"/>
              <a:t>, E. Linder, E. Cohen, </a:t>
            </a:r>
            <a:r>
              <a:rPr lang="en-US" sz="1200" dirty="0" err="1"/>
              <a:t>L.N.Pfeiffer</a:t>
            </a:r>
            <a:r>
              <a:rPr lang="en-US" sz="1200" dirty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Photoluminescence </a:t>
            </a:r>
            <a:r>
              <a:rPr lang="en-US" sz="1200" dirty="0"/>
              <a:t>hysteresis of the optically detected cyclotron-like resonance of a </a:t>
            </a:r>
            <a:r>
              <a:rPr lang="en-US" sz="1200" dirty="0" smtClean="0"/>
              <a:t>2DEG</a:t>
            </a:r>
            <a:endParaRPr lang="en-US" sz="1200" dirty="0"/>
          </a:p>
          <a:p>
            <a:r>
              <a:rPr lang="en-US" sz="1200" dirty="0"/>
              <a:t>Phys. Rev. B 64, 161306, 2001</a:t>
            </a:r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dirty="0"/>
              <a:t>B.M. </a:t>
            </a:r>
            <a:r>
              <a:rPr lang="en-US" sz="1200" dirty="0" err="1"/>
              <a:t>Ashkinadze</a:t>
            </a:r>
            <a:r>
              <a:rPr lang="en-US" sz="1200" dirty="0"/>
              <a:t>, V. </a:t>
            </a:r>
            <a:r>
              <a:rPr lang="en-US" sz="1200" dirty="0" err="1"/>
              <a:t>Voznyy</a:t>
            </a:r>
            <a:r>
              <a:rPr lang="en-US" sz="1200" dirty="0"/>
              <a:t>, E. Cohen, A. Ron, V. </a:t>
            </a:r>
            <a:r>
              <a:rPr lang="en-US" sz="1200" dirty="0" err="1"/>
              <a:t>Umansky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Condensation of bulk </a:t>
            </a:r>
            <a:r>
              <a:rPr lang="en-US" sz="1200" dirty="0" err="1"/>
              <a:t>excitons</a:t>
            </a:r>
            <a:r>
              <a:rPr lang="en-US" sz="1200" dirty="0"/>
              <a:t> on a magnetized </a:t>
            </a:r>
            <a:r>
              <a:rPr lang="en-US" sz="1200" dirty="0" smtClean="0"/>
              <a:t>2DEG </a:t>
            </a:r>
            <a:r>
              <a:rPr lang="en-US" sz="1200" dirty="0"/>
              <a:t>in modulation-doped heterojunctions</a:t>
            </a:r>
            <a:br>
              <a:rPr lang="en-US" sz="1200" dirty="0"/>
            </a:br>
            <a:r>
              <a:rPr lang="en-US" sz="1200" dirty="0"/>
              <a:t>Phys. Rev. B 65, 073311, 2002</a:t>
            </a:r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dirty="0"/>
              <a:t>B.M. </a:t>
            </a:r>
            <a:r>
              <a:rPr lang="en-US" sz="1200" dirty="0" err="1"/>
              <a:t>Ashkinadze</a:t>
            </a:r>
            <a:r>
              <a:rPr lang="en-US" sz="1200" dirty="0"/>
              <a:t>, E. Linder, E. Cohen, V. </a:t>
            </a:r>
            <a:r>
              <a:rPr lang="en-US" sz="1200" dirty="0" err="1"/>
              <a:t>Rudenkov</a:t>
            </a:r>
            <a:r>
              <a:rPr lang="en-US" sz="1200" dirty="0"/>
              <a:t>, P. </a:t>
            </a:r>
            <a:r>
              <a:rPr lang="en-US" sz="1200" dirty="0" err="1"/>
              <a:t>Christianen</a:t>
            </a:r>
            <a:r>
              <a:rPr lang="en-US" sz="1200" dirty="0"/>
              <a:t>, </a:t>
            </a:r>
            <a:r>
              <a:rPr lang="en-US" sz="1200" dirty="0" err="1"/>
              <a:t>L.N.Pfeiffer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 err="1"/>
              <a:t>Exciton</a:t>
            </a:r>
            <a:r>
              <a:rPr lang="en-US" sz="1200" dirty="0"/>
              <a:t> to two-dimensional electron-hole photoluminescence transitions driven by the quantum Hall effect </a:t>
            </a:r>
            <a:r>
              <a:rPr lang="en-US" sz="1200" dirty="0" smtClean="0"/>
              <a:t>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Phys. Rev. B 72, 075332, 2005</a:t>
            </a:r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dirty="0"/>
              <a:t>B.M. </a:t>
            </a:r>
            <a:r>
              <a:rPr lang="en-US" sz="1200" dirty="0" err="1"/>
              <a:t>Ashkinadze</a:t>
            </a:r>
            <a:r>
              <a:rPr lang="en-US" sz="1200" dirty="0"/>
              <a:t>, E. Linder, E. Cohen, </a:t>
            </a:r>
            <a:r>
              <a:rPr lang="en-US" sz="1200" dirty="0" err="1"/>
              <a:t>L.N.Pfeiffer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Microwave-modulated photoluminescence of a two-dimensional electron gas  </a:t>
            </a:r>
            <a:br>
              <a:rPr lang="en-US" sz="1200" dirty="0"/>
            </a:br>
            <a:r>
              <a:rPr lang="en-US" sz="1200" dirty="0"/>
              <a:t>Phys. Rev. B 74, 245310, 2006</a:t>
            </a:r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dirty="0"/>
              <a:t>I. Baskin, B.M. </a:t>
            </a:r>
            <a:r>
              <a:rPr lang="en-US" sz="1200" dirty="0" err="1"/>
              <a:t>Ashkinadze</a:t>
            </a:r>
            <a:r>
              <a:rPr lang="en-US" sz="1200" dirty="0"/>
              <a:t>, E. Cohen, </a:t>
            </a:r>
            <a:r>
              <a:rPr lang="en-US" sz="1200" dirty="0" err="1"/>
              <a:t>L.N.Pfeiffer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Microwave-induced photoluminescence modulation and optically detected resonances due to a </a:t>
            </a:r>
            <a:r>
              <a:rPr lang="en-US" sz="1200" dirty="0" smtClean="0"/>
              <a:t>2DEG in </a:t>
            </a:r>
            <a:r>
              <a:rPr lang="en-US" sz="1200" dirty="0"/>
              <a:t>a </a:t>
            </a:r>
            <a:r>
              <a:rPr lang="en-US" sz="1200" dirty="0" err="1"/>
              <a:t>heterostructure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Phys. Rev. B 78, 195318, 2008</a:t>
            </a:r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dirty="0"/>
              <a:t>I. Baskin, B.M. </a:t>
            </a:r>
            <a:r>
              <a:rPr lang="en-US" sz="1200" dirty="0" err="1"/>
              <a:t>Ashkinadze</a:t>
            </a:r>
            <a:r>
              <a:rPr lang="en-US" sz="1200" dirty="0"/>
              <a:t>, E. Cohen, </a:t>
            </a:r>
            <a:r>
              <a:rPr lang="en-US" sz="1200" dirty="0" err="1"/>
              <a:t>L.N.Pfeiffer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Imaging </a:t>
            </a:r>
            <a:r>
              <a:rPr lang="en-US" sz="1200" dirty="0" err="1"/>
              <a:t>magnetoplasmons</a:t>
            </a:r>
            <a:r>
              <a:rPr lang="en-US" sz="1200" dirty="0"/>
              <a:t> excited in a two-dimensional electron gas</a:t>
            </a:r>
            <a:br>
              <a:rPr lang="en-US" sz="1200" dirty="0"/>
            </a:br>
            <a:r>
              <a:rPr lang="en-US" sz="1200" dirty="0"/>
              <a:t>Phys. Rev. B 84, 041305, 2011</a:t>
            </a:r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dirty="0"/>
              <a:t>G. </a:t>
            </a:r>
            <a:r>
              <a:rPr lang="en-US" sz="1200" dirty="0" err="1"/>
              <a:t>Bartsch</a:t>
            </a:r>
            <a:r>
              <a:rPr lang="en-US" sz="1200" dirty="0"/>
              <a:t>, C. </a:t>
            </a:r>
            <a:r>
              <a:rPr lang="en-US" sz="1200" dirty="0" err="1"/>
              <a:t>Zens</a:t>
            </a:r>
            <a:r>
              <a:rPr lang="en-US" sz="1200" dirty="0"/>
              <a:t>, B.M. </a:t>
            </a:r>
            <a:r>
              <a:rPr lang="en-US" sz="1200" dirty="0" err="1"/>
              <a:t>Ashkinadze</a:t>
            </a:r>
            <a:r>
              <a:rPr lang="en-US" sz="1200" dirty="0"/>
              <a:t>, D.R. Yakovlev, M. Bayer</a:t>
            </a:r>
            <a:br>
              <a:rPr lang="en-US" sz="1200" dirty="0"/>
            </a:br>
            <a:r>
              <a:rPr lang="en-US" sz="1200" dirty="0"/>
              <a:t>Optically detected far-infrared cyclotron resonance of two-dimensional electrons in a single </a:t>
            </a:r>
            <a:r>
              <a:rPr lang="en-US" sz="1200" dirty="0" err="1"/>
              <a:t>GaAs</a:t>
            </a:r>
            <a:r>
              <a:rPr lang="en-US" sz="1200" dirty="0"/>
              <a:t>/(</a:t>
            </a:r>
            <a:r>
              <a:rPr lang="en-US" sz="1200" dirty="0" err="1"/>
              <a:t>Al,Ga</a:t>
            </a:r>
            <a:r>
              <a:rPr lang="en-US" sz="1200" dirty="0"/>
              <a:t>) As </a:t>
            </a:r>
            <a:r>
              <a:rPr lang="en-US" sz="1200" dirty="0" err="1"/>
              <a:t>heterojunction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Phys. Rev. B 87, 085316, 2013</a:t>
            </a:r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dirty="0"/>
              <a:t>I. Baskin, B.M. </a:t>
            </a:r>
            <a:r>
              <a:rPr lang="en-US" sz="1200" dirty="0" err="1"/>
              <a:t>Ashkinadze</a:t>
            </a:r>
            <a:r>
              <a:rPr lang="en-US" sz="1200" dirty="0"/>
              <a:t>, E. Cohen, </a:t>
            </a:r>
            <a:r>
              <a:rPr lang="en-US" sz="1200" dirty="0" err="1"/>
              <a:t>L.N.Pfeiffer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Luminescence flashes induced by microwave radiation in </a:t>
            </a:r>
            <a:r>
              <a:rPr lang="en-US" sz="1200" dirty="0" err="1"/>
              <a:t>undoped</a:t>
            </a:r>
            <a:r>
              <a:rPr lang="en-US" sz="1200" dirty="0"/>
              <a:t> </a:t>
            </a:r>
            <a:r>
              <a:rPr lang="en-US" sz="1200" dirty="0" err="1"/>
              <a:t>GaAs</a:t>
            </a:r>
            <a:r>
              <a:rPr lang="en-US" sz="1200" dirty="0"/>
              <a:t> QWs Phys. Rev. B 79, 195325, 2009</a:t>
            </a:r>
          </a:p>
        </p:txBody>
      </p:sp>
    </p:spTree>
    <p:extLst>
      <p:ext uri="{BB962C8B-B14F-4D97-AF65-F5344CB8AC3E}">
        <p14:creationId xmlns:p14="http://schemas.microsoft.com/office/powerpoint/2010/main" val="5130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5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584551"/>
              </p:ext>
            </p:extLst>
          </p:nvPr>
        </p:nvGraphicFramePr>
        <p:xfrm>
          <a:off x="466906" y="4437112"/>
          <a:ext cx="2088870" cy="220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6" name="Graph" r:id="rId3" imgW="3242880" imgH="2485440" progId="Origin50.Graph">
                  <p:embed/>
                </p:oleObj>
              </mc:Choice>
              <mc:Fallback>
                <p:oleObj name="Graph" r:id="rId3" imgW="3242880" imgH="2485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116" t="36790" r="16919" b="7358"/>
                      <a:stretch>
                        <a:fillRect/>
                      </a:stretch>
                    </p:blipFill>
                    <p:spPr bwMode="auto">
                      <a:xfrm>
                        <a:off x="466906" y="4437112"/>
                        <a:ext cx="2088870" cy="2206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5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14689"/>
              </p:ext>
            </p:extLst>
          </p:nvPr>
        </p:nvGraphicFramePr>
        <p:xfrm>
          <a:off x="-36512" y="1290342"/>
          <a:ext cx="3445812" cy="30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7" name="Graph" r:id="rId5" imgW="4052160" imgH="3238560" progId="Origin50.Graph">
                  <p:embed/>
                </p:oleObj>
              </mc:Choice>
              <mc:Fallback>
                <p:oleObj name="Graph" r:id="rId5" imgW="4052160" imgH="3238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5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592" t="8470" r="6770" b="5647"/>
                      <a:stretch>
                        <a:fillRect/>
                      </a:stretch>
                    </p:blipFill>
                    <p:spPr bwMode="auto">
                      <a:xfrm>
                        <a:off x="-36512" y="1290342"/>
                        <a:ext cx="3445812" cy="30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61" name="Text Box 41"/>
          <p:cNvSpPr txBox="1">
            <a:spLocks noChangeArrowheads="1"/>
          </p:cNvSpPr>
          <p:nvPr/>
        </p:nvSpPr>
        <p:spPr bwMode="auto">
          <a:xfrm>
            <a:off x="755576" y="76200"/>
            <a:ext cx="7602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15367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651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653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18796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3368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27940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251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37084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ctr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Exciton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– 2DEG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PL  transition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model ) </a:t>
            </a: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8764" name="Text Box 44"/>
          <p:cNvSpPr txBox="1">
            <a:spLocks noChangeArrowheads="1"/>
          </p:cNvSpPr>
          <p:nvPr/>
        </p:nvSpPr>
        <p:spPr bwMode="auto">
          <a:xfrm>
            <a:off x="4045939" y="2167299"/>
            <a:ext cx="363271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altLang="en-US" sz="1600" dirty="0" smtClean="0">
                <a:solidFill>
                  <a:srgbClr val="000000"/>
                </a:solidFill>
                <a:latin typeface="Symbol" pitchFamily="18" charset="2"/>
              </a:rPr>
              <a:t>  n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&gt;</a:t>
            </a: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2  -  low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charset="0"/>
              </a:rPr>
              <a:t>2   </a:t>
            </a:r>
            <a:r>
              <a:rPr lang="en-US" altLang="en-US" sz="1600" baseline="30000" dirty="0" smtClean="0">
                <a:solidFill>
                  <a:srgbClr val="000000"/>
                </a:solidFill>
                <a:latin typeface="Arial" charset="0"/>
              </a:rPr>
              <a:t>_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2DEG-hole PL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5876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876128"/>
              </p:ext>
            </p:extLst>
          </p:nvPr>
        </p:nvGraphicFramePr>
        <p:xfrm>
          <a:off x="4226492" y="1556792"/>
          <a:ext cx="2289724" cy="36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8" name="Equation" r:id="rId7" imgW="2197080" imgH="330120" progId="Equation.DSMT4">
                  <p:embed/>
                </p:oleObj>
              </mc:Choice>
              <mc:Fallback>
                <p:oleObj name="Equation" r:id="rId7" imgW="2197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492" y="1556792"/>
                        <a:ext cx="2289724" cy="36546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1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67" name="Text Box 47"/>
          <p:cNvSpPr txBox="1">
            <a:spLocks noChangeArrowheads="1"/>
          </p:cNvSpPr>
          <p:nvPr/>
        </p:nvSpPr>
        <p:spPr bwMode="auto">
          <a:xfrm>
            <a:off x="4067944" y="2720815"/>
            <a:ext cx="3600400" cy="31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altLang="en-US" sz="1600" dirty="0" smtClean="0">
                <a:solidFill>
                  <a:srgbClr val="000000"/>
                </a:solidFill>
                <a:latin typeface="Symbol" pitchFamily="18" charset="2"/>
              </a:rPr>
              <a:t>   n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&lt; 2  </a:t>
            </a: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high  </a:t>
            </a: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charset="0"/>
              </a:rPr>
              <a:t>2  </a:t>
            </a: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– PL changeover</a:t>
            </a:r>
            <a:endParaRPr lang="en-US" altLang="en-US" sz="16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58768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11289"/>
              </p:ext>
            </p:extLst>
          </p:nvPr>
        </p:nvGraphicFramePr>
        <p:xfrm>
          <a:off x="5940152" y="4293096"/>
          <a:ext cx="2952328" cy="22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9" name="Graph" r:id="rId9" imgW="2602080" imgH="2370240" progId="Origin50.Graph">
                  <p:embed/>
                </p:oleObj>
              </mc:Choice>
              <mc:Fallback>
                <p:oleObj name="Graph" r:id="rId9" imgW="2602080" imgH="23702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14" t="7716" r="3514" b="7716"/>
                      <a:stretch>
                        <a:fillRect/>
                      </a:stretch>
                    </p:blipFill>
                    <p:spPr bwMode="auto">
                      <a:xfrm>
                        <a:off x="5940152" y="4293096"/>
                        <a:ext cx="2952328" cy="2292906"/>
                      </a:xfrm>
                      <a:prstGeom prst="rect">
                        <a:avLst/>
                      </a:prstGeom>
                      <a:solidFill>
                        <a:schemeClr val="bg1">
                          <a:alpha val="31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69" name="Text Box 49"/>
          <p:cNvSpPr txBox="1">
            <a:spLocks noChangeArrowheads="1"/>
          </p:cNvSpPr>
          <p:nvPr/>
        </p:nvSpPr>
        <p:spPr bwMode="auto">
          <a:xfrm>
            <a:off x="3187992" y="5879072"/>
            <a:ext cx="2608144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altLang="en-US" sz="1400" baseline="-25000" dirty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– potential well for </a:t>
            </a:r>
            <a:r>
              <a:rPr lang="en-US" altLang="en-US" sz="1400" dirty="0" err="1" smtClean="0">
                <a:solidFill>
                  <a:srgbClr val="000000"/>
                </a:solidFill>
                <a:latin typeface="Arial" charset="0"/>
              </a:rPr>
              <a:t>exciton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       </a:t>
            </a:r>
            <a:endParaRPr lang="en-US" altLang="en-US" sz="1400" baseline="-25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5877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963681"/>
              </p:ext>
            </p:extLst>
          </p:nvPr>
        </p:nvGraphicFramePr>
        <p:xfrm>
          <a:off x="3127653" y="4941168"/>
          <a:ext cx="2857862" cy="52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0" name="Equation" r:id="rId11" imgW="2247840" imgH="457200" progId="Equation.DSMT4">
                  <p:embed/>
                </p:oleObj>
              </mc:Choice>
              <mc:Fallback>
                <p:oleObj name="Equation" r:id="rId11" imgW="2247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653" y="4941168"/>
                        <a:ext cx="2857862" cy="521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74" name="Text Box 54"/>
          <p:cNvSpPr txBox="1">
            <a:spLocks noChangeArrowheads="1"/>
          </p:cNvSpPr>
          <p:nvPr/>
        </p:nvSpPr>
        <p:spPr bwMode="auto">
          <a:xfrm>
            <a:off x="3281536" y="6284614"/>
            <a:ext cx="2514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1600" dirty="0" err="1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altLang="en-US" sz="1600" baseline="-25000" dirty="0" err="1">
                <a:solidFill>
                  <a:srgbClr val="000000"/>
                </a:solidFill>
                <a:latin typeface="Arial" charset="0"/>
              </a:rPr>
              <a:t>kin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+ V 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charset="0"/>
              </a:rPr>
              <a:t>2De-3h</a:t>
            </a:r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1763688" y="2492896"/>
            <a:ext cx="1197337" cy="775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i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=100cm</a:t>
            </a:r>
            <a:r>
              <a:rPr lang="en-US" altLang="en-US" sz="120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sec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altLang="en-US" sz="1200" baseline="-25000" dirty="0" err="1">
                <a:solidFill>
                  <a:srgbClr val="000000"/>
                </a:solidFill>
                <a:latin typeface="Arial" charset="0"/>
              </a:rPr>
              <a:t>ex</a:t>
            </a: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=10</a:t>
            </a:r>
            <a:r>
              <a:rPr lang="en-US" altLang="en-US" sz="1200" baseline="30000" dirty="0">
                <a:solidFill>
                  <a:srgbClr val="000000"/>
                </a:solidFill>
                <a:latin typeface="Arial" charset="0"/>
              </a:rPr>
              <a:t>-9</a:t>
            </a: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sec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en-US" sz="12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=10</a:t>
            </a:r>
            <a:r>
              <a:rPr lang="en-US" altLang="en-US" sz="1200" baseline="30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cm/sec</a:t>
            </a:r>
            <a:endParaRPr lang="en-US" altLang="en-US" sz="1200" baseline="-25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157976"/>
              </p:ext>
            </p:extLst>
          </p:nvPr>
        </p:nvGraphicFramePr>
        <p:xfrm>
          <a:off x="755576" y="692696"/>
          <a:ext cx="2277855" cy="6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1" name="משוואה" r:id="rId13" imgW="1714500" imgH="431800" progId="Equation.3">
                  <p:embed/>
                </p:oleObj>
              </mc:Choice>
              <mc:Fallback>
                <p:oleObj name="משוואה" r:id="rId13" imgW="171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92696"/>
                        <a:ext cx="2277855" cy="6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3419872" y="620688"/>
            <a:ext cx="5400600" cy="707886"/>
          </a:xfrm>
          <a:prstGeom prst="rect">
            <a:avLst/>
          </a:prstGeom>
          <a:solidFill>
            <a:schemeClr val="bg2">
              <a:lumMod val="20000"/>
              <a:lumOff val="80000"/>
              <a:alpha val="62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15367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651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653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18796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3368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27940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251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37084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l" rtl="0" eaLnBrk="1" fontAlgn="base" hangingPunct="1">
              <a:lnSpc>
                <a:spcPts val="2400"/>
              </a:lnSpc>
              <a:spcBef>
                <a:spcPct val="1000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Approaching to the 2DEG,  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excitons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dissociate </a:t>
            </a:r>
            <a:r>
              <a:rPr lang="en-US" alt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into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2De </a:t>
            </a:r>
            <a:r>
              <a:rPr lang="en-US" alt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and 3D-hole with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 rate  </a:t>
            </a:r>
            <a:r>
              <a:rPr lang="en-US" altLang="en-US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1600" b="1" i="1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1600" b="1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that </a:t>
            </a:r>
            <a:r>
              <a:rPr lang="en-US" altLang="en-US" sz="1600" b="1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depends  on </a:t>
            </a:r>
            <a:r>
              <a:rPr lang="en-US" altLang="en-US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endParaRPr lang="en-US" altLang="en-US" sz="1600" b="1" baseline="30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8184" y="6597352"/>
            <a:ext cx="2298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Phys. Rev. B 72, 075332, 2005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864" y="3225750"/>
            <a:ext cx="5811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Distant interaction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hot 2DEG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excitons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Non-equilibrium phonons affect the exciton-2DEG dynamics  and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</a:t>
            </a:r>
            <a:r>
              <a:rPr lang="en-US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reduces</a:t>
            </a:r>
            <a:endParaRPr lang="en-US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64" grpId="0"/>
      <p:bldP spid="158767" grpId="0"/>
      <p:bldP spid="158769" grpId="0"/>
      <p:bldP spid="158774" grpId="0"/>
      <p:bldP spid="55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734859" y="5085184"/>
            <a:ext cx="408561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defTabSz="762000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altLang="en-US" sz="1800" b="1" dirty="0" smtClean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Nonlinear </a:t>
            </a:r>
            <a:r>
              <a:rPr lang="en-US" altLang="en-US" sz="1800" b="1" dirty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Dimensional </a:t>
            </a:r>
            <a:r>
              <a:rPr lang="en-US" altLang="en-US" sz="1800" b="1" dirty="0" err="1" smtClean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Magnetoplasma</a:t>
            </a:r>
            <a:r>
              <a:rPr lang="en-US" altLang="en-US" sz="1800" b="1" dirty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 </a:t>
            </a:r>
            <a:endParaRPr lang="en-US" altLang="en-US" sz="1800" b="1" dirty="0" smtClean="0">
              <a:solidFill>
                <a:schemeClr val="bg1">
                  <a:lumMod val="25000"/>
                </a:schemeClr>
              </a:solidFill>
              <a:cs typeface="Times New Roman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altLang="en-US" sz="1800" b="1" dirty="0" smtClean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Resonance   </a:t>
            </a:r>
            <a:r>
              <a:rPr lang="en-US" altLang="en-US" sz="1800" b="1" dirty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(</a:t>
            </a:r>
            <a:r>
              <a:rPr lang="en-US" altLang="en-US" sz="1800" b="1" dirty="0" smtClean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DMPCR)</a:t>
            </a:r>
            <a:endParaRPr lang="en-US" altLang="en-US" sz="1800" b="1" dirty="0">
              <a:solidFill>
                <a:schemeClr val="bg1">
                  <a:lumMod val="2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1157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53445"/>
              </p:ext>
            </p:extLst>
          </p:nvPr>
        </p:nvGraphicFramePr>
        <p:xfrm>
          <a:off x="395536" y="1628800"/>
          <a:ext cx="3744416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6" name="Graph" r:id="rId3" imgW="2858400" imgH="2969280" progId="Origin50.Graph">
                  <p:embed/>
                </p:oleObj>
              </mc:Choice>
              <mc:Fallback>
                <p:oleObj name="Graph" r:id="rId3" imgW="2858400" imgH="29692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28800"/>
                        <a:ext cx="3744416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7491"/>
              </p:ext>
            </p:extLst>
          </p:nvPr>
        </p:nvGraphicFramePr>
        <p:xfrm>
          <a:off x="-79796" y="3068960"/>
          <a:ext cx="2982600" cy="201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7" name="Graph" r:id="rId5" imgW="3506400" imgH="2756160" progId="Origin50.Graph">
                  <p:embed/>
                </p:oleObj>
              </mc:Choice>
              <mc:Fallback>
                <p:oleObj name="Graph" r:id="rId5" imgW="3506400" imgH="2756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796" y="3068960"/>
                        <a:ext cx="2982600" cy="201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736" name="Group 24"/>
          <p:cNvGrpSpPr>
            <a:grpSpLocks/>
          </p:cNvGrpSpPr>
          <p:nvPr/>
        </p:nvGrpSpPr>
        <p:grpSpPr bwMode="auto">
          <a:xfrm>
            <a:off x="3995936" y="2492896"/>
            <a:ext cx="5024537" cy="935612"/>
            <a:chOff x="867" y="3842"/>
            <a:chExt cx="3575" cy="849"/>
          </a:xfrm>
        </p:grpSpPr>
        <p:graphicFrame>
          <p:nvGraphicFramePr>
            <p:cNvPr id="115730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742626"/>
                </p:ext>
              </p:extLst>
            </p:nvPr>
          </p:nvGraphicFramePr>
          <p:xfrm>
            <a:off x="867" y="3842"/>
            <a:ext cx="3575" cy="8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68" name="Equation" r:id="rId7" imgW="4876560" imgH="977760" progId="Equation.DSMT4">
                    <p:embed/>
                  </p:oleObj>
                </mc:Choice>
                <mc:Fallback>
                  <p:oleObj name="Equation" r:id="rId7" imgW="4876560" imgH="9777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" y="3842"/>
                          <a:ext cx="3575" cy="8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731" name="Line 19"/>
            <p:cNvSpPr>
              <a:spLocks noChangeShapeType="1"/>
            </p:cNvSpPr>
            <p:nvPr/>
          </p:nvSpPr>
          <p:spPr bwMode="auto">
            <a:xfrm>
              <a:off x="2509" y="4552"/>
              <a:ext cx="32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82880" bIns="155448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1574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475082"/>
              </p:ext>
            </p:extLst>
          </p:nvPr>
        </p:nvGraphicFramePr>
        <p:xfrm>
          <a:off x="4551654" y="3717032"/>
          <a:ext cx="2269157" cy="3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9" name="Equation" r:id="rId9" imgW="2120760" imgH="355320" progId="Equation.DSMT4">
                  <p:embed/>
                </p:oleObj>
              </mc:Choice>
              <mc:Fallback>
                <p:oleObj name="Equation" r:id="rId9" imgW="21207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654" y="3717032"/>
                        <a:ext cx="2269157" cy="36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23528" y="1340768"/>
            <a:ext cx="4992718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 </a:t>
            </a:r>
            <a:r>
              <a:rPr lang="en-US" alt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6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alt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increases   -  DMPCR shifts to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alt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</a:t>
            </a:r>
            <a:r>
              <a:rPr lang="en-US" alt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34250"/>
              </p:ext>
            </p:extLst>
          </p:nvPr>
        </p:nvGraphicFramePr>
        <p:xfrm>
          <a:off x="5636269" y="1052736"/>
          <a:ext cx="2536131" cy="656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0" name="Equation" r:id="rId11" imgW="2247840" imgH="812520" progId="Equation.DSMT4">
                  <p:embed/>
                </p:oleObj>
              </mc:Choice>
              <mc:Fallback>
                <p:oleObj name="Equation" r:id="rId11" imgW="22478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269" y="1052736"/>
                        <a:ext cx="2536131" cy="656549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4211960" y="1916832"/>
            <a:ext cx="4808412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altLang="en-US" sz="1800" b="1" i="1" dirty="0">
                <a:solidFill>
                  <a:srgbClr val="FF0000"/>
                </a:solidFill>
              </a:rPr>
              <a:t>2DEG 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 density  </a:t>
            </a:r>
            <a:r>
              <a:rPr lang="en-US" altLang="en-US" sz="1800" i="1" dirty="0" smtClean="0">
                <a:solidFill>
                  <a:srgbClr val="FF0000"/>
                </a:solidFill>
              </a:rPr>
              <a:t>decreases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 with  </a:t>
            </a:r>
            <a:r>
              <a:rPr lang="en-US" altLang="en-US" sz="1800" b="1" i="1" dirty="0" err="1" smtClean="0">
                <a:solidFill>
                  <a:srgbClr val="FF0000"/>
                </a:solidFill>
              </a:rPr>
              <a:t>T</a:t>
            </a:r>
            <a:r>
              <a:rPr lang="en-US" altLang="en-US" sz="1800" b="1" i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altLang="en-US" sz="1800" b="1" i="1" baseline="-25000" dirty="0" smtClean="0">
                <a:solidFill>
                  <a:srgbClr val="FF0000"/>
                </a:solidFill>
              </a:rPr>
              <a:t>    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(mw-power)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4816" y="6608385"/>
            <a:ext cx="3289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B. </a:t>
            </a:r>
            <a:r>
              <a:rPr lang="en-US" sz="1200" dirty="0" err="1" smtClean="0"/>
              <a:t>Ashkinadze</a:t>
            </a:r>
            <a:r>
              <a:rPr lang="en-US" sz="1200" dirty="0"/>
              <a:t>, </a:t>
            </a:r>
            <a:r>
              <a:rPr lang="en-US" sz="1200" dirty="0" smtClean="0"/>
              <a:t>V. </a:t>
            </a:r>
            <a:r>
              <a:rPr lang="en-US" sz="1200" dirty="0" err="1" smtClean="0"/>
              <a:t>Yudson</a:t>
            </a:r>
            <a:r>
              <a:rPr lang="en-US" sz="1200" dirty="0" smtClean="0"/>
              <a:t>, PRL83, 812, 1999       </a:t>
            </a:r>
            <a:endParaRPr lang="en-US" sz="1200" dirty="0"/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354118" y="692696"/>
            <a:ext cx="5153986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0" bIns="155448">
            <a:spAutoFit/>
          </a:bodyPr>
          <a:lstStyle>
            <a:lvl1pPr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ctr" rtl="0" eaLnBrk="1" hangingPunct="1">
              <a:buFont typeface="Wingdings" pitchFamily="2" charset="2"/>
              <a:buChar char="Ø"/>
            </a:pPr>
            <a:r>
              <a:rPr lang="en-US" altLang="en-US" sz="1600" b="1" dirty="0">
                <a:solidFill>
                  <a:srgbClr val="1B1B6B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1800" u="sng" dirty="0">
                <a:solidFill>
                  <a:srgbClr val="1B1B6B"/>
                </a:solidFill>
                <a:latin typeface="Arial" pitchFamily="34" charset="0"/>
                <a:cs typeface="Arial" pitchFamily="34" charset="0"/>
              </a:rPr>
              <a:t>2DEG  density </a:t>
            </a:r>
            <a:r>
              <a:rPr lang="en-US" altLang="en-US" sz="1800" u="sng" dirty="0" smtClean="0">
                <a:solidFill>
                  <a:srgbClr val="1B1B6B"/>
                </a:solidFill>
                <a:latin typeface="Arial" pitchFamily="34" charset="0"/>
                <a:cs typeface="Arial" pitchFamily="34" charset="0"/>
              </a:rPr>
              <a:t>varies under high mw-power </a:t>
            </a:r>
          </a:p>
        </p:txBody>
      </p:sp>
      <p:grpSp>
        <p:nvGrpSpPr>
          <p:cNvPr id="34" name="Group 150"/>
          <p:cNvGrpSpPr>
            <a:grpSpLocks/>
          </p:cNvGrpSpPr>
          <p:nvPr/>
        </p:nvGrpSpPr>
        <p:grpSpPr bwMode="auto">
          <a:xfrm>
            <a:off x="7092279" y="3717032"/>
            <a:ext cx="1800201" cy="1088449"/>
            <a:chOff x="4247" y="3738"/>
            <a:chExt cx="1022" cy="573"/>
          </a:xfrm>
        </p:grpSpPr>
        <p:sp>
          <p:nvSpPr>
            <p:cNvPr id="35" name="Line 83"/>
            <p:cNvSpPr>
              <a:spLocks noChangeShapeType="1"/>
            </p:cNvSpPr>
            <p:nvPr/>
          </p:nvSpPr>
          <p:spPr bwMode="auto">
            <a:xfrm>
              <a:off x="4247" y="3738"/>
              <a:ext cx="149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4"/>
            <p:cNvSpPr>
              <a:spLocks noChangeShapeType="1"/>
            </p:cNvSpPr>
            <p:nvPr/>
          </p:nvSpPr>
          <p:spPr bwMode="auto">
            <a:xfrm>
              <a:off x="4391" y="3822"/>
              <a:ext cx="1" cy="3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5"/>
            <p:cNvSpPr>
              <a:spLocks noChangeShapeType="1"/>
            </p:cNvSpPr>
            <p:nvPr/>
          </p:nvSpPr>
          <p:spPr bwMode="auto">
            <a:xfrm>
              <a:off x="4387" y="4206"/>
              <a:ext cx="299" cy="1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86"/>
            <p:cNvSpPr>
              <a:spLocks noChangeShapeType="1"/>
            </p:cNvSpPr>
            <p:nvPr/>
          </p:nvSpPr>
          <p:spPr bwMode="auto">
            <a:xfrm>
              <a:off x="4685" y="3863"/>
              <a:ext cx="278" cy="1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87"/>
            <p:cNvSpPr>
              <a:spLocks noChangeShapeType="1"/>
            </p:cNvSpPr>
            <p:nvPr/>
          </p:nvSpPr>
          <p:spPr bwMode="auto">
            <a:xfrm flipV="1">
              <a:off x="4954" y="3973"/>
              <a:ext cx="158" cy="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88"/>
            <p:cNvSpPr>
              <a:spLocks noChangeArrowheads="1"/>
            </p:cNvSpPr>
            <p:nvPr/>
          </p:nvSpPr>
          <p:spPr bwMode="auto">
            <a:xfrm>
              <a:off x="4391" y="4119"/>
              <a:ext cx="299" cy="5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89"/>
            <p:cNvSpPr>
              <a:spLocks noChangeShapeType="1"/>
            </p:cNvSpPr>
            <p:nvPr/>
          </p:nvSpPr>
          <p:spPr bwMode="auto">
            <a:xfrm>
              <a:off x="4700" y="4069"/>
              <a:ext cx="60" cy="1"/>
            </a:xfrm>
            <a:prstGeom prst="line">
              <a:avLst/>
            </a:pr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rc 91"/>
            <p:cNvSpPr>
              <a:spLocks/>
            </p:cNvSpPr>
            <p:nvPr/>
          </p:nvSpPr>
          <p:spPr bwMode="auto">
            <a:xfrm flipV="1">
              <a:off x="4506" y="3994"/>
              <a:ext cx="178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92"/>
            <p:cNvSpPr>
              <a:spLocks noChangeShapeType="1"/>
            </p:cNvSpPr>
            <p:nvPr/>
          </p:nvSpPr>
          <p:spPr bwMode="auto">
            <a:xfrm flipH="1" flipV="1">
              <a:off x="4633" y="3927"/>
              <a:ext cx="10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93"/>
            <p:cNvSpPr>
              <a:spLocks noChangeShapeType="1"/>
            </p:cNvSpPr>
            <p:nvPr/>
          </p:nvSpPr>
          <p:spPr bwMode="auto">
            <a:xfrm>
              <a:off x="4526" y="4010"/>
              <a:ext cx="30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5"/>
            <p:cNvSpPr>
              <a:spLocks noChangeShapeType="1"/>
            </p:cNvSpPr>
            <p:nvPr/>
          </p:nvSpPr>
          <p:spPr bwMode="auto">
            <a:xfrm>
              <a:off x="4749" y="4106"/>
              <a:ext cx="60" cy="2"/>
            </a:xfrm>
            <a:prstGeom prst="line">
              <a:avLst/>
            </a:pr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96"/>
            <p:cNvSpPr>
              <a:spLocks noChangeShapeType="1"/>
            </p:cNvSpPr>
            <p:nvPr/>
          </p:nvSpPr>
          <p:spPr bwMode="auto">
            <a:xfrm>
              <a:off x="4826" y="4041"/>
              <a:ext cx="60" cy="1"/>
            </a:xfrm>
            <a:prstGeom prst="line">
              <a:avLst/>
            </a:pr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97"/>
            <p:cNvSpPr>
              <a:spLocks noChangeShapeType="1"/>
            </p:cNvSpPr>
            <p:nvPr/>
          </p:nvSpPr>
          <p:spPr bwMode="auto">
            <a:xfrm>
              <a:off x="4754" y="3964"/>
              <a:ext cx="60" cy="1"/>
            </a:xfrm>
            <a:prstGeom prst="line">
              <a:avLst/>
            </a:pr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98"/>
            <p:cNvSpPr>
              <a:spLocks noChangeShapeType="1"/>
            </p:cNvSpPr>
            <p:nvPr/>
          </p:nvSpPr>
          <p:spPr bwMode="auto">
            <a:xfrm flipV="1">
              <a:off x="4681" y="3874"/>
              <a:ext cx="0" cy="4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99"/>
            <p:cNvSpPr>
              <a:spLocks noChangeShapeType="1"/>
            </p:cNvSpPr>
            <p:nvPr/>
          </p:nvSpPr>
          <p:spPr bwMode="auto">
            <a:xfrm>
              <a:off x="4529" y="4117"/>
              <a:ext cx="499" cy="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00"/>
            <p:cNvSpPr>
              <a:spLocks noChangeArrowheads="1"/>
            </p:cNvSpPr>
            <p:nvPr/>
          </p:nvSpPr>
          <p:spPr bwMode="auto">
            <a:xfrm>
              <a:off x="4947" y="4092"/>
              <a:ext cx="34" cy="4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01"/>
            <p:cNvSpPr>
              <a:spLocks noChangeShapeType="1"/>
            </p:cNvSpPr>
            <p:nvPr/>
          </p:nvSpPr>
          <p:spPr bwMode="auto">
            <a:xfrm flipH="1">
              <a:off x="4588" y="4225"/>
              <a:ext cx="203" cy="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55448">
              <a:spAutoFit/>
            </a:bodyPr>
            <a:lstStyle/>
            <a:p>
              <a:endParaRPr lang="en-US"/>
            </a:p>
          </p:txBody>
        </p:sp>
        <p:sp>
          <p:nvSpPr>
            <p:cNvPr id="52" name="Text Box 103"/>
            <p:cNvSpPr txBox="1">
              <a:spLocks noChangeArrowheads="1"/>
            </p:cNvSpPr>
            <p:nvPr/>
          </p:nvSpPr>
          <p:spPr bwMode="auto">
            <a:xfrm>
              <a:off x="4934" y="3931"/>
              <a:ext cx="33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182880" bIns="155448">
              <a:spAutoFit/>
            </a:bodyPr>
            <a:lstStyle>
              <a:lvl1pPr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 rtl="0" eaLnBrk="1" hangingPunct="1"/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altLang="en-US" sz="1600" baseline="-25000" dirty="0">
                  <a:latin typeface="Arial" pitchFamily="34" charset="0"/>
                  <a:cs typeface="Arial" pitchFamily="34" charset="0"/>
                </a:rPr>
                <a:t>F</a:t>
              </a:r>
              <a:endParaRPr lang="ru-RU" alt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8661" y="5085184"/>
            <a:ext cx="4053295" cy="1656182"/>
            <a:chOff x="4644008" y="5368703"/>
            <a:chExt cx="4187262" cy="1512167"/>
          </a:xfrm>
        </p:grpSpPr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4644008" y="5949280"/>
              <a:ext cx="2044166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algn="r" defTabSz="762000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algn="r" defTabSz="762000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algn="r" defTabSz="762000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algn="r" defTabSz="762000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algn="r" defTabSz="762000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algn="r" defTabSz="7620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algn="r" defTabSz="7620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algn="r" defTabSz="7620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algn="r" defTabSz="7620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itchFamily="34" charset="0"/>
                </a:rPr>
                <a:t>Classical  nonlinear </a:t>
              </a:r>
              <a:endParaRPr lang="en-US" altLang="en-US" sz="1400" b="1" dirty="0" smtClean="0">
                <a:solidFill>
                  <a:srgbClr val="FF0000"/>
                </a:solidFill>
                <a:latin typeface="Arial" pitchFamily="34" charset="0"/>
              </a:endParaRPr>
            </a:p>
            <a:p>
              <a:pPr algn="ctr" rtl="0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400" b="1" dirty="0" smtClean="0">
                  <a:solidFill>
                    <a:srgbClr val="FF0000"/>
                  </a:solidFill>
                  <a:latin typeface="Arial" pitchFamily="34" charset="0"/>
                </a:rPr>
                <a:t>oscillator</a:t>
              </a:r>
              <a:endParaRPr lang="en-US" altLang="en-US" sz="14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pic>
          <p:nvPicPr>
            <p:cNvPr id="55" name="Picture 29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1" r="2039" b="13499"/>
            <a:stretch/>
          </p:blipFill>
          <p:spPr bwMode="auto">
            <a:xfrm>
              <a:off x="6588223" y="5368703"/>
              <a:ext cx="2243047" cy="151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 bwMode="auto">
          <a:xfrm>
            <a:off x="2915816" y="3501008"/>
            <a:ext cx="3600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29264" y="2934236"/>
            <a:ext cx="227352" cy="186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Text Box 3" descr="Bouquet"/>
          <p:cNvSpPr txBox="1">
            <a:spLocks noChangeArrowheads="1"/>
          </p:cNvSpPr>
          <p:nvPr/>
        </p:nvSpPr>
        <p:spPr bwMode="auto">
          <a:xfrm>
            <a:off x="1112578" y="78546"/>
            <a:ext cx="71052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Comic Sans MS" pitchFamily="66" charset="0"/>
              </a:rPr>
              <a:t>2DEG under increased microwave radiation </a:t>
            </a:r>
            <a:r>
              <a:rPr lang="en-US" altLang="en-US" sz="2400" b="1" dirty="0" smtClean="0">
                <a:latin typeface="Comic Sans MS" pitchFamily="66" charset="0"/>
              </a:rPr>
              <a:t>(c)</a:t>
            </a:r>
            <a:endParaRPr lang="en-US" altLang="en-US" sz="2400" b="1" dirty="0"/>
          </a:p>
        </p:txBody>
      </p:sp>
      <p:sp>
        <p:nvSpPr>
          <p:cNvPr id="58" name="Rectangle 27"/>
          <p:cNvSpPr>
            <a:spLocks noChangeArrowheads="1"/>
          </p:cNvSpPr>
          <p:nvPr/>
        </p:nvSpPr>
        <p:spPr bwMode="auto">
          <a:xfrm>
            <a:off x="4590383" y="4437112"/>
            <a:ext cx="2285873" cy="43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1800" i="1" dirty="0" smtClean="0">
                <a:latin typeface="Symbol" pitchFamily="18" charset="2"/>
                <a:cs typeface="Times New Roman (Hebrew)" pitchFamily="26" charset="-79"/>
              </a:rPr>
              <a:t>(</a:t>
            </a:r>
            <a:r>
              <a:rPr lang="en-US" altLang="en-US" sz="1400" i="1" dirty="0" smtClean="0"/>
              <a:t>nonlinear coefficient</a:t>
            </a:r>
            <a:r>
              <a:rPr lang="en-US" altLang="en-US" sz="1400" i="1" dirty="0" smtClean="0">
                <a:latin typeface="Symbol" pitchFamily="18" charset="2"/>
              </a:rPr>
              <a:t>  b)</a:t>
            </a:r>
            <a:r>
              <a:rPr lang="en-US" altLang="en-US" sz="1400" i="1" dirty="0" smtClean="0"/>
              <a:t> 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314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31" grpId="0" animBg="1"/>
      <p:bldP spid="2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145281" y="4148138"/>
            <a:ext cx="4930775" cy="2593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9525" y="4149080"/>
            <a:ext cx="4706938" cy="2520950"/>
            <a:chOff x="53" y="2782"/>
            <a:chExt cx="2238" cy="1567"/>
          </a:xfrm>
        </p:grpSpPr>
        <p:sp>
          <p:nvSpPr>
            <p:cNvPr id="20514" name="Rectangle 33"/>
            <p:cNvSpPr>
              <a:spLocks noChangeArrowheads="1"/>
            </p:cNvSpPr>
            <p:nvPr/>
          </p:nvSpPr>
          <p:spPr bwMode="auto">
            <a:xfrm>
              <a:off x="647" y="3863"/>
              <a:ext cx="1633" cy="22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sample</a:t>
              </a:r>
              <a:endParaRPr lang="he-IL" altLang="en-US" sz="1800">
                <a:latin typeface="Times New Roman" pitchFamily="18" charset="0"/>
              </a:endParaRPr>
            </a:p>
          </p:txBody>
        </p:sp>
        <p:graphicFrame>
          <p:nvGraphicFramePr>
            <p:cNvPr id="20515" name="Object 32"/>
            <p:cNvGraphicFramePr>
              <a:graphicFrameLocks noChangeAspect="1"/>
            </p:cNvGraphicFramePr>
            <p:nvPr/>
          </p:nvGraphicFramePr>
          <p:xfrm>
            <a:off x="53" y="2782"/>
            <a:ext cx="2238" cy="1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74" name="Graph" r:id="rId3" imgW="6153302" imgH="3293059" progId="Origin50.Graph">
                    <p:embed/>
                  </p:oleObj>
                </mc:Choice>
                <mc:Fallback>
                  <p:oleObj name="Graph" r:id="rId3" imgW="6153302" imgH="3293059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2421" r="36723" b="4749"/>
                        <a:stretch>
                          <a:fillRect/>
                        </a:stretch>
                      </p:blipFill>
                      <p:spPr bwMode="auto">
                        <a:xfrm>
                          <a:off x="53" y="2782"/>
                          <a:ext cx="2238" cy="1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5735836" y="4123928"/>
            <a:ext cx="286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itchFamily="66" charset="0"/>
              </a:rPr>
              <a:t>Longitudinal modes</a:t>
            </a:r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1828800" y="44450"/>
            <a:ext cx="5486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Magnetoplasmon dispersion</a:t>
            </a:r>
          </a:p>
        </p:txBody>
      </p: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5508625" y="4508500"/>
            <a:ext cx="3575524" cy="1522413"/>
            <a:chOff x="3198" y="2840"/>
            <a:chExt cx="2541" cy="959"/>
          </a:xfrm>
        </p:grpSpPr>
        <p:sp>
          <p:nvSpPr>
            <p:cNvPr id="20494" name="Text Box 25"/>
            <p:cNvSpPr txBox="1">
              <a:spLocks noChangeArrowheads="1"/>
            </p:cNvSpPr>
            <p:nvPr/>
          </p:nvSpPr>
          <p:spPr bwMode="auto">
            <a:xfrm>
              <a:off x="3470" y="3625"/>
              <a:ext cx="22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Times New Roman" pitchFamily="18" charset="0"/>
                </a:rPr>
                <a:t>At  </a:t>
              </a:r>
              <a:r>
                <a:rPr lang="en-US" altLang="en-US" sz="1800" i="1" dirty="0" smtClean="0">
                  <a:latin typeface="Times New Roman" pitchFamily="18" charset="0"/>
                </a:rPr>
                <a:t>d </a:t>
              </a:r>
              <a:r>
                <a:rPr lang="en-US" altLang="en-US" sz="1800" i="1" dirty="0">
                  <a:latin typeface="Times New Roman" pitchFamily="18" charset="0"/>
                </a:rPr>
                <a:t>&lt;&lt;L, </a:t>
              </a:r>
              <a:r>
                <a:rPr lang="en-US" altLang="en-US" sz="1800" i="1" dirty="0" smtClean="0">
                  <a:latin typeface="Times New Roman" pitchFamily="18" charset="0"/>
                </a:rPr>
                <a:t> </a:t>
              </a:r>
              <a:r>
                <a:rPr lang="en-US" altLang="en-US" sz="1800" i="1" dirty="0" err="1" smtClean="0">
                  <a:latin typeface="Times New Roman" pitchFamily="18" charset="0"/>
                </a:rPr>
                <a:t>q</a:t>
              </a:r>
              <a:r>
                <a:rPr lang="en-US" altLang="en-US" sz="1800" i="1" baseline="-25000" dirty="0" err="1" smtClean="0">
                  <a:latin typeface="Times New Roman" pitchFamily="18" charset="0"/>
                </a:rPr>
                <a:t>x</a:t>
              </a:r>
              <a:r>
                <a:rPr lang="en-US" altLang="en-US" sz="1800" i="1" dirty="0">
                  <a:latin typeface="Times New Roman" pitchFamily="18" charset="0"/>
                </a:rPr>
                <a:t>~ </a:t>
              </a:r>
              <a:r>
                <a:rPr lang="en-US" altLang="en-US" sz="1800" i="1" dirty="0">
                  <a:latin typeface="Symbol" pitchFamily="18" charset="2"/>
                </a:rPr>
                <a:t>p</a:t>
              </a:r>
              <a:r>
                <a:rPr lang="en-US" altLang="en-US" sz="1800" i="1" dirty="0">
                  <a:latin typeface="Times New Roman" pitchFamily="18" charset="0"/>
                </a:rPr>
                <a:t>/L &lt;&lt;  </a:t>
              </a:r>
              <a:r>
                <a:rPr lang="en-US" altLang="en-US" sz="1800" i="1" dirty="0" err="1">
                  <a:latin typeface="Times New Roman" pitchFamily="18" charset="0"/>
                </a:rPr>
                <a:t>q</a:t>
              </a:r>
              <a:r>
                <a:rPr lang="en-US" altLang="en-US" sz="1800" i="1" baseline="-25000" dirty="0" err="1">
                  <a:latin typeface="Times New Roman" pitchFamily="18" charset="0"/>
                </a:rPr>
                <a:t>y</a:t>
              </a:r>
              <a:r>
                <a:rPr lang="en-US" altLang="en-US" sz="1800" i="1" baseline="-25000" dirty="0">
                  <a:latin typeface="Times New Roman" pitchFamily="18" charset="0"/>
                </a:rPr>
                <a:t> </a:t>
              </a:r>
              <a:r>
                <a:rPr lang="en-US" altLang="en-US" sz="1800" i="1" dirty="0">
                  <a:latin typeface="Times New Roman" pitchFamily="18" charset="0"/>
                </a:rPr>
                <a:t>~ </a:t>
              </a:r>
              <a:r>
                <a:rPr lang="en-US" altLang="en-US" sz="1800" i="1" dirty="0" smtClean="0">
                  <a:latin typeface="Symbol" pitchFamily="18" charset="2"/>
                </a:rPr>
                <a:t>p</a:t>
              </a:r>
              <a:r>
                <a:rPr lang="en-US" altLang="en-US" sz="1800" i="1" dirty="0" smtClean="0">
                  <a:latin typeface="Times New Roman" pitchFamily="18" charset="0"/>
                </a:rPr>
                <a:t>/W</a:t>
              </a:r>
              <a:endParaRPr lang="en-US" altLang="en-US" sz="1800" i="1" dirty="0">
                <a:latin typeface="Times New Roman" pitchFamily="18" charset="0"/>
              </a:endParaRPr>
            </a:p>
          </p:txBody>
        </p:sp>
        <p:sp>
          <p:nvSpPr>
            <p:cNvPr id="20495" name="Rectangle 16"/>
            <p:cNvSpPr>
              <a:spLocks noChangeArrowheads="1"/>
            </p:cNvSpPr>
            <p:nvPr/>
          </p:nvSpPr>
          <p:spPr bwMode="auto">
            <a:xfrm>
              <a:off x="3366" y="3095"/>
              <a:ext cx="2226" cy="33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496" name="Line 17"/>
            <p:cNvSpPr>
              <a:spLocks noChangeShapeType="1"/>
            </p:cNvSpPr>
            <p:nvPr/>
          </p:nvSpPr>
          <p:spPr bwMode="auto">
            <a:xfrm>
              <a:off x="4616" y="3158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8"/>
            <p:cNvSpPr>
              <a:spLocks noChangeShapeType="1"/>
            </p:cNvSpPr>
            <p:nvPr/>
          </p:nvSpPr>
          <p:spPr bwMode="auto">
            <a:xfrm flipV="1">
              <a:off x="4244" y="3142"/>
              <a:ext cx="3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Rectangle 19"/>
            <p:cNvSpPr>
              <a:spLocks noChangeArrowheads="1"/>
            </p:cNvSpPr>
            <p:nvPr/>
          </p:nvSpPr>
          <p:spPr bwMode="auto">
            <a:xfrm>
              <a:off x="4237" y="3203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 dirty="0" err="1">
                  <a:latin typeface="Times New Roman" pitchFamily="18" charset="0"/>
                </a:rPr>
                <a:t>q</a:t>
              </a:r>
              <a:r>
                <a:rPr lang="en-US" altLang="en-US" sz="1800" i="1" baseline="-25000" dirty="0" err="1">
                  <a:latin typeface="Times New Roman" pitchFamily="18" charset="0"/>
                </a:rPr>
                <a:t>y</a:t>
              </a:r>
              <a:endParaRPr lang="en-US" altLang="en-US" sz="1800" i="1" baseline="-25000" dirty="0">
                <a:latin typeface="Times New Roman" pitchFamily="18" charset="0"/>
              </a:endParaRPr>
            </a:p>
          </p:txBody>
        </p:sp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4780" y="3022"/>
              <a:ext cx="2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 dirty="0" err="1">
                  <a:latin typeface="Times New Roman" pitchFamily="18" charset="0"/>
                </a:rPr>
                <a:t>q</a:t>
              </a:r>
              <a:r>
                <a:rPr lang="en-US" altLang="en-US" sz="1800" i="1" baseline="-25000" dirty="0" err="1">
                  <a:latin typeface="Times New Roman" pitchFamily="18" charset="0"/>
                </a:rPr>
                <a:t>x</a:t>
              </a:r>
              <a:endParaRPr lang="en-US" altLang="en-US" sz="1800" i="1" baseline="-25000" dirty="0">
                <a:latin typeface="Times New Roman" pitchFamily="18" charset="0"/>
              </a:endParaRPr>
            </a:p>
          </p:txBody>
        </p:sp>
        <p:sp>
          <p:nvSpPr>
            <p:cNvPr id="20500" name="Text Box 22"/>
            <p:cNvSpPr txBox="1">
              <a:spLocks noChangeArrowheads="1"/>
            </p:cNvSpPr>
            <p:nvPr/>
          </p:nvSpPr>
          <p:spPr bwMode="auto">
            <a:xfrm>
              <a:off x="4495" y="288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20501" name="Text Box 24"/>
            <p:cNvSpPr txBox="1">
              <a:spLocks noChangeArrowheads="1"/>
            </p:cNvSpPr>
            <p:nvPr/>
          </p:nvSpPr>
          <p:spPr bwMode="auto">
            <a:xfrm>
              <a:off x="3198" y="3203"/>
              <a:ext cx="1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 dirty="0" smtClean="0">
                  <a:latin typeface="Times New Roman" pitchFamily="18" charset="0"/>
                </a:rPr>
                <a:t>d </a:t>
              </a:r>
              <a:endParaRPr lang="en-US" altLang="en-US" sz="1800" i="1" dirty="0">
                <a:latin typeface="Times New Roman" pitchFamily="18" charset="0"/>
              </a:endParaRPr>
            </a:p>
          </p:txBody>
        </p:sp>
        <p:sp>
          <p:nvSpPr>
            <p:cNvPr id="20502" name="Freeform 28"/>
            <p:cNvSpPr>
              <a:spLocks/>
            </p:cNvSpPr>
            <p:nvPr/>
          </p:nvSpPr>
          <p:spPr bwMode="auto">
            <a:xfrm>
              <a:off x="4109" y="3095"/>
              <a:ext cx="112" cy="336"/>
            </a:xfrm>
            <a:custGeom>
              <a:avLst/>
              <a:gdLst>
                <a:gd name="T0" fmla="*/ 3 w 151"/>
                <a:gd name="T1" fmla="*/ 0 h 454"/>
                <a:gd name="T2" fmla="*/ 9 w 151"/>
                <a:gd name="T3" fmla="*/ 36 h 454"/>
                <a:gd name="T4" fmla="*/ 0 w 151"/>
                <a:gd name="T5" fmla="*/ 71 h 454"/>
                <a:gd name="T6" fmla="*/ 9 w 151"/>
                <a:gd name="T7" fmla="*/ 107 h 454"/>
                <a:gd name="T8" fmla="*/ 0 w 151"/>
                <a:gd name="T9" fmla="*/ 142 h 454"/>
                <a:gd name="T10" fmla="*/ 6 w 151"/>
                <a:gd name="T11" fmla="*/ 177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454"/>
                <a:gd name="T20" fmla="*/ 151 w 151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454">
                  <a:moveTo>
                    <a:pt x="53" y="0"/>
                  </a:moveTo>
                  <a:cubicBezTo>
                    <a:pt x="102" y="30"/>
                    <a:pt x="151" y="61"/>
                    <a:pt x="143" y="91"/>
                  </a:cubicBezTo>
                  <a:cubicBezTo>
                    <a:pt x="135" y="121"/>
                    <a:pt x="7" y="152"/>
                    <a:pt x="7" y="182"/>
                  </a:cubicBezTo>
                  <a:cubicBezTo>
                    <a:pt x="7" y="212"/>
                    <a:pt x="143" y="243"/>
                    <a:pt x="143" y="273"/>
                  </a:cubicBezTo>
                  <a:cubicBezTo>
                    <a:pt x="143" y="303"/>
                    <a:pt x="14" y="333"/>
                    <a:pt x="7" y="363"/>
                  </a:cubicBezTo>
                  <a:cubicBezTo>
                    <a:pt x="0" y="393"/>
                    <a:pt x="49" y="423"/>
                    <a:pt x="98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30"/>
            <p:cNvSpPr>
              <a:spLocks/>
            </p:cNvSpPr>
            <p:nvPr/>
          </p:nvSpPr>
          <p:spPr bwMode="auto">
            <a:xfrm>
              <a:off x="3366" y="3253"/>
              <a:ext cx="2226" cy="178"/>
            </a:xfrm>
            <a:custGeom>
              <a:avLst/>
              <a:gdLst>
                <a:gd name="T0" fmla="*/ 0 w 2993"/>
                <a:gd name="T1" fmla="*/ 0 h 272"/>
                <a:gd name="T2" fmla="*/ 94 w 2993"/>
                <a:gd name="T3" fmla="*/ 0 h 272"/>
                <a:gd name="T4" fmla="*/ 189 w 2993"/>
                <a:gd name="T5" fmla="*/ 0 h 272"/>
                <a:gd name="T6" fmla="*/ 0 60000 65536"/>
                <a:gd name="T7" fmla="*/ 0 60000 65536"/>
                <a:gd name="T8" fmla="*/ 0 60000 65536"/>
                <a:gd name="T9" fmla="*/ 0 w 2993"/>
                <a:gd name="T10" fmla="*/ 0 h 272"/>
                <a:gd name="T11" fmla="*/ 2993 w 2993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3" h="272">
                  <a:moveTo>
                    <a:pt x="0" y="272"/>
                  </a:moveTo>
                  <a:cubicBezTo>
                    <a:pt x="498" y="136"/>
                    <a:pt x="997" y="0"/>
                    <a:pt x="1496" y="0"/>
                  </a:cubicBezTo>
                  <a:cubicBezTo>
                    <a:pt x="1995" y="0"/>
                    <a:pt x="2744" y="227"/>
                    <a:pt x="2993" y="272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Text Box 35"/>
            <p:cNvSpPr txBox="1">
              <a:spLocks noChangeArrowheads="1"/>
            </p:cNvSpPr>
            <p:nvPr/>
          </p:nvSpPr>
          <p:spPr bwMode="auto">
            <a:xfrm>
              <a:off x="5040" y="2840"/>
              <a:ext cx="3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 err="1">
                  <a:latin typeface="Times New Roman" pitchFamily="18" charset="0"/>
                </a:rPr>
                <a:t>E</a:t>
              </a:r>
              <a:r>
                <a:rPr lang="en-US" altLang="en-US" sz="2000" i="1" baseline="-25000" dirty="0" err="1">
                  <a:latin typeface="Times New Roman" pitchFamily="18" charset="0"/>
                </a:rPr>
                <a:t>mw</a:t>
              </a:r>
              <a:endParaRPr lang="en-US" altLang="en-US" sz="2000" i="1" baseline="-25000" dirty="0">
                <a:latin typeface="Times New Roman" pitchFamily="18" charset="0"/>
              </a:endParaRPr>
            </a:p>
          </p:txBody>
        </p:sp>
        <p:sp>
          <p:nvSpPr>
            <p:cNvPr id="20505" name="Line 34"/>
            <p:cNvSpPr>
              <a:spLocks noChangeShapeType="1"/>
            </p:cNvSpPr>
            <p:nvPr/>
          </p:nvSpPr>
          <p:spPr bwMode="auto">
            <a:xfrm flipV="1">
              <a:off x="5465" y="2886"/>
              <a:ext cx="0" cy="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3" name="Text Box 46"/>
          <p:cNvSpPr txBox="1">
            <a:spLocks noChangeArrowheads="1"/>
          </p:cNvSpPr>
          <p:nvPr/>
        </p:nvSpPr>
        <p:spPr bwMode="auto">
          <a:xfrm>
            <a:off x="6011863" y="6016625"/>
            <a:ext cx="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34" name="Picture 24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31984" r="55179" b="12896"/>
          <a:stretch/>
        </p:blipFill>
        <p:spPr bwMode="auto">
          <a:xfrm>
            <a:off x="257528" y="836712"/>
            <a:ext cx="4314472" cy="328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4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75" y="908720"/>
            <a:ext cx="4464496" cy="253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5157192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GB" dirty="0" smtClean="0"/>
              <a:t>Direct </a:t>
            </a:r>
            <a:r>
              <a:rPr lang="en-GB" dirty="0"/>
              <a:t>optical transitions due </a:t>
            </a:r>
            <a:r>
              <a:rPr lang="en-GB" dirty="0" smtClean="0"/>
              <a:t>to recombination </a:t>
            </a:r>
            <a:r>
              <a:rPr lang="en-GB" dirty="0"/>
              <a:t>of low-density </a:t>
            </a:r>
            <a:r>
              <a:rPr lang="en-GB" dirty="0" err="1"/>
              <a:t>photoholes</a:t>
            </a:r>
            <a:r>
              <a:rPr lang="en-GB" dirty="0"/>
              <a:t> in the valence band (</a:t>
            </a:r>
            <a:r>
              <a:rPr lang="en-GB" dirty="0" err="1"/>
              <a:t>v.b</a:t>
            </a:r>
            <a:r>
              <a:rPr lang="en-GB" dirty="0" smtClean="0"/>
              <a:t>.) and </a:t>
            </a:r>
            <a:r>
              <a:rPr lang="en-GB" dirty="0"/>
              <a:t>2D electrons in the conduction band (</a:t>
            </a:r>
            <a:r>
              <a:rPr lang="en-GB" dirty="0" err="1"/>
              <a:t>c.b</a:t>
            </a:r>
            <a:r>
              <a:rPr lang="en-GB" dirty="0" smtClean="0"/>
              <a:t>.).</a:t>
            </a:r>
          </a:p>
          <a:p>
            <a:r>
              <a:rPr lang="en-GB" dirty="0" smtClean="0"/>
              <a:t> (</a:t>
            </a:r>
            <a:r>
              <a:rPr lang="en-GB" dirty="0"/>
              <a:t>b) A schematic description of the Hall </a:t>
            </a:r>
            <a:r>
              <a:rPr lang="en-GB" dirty="0" smtClean="0"/>
              <a:t>bar and </a:t>
            </a:r>
            <a:r>
              <a:rPr lang="en-GB" dirty="0"/>
              <a:t>the spatially resolved photoluminescence experiment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5" y="476672"/>
            <a:ext cx="4497710" cy="461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3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67990" y="233352"/>
            <a:ext cx="820846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40410"/>
                </a:solidFill>
                <a:latin typeface="Times New Roman" pitchFamily="18" charset="0"/>
                <a:cs typeface="Times New Roman" pitchFamily="18" charset="0"/>
              </a:rPr>
              <a:t>GaAs/AlGaAs </a:t>
            </a:r>
            <a:r>
              <a:rPr lang="en-US" altLang="en-US" sz="2800" b="1" dirty="0">
                <a:solidFill>
                  <a:srgbClr val="040410"/>
                </a:solidFill>
                <a:latin typeface="Times New Roman" pitchFamily="18" charset="0"/>
                <a:cs typeface="Times New Roman" pitchFamily="18" charset="0"/>
              </a:rPr>
              <a:t>modulation-doped heterostructures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79512" y="4653136"/>
            <a:ext cx="410251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en-US" altLang="en-US" sz="2000" i="1" dirty="0">
                <a:solidFill>
                  <a:srgbClr val="040410"/>
                </a:solidFill>
                <a:latin typeface="Miriam" pitchFamily="2" charset="-79"/>
                <a:cs typeface="Miriam" pitchFamily="2" charset="-79"/>
              </a:rPr>
              <a:t>n </a:t>
            </a:r>
            <a:r>
              <a:rPr lang="en-US" altLang="en-US" sz="2000" i="1" baseline="-25000" dirty="0">
                <a:solidFill>
                  <a:srgbClr val="04041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i="1" baseline="-25000" dirty="0">
                <a:solidFill>
                  <a:srgbClr val="040410"/>
                </a:solidFill>
                <a:latin typeface="Miriam" pitchFamily="2" charset="-79"/>
                <a:cs typeface="Miriam" pitchFamily="2" charset="-79"/>
              </a:rPr>
              <a:t>D</a:t>
            </a:r>
            <a:r>
              <a:rPr lang="en-US" altLang="en-US" sz="2000" dirty="0">
                <a:solidFill>
                  <a:srgbClr val="040410"/>
                </a:solidFill>
                <a:latin typeface="Times New Roman" pitchFamily="18" charset="0"/>
                <a:cs typeface="Miriam" pitchFamily="2" charset="-79"/>
              </a:rPr>
              <a:t> = </a:t>
            </a:r>
            <a:r>
              <a:rPr lang="en-US" altLang="en-US" sz="2000" dirty="0">
                <a:solidFill>
                  <a:srgbClr val="040410"/>
                </a:solidFill>
                <a:cs typeface="Miriam" pitchFamily="2" charset="-79"/>
              </a:rPr>
              <a:t>(</a:t>
            </a:r>
            <a:r>
              <a:rPr lang="en-US" altLang="en-US" sz="2000" dirty="0" smtClean="0">
                <a:solidFill>
                  <a:srgbClr val="040410"/>
                </a:solidFill>
                <a:cs typeface="Miriam" pitchFamily="2" charset="-79"/>
              </a:rPr>
              <a:t>0.2-3)x10</a:t>
            </a:r>
            <a:r>
              <a:rPr lang="en-US" altLang="en-US" sz="2000" baseline="30000" dirty="0" smtClean="0">
                <a:solidFill>
                  <a:srgbClr val="040410"/>
                </a:solidFill>
                <a:cs typeface="Miriam" pitchFamily="2" charset="-79"/>
              </a:rPr>
              <a:t>11 </a:t>
            </a:r>
            <a:r>
              <a:rPr lang="en-US" altLang="en-US" sz="2000" dirty="0" smtClean="0">
                <a:solidFill>
                  <a:srgbClr val="040410"/>
                </a:solidFill>
                <a:cs typeface="Miriam" pitchFamily="2" charset="-79"/>
              </a:rPr>
              <a:t>cm</a:t>
            </a:r>
            <a:r>
              <a:rPr lang="en-US" altLang="en-US" sz="2000" baseline="30000" dirty="0" smtClean="0">
                <a:solidFill>
                  <a:srgbClr val="040410"/>
                </a:solidFill>
                <a:cs typeface="Miriam" pitchFamily="2" charset="-79"/>
              </a:rPr>
              <a:t>-2</a:t>
            </a:r>
            <a:r>
              <a:rPr lang="en-US" altLang="en-US" sz="2000" dirty="0" smtClean="0">
                <a:solidFill>
                  <a:srgbClr val="040410"/>
                </a:solidFill>
                <a:cs typeface="Miriam" pitchFamily="2" charset="-79"/>
              </a:rPr>
              <a:t>   </a:t>
            </a:r>
            <a:endParaRPr lang="en-US" altLang="en-US" sz="2000" dirty="0">
              <a:solidFill>
                <a:srgbClr val="040410"/>
              </a:solidFill>
              <a:cs typeface="Miriam" pitchFamily="2" charset="-79"/>
            </a:endParaRPr>
          </a:p>
          <a:p>
            <a:pPr algn="ctr" eaLnBrk="0" hangingPunct="0">
              <a:lnSpc>
                <a:spcPct val="130000"/>
              </a:lnSpc>
              <a:buFont typeface="Symbol" pitchFamily="18" charset="2"/>
              <a:buChar char="m"/>
            </a:pPr>
            <a:r>
              <a:rPr lang="en-US" altLang="en-US" sz="2000" dirty="0">
                <a:solidFill>
                  <a:srgbClr val="040410"/>
                </a:solidFill>
                <a:cs typeface="Miriam" pitchFamily="2" charset="-79"/>
              </a:rPr>
              <a:t>~  (1- 25)x10</a:t>
            </a:r>
            <a:r>
              <a:rPr lang="en-US" altLang="en-US" sz="2000" baseline="30000" dirty="0">
                <a:solidFill>
                  <a:srgbClr val="040410"/>
                </a:solidFill>
                <a:cs typeface="Miriam" pitchFamily="2" charset="-79"/>
              </a:rPr>
              <a:t>6</a:t>
            </a:r>
            <a:r>
              <a:rPr lang="en-US" altLang="en-US" sz="2000" dirty="0">
                <a:solidFill>
                  <a:srgbClr val="040410"/>
                </a:solidFill>
                <a:cs typeface="Miriam" pitchFamily="2" charset="-79"/>
              </a:rPr>
              <a:t> cm</a:t>
            </a:r>
            <a:r>
              <a:rPr lang="en-US" altLang="en-US" sz="2000" baseline="30000" dirty="0">
                <a:solidFill>
                  <a:srgbClr val="040410"/>
                </a:solidFill>
                <a:cs typeface="Miriam" pitchFamily="2" charset="-79"/>
              </a:rPr>
              <a:t>2</a:t>
            </a:r>
            <a:r>
              <a:rPr lang="en-US" altLang="en-US" sz="2000" dirty="0">
                <a:solidFill>
                  <a:srgbClr val="040410"/>
                </a:solidFill>
                <a:cs typeface="Miriam" pitchFamily="2" charset="-79"/>
              </a:rPr>
              <a:t>/ Vs  (at T</a:t>
            </a:r>
            <a:r>
              <a:rPr lang="en-US" altLang="en-US" sz="2000" baseline="-25000" dirty="0">
                <a:solidFill>
                  <a:srgbClr val="040410"/>
                </a:solidFill>
                <a:cs typeface="Miriam" pitchFamily="2" charset="-79"/>
              </a:rPr>
              <a:t>L</a:t>
            </a:r>
            <a:r>
              <a:rPr lang="en-US" altLang="en-US" sz="2000" dirty="0">
                <a:solidFill>
                  <a:srgbClr val="040410"/>
                </a:solidFill>
                <a:cs typeface="Miriam" pitchFamily="2" charset="-79"/>
              </a:rPr>
              <a:t>&lt; 2 K)</a:t>
            </a:r>
            <a:endParaRPr lang="en-US" altLang="en-US" sz="2000" dirty="0">
              <a:solidFill>
                <a:srgbClr val="17175F"/>
              </a:solidFill>
              <a:latin typeface="Times New Roman" pitchFamily="18" charset="0"/>
              <a:cs typeface="Miriam" pitchFamily="2" charset="-79"/>
            </a:endParaRPr>
          </a:p>
          <a:p>
            <a:pPr algn="ctr" eaLnBrk="0" hangingPunct="0">
              <a:lnSpc>
                <a:spcPct val="130000"/>
              </a:lnSpc>
              <a:buFont typeface="Symbol" pitchFamily="18" charset="2"/>
              <a:buChar char="m"/>
            </a:pPr>
            <a:endParaRPr lang="en-US" altLang="en-US" sz="2000" dirty="0" smtClean="0">
              <a:solidFill>
                <a:srgbClr val="040410"/>
              </a:solidFill>
              <a:cs typeface="Miriam" pitchFamily="2" charset="-79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040410"/>
                </a:solidFill>
                <a:cs typeface="Miriam" pitchFamily="2" charset="-79"/>
              </a:rPr>
              <a:t>    </a:t>
            </a:r>
            <a:endParaRPr lang="en-US" altLang="en-US" dirty="0">
              <a:solidFill>
                <a:srgbClr val="17175F"/>
              </a:solidFill>
              <a:latin typeface="Times New Roman" pitchFamily="18" charset="0"/>
              <a:cs typeface="Miriam" pitchFamily="2" charset="-79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5496" y="5589240"/>
            <a:ext cx="408078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/>
              <a:t>     </a:t>
            </a:r>
            <a:r>
              <a:rPr lang="en-US" altLang="en-US" dirty="0">
                <a:solidFill>
                  <a:srgbClr val="040410"/>
                </a:solidFill>
              </a:rPr>
              <a:t>Heterojunction, </a:t>
            </a:r>
            <a:r>
              <a:rPr lang="en-US" altLang="en-US" b="1" dirty="0">
                <a:solidFill>
                  <a:srgbClr val="040410"/>
                </a:solidFill>
              </a:rPr>
              <a:t>HJ</a:t>
            </a:r>
            <a:r>
              <a:rPr lang="en-US" altLang="en-US" dirty="0">
                <a:solidFill>
                  <a:srgbClr val="040410"/>
                </a:solidFill>
              </a:rPr>
              <a:t>   [ </a:t>
            </a: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dirty="0">
                <a:solidFill>
                  <a:srgbClr val="040410"/>
                </a:solidFill>
              </a:rPr>
              <a:t> &gt; </a:t>
            </a:r>
            <a:r>
              <a:rPr lang="en-US" altLang="en-US" dirty="0" smtClean="0">
                <a:solidFill>
                  <a:srgbClr val="040410"/>
                </a:solidFill>
              </a:rPr>
              <a:t>500 </a:t>
            </a:r>
            <a:r>
              <a:rPr lang="en-US" altLang="en-US" dirty="0">
                <a:solidFill>
                  <a:srgbClr val="040410"/>
                </a:solidFill>
              </a:rPr>
              <a:t>Ǻ]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40410"/>
                </a:solidFill>
              </a:rPr>
              <a:t>   Quantum well (</a:t>
            </a:r>
            <a:r>
              <a:rPr lang="en-US" altLang="en-US" b="1" dirty="0">
                <a:solidFill>
                  <a:srgbClr val="040410"/>
                </a:solidFill>
              </a:rPr>
              <a:t>MDQW</a:t>
            </a:r>
            <a:r>
              <a:rPr lang="en-US" altLang="en-US" dirty="0">
                <a:solidFill>
                  <a:srgbClr val="040410"/>
                </a:solidFill>
              </a:rPr>
              <a:t>)   [d~100-500 Ǻ]</a:t>
            </a:r>
            <a:r>
              <a:rPr lang="en-US" altLang="en-US" dirty="0">
                <a:solidFill>
                  <a:srgbClr val="17175F"/>
                </a:solidFill>
              </a:rPr>
              <a:t> </a:t>
            </a:r>
          </a:p>
        </p:txBody>
      </p:sp>
      <p:sp>
        <p:nvSpPr>
          <p:cNvPr id="96261" name="Text Box 5" descr="Small grid"/>
          <p:cNvSpPr txBox="1">
            <a:spLocks noChangeArrowheads="1"/>
          </p:cNvSpPr>
          <p:nvPr/>
        </p:nvSpPr>
        <p:spPr bwMode="auto">
          <a:xfrm>
            <a:off x="135577" y="1052736"/>
            <a:ext cx="1798378" cy="313932"/>
          </a:xfrm>
          <a:prstGeom prst="rect">
            <a:avLst/>
          </a:prstGeom>
          <a:pattFill prst="smGrid">
            <a:fgClr>
              <a:schemeClr val="accent5">
                <a:lumMod val="40000"/>
                <a:lumOff val="60000"/>
              </a:schemeClr>
            </a:fgClr>
            <a:bgClr>
              <a:srgbClr val="FFFFFF"/>
            </a:bgClr>
          </a:patt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b="1" dirty="0" smtClean="0"/>
              <a:t>GaAs  E</a:t>
            </a:r>
            <a:r>
              <a:rPr lang="en-US" altLang="en-US" sz="1600" b="1" baseline="-25000" dirty="0" smtClean="0"/>
              <a:t>g</a:t>
            </a:r>
            <a:r>
              <a:rPr lang="en-US" altLang="en-US" sz="1600" b="1" dirty="0" smtClean="0"/>
              <a:t>=1.519  eV</a:t>
            </a:r>
            <a:endParaRPr lang="en-US" altLang="en-US" sz="1600" b="1" dirty="0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123728" y="1052736"/>
            <a:ext cx="1728192" cy="480131"/>
          </a:xfrm>
          <a:prstGeom prst="rect">
            <a:avLst/>
          </a:prstGeom>
          <a:solidFill>
            <a:srgbClr val="F6FE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 dirty="0" smtClean="0">
                <a:solidFill>
                  <a:srgbClr val="000000"/>
                </a:solidFill>
              </a:rPr>
              <a:t>Al</a:t>
            </a:r>
            <a:r>
              <a:rPr lang="en-US" altLang="en-US" sz="1400" b="1" baseline="-25000" dirty="0" smtClean="0">
                <a:solidFill>
                  <a:srgbClr val="000000"/>
                </a:solidFill>
              </a:rPr>
              <a:t>x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Ga</a:t>
            </a:r>
            <a:r>
              <a:rPr lang="en-US" altLang="en-US" sz="1400" b="1" baseline="-25000" dirty="0" smtClean="0">
                <a:solidFill>
                  <a:srgbClr val="000000"/>
                </a:solidFill>
              </a:rPr>
              <a:t>1-x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As  E</a:t>
            </a:r>
            <a:r>
              <a:rPr lang="en-US" altLang="en-US" sz="1400" b="1" baseline="-25000" dirty="0" smtClean="0">
                <a:solidFill>
                  <a:srgbClr val="000000"/>
                </a:solidFill>
              </a:rPr>
              <a:t>g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=1.8 eV</a:t>
            </a:r>
            <a:br>
              <a:rPr lang="en-US" altLang="en-US" sz="1400" b="1" dirty="0" smtClean="0">
                <a:solidFill>
                  <a:srgbClr val="000000"/>
                </a:solidFill>
              </a:rPr>
            </a:br>
            <a:r>
              <a:rPr lang="en-US" altLang="en-US" sz="1400" dirty="0" smtClean="0">
                <a:solidFill>
                  <a:srgbClr val="000000"/>
                </a:solidFill>
              </a:rPr>
              <a:t>    </a:t>
            </a:r>
            <a:r>
              <a:rPr lang="en-US" altLang="en-US" sz="1200" dirty="0" smtClean="0">
                <a:solidFill>
                  <a:srgbClr val="000000"/>
                </a:solidFill>
              </a:rPr>
              <a:t>(x=0.18-0.33)      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323475" y="3719668"/>
            <a:ext cx="1456437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dirty="0"/>
              <a:t> </a:t>
            </a:r>
            <a:r>
              <a:rPr lang="en-US" altLang="en-US" sz="1600" dirty="0"/>
              <a:t>Si </a:t>
            </a:r>
            <a:r>
              <a:rPr lang="en-US" altLang="en-US" sz="1600" dirty="0" smtClean="0"/>
              <a:t>  </a:t>
            </a:r>
            <a:r>
              <a:rPr lang="en-US" altLang="en-US" sz="1600" dirty="0" smtClean="0">
                <a:latin typeface="Symbol" pitchFamily="18" charset="2"/>
              </a:rPr>
              <a:t>d</a:t>
            </a:r>
            <a:r>
              <a:rPr lang="en-US" altLang="en-US" sz="1600" dirty="0" smtClean="0"/>
              <a:t>- doping</a:t>
            </a:r>
            <a:r>
              <a:rPr lang="en-US" altLang="en-US" sz="1400" dirty="0" smtClean="0"/>
              <a:t>.</a:t>
            </a:r>
            <a:endParaRPr lang="en-US" altLang="en-US" sz="1400" dirty="0"/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827584" y="4365104"/>
            <a:ext cx="151216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defTabSz="1089025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algn="r" defTabSz="1089025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algn="r" defTabSz="1089025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algn="r" defTabSz="1089025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algn="r" defTabSz="1089025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algn="r" defTabSz="1089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algn="r" defTabSz="1089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algn="r" defTabSz="1089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algn="r" defTabSz="1089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l" rtl="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2D-electrons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2368473" y="4365104"/>
            <a:ext cx="1178846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72C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solidFill>
                  <a:schemeClr val="tx2"/>
                </a:solidFill>
              </a:rPr>
              <a:t>(</a:t>
            </a:r>
            <a:r>
              <a:rPr lang="en-US" altLang="en-US" sz="1400" dirty="0" smtClean="0">
                <a:solidFill>
                  <a:schemeClr val="tx2"/>
                </a:solidFill>
              </a:rPr>
              <a:t>L~100-200Ǻ)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858822" y="1381539"/>
            <a:ext cx="2044281" cy="3114868"/>
            <a:chOff x="1989213" y="2170112"/>
            <a:chExt cx="2107185" cy="2789279"/>
          </a:xfrm>
        </p:grpSpPr>
        <p:sp>
          <p:nvSpPr>
            <p:cNvPr id="96267" name="Rectangle 11" descr="Small grid"/>
            <p:cNvSpPr>
              <a:spLocks noChangeArrowheads="1"/>
            </p:cNvSpPr>
            <p:nvPr/>
          </p:nvSpPr>
          <p:spPr bwMode="auto">
            <a:xfrm rot="16200000">
              <a:off x="2277250" y="3251140"/>
              <a:ext cx="997820" cy="1561343"/>
            </a:xfrm>
            <a:prstGeom prst="rect">
              <a:avLst/>
            </a:prstGeom>
            <a:pattFill prst="sm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268" name="Text Box 12" descr="Small grid"/>
            <p:cNvSpPr txBox="1">
              <a:spLocks noChangeArrowheads="1"/>
            </p:cNvSpPr>
            <p:nvPr/>
          </p:nvSpPr>
          <p:spPr bwMode="auto">
            <a:xfrm rot="16200000">
              <a:off x="3205631" y="3906780"/>
              <a:ext cx="1434581" cy="346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smGrid">
                    <a:fgClr>
                      <a:schemeClr val="accent1"/>
                    </a:fgClr>
                    <a:bgClr>
                      <a:srgbClr val="FFCC66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</a:pPr>
              <a:r>
                <a:rPr lang="en-US" altLang="en-US" sz="2000" b="1" i="1" dirty="0" smtClean="0">
                  <a:solidFill>
                    <a:srgbClr val="FF0000"/>
                  </a:solidFill>
                </a:rPr>
                <a:t>d</a:t>
              </a:r>
            </a:p>
            <a:p>
              <a:pPr algn="ctr">
                <a:lnSpc>
                  <a:spcPts val="1000"/>
                </a:lnSpc>
                <a:spcBef>
                  <a:spcPct val="50000"/>
                </a:spcBef>
              </a:pPr>
              <a:r>
                <a:rPr lang="en-US" altLang="en-US" sz="1400" b="1" i="1" dirty="0" smtClean="0">
                  <a:solidFill>
                    <a:srgbClr val="FF0000"/>
                  </a:solidFill>
                </a:rPr>
                <a:t>GaAs layer width</a:t>
              </a:r>
              <a:endParaRPr lang="en-US" alt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96269" name="Line 13" descr="Small grid"/>
            <p:cNvSpPr>
              <a:spLocks noChangeShapeType="1"/>
            </p:cNvSpPr>
            <p:nvPr/>
          </p:nvSpPr>
          <p:spPr bwMode="auto">
            <a:xfrm>
              <a:off x="3676079" y="3538538"/>
              <a:ext cx="0" cy="974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96272" name="Rectangle 16" descr="60%"/>
            <p:cNvSpPr>
              <a:spLocks noChangeArrowheads="1"/>
            </p:cNvSpPr>
            <p:nvPr/>
          </p:nvSpPr>
          <p:spPr bwMode="auto">
            <a:xfrm>
              <a:off x="1992313" y="2170112"/>
              <a:ext cx="1566862" cy="77788"/>
            </a:xfrm>
            <a:prstGeom prst="rect">
              <a:avLst/>
            </a:prstGeom>
            <a:pattFill prst="sm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 rot="16200000">
              <a:off x="2127251" y="2112963"/>
              <a:ext cx="1295400" cy="15652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274" name="Rectangle 18" descr="Large checker board"/>
            <p:cNvSpPr>
              <a:spLocks noChangeArrowheads="1"/>
            </p:cNvSpPr>
            <p:nvPr/>
          </p:nvSpPr>
          <p:spPr bwMode="auto">
            <a:xfrm rot="5400000" flipV="1">
              <a:off x="2753066" y="2057775"/>
              <a:ext cx="40941" cy="1568648"/>
            </a:xfrm>
            <a:prstGeom prst="rect">
              <a:avLst/>
            </a:prstGeom>
            <a:pattFill prst="lgCheck">
              <a:fgClr>
                <a:srgbClr val="1F1F7D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285" name="Rectangle 29"/>
            <p:cNvSpPr>
              <a:spLocks noChangeArrowheads="1"/>
            </p:cNvSpPr>
            <p:nvPr/>
          </p:nvSpPr>
          <p:spPr bwMode="auto">
            <a:xfrm rot="16200000">
              <a:off x="2554307" y="3960497"/>
              <a:ext cx="438984" cy="15588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296" name="Rectangle 40"/>
            <p:cNvSpPr>
              <a:spLocks noChangeArrowheads="1"/>
            </p:cNvSpPr>
            <p:nvPr/>
          </p:nvSpPr>
          <p:spPr bwMode="auto">
            <a:xfrm>
              <a:off x="1991159" y="3536951"/>
              <a:ext cx="1559634" cy="82550"/>
            </a:xfrm>
            <a:prstGeom prst="rect">
              <a:avLst/>
            </a:prstGeom>
            <a:solidFill>
              <a:srgbClr val="1F1F7D"/>
            </a:solidFill>
            <a:ln w="12700" algn="ctr">
              <a:solidFill>
                <a:srgbClr val="1717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182880" bIns="155448" anchor="ctr">
              <a:spAutoFit/>
            </a:bodyPr>
            <a:lstStyle/>
            <a:p>
              <a:endParaRPr lang="en-US" dirty="0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559175" y="3536951"/>
              <a:ext cx="165100" cy="158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542804" y="4512546"/>
              <a:ext cx="1651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H="1" flipV="1">
            <a:off x="1916530" y="3520013"/>
            <a:ext cx="351215" cy="986311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3995936" y="1028114"/>
            <a:ext cx="5156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defTabSz="762000" rtl="1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defTabSz="7620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ctr" rtl="0"/>
            <a:r>
              <a:rPr lang="en-US" altLang="en-US" sz="1600" b="0" dirty="0">
                <a:cs typeface="Miriam" pitchFamily="34" charset="-79"/>
              </a:rPr>
              <a:t>Samples  </a:t>
            </a:r>
            <a:r>
              <a:rPr lang="en-US" altLang="en-US" sz="1600" b="0" dirty="0" smtClean="0">
                <a:cs typeface="Miriam" pitchFamily="34" charset="-79"/>
              </a:rPr>
              <a:t>were </a:t>
            </a:r>
            <a:r>
              <a:rPr lang="en-US" altLang="en-US" sz="1600" b="0" dirty="0">
                <a:cs typeface="Miriam" pitchFamily="34" charset="-79"/>
              </a:rPr>
              <a:t>grown by  L. N. Pfeiffer </a:t>
            </a:r>
            <a:r>
              <a:rPr lang="en-US" altLang="en-US" sz="1600" b="0" dirty="0" smtClean="0">
                <a:cs typeface="Miriam" pitchFamily="34" charset="-79"/>
              </a:rPr>
              <a:t>and  </a:t>
            </a:r>
            <a:r>
              <a:rPr lang="en-US" altLang="en-US" sz="1600" b="0" dirty="0">
                <a:cs typeface="Miriam" pitchFamily="34" charset="-79"/>
              </a:rPr>
              <a:t>V. </a:t>
            </a:r>
            <a:r>
              <a:rPr lang="en-US" altLang="en-US" sz="1600" b="0" dirty="0" smtClean="0">
                <a:cs typeface="Miriam" pitchFamily="34" charset="-79"/>
              </a:rPr>
              <a:t>Umansky</a:t>
            </a:r>
            <a:endParaRPr lang="en-US" altLang="en-US" sz="1800" b="0" dirty="0">
              <a:cs typeface="Miriam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178558" y="2420887"/>
            <a:ext cx="3537458" cy="1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31782" y="1572221"/>
            <a:ext cx="3124040" cy="344611"/>
            <a:chOff x="331782" y="1443788"/>
            <a:chExt cx="3124040" cy="34461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40954" y="1539167"/>
              <a:ext cx="0" cy="233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455822" y="1554750"/>
              <a:ext cx="0" cy="233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827771" y="1613065"/>
              <a:ext cx="628051" cy="157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331782" y="1628800"/>
              <a:ext cx="7575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115616" y="1443788"/>
              <a:ext cx="18085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L</a:t>
              </a:r>
              <a:r>
                <a:rPr lang="en-US" sz="1600" dirty="0" smtClean="0"/>
                <a:t> &lt;(1 -1.5) x10</a:t>
              </a:r>
              <a:r>
                <a:rPr lang="en-US" sz="1600" baseline="30000" dirty="0" smtClean="0"/>
                <a:t>-4</a:t>
              </a:r>
              <a:r>
                <a:rPr lang="en-US" sz="1600" dirty="0" smtClean="0"/>
                <a:t> cm</a:t>
              </a:r>
              <a:endParaRPr lang="en-US" sz="16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403524" y="4005064"/>
            <a:ext cx="45027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Intrinsic Photoluminescence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spectrum  -  </a:t>
            </a:r>
            <a:r>
              <a:rPr lang="en-US" sz="2800" b="1" i="1" dirty="0" smtClean="0">
                <a:solidFill>
                  <a:srgbClr val="FF0000"/>
                </a:solidFill>
              </a:rPr>
              <a:t>J(E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m</a:t>
            </a:r>
            <a:r>
              <a:rPr lang="en-US" sz="2800" b="1" i="1" dirty="0" smtClean="0">
                <a:solidFill>
                  <a:srgbClr val="FF0000"/>
                </a:solidFill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intensity  -    </a:t>
            </a:r>
            <a:r>
              <a:rPr lang="en-US" sz="2800" b="1" i="1" dirty="0">
                <a:solidFill>
                  <a:srgbClr val="FF0000"/>
                </a:solidFill>
              </a:rPr>
              <a:t>J 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under  mw irradiation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718988" y="1419997"/>
            <a:ext cx="3317993" cy="2265118"/>
            <a:chOff x="5111997" y="2288078"/>
            <a:chExt cx="3317993" cy="2265118"/>
          </a:xfrm>
        </p:grpSpPr>
        <p:sp>
          <p:nvSpPr>
            <p:cNvPr id="46" name="TextBox 45"/>
            <p:cNvSpPr txBox="1"/>
            <p:nvPr/>
          </p:nvSpPr>
          <p:spPr>
            <a:xfrm>
              <a:off x="5111997" y="2288078"/>
              <a:ext cx="32202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Laser Light:   </a:t>
              </a:r>
              <a:r>
                <a:rPr lang="en-US" i="1" dirty="0" smtClean="0">
                  <a:solidFill>
                    <a:schemeClr val="tx2">
                      <a:lumMod val="50000"/>
                    </a:schemeClr>
                  </a:solidFill>
                </a:rPr>
                <a:t>h</a:t>
              </a:r>
              <a:r>
                <a:rPr lang="en-US" i="1" dirty="0" smtClean="0">
                  <a:solidFill>
                    <a:schemeClr val="tx2">
                      <a:lumMod val="50000"/>
                    </a:schemeClr>
                  </a:solidFill>
                  <a:latin typeface="Symbol" panose="05050102010706020507" pitchFamily="18" charset="2"/>
                </a:rPr>
                <a:t>n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Symbol" panose="05050102010706020507" pitchFamily="18" charset="2"/>
                </a:rPr>
                <a:t> =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1.56 - 2.0  eV   </a:t>
              </a:r>
            </a:p>
            <a:p>
              <a:r>
                <a:rPr lang="en-US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i="1" dirty="0" smtClean="0">
                  <a:solidFill>
                    <a:schemeClr val="tx2">
                      <a:lumMod val="50000"/>
                    </a:schemeClr>
                  </a:solidFill>
                </a:rPr>
                <a:t>        </a:t>
              </a:r>
              <a:r>
                <a:rPr lang="en-US" sz="2000" i="1" dirty="0" smtClean="0">
                  <a:solidFill>
                    <a:schemeClr val="tx2">
                      <a:lumMod val="50000"/>
                    </a:schemeClr>
                  </a:solidFill>
                  <a:latin typeface="Symbol" panose="05050102010706020507" pitchFamily="18" charset="2"/>
                </a:rPr>
                <a:t>a</a:t>
              </a:r>
              <a:r>
                <a:rPr lang="en-US" i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i="1" baseline="30000" dirty="0" smtClean="0">
                  <a:solidFill>
                    <a:schemeClr val="tx2">
                      <a:lumMod val="50000"/>
                    </a:schemeClr>
                  </a:solidFill>
                </a:rPr>
                <a:t>-1</a:t>
              </a:r>
              <a:r>
                <a:rPr lang="en-US" i="1" dirty="0" smtClean="0">
                  <a:solidFill>
                    <a:schemeClr val="tx2">
                      <a:lumMod val="50000"/>
                    </a:schemeClr>
                  </a:solidFill>
                </a:rPr>
                <a:t> &gt; 10</a:t>
              </a:r>
              <a:r>
                <a:rPr lang="en-US" i="1" baseline="30000" dirty="0" smtClean="0">
                  <a:solidFill>
                    <a:schemeClr val="tx2">
                      <a:lumMod val="50000"/>
                    </a:schemeClr>
                  </a:solidFill>
                </a:rPr>
                <a:t>-4</a:t>
              </a:r>
              <a:r>
                <a:rPr lang="en-US" i="1" dirty="0" smtClean="0">
                  <a:solidFill>
                    <a:schemeClr val="tx2">
                      <a:lumMod val="50000"/>
                    </a:schemeClr>
                  </a:solidFill>
                </a:rPr>
                <a:t> cm ~ L</a:t>
              </a:r>
              <a:endParaRPr lang="en-US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8" name="Text Box 44"/>
            <p:cNvSpPr txBox="1">
              <a:spLocks noChangeArrowheads="1"/>
            </p:cNvSpPr>
            <p:nvPr/>
          </p:nvSpPr>
          <p:spPr bwMode="auto">
            <a:xfrm>
              <a:off x="5160044" y="3008158"/>
              <a:ext cx="3269946" cy="1545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600" i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low excitation: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600" i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sz="1600" i="1" baseline="-250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Laser</a:t>
              </a:r>
              <a:r>
                <a:rPr lang="en-US" altLang="en-US" sz="1600" i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50 </a:t>
              </a:r>
              <a:r>
                <a:rPr lang="en-US" altLang="en-US" sz="1600" dirty="0" smtClean="0">
                  <a:solidFill>
                    <a:schemeClr val="tx2">
                      <a:lumMod val="50000"/>
                    </a:schemeClr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en-US" sz="16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 ( </a:t>
              </a:r>
              <a:r>
                <a:rPr lang="en-US" altLang="en-US" sz="1600" i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altLang="en-US" sz="1600" i="1" baseline="-250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en-US" sz="16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 30 mW/cm</a:t>
              </a:r>
              <a:r>
                <a:rPr lang="en-US" altLang="en-US" sz="1600" baseline="300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16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600" b="1" i="1" dirty="0" smtClean="0">
                  <a:solidFill>
                    <a:schemeClr val="tx2">
                      <a:lumMod val="50000"/>
                    </a:schemeClr>
                  </a:solidFill>
                  <a:latin typeface="Symbol" pitchFamily="18" charset="2"/>
                </a:rPr>
                <a:t>d</a:t>
              </a:r>
              <a:r>
                <a:rPr lang="en-US" altLang="en-US" sz="1600" b="1" i="1" dirty="0" smtClean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</a:rPr>
                <a:t>n </a:t>
              </a:r>
              <a:r>
                <a:rPr lang="en-US" altLang="en-US" sz="1600" b="1" i="1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</a:rPr>
                <a:t>~ </a:t>
              </a:r>
              <a:r>
                <a:rPr lang="en-US" altLang="en-US" sz="1600" b="1" i="1" dirty="0">
                  <a:solidFill>
                    <a:schemeClr val="tx2">
                      <a:lumMod val="50000"/>
                    </a:schemeClr>
                  </a:solidFill>
                  <a:latin typeface="Symbol" pitchFamily="18" charset="2"/>
                </a:rPr>
                <a:t>d</a:t>
              </a:r>
              <a:r>
                <a:rPr lang="en-US" altLang="en-US" sz="1600" b="1" i="1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</a:rPr>
                <a:t>p </a:t>
              </a:r>
              <a:r>
                <a:rPr lang="en-US" altLang="en-US" sz="1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1600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altLang="en-US" sz="1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altLang="en-US" sz="1600" baseline="300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altLang="en-US" sz="1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altLang="en-US" sz="1600" baseline="300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altLang="en-US" sz="1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altLang="en-US" sz="1600" b="1" i="1" dirty="0">
                  <a:solidFill>
                    <a:schemeClr val="tx2">
                      <a:lumMod val="50000"/>
                    </a:schemeClr>
                  </a:solidFill>
                  <a:latin typeface="Symbol" pitchFamily="18" charset="2"/>
                </a:rPr>
                <a:t> </a:t>
              </a:r>
              <a:r>
                <a:rPr lang="en-US" altLang="en-US" sz="1600" b="1" i="1" dirty="0" smtClean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</a:rPr>
                <a:t>&lt;&lt; n</a:t>
              </a:r>
              <a:r>
                <a:rPr lang="en-US" altLang="en-US" sz="1600" b="1" i="1" baseline="-25000" dirty="0" smtClean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</a:rPr>
                <a:t>2D</a:t>
              </a:r>
              <a:endParaRPr lang="en-US" altLang="en-US" sz="1600" b="1" i="1" baseline="-25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>
          <a:xfrm flipH="1">
            <a:off x="1113652" y="2924944"/>
            <a:ext cx="3674372" cy="1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1034766" y="2651256"/>
            <a:ext cx="3537458" cy="24002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ight Arrow 93"/>
          <p:cNvSpPr/>
          <p:nvPr/>
        </p:nvSpPr>
        <p:spPr>
          <a:xfrm rot="10800000">
            <a:off x="4730550" y="2543496"/>
            <a:ext cx="814850" cy="179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rot="1611858">
            <a:off x="1399856" y="3062660"/>
            <a:ext cx="4198727" cy="602310"/>
          </a:xfrm>
          <a:custGeom>
            <a:avLst/>
            <a:gdLst>
              <a:gd name="connsiteX0" fmla="*/ 0 w 2033517"/>
              <a:gd name="connsiteY0" fmla="*/ 504968 h 615200"/>
              <a:gd name="connsiteX1" fmla="*/ 586854 w 2033517"/>
              <a:gd name="connsiteY1" fmla="*/ 191069 h 615200"/>
              <a:gd name="connsiteX2" fmla="*/ 532263 w 2033517"/>
              <a:gd name="connsiteY2" fmla="*/ 614150 h 615200"/>
              <a:gd name="connsiteX3" fmla="*/ 1937983 w 2033517"/>
              <a:gd name="connsiteY3" fmla="*/ 40944 h 615200"/>
              <a:gd name="connsiteX4" fmla="*/ 1937983 w 2033517"/>
              <a:gd name="connsiteY4" fmla="*/ 40944 h 615200"/>
              <a:gd name="connsiteX5" fmla="*/ 2033517 w 2033517"/>
              <a:gd name="connsiteY5" fmla="*/ 0 h 6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517" h="615200">
                <a:moveTo>
                  <a:pt x="0" y="504968"/>
                </a:moveTo>
                <a:cubicBezTo>
                  <a:pt x="249072" y="338920"/>
                  <a:pt x="498144" y="172872"/>
                  <a:pt x="586854" y="191069"/>
                </a:cubicBezTo>
                <a:cubicBezTo>
                  <a:pt x="675564" y="209266"/>
                  <a:pt x="307075" y="639171"/>
                  <a:pt x="532263" y="614150"/>
                </a:cubicBezTo>
                <a:cubicBezTo>
                  <a:pt x="757451" y="589129"/>
                  <a:pt x="1937983" y="40944"/>
                  <a:pt x="1937983" y="40944"/>
                </a:cubicBezTo>
                <a:lnTo>
                  <a:pt x="1937983" y="40944"/>
                </a:lnTo>
                <a:lnTo>
                  <a:pt x="2033517" y="0"/>
                </a:lnTo>
              </a:path>
            </a:pathLst>
          </a:custGeom>
          <a:noFill/>
          <a:ln w="50800" cmpd="thickThin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99593" y="2276873"/>
            <a:ext cx="1008112" cy="864096"/>
          </a:xfrm>
          <a:prstGeom prst="ellipse">
            <a:avLst/>
          </a:prstGeom>
          <a:solidFill>
            <a:srgbClr val="FF6699">
              <a:alpha val="24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644259" y="3507760"/>
            <a:ext cx="199549" cy="281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4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-8549" y="3933056"/>
            <a:ext cx="3572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Drift </a:t>
            </a:r>
            <a:r>
              <a:rPr lang="en-GB" dirty="0"/>
              <a:t>of the photoexcited holes away </a:t>
            </a:r>
            <a:endParaRPr lang="en-GB" dirty="0" smtClean="0"/>
          </a:p>
          <a:p>
            <a:r>
              <a:rPr lang="en-GB" dirty="0" smtClean="0"/>
              <a:t>from </a:t>
            </a:r>
            <a:r>
              <a:rPr lang="en-GB" dirty="0"/>
              <a:t>the interface into the </a:t>
            </a:r>
            <a:r>
              <a:rPr lang="en-GB" dirty="0" smtClean="0"/>
              <a:t>flat band</a:t>
            </a:r>
          </a:p>
          <a:p>
            <a:r>
              <a:rPr lang="en-GB" dirty="0" smtClean="0"/>
              <a:t>region</a:t>
            </a:r>
            <a:endParaRPr lang="en-US" dirty="0"/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4" t="34005" r="54814" b="35650"/>
          <a:stretch/>
        </p:blipFill>
        <p:spPr bwMode="auto">
          <a:xfrm>
            <a:off x="74094" y="3901398"/>
            <a:ext cx="3993850" cy="293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54" name="Group 26"/>
          <p:cNvGrpSpPr>
            <a:grpSpLocks/>
          </p:cNvGrpSpPr>
          <p:nvPr/>
        </p:nvGrpSpPr>
        <p:grpSpPr bwMode="auto">
          <a:xfrm>
            <a:off x="3203848" y="3501700"/>
            <a:ext cx="1507380" cy="399698"/>
            <a:chOff x="793" y="2591"/>
            <a:chExt cx="1101" cy="288"/>
          </a:xfrm>
        </p:grpSpPr>
        <p:sp>
          <p:nvSpPr>
            <p:cNvPr id="99355" name="Line 27"/>
            <p:cNvSpPr>
              <a:spLocks noChangeShapeType="1"/>
            </p:cNvSpPr>
            <p:nvPr/>
          </p:nvSpPr>
          <p:spPr bwMode="auto">
            <a:xfrm>
              <a:off x="1033" y="2591"/>
              <a:ext cx="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56" name="Text Box 28"/>
            <p:cNvSpPr txBox="1">
              <a:spLocks noChangeArrowheads="1"/>
            </p:cNvSpPr>
            <p:nvPr/>
          </p:nvSpPr>
          <p:spPr bwMode="auto">
            <a:xfrm>
              <a:off x="793" y="2591"/>
              <a:ext cx="11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HJ built-in </a:t>
              </a:r>
              <a:r>
                <a:rPr lang="en-US" altLang="en-US" sz="20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9385" name="Group 57"/>
          <p:cNvGrpSpPr>
            <a:grpSpLocks/>
          </p:cNvGrpSpPr>
          <p:nvPr/>
        </p:nvGrpSpPr>
        <p:grpSpPr bwMode="auto">
          <a:xfrm>
            <a:off x="827247" y="2109747"/>
            <a:ext cx="1886030" cy="1205877"/>
            <a:chOff x="106" y="1648"/>
            <a:chExt cx="1037" cy="551"/>
          </a:xfrm>
        </p:grpSpPr>
        <p:sp>
          <p:nvSpPr>
            <p:cNvPr id="99386" name="Freeform 58"/>
            <p:cNvSpPr>
              <a:spLocks/>
            </p:cNvSpPr>
            <p:nvPr/>
          </p:nvSpPr>
          <p:spPr bwMode="auto">
            <a:xfrm rot="2012796">
              <a:off x="1037" y="1648"/>
              <a:ext cx="106" cy="345"/>
            </a:xfrm>
            <a:custGeom>
              <a:avLst/>
              <a:gdLst>
                <a:gd name="T0" fmla="*/ 840 w 840"/>
                <a:gd name="T1" fmla="*/ 0 h 528"/>
                <a:gd name="T2" fmla="*/ 72 w 840"/>
                <a:gd name="T3" fmla="*/ 96 h 528"/>
                <a:gd name="T4" fmla="*/ 408 w 840"/>
                <a:gd name="T5" fmla="*/ 288 h 528"/>
                <a:gd name="T6" fmla="*/ 24 w 840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528">
                  <a:moveTo>
                    <a:pt x="840" y="0"/>
                  </a:moveTo>
                  <a:cubicBezTo>
                    <a:pt x="492" y="24"/>
                    <a:pt x="144" y="48"/>
                    <a:pt x="72" y="96"/>
                  </a:cubicBezTo>
                  <a:cubicBezTo>
                    <a:pt x="0" y="144"/>
                    <a:pt x="416" y="216"/>
                    <a:pt x="408" y="288"/>
                  </a:cubicBezTo>
                  <a:cubicBezTo>
                    <a:pt x="400" y="360"/>
                    <a:pt x="88" y="488"/>
                    <a:pt x="24" y="528"/>
                  </a:cubicBezTo>
                </a:path>
              </a:pathLst>
            </a:custGeom>
            <a:noFill/>
            <a:ln w="19050" cap="flat" cmpd="sng">
              <a:solidFill>
                <a:srgbClr val="FC2E2E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87" name="Text Box 59"/>
            <p:cNvSpPr txBox="1">
              <a:spLocks noChangeArrowheads="1"/>
            </p:cNvSpPr>
            <p:nvPr/>
          </p:nvSpPr>
          <p:spPr bwMode="auto">
            <a:xfrm>
              <a:off x="106" y="1791"/>
              <a:ext cx="9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n-US" b="1" dirty="0" smtClean="0">
                  <a:solidFill>
                    <a:srgbClr val="FF0000"/>
                  </a:solidFill>
                  <a:latin typeface="Tahoma" pitchFamily="34" charset="0"/>
                </a:rPr>
                <a:t>Exciton PL</a:t>
              </a:r>
            </a:p>
            <a:p>
              <a:r>
                <a:rPr lang="en-US" altLang="en-US" sz="1600" b="1" dirty="0" smtClean="0">
                  <a:latin typeface="Tahoma" pitchFamily="34" charset="0"/>
                </a:rPr>
                <a:t>in a single HJ</a:t>
              </a:r>
              <a:endParaRPr lang="en-US" altLang="en-US" sz="1600" b="1" dirty="0">
                <a:latin typeface="Tahoma" pitchFamily="34" charset="0"/>
              </a:endParaRPr>
            </a:p>
            <a:p>
              <a:pPr>
                <a:lnSpc>
                  <a:spcPct val="100000"/>
                </a:lnSpc>
              </a:pPr>
              <a:endParaRPr lang="en-US" altLang="en-US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sp>
        <p:nvSpPr>
          <p:cNvPr id="99392" name="Line 64"/>
          <p:cNvSpPr>
            <a:spLocks noChangeShapeType="1"/>
          </p:cNvSpPr>
          <p:nvPr/>
        </p:nvSpPr>
        <p:spPr bwMode="auto">
          <a:xfrm flipH="1">
            <a:off x="3740691" y="2132855"/>
            <a:ext cx="913203" cy="105677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393" name="Freeform 65"/>
          <p:cNvSpPr>
            <a:spLocks/>
          </p:cNvSpPr>
          <p:nvPr/>
        </p:nvSpPr>
        <p:spPr bwMode="auto">
          <a:xfrm rot="20242809">
            <a:off x="4533628" y="2584885"/>
            <a:ext cx="220955" cy="590899"/>
          </a:xfrm>
          <a:custGeom>
            <a:avLst/>
            <a:gdLst>
              <a:gd name="T0" fmla="*/ 0 w 264"/>
              <a:gd name="T1" fmla="*/ 0 h 384"/>
              <a:gd name="T2" fmla="*/ 240 w 264"/>
              <a:gd name="T3" fmla="*/ 192 h 384"/>
              <a:gd name="T4" fmla="*/ 144 w 264"/>
              <a:gd name="T5" fmla="*/ 192 h 384"/>
              <a:gd name="T6" fmla="*/ 240 w 264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384">
                <a:moveTo>
                  <a:pt x="0" y="0"/>
                </a:moveTo>
                <a:cubicBezTo>
                  <a:pt x="108" y="80"/>
                  <a:pt x="216" y="160"/>
                  <a:pt x="240" y="192"/>
                </a:cubicBezTo>
                <a:cubicBezTo>
                  <a:pt x="264" y="224"/>
                  <a:pt x="144" y="160"/>
                  <a:pt x="144" y="192"/>
                </a:cubicBezTo>
                <a:cubicBezTo>
                  <a:pt x="144" y="224"/>
                  <a:pt x="224" y="352"/>
                  <a:pt x="240" y="3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394" name="Text Box 66"/>
          <p:cNvSpPr txBox="1">
            <a:spLocks noChangeArrowheads="1"/>
          </p:cNvSpPr>
          <p:nvPr/>
        </p:nvSpPr>
        <p:spPr bwMode="auto">
          <a:xfrm>
            <a:off x="4620385" y="2566645"/>
            <a:ext cx="1246101" cy="64633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2De-hole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</a:rPr>
              <a:t>PL</a:t>
            </a:r>
            <a:endParaRPr lang="en-US" altLang="en-US" sz="1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9409" name="Rectangle 81"/>
          <p:cNvSpPr>
            <a:spLocks noChangeArrowheads="1"/>
          </p:cNvSpPr>
          <p:nvPr/>
        </p:nvSpPr>
        <p:spPr bwMode="auto">
          <a:xfrm>
            <a:off x="683568" y="-126688"/>
            <a:ext cx="7789312" cy="7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0" bIns="155448">
            <a:spAutoFit/>
          </a:bodyPr>
          <a:lstStyle>
            <a:lvl1pPr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ctr" rtl="0">
              <a:lnSpc>
                <a:spcPct val="100000"/>
              </a:lnSpc>
              <a:spcAft>
                <a:spcPct val="35000"/>
              </a:spcAft>
            </a:pPr>
            <a:r>
              <a:rPr lang="en-US" alt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Photoluminescence in high quality heterostrustures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04248" y="2360789"/>
            <a:ext cx="2240811" cy="1374418"/>
            <a:chOff x="7092713" y="2946489"/>
            <a:chExt cx="2121370" cy="1318273"/>
          </a:xfrm>
        </p:grpSpPr>
        <p:grpSp>
          <p:nvGrpSpPr>
            <p:cNvPr id="99364" name="Group 36"/>
            <p:cNvGrpSpPr>
              <a:grpSpLocks/>
            </p:cNvGrpSpPr>
            <p:nvPr/>
          </p:nvGrpSpPr>
          <p:grpSpPr bwMode="auto">
            <a:xfrm>
              <a:off x="7150086" y="2946489"/>
              <a:ext cx="432780" cy="1318273"/>
              <a:chOff x="4402" y="1807"/>
              <a:chExt cx="318" cy="973"/>
            </a:xfrm>
          </p:grpSpPr>
          <p:sp>
            <p:nvSpPr>
              <p:cNvPr id="99366" name="Line 38"/>
              <p:cNvSpPr>
                <a:spLocks noChangeShapeType="1"/>
              </p:cNvSpPr>
              <p:nvPr/>
            </p:nvSpPr>
            <p:spPr bwMode="auto">
              <a:xfrm rot="16200000" flipV="1">
                <a:off x="4560" y="2621"/>
                <a:ext cx="1" cy="318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367" name="Line 39"/>
              <p:cNvSpPr>
                <a:spLocks noChangeShapeType="1"/>
              </p:cNvSpPr>
              <p:nvPr/>
            </p:nvSpPr>
            <p:spPr bwMode="auto">
              <a:xfrm rot="16200000" flipV="1">
                <a:off x="4560" y="2377"/>
                <a:ext cx="1" cy="318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368" name="Line 40"/>
              <p:cNvSpPr>
                <a:spLocks noChangeShapeType="1"/>
              </p:cNvSpPr>
              <p:nvPr/>
            </p:nvSpPr>
            <p:spPr bwMode="auto">
              <a:xfrm rot="16200000" flipV="1">
                <a:off x="4560" y="2134"/>
                <a:ext cx="1" cy="318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369" name="Line 41"/>
              <p:cNvSpPr>
                <a:spLocks noChangeShapeType="1"/>
              </p:cNvSpPr>
              <p:nvPr/>
            </p:nvSpPr>
            <p:spPr bwMode="auto">
              <a:xfrm rot="16200000" flipV="1">
                <a:off x="4560" y="1891"/>
                <a:ext cx="1" cy="318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370" name="Line 42"/>
              <p:cNvSpPr>
                <a:spLocks noChangeShapeType="1"/>
              </p:cNvSpPr>
              <p:nvPr/>
            </p:nvSpPr>
            <p:spPr bwMode="auto">
              <a:xfrm rot="16200000" flipV="1">
                <a:off x="4560" y="1649"/>
                <a:ext cx="1" cy="318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092713" y="3271486"/>
              <a:ext cx="2121370" cy="3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rial" charset="0"/>
                </a:rPr>
                <a:t>light </a:t>
              </a:r>
              <a:r>
                <a:rPr lang="en-US" alt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rial" charset="0"/>
                </a:rPr>
                <a:t>illumination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22539" y="842470"/>
            <a:ext cx="4552510" cy="3325176"/>
            <a:chOff x="2611778" y="1875036"/>
            <a:chExt cx="4552510" cy="3325176"/>
          </a:xfrm>
        </p:grpSpPr>
        <p:sp>
          <p:nvSpPr>
            <p:cNvPr id="99334" name="Rectangle 6"/>
            <p:cNvSpPr>
              <a:spLocks noChangeArrowheads="1"/>
            </p:cNvSpPr>
            <p:nvPr/>
          </p:nvSpPr>
          <p:spPr bwMode="auto">
            <a:xfrm>
              <a:off x="4600759" y="2381971"/>
              <a:ext cx="662780" cy="22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lIns="12700" tIns="12700" rIns="12700" bIns="12700"/>
            <a:lstStyle/>
            <a:p>
              <a:pPr algn="ctr" eaLnBrk="0" hangingPunct="0">
                <a:lnSpc>
                  <a:spcPct val="100000"/>
                </a:lnSpc>
              </a:pPr>
              <a:r>
                <a:rPr lang="en-US" altLang="en-US" b="1" dirty="0">
                  <a:solidFill>
                    <a:srgbClr val="1F1F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b="1" dirty="0">
                  <a:solidFill>
                    <a:srgbClr val="1F1F7D"/>
                  </a:solidFill>
                  <a:latin typeface="Miriam" pitchFamily="2" charset="-79"/>
                  <a:cs typeface="Miriam" pitchFamily="2" charset="-79"/>
                </a:rPr>
                <a:t>DEG</a:t>
              </a:r>
            </a:p>
          </p:txBody>
        </p:sp>
        <p:sp>
          <p:nvSpPr>
            <p:cNvPr id="99335" name="Line 7"/>
            <p:cNvSpPr>
              <a:spLocks noChangeShapeType="1"/>
            </p:cNvSpPr>
            <p:nvPr/>
          </p:nvSpPr>
          <p:spPr bwMode="auto">
            <a:xfrm flipV="1">
              <a:off x="4478264" y="3110713"/>
              <a:ext cx="2289116" cy="131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36" name="Line 8"/>
            <p:cNvSpPr>
              <a:spLocks noChangeShapeType="1"/>
            </p:cNvSpPr>
            <p:nvPr/>
          </p:nvSpPr>
          <p:spPr bwMode="auto">
            <a:xfrm flipH="1" flipV="1">
              <a:off x="5307993" y="2235343"/>
              <a:ext cx="14970" cy="1343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37" name="Rectangle 9"/>
            <p:cNvSpPr>
              <a:spLocks noChangeArrowheads="1"/>
            </p:cNvSpPr>
            <p:nvPr/>
          </p:nvSpPr>
          <p:spPr bwMode="auto">
            <a:xfrm>
              <a:off x="6043359" y="2518335"/>
              <a:ext cx="824732" cy="26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 eaLnBrk="0" hangingPunct="0">
                <a:lnSpc>
                  <a:spcPct val="100000"/>
                </a:lnSpc>
              </a:pPr>
              <a:r>
                <a:rPr lang="en-US" altLang="en-US" sz="1800" dirty="0">
                  <a:latin typeface="Miriam" pitchFamily="2" charset="-79"/>
                  <a:cs typeface="Miriam" pitchFamily="2" charset="-79"/>
                </a:rPr>
                <a:t>Si</a:t>
              </a:r>
              <a:r>
                <a:rPr lang="en-US" altLang="en-US" sz="1800" baseline="30000" dirty="0">
                  <a:latin typeface="Miriam" pitchFamily="2" charset="-79"/>
                  <a:cs typeface="Miriam" pitchFamily="2" charset="-79"/>
                </a:rPr>
                <a:t>+</a:t>
              </a:r>
            </a:p>
          </p:txBody>
        </p:sp>
        <p:sp>
          <p:nvSpPr>
            <p:cNvPr id="99338" name="Rectangle 10"/>
            <p:cNvSpPr>
              <a:spLocks noChangeArrowheads="1"/>
            </p:cNvSpPr>
            <p:nvPr/>
          </p:nvSpPr>
          <p:spPr bwMode="auto">
            <a:xfrm>
              <a:off x="5040344" y="2934759"/>
              <a:ext cx="200058" cy="247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100000"/>
                </a:lnSpc>
              </a:pPr>
              <a:endParaRPr lang="en-US" altLang="en-US" sz="1000" dirty="0">
                <a:latin typeface="Times New Roman" pitchFamily="18" charset="0"/>
                <a:cs typeface="Miriam" pitchFamily="2" charset="-79"/>
              </a:endParaRPr>
            </a:p>
          </p:txBody>
        </p:sp>
        <p:sp>
          <p:nvSpPr>
            <p:cNvPr id="99339" name="Arc 11"/>
            <p:cNvSpPr>
              <a:spLocks/>
            </p:cNvSpPr>
            <p:nvPr/>
          </p:nvSpPr>
          <p:spPr bwMode="auto">
            <a:xfrm rot="10576494">
              <a:off x="5324779" y="1967377"/>
              <a:ext cx="1570529" cy="931089"/>
            </a:xfrm>
            <a:custGeom>
              <a:avLst/>
              <a:gdLst>
                <a:gd name="G0" fmla="+- 0 0 0"/>
                <a:gd name="G1" fmla="+- 21547 0 0"/>
                <a:gd name="G2" fmla="+- 21600 0 0"/>
                <a:gd name="T0" fmla="*/ 1513 w 21053"/>
                <a:gd name="T1" fmla="*/ 0 h 21547"/>
                <a:gd name="T2" fmla="*/ 21053 w 21053"/>
                <a:gd name="T3" fmla="*/ 16719 h 21547"/>
                <a:gd name="T4" fmla="*/ 0 w 21053"/>
                <a:gd name="T5" fmla="*/ 21547 h 2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53" h="21547" fill="none" extrusionOk="0">
                  <a:moveTo>
                    <a:pt x="1512" y="0"/>
                  </a:moveTo>
                  <a:cubicBezTo>
                    <a:pt x="10995" y="665"/>
                    <a:pt x="18928" y="7453"/>
                    <a:pt x="21053" y="16718"/>
                  </a:cubicBezTo>
                </a:path>
                <a:path w="21053" h="21547" stroke="0" extrusionOk="0">
                  <a:moveTo>
                    <a:pt x="1512" y="0"/>
                  </a:moveTo>
                  <a:cubicBezTo>
                    <a:pt x="10995" y="665"/>
                    <a:pt x="18928" y="7453"/>
                    <a:pt x="21053" y="16718"/>
                  </a:cubicBezTo>
                  <a:lnTo>
                    <a:pt x="0" y="2154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>
              <a:off x="4329931" y="3063423"/>
              <a:ext cx="748519" cy="2705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>
              <a:off x="4387091" y="4026293"/>
              <a:ext cx="691360" cy="2113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42" name="Rectangle 14"/>
            <p:cNvSpPr>
              <a:spLocks noChangeArrowheads="1"/>
            </p:cNvSpPr>
            <p:nvPr/>
          </p:nvSpPr>
          <p:spPr bwMode="auto">
            <a:xfrm>
              <a:off x="4900960" y="3122721"/>
              <a:ext cx="428472" cy="16103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99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43" name="Arc 15"/>
            <p:cNvSpPr>
              <a:spLocks/>
            </p:cNvSpPr>
            <p:nvPr/>
          </p:nvSpPr>
          <p:spPr bwMode="auto">
            <a:xfrm rot="217201">
              <a:off x="4989988" y="3336521"/>
              <a:ext cx="340236" cy="287391"/>
            </a:xfrm>
            <a:custGeom>
              <a:avLst/>
              <a:gdLst>
                <a:gd name="G0" fmla="+- 0 0 0"/>
                <a:gd name="G1" fmla="+- 21110 0 0"/>
                <a:gd name="G2" fmla="+- 21600 0 0"/>
                <a:gd name="T0" fmla="*/ 4574 w 21073"/>
                <a:gd name="T1" fmla="*/ 0 h 21110"/>
                <a:gd name="T2" fmla="*/ 21073 w 21073"/>
                <a:gd name="T3" fmla="*/ 16369 h 21110"/>
                <a:gd name="T4" fmla="*/ 0 w 21073"/>
                <a:gd name="T5" fmla="*/ 21110 h 2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3" h="21110" fill="none" extrusionOk="0">
                  <a:moveTo>
                    <a:pt x="4574" y="-1"/>
                  </a:moveTo>
                  <a:cubicBezTo>
                    <a:pt x="12790" y="1780"/>
                    <a:pt x="19227" y="8166"/>
                    <a:pt x="21073" y="16368"/>
                  </a:cubicBezTo>
                </a:path>
                <a:path w="21073" h="21110" stroke="0" extrusionOk="0">
                  <a:moveTo>
                    <a:pt x="4574" y="-1"/>
                  </a:moveTo>
                  <a:cubicBezTo>
                    <a:pt x="12790" y="1780"/>
                    <a:pt x="19227" y="8166"/>
                    <a:pt x="21073" y="16368"/>
                  </a:cubicBezTo>
                  <a:lnTo>
                    <a:pt x="0" y="2111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44" name="Arc 16"/>
            <p:cNvSpPr>
              <a:spLocks/>
            </p:cNvSpPr>
            <p:nvPr/>
          </p:nvSpPr>
          <p:spPr bwMode="auto">
            <a:xfrm rot="901855">
              <a:off x="5026734" y="4280069"/>
              <a:ext cx="389230" cy="1964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45"/>
                <a:gd name="T1" fmla="*/ 0 h 21600"/>
                <a:gd name="T2" fmla="*/ 21245 w 21245"/>
                <a:gd name="T3" fmla="*/ 17699 h 21600"/>
                <a:gd name="T4" fmla="*/ 0 w 212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45" h="21600" fill="none" extrusionOk="0">
                  <a:moveTo>
                    <a:pt x="-1" y="0"/>
                  </a:moveTo>
                  <a:cubicBezTo>
                    <a:pt x="10424" y="0"/>
                    <a:pt x="19362" y="7445"/>
                    <a:pt x="21244" y="17699"/>
                  </a:cubicBezTo>
                </a:path>
                <a:path w="21245" h="21600" stroke="0" extrusionOk="0">
                  <a:moveTo>
                    <a:pt x="-1" y="0"/>
                  </a:moveTo>
                  <a:cubicBezTo>
                    <a:pt x="10424" y="0"/>
                    <a:pt x="19362" y="7445"/>
                    <a:pt x="21244" y="176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45" name="Arc 17"/>
            <p:cNvSpPr>
              <a:spLocks/>
            </p:cNvSpPr>
            <p:nvPr/>
          </p:nvSpPr>
          <p:spPr bwMode="auto">
            <a:xfrm rot="10264131">
              <a:off x="5410484" y="4242729"/>
              <a:ext cx="1408576" cy="957483"/>
            </a:xfrm>
            <a:custGeom>
              <a:avLst/>
              <a:gdLst>
                <a:gd name="G0" fmla="+- 0 0 0"/>
                <a:gd name="G1" fmla="+- 21547 0 0"/>
                <a:gd name="G2" fmla="+- 21600 0 0"/>
                <a:gd name="T0" fmla="*/ 1513 w 20540"/>
                <a:gd name="T1" fmla="*/ 0 h 21547"/>
                <a:gd name="T2" fmla="*/ 20540 w 20540"/>
                <a:gd name="T3" fmla="*/ 14862 h 21547"/>
                <a:gd name="T4" fmla="*/ 0 w 20540"/>
                <a:gd name="T5" fmla="*/ 21547 h 2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40" h="21547" fill="none" extrusionOk="0">
                  <a:moveTo>
                    <a:pt x="1512" y="0"/>
                  </a:moveTo>
                  <a:cubicBezTo>
                    <a:pt x="10290" y="616"/>
                    <a:pt x="17816" y="6495"/>
                    <a:pt x="20539" y="14862"/>
                  </a:cubicBezTo>
                </a:path>
                <a:path w="20540" h="21547" stroke="0" extrusionOk="0">
                  <a:moveTo>
                    <a:pt x="1512" y="0"/>
                  </a:moveTo>
                  <a:cubicBezTo>
                    <a:pt x="10290" y="616"/>
                    <a:pt x="17816" y="6495"/>
                    <a:pt x="20539" y="14862"/>
                  </a:cubicBezTo>
                  <a:lnTo>
                    <a:pt x="0" y="2154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46" name="Oval 18"/>
            <p:cNvSpPr>
              <a:spLocks noChangeArrowheads="1"/>
            </p:cNvSpPr>
            <p:nvPr/>
          </p:nvSpPr>
          <p:spPr bwMode="auto">
            <a:xfrm>
              <a:off x="6261110" y="3040332"/>
              <a:ext cx="123846" cy="1319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348" name="Arc 20"/>
            <p:cNvSpPr>
              <a:spLocks/>
            </p:cNvSpPr>
            <p:nvPr/>
          </p:nvSpPr>
          <p:spPr bwMode="auto">
            <a:xfrm rot="18876690">
              <a:off x="5333387" y="2680478"/>
              <a:ext cx="839290" cy="77340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 flipH="1">
              <a:off x="3270436" y="3822963"/>
              <a:ext cx="0" cy="4267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50" name="Line 22"/>
            <p:cNvSpPr>
              <a:spLocks noChangeShapeType="1"/>
            </p:cNvSpPr>
            <p:nvPr/>
          </p:nvSpPr>
          <p:spPr bwMode="auto">
            <a:xfrm flipH="1" flipV="1">
              <a:off x="3256383" y="1988462"/>
              <a:ext cx="14047" cy="8861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51" name="Arc 23"/>
            <p:cNvSpPr>
              <a:spLocks/>
            </p:cNvSpPr>
            <p:nvPr/>
          </p:nvSpPr>
          <p:spPr bwMode="auto">
            <a:xfrm rot="427750">
              <a:off x="3266045" y="3909838"/>
              <a:ext cx="1162246" cy="674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73"/>
                <a:gd name="T1" fmla="*/ 0 h 21600"/>
                <a:gd name="T2" fmla="*/ 21473 w 21473"/>
                <a:gd name="T3" fmla="*/ 19258 h 21600"/>
                <a:gd name="T4" fmla="*/ 0 w 214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73" h="21600" fill="none" extrusionOk="0">
                  <a:moveTo>
                    <a:pt x="-1" y="0"/>
                  </a:moveTo>
                  <a:cubicBezTo>
                    <a:pt x="11022" y="0"/>
                    <a:pt x="20277" y="8300"/>
                    <a:pt x="21472" y="19258"/>
                  </a:cubicBezTo>
                </a:path>
                <a:path w="21473" h="21600" stroke="0" extrusionOk="0">
                  <a:moveTo>
                    <a:pt x="-1" y="0"/>
                  </a:moveTo>
                  <a:cubicBezTo>
                    <a:pt x="11022" y="0"/>
                    <a:pt x="20277" y="8300"/>
                    <a:pt x="21472" y="192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altLang="en-US" sz="1800" b="1" dirty="0">
                <a:latin typeface="Tahoma" pitchFamily="34" charset="0"/>
              </a:endParaRPr>
            </a:p>
          </p:txBody>
        </p:sp>
        <p:sp>
          <p:nvSpPr>
            <p:cNvPr id="99352" name="Arc 24"/>
            <p:cNvSpPr>
              <a:spLocks/>
            </p:cNvSpPr>
            <p:nvPr/>
          </p:nvSpPr>
          <p:spPr bwMode="auto">
            <a:xfrm rot="427750">
              <a:off x="3243219" y="2940624"/>
              <a:ext cx="1115974" cy="718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73"/>
                <a:gd name="T1" fmla="*/ 0 h 21600"/>
                <a:gd name="T2" fmla="*/ 21473 w 21473"/>
                <a:gd name="T3" fmla="*/ 19258 h 21600"/>
                <a:gd name="T4" fmla="*/ 0 w 214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73" h="21600" fill="none" extrusionOk="0">
                  <a:moveTo>
                    <a:pt x="-1" y="0"/>
                  </a:moveTo>
                  <a:cubicBezTo>
                    <a:pt x="11022" y="0"/>
                    <a:pt x="20277" y="8300"/>
                    <a:pt x="21472" y="19258"/>
                  </a:cubicBezTo>
                </a:path>
                <a:path w="21473" h="21600" stroke="0" extrusionOk="0">
                  <a:moveTo>
                    <a:pt x="-1" y="0"/>
                  </a:moveTo>
                  <a:cubicBezTo>
                    <a:pt x="11022" y="0"/>
                    <a:pt x="20277" y="8300"/>
                    <a:pt x="21472" y="192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altLang="en-US" sz="1800" b="1" dirty="0">
                <a:latin typeface="Tahoma" pitchFamily="34" charset="0"/>
              </a:endParaRPr>
            </a:p>
          </p:txBody>
        </p:sp>
        <p:sp>
          <p:nvSpPr>
            <p:cNvPr id="99363" name="Line 35"/>
            <p:cNvSpPr>
              <a:spLocks noChangeShapeType="1"/>
            </p:cNvSpPr>
            <p:nvPr/>
          </p:nvSpPr>
          <p:spPr bwMode="auto">
            <a:xfrm>
              <a:off x="6780231" y="2853099"/>
              <a:ext cx="0" cy="2262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47" name="AutoShape 19"/>
            <p:cNvSpPr>
              <a:spLocks noChangeArrowheads="1"/>
            </p:cNvSpPr>
            <p:nvPr/>
          </p:nvSpPr>
          <p:spPr bwMode="auto">
            <a:xfrm rot="10800000">
              <a:off x="4569457" y="3129692"/>
              <a:ext cx="325234" cy="134305"/>
            </a:xfrm>
            <a:prstGeom prst="rtTriangle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399" name="Line 71"/>
            <p:cNvSpPr>
              <a:spLocks noChangeShapeType="1"/>
            </p:cNvSpPr>
            <p:nvPr/>
          </p:nvSpPr>
          <p:spPr bwMode="auto">
            <a:xfrm flipH="1" flipV="1">
              <a:off x="2611778" y="1875036"/>
              <a:ext cx="658697" cy="1070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99400" name="Line 72"/>
            <p:cNvSpPr>
              <a:spLocks noChangeShapeType="1"/>
            </p:cNvSpPr>
            <p:nvPr/>
          </p:nvSpPr>
          <p:spPr bwMode="auto">
            <a:xfrm flipH="1" flipV="1">
              <a:off x="2617182" y="4144956"/>
              <a:ext cx="658697" cy="107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99408" name="Line 80"/>
            <p:cNvSpPr>
              <a:spLocks noChangeShapeType="1"/>
            </p:cNvSpPr>
            <p:nvPr/>
          </p:nvSpPr>
          <p:spPr bwMode="auto">
            <a:xfrm>
              <a:off x="5392147" y="4471788"/>
              <a:ext cx="1361" cy="1876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82880" bIns="155448">
              <a:spAutoFit/>
            </a:bodyPr>
            <a:lstStyle/>
            <a:p>
              <a:endParaRPr lang="en-US" dirty="0"/>
            </a:p>
          </p:txBody>
        </p:sp>
        <p:sp>
          <p:nvSpPr>
            <p:cNvPr id="99332" name="Rectangle 4"/>
            <p:cNvSpPr>
              <a:spLocks noChangeArrowheads="1"/>
            </p:cNvSpPr>
            <p:nvPr/>
          </p:nvSpPr>
          <p:spPr bwMode="auto">
            <a:xfrm>
              <a:off x="6849845" y="2966891"/>
              <a:ext cx="314443" cy="33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100000"/>
                </a:lnSpc>
              </a:pPr>
              <a:r>
                <a:rPr lang="en-US" altLang="en-US" sz="2000" dirty="0">
                  <a:latin typeface="Miriam" pitchFamily="2" charset="-79"/>
                  <a:cs typeface="Miriam" pitchFamily="2" charset="-79"/>
                </a:rPr>
                <a:t>E</a:t>
              </a:r>
              <a:r>
                <a:rPr lang="en-US" altLang="en-US" sz="2000" baseline="-25000" dirty="0">
                  <a:latin typeface="Miriam" pitchFamily="2" charset="-79"/>
                  <a:cs typeface="Miriam" pitchFamily="2" charset="-79"/>
                </a:rPr>
                <a:t>F</a:t>
              </a:r>
              <a:endParaRPr lang="en-US" altLang="en-US" sz="1000" dirty="0">
                <a:latin typeface="Miriam" pitchFamily="2" charset="-79"/>
                <a:cs typeface="Miriam" pitchFamily="2" charset="-79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 rot="16200000">
            <a:off x="5381717" y="3282868"/>
            <a:ext cx="1280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i="1" dirty="0" smtClean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en-US" sz="1400" baseline="-25000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en-US" altLang="en-US" sz="1400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~1.8 eV</a:t>
            </a:r>
            <a:r>
              <a:rPr lang="en-US" altLang="en-US" sz="1400" dirty="0" smtClean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53834" y="1556423"/>
            <a:ext cx="593885" cy="1457942"/>
            <a:chOff x="3403005" y="2545921"/>
            <a:chExt cx="451539" cy="1248921"/>
          </a:xfrm>
        </p:grpSpPr>
        <p:sp>
          <p:nvSpPr>
            <p:cNvPr id="99382" name="Freeform 54"/>
            <p:cNvSpPr>
              <a:spLocks/>
            </p:cNvSpPr>
            <p:nvPr/>
          </p:nvSpPr>
          <p:spPr bwMode="auto">
            <a:xfrm>
              <a:off x="3493983" y="3047438"/>
              <a:ext cx="179062" cy="747404"/>
            </a:xfrm>
            <a:custGeom>
              <a:avLst/>
              <a:gdLst>
                <a:gd name="T0" fmla="*/ 0 w 160"/>
                <a:gd name="T1" fmla="*/ 576 h 576"/>
                <a:gd name="T2" fmla="*/ 144 w 160"/>
                <a:gd name="T3" fmla="*/ 240 h 576"/>
                <a:gd name="T4" fmla="*/ 96 w 160"/>
                <a:gd name="T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576">
                  <a:moveTo>
                    <a:pt x="0" y="576"/>
                  </a:moveTo>
                  <a:cubicBezTo>
                    <a:pt x="64" y="456"/>
                    <a:pt x="128" y="336"/>
                    <a:pt x="144" y="240"/>
                  </a:cubicBezTo>
                  <a:cubicBezTo>
                    <a:pt x="160" y="144"/>
                    <a:pt x="104" y="40"/>
                    <a:pt x="96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83" name="Freeform 55"/>
            <p:cNvSpPr>
              <a:spLocks/>
            </p:cNvSpPr>
            <p:nvPr/>
          </p:nvSpPr>
          <p:spPr bwMode="auto">
            <a:xfrm>
              <a:off x="3602194" y="2545921"/>
              <a:ext cx="65680" cy="443158"/>
            </a:xfrm>
            <a:custGeom>
              <a:avLst/>
              <a:gdLst>
                <a:gd name="T0" fmla="*/ 0 w 96"/>
                <a:gd name="T1" fmla="*/ 0 h 240"/>
                <a:gd name="T2" fmla="*/ 96 w 96"/>
                <a:gd name="T3" fmla="*/ 96 h 240"/>
                <a:gd name="T4" fmla="*/ 0 w 9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240">
                  <a:moveTo>
                    <a:pt x="0" y="0"/>
                  </a:moveTo>
                  <a:cubicBezTo>
                    <a:pt x="48" y="28"/>
                    <a:pt x="96" y="56"/>
                    <a:pt x="96" y="96"/>
                  </a:cubicBezTo>
                  <a:cubicBezTo>
                    <a:pt x="96" y="136"/>
                    <a:pt x="16" y="216"/>
                    <a:pt x="0" y="24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88" name="Oval 60"/>
            <p:cNvSpPr>
              <a:spLocks noChangeArrowheads="1"/>
            </p:cNvSpPr>
            <p:nvPr/>
          </p:nvSpPr>
          <p:spPr bwMode="auto">
            <a:xfrm>
              <a:off x="3403005" y="2865483"/>
              <a:ext cx="188974" cy="2177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389" name="Oval 61"/>
            <p:cNvSpPr>
              <a:spLocks noChangeArrowheads="1"/>
            </p:cNvSpPr>
            <p:nvPr/>
          </p:nvSpPr>
          <p:spPr bwMode="auto">
            <a:xfrm>
              <a:off x="3662668" y="2895604"/>
              <a:ext cx="191876" cy="2224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28885" y="4105199"/>
            <a:ext cx="4115115" cy="2793692"/>
            <a:chOff x="4068464" y="4257384"/>
            <a:chExt cx="4176000" cy="2628000"/>
          </a:xfrm>
        </p:grpSpPr>
        <p:pic>
          <p:nvPicPr>
            <p:cNvPr id="87" name="Picture 1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7" t="21775" r="46003" b="18503"/>
            <a:stretch/>
          </p:blipFill>
          <p:spPr bwMode="auto">
            <a:xfrm>
              <a:off x="4068464" y="4257384"/>
              <a:ext cx="4176000" cy="26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58" t="32975" r="43979" b="48043"/>
            <a:stretch/>
          </p:blipFill>
          <p:spPr bwMode="auto">
            <a:xfrm>
              <a:off x="4350643" y="4314724"/>
              <a:ext cx="3389710" cy="2326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3447285" y="476672"/>
            <a:ext cx="126394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1600" b="1" i="1" dirty="0">
                <a:solidFill>
                  <a:srgbClr val="FF0000"/>
                </a:solidFill>
                <a:latin typeface="Tahoma" pitchFamily="34" charset="0"/>
              </a:rPr>
              <a:t>QW  </a:t>
            </a:r>
            <a:r>
              <a:rPr lang="en-US" altLang="en-US" sz="1600" i="1" dirty="0">
                <a:solidFill>
                  <a:srgbClr val="FF0000"/>
                </a:solidFill>
                <a:latin typeface="Tahoma" pitchFamily="34" charset="0"/>
              </a:rPr>
              <a:t>25nm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7869" y="83671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GaAs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2908" y="82968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en-US" baseline="-25000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0.33</a:t>
            </a:r>
            <a:r>
              <a:rPr lang="en-US" altLang="en-US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altLang="en-US" baseline="-25000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0.67</a:t>
            </a:r>
            <a:r>
              <a:rPr lang="en-US" altLang="en-US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</p:txBody>
      </p:sp>
      <p:sp>
        <p:nvSpPr>
          <p:cNvPr id="95" name="Oval 18"/>
          <p:cNvSpPr>
            <a:spLocks noChangeArrowheads="1"/>
          </p:cNvSpPr>
          <p:nvPr/>
        </p:nvSpPr>
        <p:spPr bwMode="auto">
          <a:xfrm>
            <a:off x="5824271" y="1988840"/>
            <a:ext cx="123846" cy="131965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1043608" y="98208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en-US" baseline="-25000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0.33</a:t>
            </a:r>
            <a:r>
              <a:rPr lang="en-US" altLang="en-US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altLang="en-US" baseline="-25000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0.67</a:t>
            </a:r>
            <a:r>
              <a:rPr lang="en-US" altLang="en-US" dirty="0">
                <a:solidFill>
                  <a:srgbClr val="1F1F7D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41836" y="1764870"/>
            <a:ext cx="339367" cy="28995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732416" y="1389137"/>
            <a:ext cx="1176753" cy="1983588"/>
            <a:chOff x="2747175" y="1402785"/>
            <a:chExt cx="1176753" cy="1983588"/>
          </a:xfrm>
        </p:grpSpPr>
        <p:sp>
          <p:nvSpPr>
            <p:cNvPr id="76" name="Line 47"/>
            <p:cNvSpPr>
              <a:spLocks noChangeShapeType="1"/>
            </p:cNvSpPr>
            <p:nvPr/>
          </p:nvSpPr>
          <p:spPr bwMode="auto">
            <a:xfrm flipV="1">
              <a:off x="2958946" y="1633539"/>
              <a:ext cx="0" cy="1449069"/>
            </a:xfrm>
            <a:prstGeom prst="lin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7030A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 rot="16200000">
              <a:off x="2905482" y="2504844"/>
              <a:ext cx="1604846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Oval 63"/>
            <p:cNvSpPr>
              <a:spLocks noChangeArrowheads="1"/>
            </p:cNvSpPr>
            <p:nvPr/>
          </p:nvSpPr>
          <p:spPr bwMode="auto">
            <a:xfrm>
              <a:off x="2747175" y="3022152"/>
              <a:ext cx="191780" cy="173397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3496178" y="3008588"/>
              <a:ext cx="427750" cy="131522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8"/>
            <p:cNvSpPr>
              <a:spLocks noChangeArrowheads="1"/>
            </p:cNvSpPr>
            <p:nvPr/>
          </p:nvSpPr>
          <p:spPr bwMode="auto">
            <a:xfrm>
              <a:off x="3671161" y="1536452"/>
              <a:ext cx="165211" cy="16596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Oval 18"/>
            <p:cNvSpPr>
              <a:spLocks noChangeArrowheads="1"/>
            </p:cNvSpPr>
            <p:nvPr/>
          </p:nvSpPr>
          <p:spPr bwMode="auto">
            <a:xfrm>
              <a:off x="2819778" y="1402785"/>
              <a:ext cx="165211" cy="16596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Oval 18"/>
            <p:cNvSpPr>
              <a:spLocks noChangeArrowheads="1"/>
            </p:cNvSpPr>
            <p:nvPr/>
          </p:nvSpPr>
          <p:spPr bwMode="auto">
            <a:xfrm>
              <a:off x="3255173" y="1564268"/>
              <a:ext cx="165211" cy="16596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Oval 63"/>
            <p:cNvSpPr>
              <a:spLocks noChangeArrowheads="1"/>
            </p:cNvSpPr>
            <p:nvPr/>
          </p:nvSpPr>
          <p:spPr bwMode="auto">
            <a:xfrm>
              <a:off x="3162039" y="3102927"/>
              <a:ext cx="191780" cy="173397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Oval 63"/>
            <p:cNvSpPr>
              <a:spLocks noChangeArrowheads="1"/>
            </p:cNvSpPr>
            <p:nvPr/>
          </p:nvSpPr>
          <p:spPr bwMode="auto">
            <a:xfrm>
              <a:off x="3601992" y="3212976"/>
              <a:ext cx="191780" cy="173397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1808" y="549934"/>
            <a:ext cx="2664296" cy="2979210"/>
            <a:chOff x="-2916832" y="256090"/>
            <a:chExt cx="5678314" cy="3333796"/>
          </a:xfrm>
          <a:solidFill>
            <a:schemeClr val="bg1"/>
          </a:solidFill>
        </p:grpSpPr>
        <p:sp>
          <p:nvSpPr>
            <p:cNvPr id="25" name="Rectangle 24"/>
            <p:cNvSpPr/>
            <p:nvPr/>
          </p:nvSpPr>
          <p:spPr>
            <a:xfrm>
              <a:off x="-2916832" y="256090"/>
              <a:ext cx="5645480" cy="333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358" name="Line 30"/>
            <p:cNvSpPr>
              <a:spLocks noChangeShapeType="1"/>
            </p:cNvSpPr>
            <p:nvPr/>
          </p:nvSpPr>
          <p:spPr bwMode="auto">
            <a:xfrm flipH="1" flipV="1">
              <a:off x="2729884" y="779294"/>
              <a:ext cx="12143" cy="10427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359" name="Line 31"/>
            <p:cNvSpPr>
              <a:spLocks noChangeShapeType="1"/>
            </p:cNvSpPr>
            <p:nvPr/>
          </p:nvSpPr>
          <p:spPr bwMode="auto">
            <a:xfrm>
              <a:off x="1676085" y="588825"/>
              <a:ext cx="1085397" cy="210509"/>
            </a:xfrm>
            <a:prstGeom prst="line">
              <a:avLst/>
            </a:pr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61" name="Line 33"/>
            <p:cNvSpPr>
              <a:spLocks noChangeShapeType="1"/>
            </p:cNvSpPr>
            <p:nvPr/>
          </p:nvSpPr>
          <p:spPr bwMode="auto">
            <a:xfrm flipH="1">
              <a:off x="2736938" y="2897059"/>
              <a:ext cx="5087" cy="5015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60" name="Line 32"/>
            <p:cNvSpPr>
              <a:spLocks noChangeShapeType="1"/>
            </p:cNvSpPr>
            <p:nvPr/>
          </p:nvSpPr>
          <p:spPr bwMode="auto">
            <a:xfrm>
              <a:off x="1979711" y="3225270"/>
              <a:ext cx="748936" cy="18224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597507"/>
              </p:ext>
            </p:extLst>
          </p:nvPr>
        </p:nvGraphicFramePr>
        <p:xfrm>
          <a:off x="723415" y="3262677"/>
          <a:ext cx="2552442" cy="67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2" name="Equation" r:id="rId7" imgW="2234880" imgH="977760" progId="Equation.DSMT4">
                  <p:embed/>
                </p:oleObj>
              </mc:Choice>
              <mc:Fallback>
                <p:oleObj name="Equation" r:id="rId7" imgW="2234880" imgH="977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15" y="3262677"/>
                        <a:ext cx="2552442" cy="670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6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92" grpId="0" animBg="1"/>
      <p:bldP spid="99393" grpId="0" animBg="1"/>
      <p:bldP spid="99394" grpId="0" animBg="1"/>
      <p:bldP spid="993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79388" y="188913"/>
            <a:ext cx="88931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>
              <a:lnSpc>
                <a:spcPct val="100000"/>
              </a:lnSpc>
            </a:pPr>
            <a:r>
              <a:rPr lang="en-US" altLang="en-US" sz="2800" b="1" dirty="0"/>
              <a:t>PL spectrum of  the 2De-h radiative recombination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81997"/>
              </p:ext>
            </p:extLst>
          </p:nvPr>
        </p:nvGraphicFramePr>
        <p:xfrm>
          <a:off x="4559300" y="1081088"/>
          <a:ext cx="41417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3" name="Equation" r:id="rId3" imgW="3098520" imgH="672840" progId="Equation.DSMT4">
                  <p:embed/>
                </p:oleObj>
              </mc:Choice>
              <mc:Fallback>
                <p:oleObj name="Equation" r:id="rId3" imgW="30985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081088"/>
                        <a:ext cx="414178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5076056" y="2610821"/>
            <a:ext cx="3528392" cy="1826292"/>
            <a:chOff x="2160" y="1819"/>
            <a:chExt cx="1639" cy="824"/>
          </a:xfrm>
        </p:grpSpPr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 flipV="1">
              <a:off x="2160" y="2443"/>
              <a:ext cx="1537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>
              <a:off x="3312" y="2064"/>
              <a:ext cx="1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383" name="Freeform 7"/>
            <p:cNvSpPr>
              <a:spLocks/>
            </p:cNvSpPr>
            <p:nvPr/>
          </p:nvSpPr>
          <p:spPr bwMode="auto">
            <a:xfrm>
              <a:off x="2352" y="1819"/>
              <a:ext cx="1162" cy="634"/>
            </a:xfrm>
            <a:custGeom>
              <a:avLst/>
              <a:gdLst>
                <a:gd name="T0" fmla="*/ 0 w 1104"/>
                <a:gd name="T1" fmla="*/ 640 h 656"/>
                <a:gd name="T2" fmla="*/ 144 w 1104"/>
                <a:gd name="T3" fmla="*/ 64 h 656"/>
                <a:gd name="T4" fmla="*/ 336 w 1104"/>
                <a:gd name="T5" fmla="*/ 256 h 656"/>
                <a:gd name="T6" fmla="*/ 432 w 1104"/>
                <a:gd name="T7" fmla="*/ 352 h 656"/>
                <a:gd name="T8" fmla="*/ 576 w 1104"/>
                <a:gd name="T9" fmla="*/ 448 h 656"/>
                <a:gd name="T10" fmla="*/ 816 w 1104"/>
                <a:gd name="T11" fmla="*/ 544 h 656"/>
                <a:gd name="T12" fmla="*/ 960 w 1104"/>
                <a:gd name="T13" fmla="*/ 640 h 656"/>
                <a:gd name="T14" fmla="*/ 1104 w 1104"/>
                <a:gd name="T15" fmla="*/ 64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656">
                  <a:moveTo>
                    <a:pt x="0" y="640"/>
                  </a:moveTo>
                  <a:cubicBezTo>
                    <a:pt x="44" y="384"/>
                    <a:pt x="88" y="128"/>
                    <a:pt x="144" y="64"/>
                  </a:cubicBezTo>
                  <a:cubicBezTo>
                    <a:pt x="200" y="0"/>
                    <a:pt x="288" y="208"/>
                    <a:pt x="336" y="256"/>
                  </a:cubicBezTo>
                  <a:cubicBezTo>
                    <a:pt x="384" y="304"/>
                    <a:pt x="392" y="320"/>
                    <a:pt x="432" y="352"/>
                  </a:cubicBezTo>
                  <a:cubicBezTo>
                    <a:pt x="472" y="384"/>
                    <a:pt x="512" y="416"/>
                    <a:pt x="576" y="448"/>
                  </a:cubicBezTo>
                  <a:cubicBezTo>
                    <a:pt x="640" y="480"/>
                    <a:pt x="752" y="512"/>
                    <a:pt x="816" y="544"/>
                  </a:cubicBezTo>
                  <a:cubicBezTo>
                    <a:pt x="880" y="576"/>
                    <a:pt x="912" y="624"/>
                    <a:pt x="960" y="640"/>
                  </a:cubicBezTo>
                  <a:cubicBezTo>
                    <a:pt x="1008" y="656"/>
                    <a:pt x="1080" y="640"/>
                    <a:pt x="1104" y="640"/>
                  </a:cubicBezTo>
                </a:path>
              </a:pathLst>
            </a:cu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 flipV="1">
              <a:off x="2160" y="1837"/>
              <a:ext cx="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385" name="Text Box 9"/>
            <p:cNvSpPr txBox="1">
              <a:spLocks noChangeArrowheads="1"/>
            </p:cNvSpPr>
            <p:nvPr/>
          </p:nvSpPr>
          <p:spPr bwMode="auto">
            <a:xfrm>
              <a:off x="2306" y="2437"/>
              <a:ext cx="21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n-US" sz="1800" dirty="0">
                  <a:latin typeface="Tahoma" pitchFamily="34" charset="0"/>
                </a:rPr>
                <a:t>E</a:t>
              </a:r>
              <a:r>
                <a:rPr lang="en-US" altLang="en-US" sz="1800" baseline="-25000" dirty="0">
                  <a:latin typeface="Tahoma" pitchFamily="34" charset="0"/>
                </a:rPr>
                <a:t>g</a:t>
              </a:r>
            </a:p>
          </p:txBody>
        </p:sp>
        <p:sp>
          <p:nvSpPr>
            <p:cNvPr id="101386" name="Text Box 10"/>
            <p:cNvSpPr txBox="1">
              <a:spLocks noChangeArrowheads="1"/>
            </p:cNvSpPr>
            <p:nvPr/>
          </p:nvSpPr>
          <p:spPr bwMode="auto">
            <a:xfrm>
              <a:off x="3563" y="2413"/>
              <a:ext cx="236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n-US" i="1" dirty="0"/>
                <a:t>E</a:t>
              </a:r>
            </a:p>
          </p:txBody>
        </p:sp>
        <p:sp>
          <p:nvSpPr>
            <p:cNvPr id="101387" name="Text Box 11"/>
            <p:cNvSpPr txBox="1">
              <a:spLocks noChangeArrowheads="1"/>
            </p:cNvSpPr>
            <p:nvPr/>
          </p:nvSpPr>
          <p:spPr bwMode="auto">
            <a:xfrm>
              <a:off x="3167" y="1819"/>
              <a:ext cx="20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n-US" sz="1800" dirty="0">
                  <a:latin typeface="Tahoma" pitchFamily="34" charset="0"/>
                </a:rPr>
                <a:t>E</a:t>
              </a:r>
              <a:r>
                <a:rPr lang="en-US" altLang="en-US" sz="1800" baseline="-25000" dirty="0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101435" name="Group 59"/>
          <p:cNvGrpSpPr>
            <a:grpSpLocks/>
          </p:cNvGrpSpPr>
          <p:nvPr/>
        </p:nvGrpSpPr>
        <p:grpSpPr bwMode="auto">
          <a:xfrm>
            <a:off x="3419873" y="5435799"/>
            <a:ext cx="5040561" cy="1305572"/>
            <a:chOff x="2504" y="794"/>
            <a:chExt cx="3153" cy="1004"/>
          </a:xfrm>
        </p:grpSpPr>
        <p:graphicFrame>
          <p:nvGraphicFramePr>
            <p:cNvPr id="101436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362845"/>
                </p:ext>
              </p:extLst>
            </p:nvPr>
          </p:nvGraphicFramePr>
          <p:xfrm>
            <a:off x="2575" y="1447"/>
            <a:ext cx="2947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34" name="Equation" r:id="rId5" imgW="2844720" imgH="355320" progId="Equation.DSMT4">
                    <p:embed/>
                  </p:oleObj>
                </mc:Choice>
                <mc:Fallback>
                  <p:oleObj name="Equation" r:id="rId5" imgW="284472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5" y="1447"/>
                          <a:ext cx="2947" cy="35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437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5005004"/>
                </p:ext>
              </p:extLst>
            </p:nvPr>
          </p:nvGraphicFramePr>
          <p:xfrm>
            <a:off x="2504" y="794"/>
            <a:ext cx="3153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35" name="Equation" r:id="rId7" imgW="2273040" imgH="444240" progId="Equation.DSMT4">
                    <p:embed/>
                  </p:oleObj>
                </mc:Choice>
                <mc:Fallback>
                  <p:oleObj name="Equation" r:id="rId7" imgW="227304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4" y="794"/>
                          <a:ext cx="3153" cy="6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442" name="Group 66"/>
          <p:cNvGrpSpPr>
            <a:grpSpLocks/>
          </p:cNvGrpSpPr>
          <p:nvPr/>
        </p:nvGrpSpPr>
        <p:grpSpPr bwMode="auto">
          <a:xfrm>
            <a:off x="6804546" y="1052736"/>
            <a:ext cx="1439862" cy="935038"/>
            <a:chOff x="4241" y="1752"/>
            <a:chExt cx="907" cy="589"/>
          </a:xfrm>
        </p:grpSpPr>
        <p:sp>
          <p:nvSpPr>
            <p:cNvPr id="101439" name="Line 63"/>
            <p:cNvSpPr>
              <a:spLocks noChangeShapeType="1"/>
            </p:cNvSpPr>
            <p:nvPr/>
          </p:nvSpPr>
          <p:spPr bwMode="auto">
            <a:xfrm>
              <a:off x="4920" y="2341"/>
              <a:ext cx="2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55448">
              <a:spAutoFit/>
            </a:bodyPr>
            <a:lstStyle/>
            <a:p>
              <a:endParaRPr lang="en-US" dirty="0"/>
            </a:p>
          </p:txBody>
        </p:sp>
        <p:sp>
          <p:nvSpPr>
            <p:cNvPr id="101440" name="Line 64"/>
            <p:cNvSpPr>
              <a:spLocks noChangeShapeType="1"/>
            </p:cNvSpPr>
            <p:nvPr/>
          </p:nvSpPr>
          <p:spPr bwMode="auto">
            <a:xfrm>
              <a:off x="4241" y="2341"/>
              <a:ext cx="22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55448">
              <a:spAutoFit/>
            </a:bodyPr>
            <a:lstStyle/>
            <a:p>
              <a:endParaRPr lang="en-US" dirty="0"/>
            </a:p>
          </p:txBody>
        </p:sp>
        <p:sp>
          <p:nvSpPr>
            <p:cNvPr id="101441" name="Line 65"/>
            <p:cNvSpPr>
              <a:spLocks noChangeShapeType="1"/>
            </p:cNvSpPr>
            <p:nvPr/>
          </p:nvSpPr>
          <p:spPr bwMode="auto">
            <a:xfrm>
              <a:off x="4694" y="1752"/>
              <a:ext cx="22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55448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1417" name="Rectangle 41"/>
          <p:cNvSpPr>
            <a:spLocks noChangeArrowheads="1"/>
          </p:cNvSpPr>
          <p:nvPr/>
        </p:nvSpPr>
        <p:spPr bwMode="auto">
          <a:xfrm>
            <a:off x="1571625" y="4906963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1200" dirty="0">
                <a:cs typeface="Times New Roman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101433" name="Line 57"/>
          <p:cNvSpPr>
            <a:spLocks noChangeShapeType="1"/>
          </p:cNvSpPr>
          <p:nvPr/>
        </p:nvSpPr>
        <p:spPr bwMode="auto">
          <a:xfrm rot="517353">
            <a:off x="292101" y="3303588"/>
            <a:ext cx="155575" cy="96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390" name="Arc 14"/>
          <p:cNvSpPr>
            <a:spLocks/>
          </p:cNvSpPr>
          <p:nvPr/>
        </p:nvSpPr>
        <p:spPr bwMode="auto">
          <a:xfrm rot="16200000">
            <a:off x="1381919" y="2783682"/>
            <a:ext cx="933450" cy="1878012"/>
          </a:xfrm>
          <a:custGeom>
            <a:avLst/>
            <a:gdLst>
              <a:gd name="G0" fmla="+- 0 0 0"/>
              <a:gd name="G1" fmla="+- 19978 0 0"/>
              <a:gd name="G2" fmla="+- 21600 0 0"/>
              <a:gd name="T0" fmla="*/ 8211 w 21600"/>
              <a:gd name="T1" fmla="*/ 0 h 40263"/>
              <a:gd name="T2" fmla="*/ 7422 w 21600"/>
              <a:gd name="T3" fmla="*/ 40263 h 40263"/>
              <a:gd name="T4" fmla="*/ 0 w 21600"/>
              <a:gd name="T5" fmla="*/ 19978 h 40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263" fill="none" extrusionOk="0">
                <a:moveTo>
                  <a:pt x="8211" y="-1"/>
                </a:moveTo>
                <a:cubicBezTo>
                  <a:pt x="16311" y="3328"/>
                  <a:pt x="21600" y="11220"/>
                  <a:pt x="21600" y="19978"/>
                </a:cubicBezTo>
                <a:cubicBezTo>
                  <a:pt x="21600" y="29045"/>
                  <a:pt x="15937" y="37147"/>
                  <a:pt x="7421" y="40262"/>
                </a:cubicBezTo>
              </a:path>
              <a:path w="21600" h="40263" stroke="0" extrusionOk="0">
                <a:moveTo>
                  <a:pt x="8211" y="-1"/>
                </a:moveTo>
                <a:cubicBezTo>
                  <a:pt x="16311" y="3328"/>
                  <a:pt x="21600" y="11220"/>
                  <a:pt x="21600" y="19978"/>
                </a:cubicBezTo>
                <a:cubicBezTo>
                  <a:pt x="21600" y="29045"/>
                  <a:pt x="15937" y="37147"/>
                  <a:pt x="7421" y="40262"/>
                </a:cubicBezTo>
                <a:lnTo>
                  <a:pt x="0" y="1997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1498" name="Group 122"/>
          <p:cNvGrpSpPr>
            <a:grpSpLocks/>
          </p:cNvGrpSpPr>
          <p:nvPr/>
        </p:nvGrpSpPr>
        <p:grpSpPr bwMode="auto">
          <a:xfrm>
            <a:off x="196078" y="893290"/>
            <a:ext cx="2489200" cy="1987550"/>
            <a:chOff x="113" y="572"/>
            <a:chExt cx="1568" cy="1252"/>
          </a:xfrm>
        </p:grpSpPr>
        <p:sp>
          <p:nvSpPr>
            <p:cNvPr id="101393" name="Text Box 17"/>
            <p:cNvSpPr txBox="1">
              <a:spLocks noChangeArrowheads="1"/>
            </p:cNvSpPr>
            <p:nvPr/>
          </p:nvSpPr>
          <p:spPr bwMode="auto">
            <a:xfrm>
              <a:off x="888" y="875"/>
              <a:ext cx="7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n-US" dirty="0"/>
                <a:t> </a:t>
              </a:r>
              <a:r>
                <a:rPr lang="en-US" altLang="en-US" sz="1600" dirty="0" smtClean="0"/>
                <a:t>E</a:t>
              </a:r>
              <a:r>
                <a:rPr lang="en-US" altLang="en-US" sz="1600" baseline="-25000" dirty="0" smtClean="0"/>
                <a:t>F  </a:t>
              </a:r>
              <a:r>
                <a:rPr lang="en-US" altLang="en-US" sz="1600" dirty="0" smtClean="0"/>
                <a:t> </a:t>
              </a:r>
              <a:r>
                <a:rPr lang="en-US" altLang="en-US" sz="1600" dirty="0">
                  <a:latin typeface="Tahoma" pitchFamily="34" charset="0"/>
                </a:rPr>
                <a:t>T</a:t>
              </a:r>
              <a:r>
                <a:rPr lang="en-US" altLang="en-US" sz="1600" baseline="-25000" dirty="0">
                  <a:latin typeface="Tahoma" pitchFamily="34" charset="0"/>
                </a:rPr>
                <a:t>e</a:t>
              </a:r>
            </a:p>
          </p:txBody>
        </p:sp>
        <p:sp>
          <p:nvSpPr>
            <p:cNvPr id="101391" name="Arc 15"/>
            <p:cNvSpPr>
              <a:spLocks/>
            </p:cNvSpPr>
            <p:nvPr/>
          </p:nvSpPr>
          <p:spPr bwMode="auto">
            <a:xfrm rot="5400000">
              <a:off x="621" y="660"/>
              <a:ext cx="1023" cy="847"/>
            </a:xfrm>
            <a:custGeom>
              <a:avLst/>
              <a:gdLst>
                <a:gd name="G0" fmla="+- 0 0 0"/>
                <a:gd name="G1" fmla="+- 21363 0 0"/>
                <a:gd name="G2" fmla="+- 21600 0 0"/>
                <a:gd name="T0" fmla="*/ 3190 w 21600"/>
                <a:gd name="T1" fmla="*/ 0 h 42758"/>
                <a:gd name="T2" fmla="*/ 2968 w 21600"/>
                <a:gd name="T3" fmla="*/ 42758 h 42758"/>
                <a:gd name="T4" fmla="*/ 0 w 21600"/>
                <a:gd name="T5" fmla="*/ 21363 h 4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758" fill="none" extrusionOk="0">
                  <a:moveTo>
                    <a:pt x="3190" y="-1"/>
                  </a:moveTo>
                  <a:cubicBezTo>
                    <a:pt x="13770" y="1579"/>
                    <a:pt x="21600" y="10665"/>
                    <a:pt x="21600" y="21363"/>
                  </a:cubicBezTo>
                  <a:cubicBezTo>
                    <a:pt x="21600" y="32145"/>
                    <a:pt x="13648" y="41276"/>
                    <a:pt x="2968" y="42758"/>
                  </a:cubicBezTo>
                </a:path>
                <a:path w="21600" h="42758" stroke="0" extrusionOk="0">
                  <a:moveTo>
                    <a:pt x="3190" y="-1"/>
                  </a:moveTo>
                  <a:cubicBezTo>
                    <a:pt x="13770" y="1579"/>
                    <a:pt x="21600" y="10665"/>
                    <a:pt x="21600" y="21363"/>
                  </a:cubicBezTo>
                  <a:cubicBezTo>
                    <a:pt x="21600" y="32145"/>
                    <a:pt x="13648" y="41276"/>
                    <a:pt x="2968" y="42758"/>
                  </a:cubicBezTo>
                  <a:lnTo>
                    <a:pt x="0" y="2136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398" name="Rectangle 22"/>
            <p:cNvSpPr>
              <a:spLocks noChangeArrowheads="1"/>
            </p:cNvSpPr>
            <p:nvPr/>
          </p:nvSpPr>
          <p:spPr bwMode="auto">
            <a:xfrm>
              <a:off x="779" y="1091"/>
              <a:ext cx="705" cy="45"/>
            </a:xfrm>
            <a:prstGeom prst="rect">
              <a:avLst/>
            </a:prstGeom>
            <a:gradFill rotWithShape="1">
              <a:gsLst>
                <a:gs pos="90000">
                  <a:srgbClr val="FF0000"/>
                </a:gs>
                <a:gs pos="39999">
                  <a:srgbClr val="85C2FF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411" name="Rectangle 35"/>
            <p:cNvSpPr>
              <a:spLocks noChangeArrowheads="1"/>
            </p:cNvSpPr>
            <p:nvPr/>
          </p:nvSpPr>
          <p:spPr bwMode="auto">
            <a:xfrm>
              <a:off x="345" y="1108"/>
              <a:ext cx="220" cy="486"/>
            </a:xfrm>
            <a:prstGeom prst="rect">
              <a:avLst/>
            </a:prstGeom>
            <a:solidFill>
              <a:srgbClr val="66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412" name="Line 36"/>
            <p:cNvSpPr>
              <a:spLocks noChangeShapeType="1"/>
            </p:cNvSpPr>
            <p:nvPr/>
          </p:nvSpPr>
          <p:spPr bwMode="auto">
            <a:xfrm>
              <a:off x="347" y="1592"/>
              <a:ext cx="317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413" name="Line 37"/>
            <p:cNvSpPr>
              <a:spLocks noChangeShapeType="1"/>
            </p:cNvSpPr>
            <p:nvPr/>
          </p:nvSpPr>
          <p:spPr bwMode="auto">
            <a:xfrm flipV="1">
              <a:off x="346" y="894"/>
              <a:ext cx="1" cy="7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416" name="Text Box 40"/>
            <p:cNvSpPr txBox="1">
              <a:spLocks noChangeArrowheads="1"/>
            </p:cNvSpPr>
            <p:nvPr/>
          </p:nvSpPr>
          <p:spPr bwMode="auto">
            <a:xfrm>
              <a:off x="113" y="689"/>
              <a:ext cx="2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n-US" sz="2000" dirty="0">
                  <a:latin typeface="Symbol" pitchFamily="18" charset="2"/>
                </a:rPr>
                <a:t>e</a:t>
              </a:r>
              <a:r>
                <a:rPr lang="en-US" altLang="en-US" sz="2000" baseline="-25000" dirty="0"/>
                <a:t>e</a:t>
              </a:r>
            </a:p>
          </p:txBody>
        </p:sp>
        <p:sp>
          <p:nvSpPr>
            <p:cNvPr id="101444" name="Text Box 68"/>
            <p:cNvSpPr txBox="1">
              <a:spLocks noChangeArrowheads="1"/>
            </p:cNvSpPr>
            <p:nvPr/>
          </p:nvSpPr>
          <p:spPr bwMode="auto">
            <a:xfrm>
              <a:off x="665" y="1395"/>
              <a:ext cx="217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82880" bIns="155448">
              <a:spAutoFit/>
            </a:bodyPr>
            <a:lstStyle>
              <a:lvl1pPr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l" rtl="0" eaLnBrk="1" hangingPunct="1"/>
              <a:r>
                <a:rPr lang="en-US" altLang="en-US" sz="1800" b="1" i="1" dirty="0" err="1">
                  <a:latin typeface="Arial" charset="0"/>
                  <a:cs typeface="Arial" charset="0"/>
                </a:rPr>
                <a:t>f</a:t>
              </a:r>
              <a:r>
                <a:rPr lang="en-US" altLang="en-US" sz="1800" b="1" i="1" baseline="-25000" dirty="0" err="1">
                  <a:latin typeface="Arial" charset="0"/>
                  <a:cs typeface="Arial" charset="0"/>
                </a:rPr>
                <a:t>e</a:t>
              </a:r>
              <a:endParaRPr lang="ru-RU" altLang="en-US" sz="1800" b="1" i="1" baseline="-250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01507" name="Group 131"/>
          <p:cNvGrpSpPr>
            <a:grpSpLocks/>
          </p:cNvGrpSpPr>
          <p:nvPr/>
        </p:nvGrpSpPr>
        <p:grpSpPr bwMode="auto">
          <a:xfrm>
            <a:off x="0" y="1153838"/>
            <a:ext cx="4157663" cy="3057525"/>
            <a:chOff x="25" y="757"/>
            <a:chExt cx="2619" cy="1926"/>
          </a:xfrm>
        </p:grpSpPr>
        <p:sp>
          <p:nvSpPr>
            <p:cNvPr id="101419" name="Rectangle 43"/>
            <p:cNvSpPr>
              <a:spLocks noChangeArrowheads="1"/>
            </p:cNvSpPr>
            <p:nvPr/>
          </p:nvSpPr>
          <p:spPr bwMode="auto">
            <a:xfrm>
              <a:off x="1652" y="834"/>
              <a:ext cx="9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800" i="1" dirty="0">
                  <a:latin typeface="Symbol" pitchFamily="18" charset="2"/>
                </a:rPr>
                <a:t>d</a:t>
              </a:r>
              <a:r>
                <a:rPr lang="en-US" altLang="en-US" sz="1800" i="1" dirty="0"/>
                <a:t>n ~ </a:t>
              </a:r>
              <a:r>
                <a:rPr lang="en-US" altLang="en-US" sz="1800" i="1" dirty="0">
                  <a:latin typeface="Symbol" pitchFamily="18" charset="2"/>
                </a:rPr>
                <a:t>d</a:t>
              </a:r>
              <a:r>
                <a:rPr lang="en-US" altLang="en-US" sz="1800" i="1" dirty="0"/>
                <a:t>p &lt;&lt;n</a:t>
              </a:r>
              <a:r>
                <a:rPr lang="en-US" altLang="en-US" sz="1800" i="1" baseline="-25000" dirty="0"/>
                <a:t>2D</a:t>
              </a:r>
            </a:p>
          </p:txBody>
        </p:sp>
        <p:grpSp>
          <p:nvGrpSpPr>
            <p:cNvPr id="101503" name="Group 127"/>
            <p:cNvGrpSpPr>
              <a:grpSpLocks/>
            </p:cNvGrpSpPr>
            <p:nvPr/>
          </p:nvGrpSpPr>
          <p:grpSpPr bwMode="auto">
            <a:xfrm>
              <a:off x="25" y="757"/>
              <a:ext cx="1580" cy="1926"/>
              <a:chOff x="22" y="757"/>
              <a:chExt cx="1555" cy="1895"/>
            </a:xfrm>
          </p:grpSpPr>
          <p:sp>
            <p:nvSpPr>
              <p:cNvPr id="101446" name="Line 70"/>
              <p:cNvSpPr>
                <a:spLocks noChangeShapeType="1"/>
              </p:cNvSpPr>
              <p:nvPr/>
            </p:nvSpPr>
            <p:spPr bwMode="auto">
              <a:xfrm flipV="1">
                <a:off x="1577" y="806"/>
                <a:ext cx="0" cy="136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182880" bIns="15544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490" name="Oval 114"/>
              <p:cNvSpPr>
                <a:spLocks noChangeArrowheads="1"/>
              </p:cNvSpPr>
              <p:nvPr/>
            </p:nvSpPr>
            <p:spPr bwMode="auto">
              <a:xfrm>
                <a:off x="1113" y="2078"/>
                <a:ext cx="92" cy="92"/>
              </a:xfrm>
              <a:prstGeom prst="ellips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3" name="Line 117"/>
              <p:cNvSpPr>
                <a:spLocks noChangeShapeType="1"/>
              </p:cNvSpPr>
              <p:nvPr/>
            </p:nvSpPr>
            <p:spPr bwMode="auto">
              <a:xfrm flipH="1" flipV="1">
                <a:off x="1292" y="2250"/>
                <a:ext cx="183" cy="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182880" bIns="155448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1502" name="Group 126"/>
              <p:cNvGrpSpPr>
                <a:grpSpLocks/>
              </p:cNvGrpSpPr>
              <p:nvPr/>
            </p:nvGrpSpPr>
            <p:grpSpPr bwMode="auto">
              <a:xfrm>
                <a:off x="22" y="1752"/>
                <a:ext cx="738" cy="900"/>
                <a:chOff x="22" y="1752"/>
                <a:chExt cx="731" cy="891"/>
              </a:xfrm>
            </p:grpSpPr>
            <p:sp>
              <p:nvSpPr>
                <p:cNvPr id="10141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2" y="2400"/>
                  <a:ext cx="284" cy="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altLang="en-US" sz="2000">
                      <a:latin typeface="Symbol" pitchFamily="18" charset="2"/>
                    </a:rPr>
                    <a:t>e</a:t>
                  </a:r>
                  <a:r>
                    <a:rPr lang="en-US" altLang="en-US" sz="2000" baseline="-25000"/>
                    <a:t>h</a:t>
                  </a:r>
                </a:p>
              </p:txBody>
            </p:sp>
            <p:sp>
              <p:nvSpPr>
                <p:cNvPr id="101432" name="Line 56"/>
                <p:cNvSpPr>
                  <a:spLocks noChangeShapeType="1"/>
                </p:cNvSpPr>
                <p:nvPr/>
              </p:nvSpPr>
              <p:spPr bwMode="auto">
                <a:xfrm>
                  <a:off x="243" y="2082"/>
                  <a:ext cx="492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34" name="Freeform 58"/>
                <p:cNvSpPr>
                  <a:spLocks/>
                </p:cNvSpPr>
                <p:nvPr/>
              </p:nvSpPr>
              <p:spPr bwMode="auto">
                <a:xfrm>
                  <a:off x="246" y="2086"/>
                  <a:ext cx="384" cy="248"/>
                </a:xfrm>
                <a:custGeom>
                  <a:avLst/>
                  <a:gdLst>
                    <a:gd name="T0" fmla="*/ 0 w 360"/>
                    <a:gd name="T1" fmla="*/ 0 h 295"/>
                    <a:gd name="T2" fmla="*/ 6 w 360"/>
                    <a:gd name="T3" fmla="*/ 288 h 295"/>
                    <a:gd name="T4" fmla="*/ 12 w 360"/>
                    <a:gd name="T5" fmla="*/ 267 h 295"/>
                    <a:gd name="T6" fmla="*/ 18 w 360"/>
                    <a:gd name="T7" fmla="*/ 246 h 295"/>
                    <a:gd name="T8" fmla="*/ 66 w 360"/>
                    <a:gd name="T9" fmla="*/ 147 h 295"/>
                    <a:gd name="T10" fmla="*/ 90 w 360"/>
                    <a:gd name="T11" fmla="*/ 123 h 295"/>
                    <a:gd name="T12" fmla="*/ 120 w 360"/>
                    <a:gd name="T13" fmla="*/ 96 h 295"/>
                    <a:gd name="T14" fmla="*/ 171 w 360"/>
                    <a:gd name="T15" fmla="*/ 66 h 295"/>
                    <a:gd name="T16" fmla="*/ 207 w 360"/>
                    <a:gd name="T17" fmla="*/ 51 h 295"/>
                    <a:gd name="T18" fmla="*/ 318 w 360"/>
                    <a:gd name="T19" fmla="*/ 12 h 295"/>
                    <a:gd name="T20" fmla="*/ 360 w 360"/>
                    <a:gd name="T21" fmla="*/ 3 h 295"/>
                    <a:gd name="T22" fmla="*/ 0 w 360"/>
                    <a:gd name="T23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0" h="295">
                      <a:moveTo>
                        <a:pt x="0" y="0"/>
                      </a:moveTo>
                      <a:cubicBezTo>
                        <a:pt x="2" y="96"/>
                        <a:pt x="2" y="192"/>
                        <a:pt x="6" y="288"/>
                      </a:cubicBezTo>
                      <a:cubicBezTo>
                        <a:pt x="6" y="295"/>
                        <a:pt x="10" y="274"/>
                        <a:pt x="12" y="267"/>
                      </a:cubicBezTo>
                      <a:cubicBezTo>
                        <a:pt x="13" y="265"/>
                        <a:pt x="18" y="246"/>
                        <a:pt x="18" y="246"/>
                      </a:cubicBezTo>
                      <a:cubicBezTo>
                        <a:pt x="29" y="211"/>
                        <a:pt x="34" y="169"/>
                        <a:pt x="66" y="147"/>
                      </a:cubicBezTo>
                      <a:cubicBezTo>
                        <a:pt x="73" y="137"/>
                        <a:pt x="80" y="130"/>
                        <a:pt x="90" y="123"/>
                      </a:cubicBezTo>
                      <a:cubicBezTo>
                        <a:pt x="97" y="112"/>
                        <a:pt x="108" y="100"/>
                        <a:pt x="120" y="96"/>
                      </a:cubicBezTo>
                      <a:cubicBezTo>
                        <a:pt x="133" y="76"/>
                        <a:pt x="153" y="78"/>
                        <a:pt x="171" y="66"/>
                      </a:cubicBezTo>
                      <a:cubicBezTo>
                        <a:pt x="182" y="59"/>
                        <a:pt x="196" y="58"/>
                        <a:pt x="207" y="51"/>
                      </a:cubicBezTo>
                      <a:cubicBezTo>
                        <a:pt x="239" y="30"/>
                        <a:pt x="281" y="20"/>
                        <a:pt x="318" y="12"/>
                      </a:cubicBezTo>
                      <a:cubicBezTo>
                        <a:pt x="332" y="9"/>
                        <a:pt x="346" y="3"/>
                        <a:pt x="36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94" name="Rectangle 118"/>
                <p:cNvSpPr>
                  <a:spLocks noChangeArrowheads="1"/>
                </p:cNvSpPr>
                <p:nvPr/>
              </p:nvSpPr>
              <p:spPr bwMode="auto">
                <a:xfrm>
                  <a:off x="158" y="1752"/>
                  <a:ext cx="595" cy="3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182880" bIns="155448">
                  <a:spAutoFit/>
                </a:bodyPr>
                <a:lstStyle>
                  <a:lvl1pPr algn="r" rtl="1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1pPr>
                  <a:lvl2pPr marL="571500" algn="r" rtl="1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2pPr>
                  <a:lvl3pPr marL="1143000" algn="r" rtl="1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3pPr>
                  <a:lvl4pPr marL="1714500" algn="r" rtl="1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4pPr>
                  <a:lvl5pPr marL="2286000" algn="r" rtl="1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5pPr>
                  <a:lvl6pPr marL="27432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6pPr>
                  <a:lvl7pPr marL="32004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7pPr>
                  <a:lvl8pPr marL="3657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8pPr>
                  <a:lvl9pPr marL="41148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pitchFamily="26" charset="-79"/>
                    </a:defRPr>
                  </a:lvl9pPr>
                </a:lstStyle>
                <a:p>
                  <a:pPr algn="l" rtl="0" eaLnBrk="1" hangingPunct="1"/>
                  <a:r>
                    <a:rPr lang="en-US" altLang="en-US" sz="1600" b="1" i="1">
                      <a:latin typeface="Arial" charset="0"/>
                      <a:cs typeface="Arial" charset="0"/>
                    </a:rPr>
                    <a:t>f</a:t>
                  </a:r>
                  <a:r>
                    <a:rPr lang="en-US" altLang="en-US" sz="1600" b="1" i="1" baseline="-25000">
                      <a:latin typeface="Arial" charset="0"/>
                      <a:cs typeface="Arial" charset="0"/>
                    </a:rPr>
                    <a:t>h </a:t>
                  </a:r>
                  <a:r>
                    <a:rPr lang="en-US" altLang="en-US" sz="1600" b="1" i="1">
                      <a:latin typeface="Arial" charset="0"/>
                      <a:cs typeface="Arial" charset="0"/>
                    </a:rPr>
                    <a:t>? </a:t>
                  </a:r>
                  <a:r>
                    <a:rPr lang="en-US" altLang="en-US" sz="1600" b="1">
                      <a:latin typeface="Arial" charset="0"/>
                      <a:cs typeface="Arial" charset="0"/>
                    </a:rPr>
                    <a:t>“T</a:t>
                  </a:r>
                  <a:r>
                    <a:rPr lang="en-US" altLang="en-US" sz="1600" b="1" baseline="-25000">
                      <a:latin typeface="Arial" charset="0"/>
                      <a:cs typeface="Arial" charset="0"/>
                    </a:rPr>
                    <a:t>h</a:t>
                  </a:r>
                  <a:r>
                    <a:rPr lang="en-US" altLang="en-US" sz="1600" b="1">
                      <a:latin typeface="Arial" charset="0"/>
                      <a:cs typeface="Arial" charset="0"/>
                    </a:rPr>
                    <a:t>”</a:t>
                  </a:r>
                  <a:endParaRPr lang="ru-RU" altLang="en-US" sz="1600" b="1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1495" name="Oval 119"/>
              <p:cNvSpPr>
                <a:spLocks noChangeArrowheads="1"/>
              </p:cNvSpPr>
              <p:nvPr/>
            </p:nvSpPr>
            <p:spPr bwMode="auto">
              <a:xfrm>
                <a:off x="1516" y="757"/>
                <a:ext cx="50" cy="52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9" name="Line 123"/>
              <p:cNvSpPr>
                <a:spLocks noChangeShapeType="1"/>
              </p:cNvSpPr>
              <p:nvPr/>
            </p:nvSpPr>
            <p:spPr bwMode="auto">
              <a:xfrm flipH="1">
                <a:off x="1424" y="833"/>
                <a:ext cx="92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182880" bIns="15544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500" name="Line 124"/>
              <p:cNvSpPr>
                <a:spLocks noChangeShapeType="1"/>
              </p:cNvSpPr>
              <p:nvPr/>
            </p:nvSpPr>
            <p:spPr bwMode="auto">
              <a:xfrm>
                <a:off x="1298" y="1543"/>
                <a:ext cx="0" cy="53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182880" bIns="15544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501" name="Line 125"/>
              <p:cNvSpPr>
                <a:spLocks noChangeShapeType="1"/>
              </p:cNvSpPr>
              <p:nvPr/>
            </p:nvSpPr>
            <p:spPr bwMode="auto">
              <a:xfrm flipH="1">
                <a:off x="1017" y="1523"/>
                <a:ext cx="3" cy="5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182880" bIns="155448">
                <a:sp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0141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270373"/>
              </p:ext>
            </p:extLst>
          </p:nvPr>
        </p:nvGraphicFramePr>
        <p:xfrm>
          <a:off x="3352800" y="4906964"/>
          <a:ext cx="5389650" cy="42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6" name="Equation" r:id="rId9" imgW="6095880" imgH="431640" progId="Equation.DSMT4">
                  <p:embed/>
                </p:oleObj>
              </mc:Choice>
              <mc:Fallback>
                <p:oleObj name="Equation" r:id="rId9" imgW="6095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06964"/>
                        <a:ext cx="5389650" cy="423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090538"/>
              </p:ext>
            </p:extLst>
          </p:nvPr>
        </p:nvGraphicFramePr>
        <p:xfrm>
          <a:off x="250825" y="4586436"/>
          <a:ext cx="31210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7" name="Equation" r:id="rId11" imgW="1892160" imgH="1180800" progId="Equation.DSMT4">
                  <p:embed/>
                </p:oleObj>
              </mc:Choice>
              <mc:Fallback>
                <p:oleObj name="Equation" r:id="rId11" imgW="189216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586436"/>
                        <a:ext cx="312102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509" name="Line 133"/>
          <p:cNvSpPr>
            <a:spLocks noChangeShapeType="1"/>
          </p:cNvSpPr>
          <p:nvPr/>
        </p:nvSpPr>
        <p:spPr bwMode="auto">
          <a:xfrm flipH="1">
            <a:off x="2372541" y="1801810"/>
            <a:ext cx="3954" cy="1601188"/>
          </a:xfrm>
          <a:prstGeom prst="line">
            <a:avLst/>
          </a:prstGeom>
          <a:noFill/>
          <a:ln w="222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0" bIns="155448">
            <a:spAutoFit/>
          </a:bodyPr>
          <a:lstStyle/>
          <a:p>
            <a:endParaRPr lang="en-US"/>
          </a:p>
        </p:txBody>
      </p:sp>
      <p:sp>
        <p:nvSpPr>
          <p:cNvPr id="101510" name="Text Box 134"/>
          <p:cNvSpPr txBox="1">
            <a:spLocks noChangeArrowheads="1"/>
          </p:cNvSpPr>
          <p:nvPr/>
        </p:nvSpPr>
        <p:spPr bwMode="auto">
          <a:xfrm>
            <a:off x="2012850" y="2458504"/>
            <a:ext cx="542926" cy="1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0" bIns="155448">
            <a:spAutoFit/>
          </a:bodyPr>
          <a:lstStyle>
            <a:lvl1pPr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1800" i="1" dirty="0" err="1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t</a:t>
            </a:r>
            <a:r>
              <a:rPr lang="en-US" altLang="en-US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R</a:t>
            </a:r>
            <a:endParaRPr lang="en-US" altLang="en-US" sz="1800" i="1" baseline="-25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 rtl="0" eaLnBrk="1" hangingPunct="1">
              <a:spcBef>
                <a:spcPct val="50000"/>
              </a:spcBef>
            </a:pPr>
            <a:endParaRPr lang="en-US" altLang="en-US" sz="1800" i="1" baseline="-25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 rtl="0" eaLnBrk="1" hangingPunct="1">
              <a:spcBef>
                <a:spcPct val="50000"/>
              </a:spcBef>
            </a:pPr>
            <a:endParaRPr lang="en-US" altLang="en-US" sz="1800" i="1" baseline="-25000" dirty="0">
              <a:solidFill>
                <a:srgbClr val="FF0000"/>
              </a:solidFill>
              <a:cs typeface="Times New Roman" pitchFamily="18" charset="0"/>
            </a:endParaRPr>
          </a:p>
          <a:p>
            <a:pPr algn="l" rtl="0" eaLnBrk="1" hangingPunct="1">
              <a:spcBef>
                <a:spcPct val="50000"/>
              </a:spcBef>
            </a:pPr>
            <a:r>
              <a:rPr lang="en-US" altLang="en-US" sz="1800" i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t </a:t>
            </a:r>
            <a:r>
              <a:rPr lang="en-US" altLang="en-US" sz="1800" i="1" baseline="-250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e</a:t>
            </a:r>
            <a:endParaRPr lang="ru-RU" altLang="en-US" sz="1800" i="1" baseline="-25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01512" name="Text Box 136"/>
          <p:cNvSpPr txBox="1">
            <a:spLocks noChangeArrowheads="1"/>
          </p:cNvSpPr>
          <p:nvPr/>
        </p:nvSpPr>
        <p:spPr bwMode="auto">
          <a:xfrm>
            <a:off x="3059832" y="1694242"/>
            <a:ext cx="1368427" cy="252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0" bIns="155448">
            <a:spAutoFit/>
          </a:bodyPr>
          <a:lstStyle>
            <a:lvl1pPr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  <a:lvl2pPr marL="571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2pPr>
            <a:lvl3pPr marL="1143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3pPr>
            <a:lvl4pPr marL="17145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4pPr>
            <a:lvl5pPr marL="2286000" algn="r" rtl="1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5pPr>
            <a:lvl6pPr marL="2743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6pPr>
            <a:lvl7pPr marL="32004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7pPr>
            <a:lvl8pPr marL="3657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8pPr>
            <a:lvl9pPr marL="41148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1800" dirty="0" smtClean="0">
                <a:cs typeface="Times New Roman" pitchFamily="18" charset="0"/>
              </a:rPr>
              <a:t>at</a:t>
            </a:r>
            <a:r>
              <a:rPr lang="en-US" altLang="en-US" sz="1800" b="1" dirty="0" smtClean="0">
                <a:cs typeface="Times New Roman" pitchFamily="18" charset="0"/>
              </a:rPr>
              <a:t> </a:t>
            </a:r>
            <a:r>
              <a:rPr lang="en-US" altLang="en-US" sz="1800" b="1" dirty="0" smtClean="0">
                <a:latin typeface="Symbol" pitchFamily="18" charset="2"/>
                <a:cs typeface="Arial" charset="0"/>
              </a:rPr>
              <a:t> </a:t>
            </a:r>
            <a:r>
              <a:rPr lang="en-US" altLang="en-US" sz="1800" b="1" i="1" dirty="0" err="1">
                <a:latin typeface="Symbol" pitchFamily="18" charset="2"/>
                <a:cs typeface="Arial" charset="0"/>
              </a:rPr>
              <a:t>t</a:t>
            </a:r>
            <a:r>
              <a:rPr lang="en-US" altLang="en-US" sz="1800" b="1" i="1" baseline="-25000" dirty="0" err="1">
                <a:latin typeface="Symbol" pitchFamily="18" charset="2"/>
                <a:cs typeface="Arial" charset="0"/>
              </a:rPr>
              <a:t>e</a:t>
            </a:r>
            <a:r>
              <a:rPr lang="en-US" altLang="en-US" sz="1800" b="1" i="1" dirty="0">
                <a:latin typeface="Symbol" pitchFamily="18" charset="2"/>
                <a:cs typeface="Arial" charset="0"/>
              </a:rPr>
              <a:t> &lt;&lt; t </a:t>
            </a:r>
            <a:r>
              <a:rPr lang="en-US" altLang="en-US" sz="1800" b="1" i="1" baseline="-25000" dirty="0" smtClean="0">
                <a:cs typeface="Times New Roman" pitchFamily="18" charset="0"/>
              </a:rPr>
              <a:t>R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alt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l" rtl="0" eaLnBrk="1" hangingPunct="1">
              <a:spcBef>
                <a:spcPct val="50000"/>
              </a:spcBef>
            </a:pPr>
            <a:endParaRPr lang="en-US" altLang="en-US" sz="1800" i="1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50000"/>
              </a:spcBef>
            </a:pPr>
            <a:endParaRPr lang="en-US" altLang="en-US" sz="1800" i="1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lnSpc>
                <a:spcPts val="15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  <a:cs typeface="Times New Roman" pitchFamily="18" charset="0"/>
              </a:rPr>
              <a:t>at</a:t>
            </a:r>
            <a:r>
              <a:rPr lang="en-US" altLang="en-US" sz="1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1800" b="1" i="1" dirty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t </a:t>
            </a:r>
            <a:r>
              <a:rPr lang="en-US" altLang="en-US" sz="1800" b="1" i="1" baseline="-25000" dirty="0">
                <a:solidFill>
                  <a:srgbClr val="FF0000"/>
                </a:solidFill>
                <a:cs typeface="Times New Roman" pitchFamily="18" charset="0"/>
              </a:rPr>
              <a:t>R </a:t>
            </a:r>
            <a:r>
              <a:rPr lang="en-US" altLang="en-US" sz="1800" b="1" i="1" dirty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&lt;&lt; 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t</a:t>
            </a:r>
            <a:r>
              <a:rPr lang="en-US" altLang="en-US" sz="1800" b="1" i="1" baseline="-25000" dirty="0" err="1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 </a:t>
            </a:r>
          </a:p>
          <a:p>
            <a:pPr algn="l" rtl="0" eaLnBrk="1" hangingPunct="1">
              <a:lnSpc>
                <a:spcPts val="1500"/>
              </a:lnSpc>
              <a:spcBef>
                <a:spcPct val="50000"/>
              </a:spcBef>
            </a:pPr>
            <a:r>
              <a:rPr lang="en-US" altLang="en-US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&gt;T</a:t>
            </a:r>
            <a:r>
              <a:rPr lang="en-US" altLang="en-US" sz="18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altLang="en-US" sz="18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50000"/>
              </a:spcBef>
            </a:pPr>
            <a:endParaRPr lang="ru-RU" altLang="en-US" sz="1800" b="1" baseline="-25000" dirty="0">
              <a:solidFill>
                <a:srgbClr val="FF0000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7504" y="647984"/>
            <a:ext cx="8893175" cy="0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119"/>
          <p:cNvSpPr>
            <a:spLocks noChangeArrowheads="1"/>
          </p:cNvSpPr>
          <p:nvPr/>
        </p:nvSpPr>
        <p:spPr bwMode="auto">
          <a:xfrm>
            <a:off x="2117839" y="2161434"/>
            <a:ext cx="80674" cy="8389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119"/>
          <p:cNvSpPr>
            <a:spLocks noChangeArrowheads="1"/>
          </p:cNvSpPr>
          <p:nvPr/>
        </p:nvSpPr>
        <p:spPr bwMode="auto">
          <a:xfrm>
            <a:off x="2254315" y="1881127"/>
            <a:ext cx="80674" cy="8389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119"/>
          <p:cNvSpPr>
            <a:spLocks noChangeArrowheads="1"/>
          </p:cNvSpPr>
          <p:nvPr/>
        </p:nvSpPr>
        <p:spPr bwMode="auto">
          <a:xfrm>
            <a:off x="1312025" y="1904942"/>
            <a:ext cx="80674" cy="8389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19"/>
          <p:cNvSpPr>
            <a:spLocks noChangeArrowheads="1"/>
          </p:cNvSpPr>
          <p:nvPr/>
        </p:nvSpPr>
        <p:spPr bwMode="auto">
          <a:xfrm>
            <a:off x="1442315" y="2188211"/>
            <a:ext cx="80674" cy="8389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119"/>
          <p:cNvSpPr>
            <a:spLocks noChangeArrowheads="1"/>
          </p:cNvSpPr>
          <p:nvPr/>
        </p:nvSpPr>
        <p:spPr bwMode="auto">
          <a:xfrm>
            <a:off x="1342589" y="2056085"/>
            <a:ext cx="80674" cy="8389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119"/>
          <p:cNvSpPr>
            <a:spLocks noChangeArrowheads="1"/>
          </p:cNvSpPr>
          <p:nvPr/>
        </p:nvSpPr>
        <p:spPr bwMode="auto">
          <a:xfrm>
            <a:off x="1547664" y="2336990"/>
            <a:ext cx="80674" cy="8389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119"/>
          <p:cNvSpPr>
            <a:spLocks noChangeArrowheads="1"/>
          </p:cNvSpPr>
          <p:nvPr/>
        </p:nvSpPr>
        <p:spPr bwMode="auto">
          <a:xfrm>
            <a:off x="1764548" y="2433939"/>
            <a:ext cx="80674" cy="8389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119"/>
          <p:cNvSpPr>
            <a:spLocks noChangeArrowheads="1"/>
          </p:cNvSpPr>
          <p:nvPr/>
        </p:nvSpPr>
        <p:spPr bwMode="auto">
          <a:xfrm>
            <a:off x="1978023" y="2336990"/>
            <a:ext cx="80674" cy="8389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19"/>
          <p:cNvSpPr>
            <a:spLocks noChangeArrowheads="1"/>
          </p:cNvSpPr>
          <p:nvPr/>
        </p:nvSpPr>
        <p:spPr bwMode="auto">
          <a:xfrm>
            <a:off x="2176121" y="2044195"/>
            <a:ext cx="80674" cy="8389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5</a:t>
            </a:fld>
            <a:endParaRPr lang="en-US" dirty="0"/>
          </a:p>
        </p:txBody>
      </p:sp>
      <p:sp>
        <p:nvSpPr>
          <p:cNvPr id="82" name="Oval 114"/>
          <p:cNvSpPr>
            <a:spLocks noChangeArrowheads="1"/>
          </p:cNvSpPr>
          <p:nvPr/>
        </p:nvSpPr>
        <p:spPr bwMode="auto">
          <a:xfrm>
            <a:off x="2123728" y="3343344"/>
            <a:ext cx="148440" cy="148439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4"/>
          <p:cNvSpPr>
            <a:spLocks noChangeArrowheads="1"/>
          </p:cNvSpPr>
          <p:nvPr/>
        </p:nvSpPr>
        <p:spPr bwMode="auto">
          <a:xfrm>
            <a:off x="2402454" y="3527658"/>
            <a:ext cx="148440" cy="148439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5691" y="4211363"/>
            <a:ext cx="25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optical transitions: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308619"/>
              </p:ext>
            </p:extLst>
          </p:nvPr>
        </p:nvGraphicFramePr>
        <p:xfrm>
          <a:off x="1403648" y="2730607"/>
          <a:ext cx="372883" cy="26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8" name="Equation" r:id="rId13" imgW="355320" imgH="253800" progId="Equation.DSMT4">
                  <p:embed/>
                </p:oleObj>
              </mc:Choice>
              <mc:Fallback>
                <p:oleObj name="Equation" r:id="rId13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03648" y="2730607"/>
                        <a:ext cx="372883" cy="2663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Oval 114"/>
          <p:cNvSpPr>
            <a:spLocks noChangeArrowheads="1"/>
          </p:cNvSpPr>
          <p:nvPr/>
        </p:nvSpPr>
        <p:spPr bwMode="auto">
          <a:xfrm>
            <a:off x="1403648" y="3355743"/>
            <a:ext cx="148398" cy="148439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0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2006976" y="97582"/>
            <a:ext cx="5688359" cy="419100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>
            <a:noFill/>
          </a:ln>
          <a:effectLst/>
          <a:extLst/>
        </p:spPr>
        <p:txBody>
          <a:bodyPr tIns="0" bIns="0"/>
          <a:lstStyle/>
          <a:p>
            <a:pPr algn="ctr" eaLnBrk="0" hangingPunct="0">
              <a:lnSpc>
                <a:spcPct val="100000"/>
              </a:lnSpc>
            </a:pPr>
            <a:r>
              <a:rPr lang="en-US" altLang="en-US" sz="2800" b="1" dirty="0"/>
              <a:t>2DEG  PL  in quantum wells       B=0</a:t>
            </a:r>
          </a:p>
        </p:txBody>
      </p:sp>
      <p:graphicFrame>
        <p:nvGraphicFramePr>
          <p:cNvPr id="192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5236"/>
              </p:ext>
            </p:extLst>
          </p:nvPr>
        </p:nvGraphicFramePr>
        <p:xfrm>
          <a:off x="179512" y="2708920"/>
          <a:ext cx="4248472" cy="3654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0" name="Graph" r:id="rId3" imgW="3926880" imgH="3038400" progId="Origin50.Graph">
                  <p:embed/>
                </p:oleObj>
              </mc:Choice>
              <mc:Fallback>
                <p:oleObj name="Graph" r:id="rId3" imgW="3926880" imgH="30384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57" t="9029" r="14438" b="6020"/>
                      <a:stretch>
                        <a:fillRect/>
                      </a:stretch>
                    </p:blipFill>
                    <p:spPr bwMode="auto">
                      <a:xfrm>
                        <a:off x="179512" y="2708920"/>
                        <a:ext cx="4248472" cy="3654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34275" y="686529"/>
            <a:ext cx="1656182" cy="1486576"/>
            <a:chOff x="402" y="332"/>
            <a:chExt cx="1121" cy="964"/>
          </a:xfrm>
        </p:grpSpPr>
        <p:sp>
          <p:nvSpPr>
            <p:cNvPr id="192517" name="Line 5"/>
            <p:cNvSpPr>
              <a:spLocks noChangeShapeType="1"/>
            </p:cNvSpPr>
            <p:nvPr/>
          </p:nvSpPr>
          <p:spPr bwMode="auto">
            <a:xfrm flipV="1">
              <a:off x="856" y="414"/>
              <a:ext cx="1" cy="2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18" name="Line 6"/>
            <p:cNvSpPr>
              <a:spLocks noChangeShapeType="1"/>
            </p:cNvSpPr>
            <p:nvPr/>
          </p:nvSpPr>
          <p:spPr bwMode="auto">
            <a:xfrm>
              <a:off x="613" y="339"/>
              <a:ext cx="244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19" name="Line 7"/>
            <p:cNvSpPr>
              <a:spLocks noChangeShapeType="1"/>
            </p:cNvSpPr>
            <p:nvPr/>
          </p:nvSpPr>
          <p:spPr bwMode="auto">
            <a:xfrm>
              <a:off x="676" y="1080"/>
              <a:ext cx="186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0" name="Line 8"/>
            <p:cNvSpPr>
              <a:spLocks noChangeShapeType="1"/>
            </p:cNvSpPr>
            <p:nvPr/>
          </p:nvSpPr>
          <p:spPr bwMode="auto">
            <a:xfrm>
              <a:off x="867" y="984"/>
              <a:ext cx="0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1" name="Rectangle 9"/>
            <p:cNvSpPr>
              <a:spLocks noChangeArrowheads="1"/>
            </p:cNvSpPr>
            <p:nvPr/>
          </p:nvSpPr>
          <p:spPr bwMode="auto">
            <a:xfrm>
              <a:off x="956" y="506"/>
              <a:ext cx="260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 eaLnBrk="0" hangingPunct="0">
                <a:lnSpc>
                  <a:spcPct val="100000"/>
                </a:lnSpc>
              </a:pPr>
              <a:r>
                <a:rPr lang="en-US" altLang="en-US" sz="1000">
                  <a:solidFill>
                    <a:schemeClr val="folHlink"/>
                  </a:solidFill>
                </a:rPr>
                <a:t>2DEG</a:t>
              </a:r>
            </a:p>
          </p:txBody>
        </p:sp>
        <p:sp>
          <p:nvSpPr>
            <p:cNvPr id="192522" name="Line 10"/>
            <p:cNvSpPr>
              <a:spLocks noChangeShapeType="1"/>
            </p:cNvSpPr>
            <p:nvPr/>
          </p:nvSpPr>
          <p:spPr bwMode="auto">
            <a:xfrm flipV="1">
              <a:off x="785" y="692"/>
              <a:ext cx="613" cy="9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3" name="Line 11"/>
            <p:cNvSpPr>
              <a:spLocks noChangeShapeType="1"/>
            </p:cNvSpPr>
            <p:nvPr/>
          </p:nvSpPr>
          <p:spPr bwMode="auto">
            <a:xfrm flipH="1" flipV="1">
              <a:off x="1232" y="373"/>
              <a:ext cx="7" cy="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4" name="Rectangle 12"/>
            <p:cNvSpPr>
              <a:spLocks noChangeArrowheads="1"/>
            </p:cNvSpPr>
            <p:nvPr/>
          </p:nvSpPr>
          <p:spPr bwMode="auto">
            <a:xfrm>
              <a:off x="1132" y="617"/>
              <a:ext cx="78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100000"/>
                </a:lnSpc>
              </a:pPr>
              <a:endParaRPr lang="en-US" altLang="en-US" sz="1000">
                <a:latin typeface="Times New Roman" pitchFamily="18" charset="0"/>
                <a:cs typeface="Miriam" pitchFamily="2" charset="-79"/>
              </a:endParaRPr>
            </a:p>
          </p:txBody>
        </p:sp>
        <p:sp>
          <p:nvSpPr>
            <p:cNvPr id="192525" name="Arc 13"/>
            <p:cNvSpPr>
              <a:spLocks/>
            </p:cNvSpPr>
            <p:nvPr/>
          </p:nvSpPr>
          <p:spPr bwMode="auto">
            <a:xfrm rot="10576494">
              <a:off x="1235" y="332"/>
              <a:ext cx="288" cy="193"/>
            </a:xfrm>
            <a:custGeom>
              <a:avLst/>
              <a:gdLst>
                <a:gd name="G0" fmla="+- 0 0 0"/>
                <a:gd name="G1" fmla="+- 21547 0 0"/>
                <a:gd name="G2" fmla="+- 21600 0 0"/>
                <a:gd name="T0" fmla="*/ 1513 w 21053"/>
                <a:gd name="T1" fmla="*/ 0 h 21547"/>
                <a:gd name="T2" fmla="*/ 21053 w 21053"/>
                <a:gd name="T3" fmla="*/ 16719 h 21547"/>
                <a:gd name="T4" fmla="*/ 0 w 21053"/>
                <a:gd name="T5" fmla="*/ 21547 h 2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53" h="21547" fill="none" extrusionOk="0">
                  <a:moveTo>
                    <a:pt x="1512" y="0"/>
                  </a:moveTo>
                  <a:cubicBezTo>
                    <a:pt x="10995" y="665"/>
                    <a:pt x="18928" y="7453"/>
                    <a:pt x="21053" y="16718"/>
                  </a:cubicBezTo>
                </a:path>
                <a:path w="21053" h="21547" stroke="0" extrusionOk="0">
                  <a:moveTo>
                    <a:pt x="1512" y="0"/>
                  </a:moveTo>
                  <a:cubicBezTo>
                    <a:pt x="10995" y="665"/>
                    <a:pt x="18928" y="7453"/>
                    <a:pt x="21053" y="16718"/>
                  </a:cubicBezTo>
                  <a:lnTo>
                    <a:pt x="0" y="2154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6" name="Line 14"/>
            <p:cNvSpPr>
              <a:spLocks noChangeShapeType="1"/>
            </p:cNvSpPr>
            <p:nvPr/>
          </p:nvSpPr>
          <p:spPr bwMode="auto">
            <a:xfrm>
              <a:off x="849" y="663"/>
              <a:ext cx="293" cy="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7" name="Line 15"/>
            <p:cNvSpPr>
              <a:spLocks noChangeShapeType="1"/>
            </p:cNvSpPr>
            <p:nvPr/>
          </p:nvSpPr>
          <p:spPr bwMode="auto">
            <a:xfrm>
              <a:off x="870" y="990"/>
              <a:ext cx="274" cy="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8" name="Rectangle 16"/>
            <p:cNvSpPr>
              <a:spLocks noChangeArrowheads="1"/>
            </p:cNvSpPr>
            <p:nvPr/>
          </p:nvSpPr>
          <p:spPr bwMode="auto">
            <a:xfrm>
              <a:off x="1060" y="691"/>
              <a:ext cx="178" cy="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>
              <a:lvl1pPr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algn="r" rtl="1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l" rtl="0" eaLnBrk="1" hangingPunct="1"/>
              <a:endParaRPr lang="en-US" altLang="en-US" sz="1600" i="1">
                <a:solidFill>
                  <a:schemeClr val="fol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2529" name="Arc 17"/>
            <p:cNvSpPr>
              <a:spLocks/>
            </p:cNvSpPr>
            <p:nvPr/>
          </p:nvSpPr>
          <p:spPr bwMode="auto">
            <a:xfrm rot="217201">
              <a:off x="1108" y="754"/>
              <a:ext cx="134" cy="99"/>
            </a:xfrm>
            <a:custGeom>
              <a:avLst/>
              <a:gdLst>
                <a:gd name="G0" fmla="+- 0 0 0"/>
                <a:gd name="G1" fmla="+- 21110 0 0"/>
                <a:gd name="G2" fmla="+- 21600 0 0"/>
                <a:gd name="T0" fmla="*/ 4574 w 21073"/>
                <a:gd name="T1" fmla="*/ 0 h 21110"/>
                <a:gd name="T2" fmla="*/ 21073 w 21073"/>
                <a:gd name="T3" fmla="*/ 16369 h 21110"/>
                <a:gd name="T4" fmla="*/ 0 w 21073"/>
                <a:gd name="T5" fmla="*/ 21110 h 2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3" h="21110" fill="none" extrusionOk="0">
                  <a:moveTo>
                    <a:pt x="4574" y="-1"/>
                  </a:moveTo>
                  <a:cubicBezTo>
                    <a:pt x="12790" y="1780"/>
                    <a:pt x="19227" y="8166"/>
                    <a:pt x="21073" y="16368"/>
                  </a:cubicBezTo>
                </a:path>
                <a:path w="21073" h="21110" stroke="0" extrusionOk="0">
                  <a:moveTo>
                    <a:pt x="4574" y="-1"/>
                  </a:moveTo>
                  <a:cubicBezTo>
                    <a:pt x="12790" y="1780"/>
                    <a:pt x="19227" y="8166"/>
                    <a:pt x="21073" y="16368"/>
                  </a:cubicBezTo>
                  <a:lnTo>
                    <a:pt x="0" y="2111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0" name="Arc 18"/>
            <p:cNvSpPr>
              <a:spLocks/>
            </p:cNvSpPr>
            <p:nvPr/>
          </p:nvSpPr>
          <p:spPr bwMode="auto">
            <a:xfrm rot="656518">
              <a:off x="1125" y="1068"/>
              <a:ext cx="153" cy="6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45"/>
                <a:gd name="T1" fmla="*/ 0 h 21600"/>
                <a:gd name="T2" fmla="*/ 21245 w 21245"/>
                <a:gd name="T3" fmla="*/ 17699 h 21600"/>
                <a:gd name="T4" fmla="*/ 0 w 212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45" h="21600" fill="none" extrusionOk="0">
                  <a:moveTo>
                    <a:pt x="-1" y="0"/>
                  </a:moveTo>
                  <a:cubicBezTo>
                    <a:pt x="10424" y="0"/>
                    <a:pt x="19362" y="7445"/>
                    <a:pt x="21244" y="17699"/>
                  </a:cubicBezTo>
                </a:path>
                <a:path w="21245" h="21600" stroke="0" extrusionOk="0">
                  <a:moveTo>
                    <a:pt x="-1" y="0"/>
                  </a:moveTo>
                  <a:cubicBezTo>
                    <a:pt x="10424" y="0"/>
                    <a:pt x="19362" y="7445"/>
                    <a:pt x="21244" y="176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1" name="Arc 19"/>
            <p:cNvSpPr>
              <a:spLocks/>
            </p:cNvSpPr>
            <p:nvPr/>
          </p:nvSpPr>
          <p:spPr bwMode="auto">
            <a:xfrm rot="-11335869">
              <a:off x="1272" y="1083"/>
              <a:ext cx="223" cy="213"/>
            </a:xfrm>
            <a:custGeom>
              <a:avLst/>
              <a:gdLst>
                <a:gd name="G0" fmla="+- 0 0 0"/>
                <a:gd name="G1" fmla="+- 21547 0 0"/>
                <a:gd name="G2" fmla="+- 21600 0 0"/>
                <a:gd name="T0" fmla="*/ 1513 w 20540"/>
                <a:gd name="T1" fmla="*/ 0 h 21547"/>
                <a:gd name="T2" fmla="*/ 20540 w 20540"/>
                <a:gd name="T3" fmla="*/ 14862 h 21547"/>
                <a:gd name="T4" fmla="*/ 0 w 20540"/>
                <a:gd name="T5" fmla="*/ 21547 h 2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40" h="21547" fill="none" extrusionOk="0">
                  <a:moveTo>
                    <a:pt x="1512" y="0"/>
                  </a:moveTo>
                  <a:cubicBezTo>
                    <a:pt x="10290" y="616"/>
                    <a:pt x="17816" y="6495"/>
                    <a:pt x="20539" y="14862"/>
                  </a:cubicBezTo>
                </a:path>
                <a:path w="20540" h="21547" stroke="0" extrusionOk="0">
                  <a:moveTo>
                    <a:pt x="1512" y="0"/>
                  </a:moveTo>
                  <a:cubicBezTo>
                    <a:pt x="10290" y="616"/>
                    <a:pt x="17816" y="6495"/>
                    <a:pt x="20539" y="14862"/>
                  </a:cubicBezTo>
                  <a:lnTo>
                    <a:pt x="0" y="2154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2" name="Oval 20"/>
            <p:cNvSpPr>
              <a:spLocks noChangeArrowheads="1"/>
            </p:cNvSpPr>
            <p:nvPr/>
          </p:nvSpPr>
          <p:spPr bwMode="auto">
            <a:xfrm>
              <a:off x="893" y="1050"/>
              <a:ext cx="59" cy="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3" name="AutoShape 21"/>
            <p:cNvSpPr>
              <a:spLocks noChangeArrowheads="1"/>
            </p:cNvSpPr>
            <p:nvPr/>
          </p:nvSpPr>
          <p:spPr bwMode="auto">
            <a:xfrm rot="-10800000">
              <a:off x="937" y="694"/>
              <a:ext cx="124" cy="32"/>
            </a:xfrm>
            <a:prstGeom prst="rtTriangle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4" name="Line 22"/>
            <p:cNvSpPr>
              <a:spLocks noChangeShapeType="1"/>
            </p:cNvSpPr>
            <p:nvPr/>
          </p:nvSpPr>
          <p:spPr bwMode="auto">
            <a:xfrm>
              <a:off x="1270" y="1125"/>
              <a:ext cx="1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5" name="Oval 23"/>
            <p:cNvSpPr>
              <a:spLocks noChangeArrowheads="1"/>
            </p:cNvSpPr>
            <p:nvPr/>
          </p:nvSpPr>
          <p:spPr bwMode="auto">
            <a:xfrm>
              <a:off x="1037" y="668"/>
              <a:ext cx="40" cy="3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206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6" name="Line 24"/>
            <p:cNvSpPr>
              <a:spLocks noChangeShapeType="1"/>
            </p:cNvSpPr>
            <p:nvPr/>
          </p:nvSpPr>
          <p:spPr bwMode="auto">
            <a:xfrm flipH="1">
              <a:off x="936" y="745"/>
              <a:ext cx="154" cy="29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2537" name="Group 25"/>
            <p:cNvGrpSpPr>
              <a:grpSpLocks/>
            </p:cNvGrpSpPr>
            <p:nvPr/>
          </p:nvGrpSpPr>
          <p:grpSpPr bwMode="auto">
            <a:xfrm>
              <a:off x="402" y="691"/>
              <a:ext cx="618" cy="265"/>
              <a:chOff x="1710" y="1287"/>
              <a:chExt cx="843" cy="391"/>
            </a:xfrm>
          </p:grpSpPr>
          <p:sp>
            <p:nvSpPr>
              <p:cNvPr id="192538" name="Text Box 26"/>
              <p:cNvSpPr txBox="1">
                <a:spLocks noChangeArrowheads="1"/>
              </p:cNvSpPr>
              <p:nvPr/>
            </p:nvSpPr>
            <p:spPr bwMode="auto">
              <a:xfrm>
                <a:off x="1710" y="1287"/>
                <a:ext cx="767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n-US" sz="1200" b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2De-h PL</a:t>
                </a:r>
              </a:p>
            </p:txBody>
          </p:sp>
          <p:sp>
            <p:nvSpPr>
              <p:cNvPr id="192539" name="Freeform 27"/>
              <p:cNvSpPr>
                <a:spLocks/>
              </p:cNvSpPr>
              <p:nvPr/>
            </p:nvSpPr>
            <p:spPr bwMode="auto">
              <a:xfrm rot="10567152" flipH="1">
                <a:off x="2102" y="1466"/>
                <a:ext cx="451" cy="212"/>
              </a:xfrm>
              <a:custGeom>
                <a:avLst/>
                <a:gdLst>
                  <a:gd name="T0" fmla="*/ 0 w 264"/>
                  <a:gd name="T1" fmla="*/ 0 h 384"/>
                  <a:gd name="T2" fmla="*/ 240 w 264"/>
                  <a:gd name="T3" fmla="*/ 192 h 384"/>
                  <a:gd name="T4" fmla="*/ 144 w 264"/>
                  <a:gd name="T5" fmla="*/ 192 h 384"/>
                  <a:gd name="T6" fmla="*/ 240 w 264"/>
                  <a:gd name="T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384">
                    <a:moveTo>
                      <a:pt x="0" y="0"/>
                    </a:moveTo>
                    <a:cubicBezTo>
                      <a:pt x="108" y="80"/>
                      <a:pt x="216" y="160"/>
                      <a:pt x="240" y="192"/>
                    </a:cubicBezTo>
                    <a:cubicBezTo>
                      <a:pt x="264" y="224"/>
                      <a:pt x="144" y="160"/>
                      <a:pt x="144" y="192"/>
                    </a:cubicBezTo>
                    <a:cubicBezTo>
                      <a:pt x="144" y="224"/>
                      <a:pt x="224" y="352"/>
                      <a:pt x="240" y="384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8" name="Picture 2" descr="Grap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5341"/>
            <a:ext cx="3874618" cy="50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479" y="2267580"/>
            <a:ext cx="3844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MDQW-width and  n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variations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052736"/>
            <a:ext cx="1831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depletion:</a:t>
            </a:r>
          </a:p>
          <a:p>
            <a:r>
              <a:rPr lang="en-US" i="1" dirty="0" smtClean="0"/>
              <a:t>n</a:t>
            </a:r>
            <a:r>
              <a:rPr lang="en-US" i="1" baseline="-25000" dirty="0" smtClean="0"/>
              <a:t>2De </a:t>
            </a:r>
            <a:r>
              <a:rPr lang="en-US" dirty="0" smtClean="0"/>
              <a:t> decreases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3563888" y="1810527"/>
            <a:ext cx="2160240" cy="376679"/>
          </a:xfrm>
          <a:prstGeom prst="bentConnector3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3716288" y="2267580"/>
            <a:ext cx="2007840" cy="576970"/>
          </a:xfrm>
          <a:prstGeom prst="bentConnector3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5949280"/>
            <a:ext cx="2924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 of  mw-radiation on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2De-hole PL  spectrum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979712" y="548680"/>
            <a:ext cx="5715623" cy="0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505783" y="749754"/>
            <a:ext cx="0" cy="1517826"/>
          </a:xfrm>
          <a:prstGeom prst="straightConnector1">
            <a:avLst/>
          </a:prstGeom>
          <a:ln w="34925" cmpd="dbl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1488567" y="692696"/>
            <a:ext cx="59097" cy="57057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00206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>
            <a:off x="1388948" y="2185822"/>
            <a:ext cx="87167" cy="8018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85768" y="755867"/>
            <a:ext cx="135691" cy="1195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139431" y="2028187"/>
            <a:ext cx="220624" cy="14333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1793468" y="1463743"/>
            <a:ext cx="1122348" cy="1244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51155" y="4005064"/>
            <a:ext cx="4185341" cy="259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88544" y="240347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&lt; E</a:t>
            </a:r>
            <a:r>
              <a:rPr lang="en-US" sz="1600" baseline="-25000" dirty="0" smtClean="0"/>
              <a:t>g</a:t>
            </a:r>
            <a:r>
              <a:rPr lang="en-US" sz="1600" dirty="0" smtClean="0"/>
              <a:t> (AlGaAs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1800" y="697324"/>
            <a:ext cx="2469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E</a:t>
            </a:r>
            <a:r>
              <a:rPr lang="en-US" i="1" baseline="-25000" dirty="0" smtClean="0"/>
              <a:t>L  </a:t>
            </a:r>
            <a:r>
              <a:rPr lang="en-US" dirty="0" smtClean="0"/>
              <a:t>=1.96 eV</a:t>
            </a:r>
            <a:r>
              <a:rPr lang="en-US" i="1" dirty="0" smtClean="0"/>
              <a:t>&gt; </a:t>
            </a:r>
            <a:r>
              <a:rPr lang="en-US" i="1" dirty="0"/>
              <a:t>E</a:t>
            </a:r>
            <a:r>
              <a:rPr lang="en-US" i="1" baseline="-25000" dirty="0"/>
              <a:t>g</a:t>
            </a:r>
            <a:r>
              <a:rPr lang="en-US" i="1" dirty="0"/>
              <a:t> </a:t>
            </a:r>
            <a:r>
              <a:rPr lang="en-US" dirty="0"/>
              <a:t>(AlGaAs)</a:t>
            </a:r>
          </a:p>
        </p:txBody>
      </p:sp>
    </p:spTree>
    <p:extLst>
      <p:ext uri="{BB962C8B-B14F-4D97-AF65-F5344CB8AC3E}">
        <p14:creationId xmlns:p14="http://schemas.microsoft.com/office/powerpoint/2010/main" val="624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9" grpId="0" animBg="1"/>
      <p:bldP spid="40" grpId="0" animBg="1"/>
      <p:bldP spid="21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5909" r="42305" b="9742"/>
          <a:stretch/>
        </p:blipFill>
        <p:spPr bwMode="auto">
          <a:xfrm>
            <a:off x="35496" y="620688"/>
            <a:ext cx="4691579" cy="5763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79912" y="299695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Symbol" panose="05050102010706020507" pitchFamily="18" charset="2"/>
              </a:rPr>
              <a:t>n </a:t>
            </a:r>
            <a:r>
              <a:rPr lang="en-US" sz="2000" dirty="0" smtClean="0">
                <a:latin typeface="Symbol" panose="05050102010706020507" pitchFamily="18" charset="2"/>
                <a:cs typeface="+mn-cs"/>
              </a:rPr>
              <a:t>~2</a:t>
            </a:r>
            <a:endParaRPr lang="en-US" sz="2000" dirty="0">
              <a:latin typeface="Symbol" panose="05050102010706020507" pitchFamily="18" charset="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9531" y="6390720"/>
            <a:ext cx="166852" cy="20663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0" rIns="91440" bIns="15544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9111" y="847648"/>
            <a:ext cx="1810601" cy="1403120"/>
            <a:chOff x="518654" y="3480311"/>
            <a:chExt cx="2227262" cy="1633187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3927945"/>
                </p:ext>
              </p:extLst>
            </p:nvPr>
          </p:nvGraphicFramePr>
          <p:xfrm>
            <a:off x="727502" y="4476910"/>
            <a:ext cx="1549400" cy="63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328" name="משוואה" r:id="rId5" imgW="647640" imgH="393480" progId="Equation.3">
                    <p:embed/>
                  </p:oleObj>
                </mc:Choice>
                <mc:Fallback>
                  <p:oleObj name="משוואה" r:id="rId5" imgW="647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502" y="4476910"/>
                          <a:ext cx="1549400" cy="63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93966" y="3480311"/>
              <a:ext cx="1491771" cy="391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sz="1600" b="1" u="sng" dirty="0"/>
                <a:t>filling factor</a:t>
              </a:r>
              <a:r>
                <a:rPr lang="en-US" altLang="en-US" sz="1600" dirty="0"/>
                <a:t>:</a:t>
              </a:r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7777028"/>
                </p:ext>
              </p:extLst>
            </p:nvPr>
          </p:nvGraphicFramePr>
          <p:xfrm>
            <a:off x="518654" y="3911165"/>
            <a:ext cx="2227262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329" name="Equation" r:id="rId7" imgW="1434960" imgH="419040" progId="Equation.DSMT4">
                    <p:embed/>
                  </p:oleObj>
                </mc:Choice>
                <mc:Fallback>
                  <p:oleObj name="Equation" r:id="rId7" imgW="14349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654" y="3911165"/>
                          <a:ext cx="2227262" cy="531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478066" y="3681"/>
            <a:ext cx="863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 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 QW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HJ: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spectral  evolution under magnetic field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18760"/>
              </p:ext>
            </p:extLst>
          </p:nvPr>
        </p:nvGraphicFramePr>
        <p:xfrm>
          <a:off x="2771800" y="664560"/>
          <a:ext cx="3860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0" name="Equation" r:id="rId9" imgW="3149280" imgH="279360" progId="Equation.DSMT4">
                  <p:embed/>
                </p:oleObj>
              </mc:Choice>
              <mc:Fallback>
                <p:oleObj name="Equation" r:id="rId9" imgW="3149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1800" y="664560"/>
                        <a:ext cx="3860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1800" y="1196752"/>
            <a:ext cx="2135173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MDQW,  </a:t>
            </a:r>
            <a:r>
              <a:rPr lang="en-US" sz="2000" dirty="0" smtClean="0"/>
              <a:t>20 nm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ts val="3000"/>
              </a:lnSpc>
            </a:pPr>
            <a:r>
              <a:rPr lang="en-US" sz="2000" i="1" dirty="0" smtClean="0"/>
              <a:t>n</a:t>
            </a:r>
            <a:r>
              <a:rPr lang="en-US" sz="2000" i="1" baseline="-25000" dirty="0" smtClean="0"/>
              <a:t>2D</a:t>
            </a:r>
            <a:r>
              <a:rPr lang="en-US" sz="2000" dirty="0" smtClean="0"/>
              <a:t>= 10</a:t>
            </a:r>
            <a:r>
              <a:rPr lang="en-US" sz="2000" baseline="30000" dirty="0" smtClean="0"/>
              <a:t>11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354748" y="6372036"/>
            <a:ext cx="15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energy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flipH="1">
            <a:off x="3707904" y="4725144"/>
            <a:ext cx="1199068" cy="16594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866385" y="1011200"/>
            <a:ext cx="4242119" cy="5240055"/>
            <a:chOff x="251520" y="838687"/>
            <a:chExt cx="4253429" cy="5136602"/>
          </a:xfrm>
        </p:grpSpPr>
        <p:pic>
          <p:nvPicPr>
            <p:cNvPr id="35" name="Picture 23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0" t="20666" r="52134" b="11912"/>
            <a:stretch/>
          </p:blipFill>
          <p:spPr bwMode="auto">
            <a:xfrm>
              <a:off x="251520" y="838687"/>
              <a:ext cx="4253429" cy="4966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 rot="16389537">
              <a:off x="2138012" y="5493468"/>
              <a:ext cx="676924" cy="28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dirty="0" smtClean="0">
                  <a:latin typeface="Times New Roman" pitchFamily="18" charset="0"/>
                  <a:cs typeface="Times New Roman" pitchFamily="18" charset="0"/>
                </a:rPr>
                <a:t>Exciton</a:t>
              </a:r>
              <a:endParaRPr lang="en-US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3591" y="4704734"/>
              <a:ext cx="1056016" cy="2952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2De-hole PL</a:t>
              </a:r>
              <a:endParaRPr lang="en-US" sz="1200" dirty="0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323528" y="535032"/>
            <a:ext cx="8639945" cy="0"/>
          </a:xfrm>
          <a:prstGeom prst="line">
            <a:avLst/>
          </a:prstGeom>
          <a:ln w="539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9445" y="6243750"/>
            <a:ext cx="498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Exciton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2De-h 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changeover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lang="en-US" altLang="en-US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2 </a:t>
            </a:r>
            <a:r>
              <a:rPr lang="en-US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02896" y="6597352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80484" y="593980"/>
            <a:ext cx="20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(+optical depletion)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972216" y="1159431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HJ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3143" y="2780928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T=2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1600" y="1118765"/>
            <a:ext cx="6858000" cy="5262563"/>
            <a:chOff x="1676400" y="762000"/>
            <a:chExt cx="6858000" cy="5262563"/>
          </a:xfrm>
        </p:grpSpPr>
        <p:sp>
          <p:nvSpPr>
            <p:cNvPr id="6146" name="AutoShape 2"/>
            <p:cNvSpPr>
              <a:spLocks noChangeArrowheads="1"/>
            </p:cNvSpPr>
            <p:nvPr/>
          </p:nvSpPr>
          <p:spPr bwMode="auto">
            <a:xfrm>
              <a:off x="3803650" y="3149600"/>
              <a:ext cx="1373188" cy="2260600"/>
            </a:xfrm>
            <a:prstGeom prst="cube">
              <a:avLst>
                <a:gd name="adj" fmla="val 186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47" name="Oval 3"/>
            <p:cNvSpPr>
              <a:spLocks noChangeArrowheads="1"/>
            </p:cNvSpPr>
            <p:nvPr/>
          </p:nvSpPr>
          <p:spPr bwMode="auto">
            <a:xfrm>
              <a:off x="5045075" y="4114800"/>
              <a:ext cx="57150" cy="12541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 flipH="1">
              <a:off x="4160838" y="5067300"/>
              <a:ext cx="10287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 flipV="1">
              <a:off x="4010025" y="4999038"/>
              <a:ext cx="34290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4078288" y="3149600"/>
              <a:ext cx="1587" cy="1985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4421188" y="3903663"/>
              <a:ext cx="331787" cy="604837"/>
            </a:xfrm>
            <a:prstGeom prst="cube">
              <a:avLst>
                <a:gd name="adj" fmla="val 85694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0">
                <a:solidFill>
                  <a:srgbClr val="FF6600"/>
                </a:solidFill>
              </a:endParaRP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3667125" y="5216525"/>
              <a:ext cx="54927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3667125" y="4176713"/>
              <a:ext cx="549275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3309938" y="4606925"/>
              <a:ext cx="5175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latin typeface="Symbol" pitchFamily="18" charset="2"/>
                </a:rPr>
                <a:t>l</a:t>
              </a:r>
              <a:r>
                <a:rPr lang="en-US" altLang="en-US" sz="1400" b="0">
                  <a:latin typeface="Arial" pitchFamily="34" charset="0"/>
                </a:rPr>
                <a:t>/4</a:t>
              </a:r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H="1">
              <a:off x="3735388" y="4178300"/>
              <a:ext cx="3175" cy="1055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 flipV="1">
              <a:off x="5780727" y="4176713"/>
              <a:ext cx="1588" cy="822325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H="1">
              <a:off x="4695825" y="4176713"/>
              <a:ext cx="1098550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5713413" y="4108450"/>
              <a:ext cx="136525" cy="136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5773738" y="4108450"/>
              <a:ext cx="1587" cy="68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 flipV="1">
              <a:off x="5842000" y="4176713"/>
              <a:ext cx="1588" cy="68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5713413" y="4048125"/>
              <a:ext cx="1587" cy="69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4352925" y="1917700"/>
              <a:ext cx="1588" cy="13700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598863" y="2533650"/>
              <a:ext cx="8223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 dirty="0" err="1"/>
                <a:t>P</a:t>
              </a:r>
              <a:r>
                <a:rPr lang="en-US" altLang="en-US" sz="2000" b="0" i="1" baseline="-25000" dirty="0" err="1">
                  <a:cs typeface="22" charset="-79"/>
                </a:rPr>
                <a:t>mw</a:t>
              </a:r>
              <a:endParaRPr lang="en-US" altLang="en-US" sz="2400" i="1" baseline="-25000" dirty="0">
                <a:cs typeface="22" charset="-79"/>
              </a:endParaRPr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 flipV="1">
              <a:off x="4627563" y="3995738"/>
              <a:ext cx="1647825" cy="180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4627563" y="4176713"/>
              <a:ext cx="1658937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313238" y="3551238"/>
              <a:ext cx="357470" cy="400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i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V="1">
              <a:off x="4765675" y="1917700"/>
              <a:ext cx="1588" cy="127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4765675" y="2533650"/>
              <a:ext cx="179863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/>
                <a:t>P</a:t>
              </a:r>
              <a:r>
                <a:rPr lang="en-US" altLang="en-US" sz="2000" b="0" i="1" baseline="-25000"/>
                <a:t>mw</a:t>
              </a:r>
              <a:r>
                <a:rPr lang="en-US" altLang="en-US" sz="2000" b="0" i="1"/>
                <a:t>-</a:t>
              </a:r>
              <a:r>
                <a:rPr lang="en-US" altLang="en-US" sz="2000" b="0"/>
                <a:t> </a:t>
              </a:r>
              <a:r>
                <a:rPr lang="en-US" altLang="en-US" sz="2000" i="1"/>
                <a:t>P </a:t>
              </a:r>
              <a:r>
                <a:rPr lang="en-US" altLang="en-US" sz="2000" i="1" baseline="30000"/>
                <a:t>abs</a:t>
              </a:r>
              <a:r>
                <a:rPr lang="en-US" altLang="en-US" sz="2000" i="1" baseline="-25000"/>
                <a:t>mw</a:t>
              </a:r>
              <a:endParaRPr lang="en-US" altLang="en-US" sz="2400" i="1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 rot="5400000">
              <a:off x="5865019" y="1820069"/>
              <a:ext cx="193675" cy="195263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6076950" y="1812925"/>
              <a:ext cx="11113" cy="19367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6000750" y="1917700"/>
              <a:ext cx="123507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7242175" y="1581150"/>
              <a:ext cx="1155700" cy="673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7427913" y="1822450"/>
              <a:ext cx="1042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LOCK-IN</a:t>
              </a:r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3324225" y="1917700"/>
              <a:ext cx="1166813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1882775" y="1438275"/>
              <a:ext cx="674688" cy="8445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1676400" y="2360613"/>
              <a:ext cx="1340110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dirty="0"/>
                <a:t>Gunn-Diode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dirty="0"/>
                <a:t>     </a:t>
              </a:r>
              <a:endParaRPr lang="en-US" altLang="en-US" sz="1600" b="0" dirty="0"/>
            </a:p>
          </p:txBody>
        </p:sp>
        <p:sp>
          <p:nvSpPr>
            <p:cNvPr id="6177" name="AutoShape 33"/>
            <p:cNvSpPr>
              <a:spLocks noChangeArrowheads="1"/>
            </p:cNvSpPr>
            <p:nvPr/>
          </p:nvSpPr>
          <p:spPr bwMode="auto">
            <a:xfrm>
              <a:off x="2093913" y="1711325"/>
              <a:ext cx="314325" cy="263525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auto">
            <a:xfrm>
              <a:off x="2111375" y="1706563"/>
              <a:ext cx="284163" cy="111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auto">
            <a:xfrm>
              <a:off x="6280150" y="3817938"/>
              <a:ext cx="80963" cy="6731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>
              <a:off x="6343650" y="3994150"/>
              <a:ext cx="995363" cy="182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 flipV="1">
              <a:off x="6365875" y="4176713"/>
              <a:ext cx="973138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AutoShape 38"/>
            <p:cNvSpPr>
              <a:spLocks noChangeArrowheads="1"/>
            </p:cNvSpPr>
            <p:nvPr/>
          </p:nvSpPr>
          <p:spPr bwMode="auto">
            <a:xfrm rot="-840000">
              <a:off x="6867525" y="4225925"/>
              <a:ext cx="65088" cy="6508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 rot="412500">
              <a:off x="6858000" y="4057650"/>
              <a:ext cx="66675" cy="65088"/>
            </a:xfrm>
            <a:prstGeom prst="rightArrow">
              <a:avLst>
                <a:gd name="adj1" fmla="val 50000"/>
                <a:gd name="adj2" fmla="val 102438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84" name="Rectangle 40"/>
            <p:cNvSpPr>
              <a:spLocks noChangeArrowheads="1"/>
            </p:cNvSpPr>
            <p:nvPr/>
          </p:nvSpPr>
          <p:spPr bwMode="auto">
            <a:xfrm>
              <a:off x="7345363" y="3771900"/>
              <a:ext cx="1189037" cy="8096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SPECTRO-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METER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PM</a:t>
              </a:r>
            </a:p>
          </p:txBody>
        </p:sp>
        <p:sp>
          <p:nvSpPr>
            <p:cNvPr id="6185" name="Rectangle 41"/>
            <p:cNvSpPr>
              <a:spLocks noChangeArrowheads="1"/>
            </p:cNvSpPr>
            <p:nvPr/>
          </p:nvSpPr>
          <p:spPr bwMode="auto">
            <a:xfrm>
              <a:off x="7427913" y="3876675"/>
              <a:ext cx="1651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86" name="AutoShape 42" descr="Wide upward diagonal"/>
            <p:cNvSpPr>
              <a:spLocks noChangeArrowheads="1"/>
            </p:cNvSpPr>
            <p:nvPr/>
          </p:nvSpPr>
          <p:spPr bwMode="auto">
            <a:xfrm rot="60000">
              <a:off x="3803650" y="5067300"/>
              <a:ext cx="1358900" cy="342900"/>
            </a:xfrm>
            <a:prstGeom prst="parallelogram">
              <a:avLst>
                <a:gd name="adj" fmla="val 76452"/>
              </a:avLst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>
              <a:off x="4910138" y="5067300"/>
              <a:ext cx="1587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>
              <a:off x="2774950" y="4176713"/>
              <a:ext cx="68580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Rectangle 45"/>
            <p:cNvSpPr>
              <a:spLocks noChangeArrowheads="1"/>
            </p:cNvSpPr>
            <p:nvPr/>
          </p:nvSpPr>
          <p:spPr bwMode="auto">
            <a:xfrm>
              <a:off x="2339975" y="3841750"/>
              <a:ext cx="921727" cy="339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chemeClr val="tx2"/>
                  </a:solidFill>
                </a:rPr>
                <a:t>B </a:t>
              </a:r>
              <a:r>
                <a:rPr lang="en-US" altLang="en-US" sz="1600" b="1" dirty="0">
                  <a:solidFill>
                    <a:schemeClr val="tx2"/>
                  </a:solidFill>
                </a:rPr>
                <a:t>(0-1T)</a:t>
              </a:r>
            </a:p>
          </p:txBody>
        </p:sp>
        <p:sp>
          <p:nvSpPr>
            <p:cNvPr id="6190" name="Rectangle 46"/>
            <p:cNvSpPr>
              <a:spLocks noChangeArrowheads="1"/>
            </p:cNvSpPr>
            <p:nvPr/>
          </p:nvSpPr>
          <p:spPr bwMode="auto">
            <a:xfrm>
              <a:off x="5348808" y="5088459"/>
              <a:ext cx="317534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dirty="0"/>
                <a:t>Laser  </a:t>
              </a:r>
              <a:r>
                <a:rPr lang="en-US" altLang="en-US" sz="1800" b="0" dirty="0" smtClean="0"/>
                <a:t>light  (1.56  &amp; 1.96  eV)</a:t>
              </a:r>
              <a:endParaRPr lang="en-US" altLang="en-US" sz="1800" b="0" dirty="0"/>
            </a:p>
          </p:txBody>
        </p:sp>
        <p:sp>
          <p:nvSpPr>
            <p:cNvPr id="6191" name="AutoShape 47"/>
            <p:cNvSpPr>
              <a:spLocks noChangeArrowheads="1"/>
            </p:cNvSpPr>
            <p:nvPr/>
          </p:nvSpPr>
          <p:spPr bwMode="auto">
            <a:xfrm rot="10800000">
              <a:off x="4146550" y="1711325"/>
              <a:ext cx="784225" cy="479425"/>
            </a:xfrm>
            <a:prstGeom prst="triangle">
              <a:avLst>
                <a:gd name="adj" fmla="val 499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>
              <a:off x="2260600" y="1985963"/>
              <a:ext cx="0" cy="136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Line 49"/>
            <p:cNvSpPr>
              <a:spLocks noChangeShapeType="1"/>
            </p:cNvSpPr>
            <p:nvPr/>
          </p:nvSpPr>
          <p:spPr bwMode="auto">
            <a:xfrm>
              <a:off x="2260600" y="1549400"/>
              <a:ext cx="0" cy="136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Line 50"/>
            <p:cNvSpPr>
              <a:spLocks noChangeShapeType="1"/>
            </p:cNvSpPr>
            <p:nvPr/>
          </p:nvSpPr>
          <p:spPr bwMode="auto">
            <a:xfrm>
              <a:off x="4765675" y="1917700"/>
              <a:ext cx="1276350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Rectangle 51"/>
            <p:cNvSpPr>
              <a:spLocks noChangeArrowheads="1"/>
            </p:cNvSpPr>
            <p:nvPr/>
          </p:nvSpPr>
          <p:spPr bwMode="auto">
            <a:xfrm>
              <a:off x="5457825" y="1717675"/>
              <a:ext cx="949325" cy="4000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96" name="AutoShape 52"/>
            <p:cNvSpPr>
              <a:spLocks noChangeArrowheads="1"/>
            </p:cNvSpPr>
            <p:nvPr/>
          </p:nvSpPr>
          <p:spPr bwMode="auto">
            <a:xfrm rot="5400000">
              <a:off x="5796756" y="1823245"/>
              <a:ext cx="193675" cy="195262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 bwMode="auto">
            <a:xfrm>
              <a:off x="5991225" y="1816100"/>
              <a:ext cx="11113" cy="19367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198" name="Line 54"/>
            <p:cNvSpPr>
              <a:spLocks noChangeShapeType="1"/>
            </p:cNvSpPr>
            <p:nvPr/>
          </p:nvSpPr>
          <p:spPr bwMode="auto">
            <a:xfrm>
              <a:off x="5383213" y="1917700"/>
              <a:ext cx="411162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Line 55"/>
            <p:cNvSpPr>
              <a:spLocks noChangeShapeType="1"/>
            </p:cNvSpPr>
            <p:nvPr/>
          </p:nvSpPr>
          <p:spPr bwMode="auto">
            <a:xfrm>
              <a:off x="6000750" y="1917700"/>
              <a:ext cx="20637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Rectangle 56"/>
            <p:cNvSpPr>
              <a:spLocks noChangeArrowheads="1"/>
            </p:cNvSpPr>
            <p:nvPr/>
          </p:nvSpPr>
          <p:spPr bwMode="auto">
            <a:xfrm>
              <a:off x="5505450" y="1219200"/>
              <a:ext cx="104775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dirty="0"/>
                <a:t>    </a:t>
              </a:r>
              <a:r>
                <a:rPr lang="en-US" altLang="en-US" sz="1400" b="0" dirty="0"/>
                <a:t> </a:t>
              </a:r>
              <a:r>
                <a:rPr lang="en-US" altLang="en-US" sz="1000" b="0" i="1" dirty="0"/>
                <a:t>MW</a:t>
              </a:r>
              <a:r>
                <a:rPr lang="en-US" altLang="en-US" sz="1000" b="0" dirty="0"/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 dirty="0"/>
                <a:t>DETECTOR</a:t>
              </a:r>
              <a:endParaRPr lang="en-US" altLang="en-US" sz="1400" b="0" dirty="0"/>
            </a:p>
          </p:txBody>
        </p:sp>
        <p:sp>
          <p:nvSpPr>
            <p:cNvPr id="6201" name="Line 57"/>
            <p:cNvSpPr>
              <a:spLocks noChangeShapeType="1"/>
            </p:cNvSpPr>
            <p:nvPr/>
          </p:nvSpPr>
          <p:spPr bwMode="auto">
            <a:xfrm>
              <a:off x="6207125" y="1917700"/>
              <a:ext cx="754063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Rectangle 58"/>
            <p:cNvSpPr>
              <a:spLocks noChangeArrowheads="1"/>
            </p:cNvSpPr>
            <p:nvPr/>
          </p:nvSpPr>
          <p:spPr bwMode="auto">
            <a:xfrm>
              <a:off x="4038600" y="1371600"/>
              <a:ext cx="1143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/>
                <a:t>CIRCULATOR</a:t>
              </a:r>
            </a:p>
          </p:txBody>
        </p:sp>
        <p:sp>
          <p:nvSpPr>
            <p:cNvPr id="6203" name="Rectangle 59"/>
            <p:cNvSpPr>
              <a:spLocks noChangeArrowheads="1"/>
            </p:cNvSpPr>
            <p:nvPr/>
          </p:nvSpPr>
          <p:spPr bwMode="auto">
            <a:xfrm>
              <a:off x="3335338" y="1785938"/>
              <a:ext cx="400050" cy="26352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204" name="Line 60"/>
            <p:cNvSpPr>
              <a:spLocks noChangeShapeType="1"/>
            </p:cNvSpPr>
            <p:nvPr/>
          </p:nvSpPr>
          <p:spPr bwMode="auto">
            <a:xfrm flipV="1">
              <a:off x="3392488" y="1592263"/>
              <a:ext cx="274637" cy="547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Rectangle 61"/>
            <p:cNvSpPr>
              <a:spLocks noChangeArrowheads="1"/>
            </p:cNvSpPr>
            <p:nvPr/>
          </p:nvSpPr>
          <p:spPr bwMode="auto">
            <a:xfrm>
              <a:off x="3103563" y="2133600"/>
              <a:ext cx="11636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/>
                <a:t>ATTENUATOR</a:t>
              </a:r>
              <a:endParaRPr lang="en-US" altLang="en-US" sz="1200" b="0"/>
            </a:p>
          </p:txBody>
        </p:sp>
        <p:sp>
          <p:nvSpPr>
            <p:cNvPr id="6206" name="Line 62"/>
            <p:cNvSpPr>
              <a:spLocks noChangeShapeType="1"/>
            </p:cNvSpPr>
            <p:nvPr/>
          </p:nvSpPr>
          <p:spPr bwMode="auto">
            <a:xfrm>
              <a:off x="2568575" y="1917700"/>
              <a:ext cx="823913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Rectangle 63"/>
            <p:cNvSpPr>
              <a:spLocks noChangeArrowheads="1"/>
            </p:cNvSpPr>
            <p:nvPr/>
          </p:nvSpPr>
          <p:spPr bwMode="auto">
            <a:xfrm>
              <a:off x="3935413" y="5334000"/>
              <a:ext cx="14557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6208" name="Line 64"/>
            <p:cNvSpPr>
              <a:spLocks noChangeShapeType="1"/>
            </p:cNvSpPr>
            <p:nvPr/>
          </p:nvSpPr>
          <p:spPr bwMode="auto">
            <a:xfrm flipH="1">
              <a:off x="4387850" y="3835400"/>
              <a:ext cx="239713" cy="273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Rectangle 66"/>
            <p:cNvSpPr>
              <a:spLocks noChangeArrowheads="1"/>
            </p:cNvSpPr>
            <p:nvPr/>
          </p:nvSpPr>
          <p:spPr bwMode="auto">
            <a:xfrm>
              <a:off x="2701925" y="5688013"/>
              <a:ext cx="12001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                  </a:t>
              </a:r>
              <a:endParaRPr lang="en-US" altLang="en-US" sz="1600" b="0"/>
            </a:p>
          </p:txBody>
        </p:sp>
        <p:sp>
          <p:nvSpPr>
            <p:cNvPr id="6211" name="Line 67"/>
            <p:cNvSpPr>
              <a:spLocks noChangeShapeType="1"/>
            </p:cNvSpPr>
            <p:nvPr/>
          </p:nvSpPr>
          <p:spPr bwMode="auto">
            <a:xfrm flipH="1">
              <a:off x="5383213" y="4176713"/>
              <a:ext cx="342900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Rectangle 68"/>
            <p:cNvSpPr>
              <a:spLocks noChangeArrowheads="1"/>
            </p:cNvSpPr>
            <p:nvPr/>
          </p:nvSpPr>
          <p:spPr bwMode="auto">
            <a:xfrm>
              <a:off x="2846388" y="5114925"/>
              <a:ext cx="311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6213" name="Rectangle 69"/>
            <p:cNvSpPr>
              <a:spLocks noChangeArrowheads="1"/>
            </p:cNvSpPr>
            <p:nvPr/>
          </p:nvSpPr>
          <p:spPr bwMode="auto">
            <a:xfrm>
              <a:off x="2076450" y="4429125"/>
              <a:ext cx="12715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/>
                <a:t>T= 2-300 K</a:t>
              </a:r>
              <a:endParaRPr lang="en-US" altLang="en-US" sz="2000"/>
            </a:p>
          </p:txBody>
        </p:sp>
        <p:sp>
          <p:nvSpPr>
            <p:cNvPr id="6214" name="Line 70"/>
            <p:cNvSpPr>
              <a:spLocks noChangeShapeType="1"/>
            </p:cNvSpPr>
            <p:nvPr/>
          </p:nvSpPr>
          <p:spPr bwMode="auto">
            <a:xfrm flipV="1">
              <a:off x="6824663" y="1506538"/>
              <a:ext cx="1587" cy="411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auto">
            <a:xfrm>
              <a:off x="6653213" y="1301750"/>
              <a:ext cx="342900" cy="341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216" name="Text Box 72"/>
            <p:cNvSpPr txBox="1">
              <a:spLocks noChangeArrowheads="1"/>
            </p:cNvSpPr>
            <p:nvPr/>
          </p:nvSpPr>
          <p:spPr bwMode="auto">
            <a:xfrm>
              <a:off x="6611938" y="788988"/>
              <a:ext cx="687387" cy="4095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 dirty="0"/>
                <a:t>cw</a:t>
              </a:r>
              <a:endParaRPr lang="en-US" altLang="en-US" sz="2000" i="1" dirty="0">
                <a:solidFill>
                  <a:srgbClr val="FF6600"/>
                </a:solidFill>
              </a:endParaRPr>
            </a:p>
          </p:txBody>
        </p:sp>
        <p:sp>
          <p:nvSpPr>
            <p:cNvPr id="6217" name="Line 73"/>
            <p:cNvSpPr>
              <a:spLocks noChangeShapeType="1"/>
            </p:cNvSpPr>
            <p:nvPr/>
          </p:nvSpPr>
          <p:spPr bwMode="auto">
            <a:xfrm flipV="1">
              <a:off x="6704013" y="1266825"/>
              <a:ext cx="274637" cy="411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Rectangle 74"/>
            <p:cNvSpPr>
              <a:spLocks noChangeArrowheads="1"/>
            </p:cNvSpPr>
            <p:nvPr/>
          </p:nvSpPr>
          <p:spPr bwMode="auto">
            <a:xfrm flipH="1">
              <a:off x="2843213" y="1643063"/>
              <a:ext cx="68262" cy="47942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FF6600"/>
                </a:solidFill>
              </a:endParaRPr>
            </a:p>
          </p:txBody>
        </p:sp>
        <p:sp>
          <p:nvSpPr>
            <p:cNvPr id="6219" name="Text Box 75"/>
            <p:cNvSpPr txBox="1">
              <a:spLocks noChangeArrowheads="1"/>
            </p:cNvSpPr>
            <p:nvPr/>
          </p:nvSpPr>
          <p:spPr bwMode="auto">
            <a:xfrm>
              <a:off x="2632075" y="762000"/>
              <a:ext cx="960438" cy="6683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i="1">
                  <a:solidFill>
                    <a:srgbClr val="FF6600"/>
                  </a:solidFill>
                </a:rPr>
                <a:t>  </a:t>
              </a:r>
              <a:r>
                <a:rPr lang="en-US" altLang="en-US" sz="1400" b="0"/>
                <a:t>p-i-n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b="0"/>
                <a:t>modulator</a:t>
              </a:r>
              <a:endParaRPr lang="en-US" altLang="en-US" sz="1600" i="1">
                <a:solidFill>
                  <a:srgbClr val="FF6600"/>
                </a:solidFill>
              </a:endParaRPr>
            </a:p>
          </p:txBody>
        </p:sp>
        <p:sp>
          <p:nvSpPr>
            <p:cNvPr id="6220" name="Line 76"/>
            <p:cNvSpPr>
              <a:spLocks noChangeShapeType="1"/>
            </p:cNvSpPr>
            <p:nvPr/>
          </p:nvSpPr>
          <p:spPr bwMode="auto">
            <a:xfrm>
              <a:off x="5726113" y="4862513"/>
              <a:ext cx="411162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Rectangle 77"/>
            <p:cNvSpPr>
              <a:spLocks noChangeArrowheads="1"/>
            </p:cNvSpPr>
            <p:nvPr/>
          </p:nvSpPr>
          <p:spPr bwMode="auto">
            <a:xfrm>
              <a:off x="6137275" y="4587875"/>
              <a:ext cx="823913" cy="3429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1pPr>
              <a:lvl2pPr marL="571500" indent="-285750" algn="l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2pPr>
              <a:lvl3pPr marL="1143000" indent="-228600" algn="l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3pPr>
              <a:lvl4pPr marL="1714500" indent="-228600" algn="l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4pPr>
              <a:lvl5pPr marL="2286000" indent="-228600" algn="l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 (Hebrew)" pitchFamily="26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i="1" dirty="0">
                  <a:solidFill>
                    <a:schemeClr val="tx2"/>
                  </a:solidFill>
                </a:rPr>
                <a:t>Chopper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83050" y="260648"/>
            <a:ext cx="226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323528" y="764704"/>
            <a:ext cx="8639945" cy="0"/>
          </a:xfrm>
          <a:prstGeom prst="line">
            <a:avLst/>
          </a:prstGeom>
          <a:ln w="539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FE120174-8276-458E-94B0-CC90B591889D}" type="slidenum">
              <a:rPr lang="en-US" smtClean="0"/>
              <a:t>8</a:t>
            </a:fld>
            <a:endParaRPr lang="en-US"/>
          </a:p>
        </p:txBody>
      </p:sp>
      <p:sp>
        <p:nvSpPr>
          <p:cNvPr id="101" name="Text Box 132"/>
          <p:cNvSpPr txBox="1">
            <a:spLocks noChangeArrowheads="1"/>
          </p:cNvSpPr>
          <p:nvPr/>
        </p:nvSpPr>
        <p:spPr bwMode="auto">
          <a:xfrm rot="16200000">
            <a:off x="9385870" y="3162407"/>
            <a:ext cx="10165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206675" y="6138058"/>
            <a:ext cx="3787456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=33-37 GHz, 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Symbol" panose="05050102010706020507" pitchFamily="18" charset="2"/>
              </a:rPr>
              <a:t>l~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8mm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 TE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mode  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03848" y="5889201"/>
            <a:ext cx="931003" cy="248857"/>
            <a:chOff x="3275857" y="5889201"/>
            <a:chExt cx="931003" cy="323852"/>
          </a:xfrm>
        </p:grpSpPr>
        <p:sp>
          <p:nvSpPr>
            <p:cNvPr id="84" name="Line 1126"/>
            <p:cNvSpPr>
              <a:spLocks noChangeShapeType="1"/>
            </p:cNvSpPr>
            <p:nvPr/>
          </p:nvSpPr>
          <p:spPr bwMode="auto">
            <a:xfrm flipH="1">
              <a:off x="3375072" y="5890975"/>
              <a:ext cx="96616" cy="20623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5" name="Line 1128"/>
            <p:cNvSpPr>
              <a:spLocks noChangeShapeType="1"/>
            </p:cNvSpPr>
            <p:nvPr/>
          </p:nvSpPr>
          <p:spPr bwMode="auto">
            <a:xfrm flipH="1">
              <a:off x="3681906" y="5889201"/>
              <a:ext cx="110405" cy="3238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6" name="Line 1129"/>
            <p:cNvSpPr>
              <a:spLocks noChangeShapeType="1"/>
            </p:cNvSpPr>
            <p:nvPr/>
          </p:nvSpPr>
          <p:spPr bwMode="auto">
            <a:xfrm flipH="1">
              <a:off x="3896342" y="5890975"/>
              <a:ext cx="41774" cy="20623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7" name="Line 1130"/>
            <p:cNvSpPr>
              <a:spLocks noChangeShapeType="1"/>
            </p:cNvSpPr>
            <p:nvPr/>
          </p:nvSpPr>
          <p:spPr bwMode="auto">
            <a:xfrm flipH="1">
              <a:off x="3511598" y="5889201"/>
              <a:ext cx="116351" cy="3238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" name="Line 1131"/>
            <p:cNvSpPr>
              <a:spLocks noChangeShapeType="1"/>
            </p:cNvSpPr>
            <p:nvPr/>
          </p:nvSpPr>
          <p:spPr bwMode="auto">
            <a:xfrm>
              <a:off x="3277378" y="5889981"/>
              <a:ext cx="929482" cy="16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Freeform 1132"/>
            <p:cNvSpPr>
              <a:spLocks/>
            </p:cNvSpPr>
            <p:nvPr/>
          </p:nvSpPr>
          <p:spPr bwMode="auto">
            <a:xfrm>
              <a:off x="3275857" y="5889201"/>
              <a:ext cx="929482" cy="323851"/>
            </a:xfrm>
            <a:custGeom>
              <a:avLst/>
              <a:gdLst>
                <a:gd name="T0" fmla="*/ 0 w 634"/>
                <a:gd name="T1" fmla="*/ 1 h 150"/>
                <a:gd name="T2" fmla="*/ 143 w 634"/>
                <a:gd name="T3" fmla="*/ 80 h 150"/>
                <a:gd name="T4" fmla="*/ 505 w 634"/>
                <a:gd name="T5" fmla="*/ 0 h 150"/>
                <a:gd name="T6" fmla="*/ 0 60000 65536"/>
                <a:gd name="T7" fmla="*/ 0 60000 65536"/>
                <a:gd name="T8" fmla="*/ 0 60000 65536"/>
                <a:gd name="T9" fmla="*/ 0 w 634"/>
                <a:gd name="T10" fmla="*/ 0 h 150"/>
                <a:gd name="T11" fmla="*/ 634 w 634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4" h="150">
                  <a:moveTo>
                    <a:pt x="0" y="1"/>
                  </a:moveTo>
                  <a:cubicBezTo>
                    <a:pt x="38" y="75"/>
                    <a:pt x="76" y="150"/>
                    <a:pt x="182" y="150"/>
                  </a:cubicBezTo>
                  <a:cubicBezTo>
                    <a:pt x="288" y="150"/>
                    <a:pt x="461" y="75"/>
                    <a:pt x="634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49544" y="810812"/>
            <a:ext cx="171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mw absorption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0168" y="3506365"/>
            <a:ext cx="238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 &amp; Mw-modulated PL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6174" r="5373" b="6174"/>
          <a:stretch/>
        </p:blipFill>
        <p:spPr bwMode="auto">
          <a:xfrm>
            <a:off x="3275856" y="1560862"/>
            <a:ext cx="3758987" cy="28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6329319"/>
              </p:ext>
            </p:extLst>
          </p:nvPr>
        </p:nvGraphicFramePr>
        <p:xfrm>
          <a:off x="228641" y="634336"/>
          <a:ext cx="3623279" cy="23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7" name="Equation" r:id="rId4" imgW="3276360" imgH="253800" progId="Equation.DSMT4">
                  <p:embed/>
                </p:oleObj>
              </mc:Choice>
              <mc:Fallback>
                <p:oleObj name="Equation" r:id="rId4" imgW="3276360" imgH="2538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41" y="634336"/>
                        <a:ext cx="3623279" cy="238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-27384"/>
            <a:ext cx="863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Cyclotron Resonance -  mw   absorption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4518312"/>
            <a:ext cx="2913349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Drude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CR-line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(“radiative broadening”)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 increased  </a:t>
            </a:r>
            <a:r>
              <a:rPr lang="en-US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CR-line  broadens</a:t>
            </a:r>
            <a:endParaRPr lang="en-US" sz="1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3528" y="463024"/>
            <a:ext cx="8639945" cy="0"/>
          </a:xfrm>
          <a:prstGeom prst="line">
            <a:avLst/>
          </a:prstGeom>
          <a:ln w="539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50404" y="521384"/>
            <a:ext cx="4238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2DEG:  high </a:t>
            </a:r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i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 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b="1" dirty="0" smtClean="0">
                <a:solidFill>
                  <a:srgbClr val="C0000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magnetoplasma  </a:t>
            </a:r>
            <a:r>
              <a:rPr lang="en-US" b="1" dirty="0" smtClean="0">
                <a:solidFill>
                  <a:srgbClr val="C00000"/>
                </a:solidFill>
              </a:rPr>
              <a:t>shift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203848" y="1052736"/>
            <a:ext cx="31957" cy="5720196"/>
          </a:xfrm>
          <a:prstGeom prst="line">
            <a:avLst/>
          </a:prstGeom>
          <a:ln w="539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88" descr="Graph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5974" r="5630" b="7004"/>
          <a:stretch/>
        </p:blipFill>
        <p:spPr bwMode="auto">
          <a:xfrm>
            <a:off x="3203848" y="4431000"/>
            <a:ext cx="29447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86196543"/>
              </p:ext>
            </p:extLst>
          </p:nvPr>
        </p:nvGraphicFramePr>
        <p:xfrm>
          <a:off x="179512" y="1162744"/>
          <a:ext cx="2772809" cy="610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8" name="Equation" r:id="rId7" imgW="2603160" imgH="583920" progId="Equation.DSMT4">
                  <p:embed/>
                </p:oleObj>
              </mc:Choice>
              <mc:Fallback>
                <p:oleObj name="Equation" r:id="rId7" imgW="2603160" imgH="5839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62744"/>
                        <a:ext cx="2772809" cy="610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115795"/>
              </p:ext>
            </p:extLst>
          </p:nvPr>
        </p:nvGraphicFramePr>
        <p:xfrm>
          <a:off x="342900" y="1988840"/>
          <a:ext cx="26463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9" name="Equation" r:id="rId9" imgW="2425680" imgH="533160" progId="Equation.DSMT4">
                  <p:embed/>
                </p:oleObj>
              </mc:Choice>
              <mc:Fallback>
                <p:oleObj name="Equation" r:id="rId9" imgW="24256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900" y="1988840"/>
                        <a:ext cx="2646363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314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-1" r="1865" b="10780"/>
          <a:stretch/>
        </p:blipFill>
        <p:spPr bwMode="auto">
          <a:xfrm>
            <a:off x="107504" y="3666880"/>
            <a:ext cx="2965976" cy="307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1763688" y="5733256"/>
            <a:ext cx="0" cy="5760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7474" y="4222829"/>
            <a:ext cx="11254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m*</a:t>
            </a:r>
            <a:r>
              <a:rPr lang="en-US" sz="1200" dirty="0" smtClean="0">
                <a:solidFill>
                  <a:srgbClr val="FF0000"/>
                </a:solidFill>
              </a:rPr>
              <a:t> = 0.066  </a:t>
            </a:r>
            <a:r>
              <a:rPr lang="en-US" sz="1200" i="1" dirty="0" smtClean="0">
                <a:solidFill>
                  <a:srgbClr val="FF0000"/>
                </a:solidFill>
              </a:rPr>
              <a:t>m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e</a:t>
            </a:r>
          </a:p>
          <a:p>
            <a:r>
              <a:rPr lang="en-US" sz="12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m </a:t>
            </a:r>
            <a:r>
              <a:rPr lang="en-US" sz="1200" dirty="0" smtClean="0">
                <a:solidFill>
                  <a:srgbClr val="FF0000"/>
                </a:solidFill>
              </a:rPr>
              <a:t>~110  </a:t>
            </a:r>
            <a:r>
              <a:rPr lang="en-US" sz="1200" dirty="0" err="1" smtClean="0">
                <a:solidFill>
                  <a:srgbClr val="FF0000"/>
                </a:solidFill>
              </a:rPr>
              <a:t>ps</a:t>
            </a:r>
            <a:r>
              <a:rPr lang="en-US" sz="12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m~</a:t>
            </a:r>
            <a:r>
              <a:rPr lang="en-US" sz="1200" dirty="0" smtClean="0">
                <a:solidFill>
                  <a:srgbClr val="FF0000"/>
                </a:solidFill>
              </a:rPr>
              <a:t>2x10</a:t>
            </a:r>
            <a:r>
              <a:rPr lang="en-US" sz="1200" baseline="30000" dirty="0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3026" y="2708920"/>
            <a:ext cx="2559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Mw-absorption</a:t>
            </a:r>
          </a:p>
          <a:p>
            <a:pPr algn="ctr"/>
            <a:r>
              <a:rPr lang="en-US" dirty="0" smtClean="0"/>
              <a:t>bulk  photoexcited  GaAs </a:t>
            </a:r>
          </a:p>
          <a:p>
            <a:pPr algn="ctr"/>
            <a:r>
              <a:rPr lang="en-US" dirty="0" smtClean="0"/>
              <a:t>low </a:t>
            </a:r>
            <a:r>
              <a:rPr lang="en-US" i="1" dirty="0" smtClean="0"/>
              <a:t>n</a:t>
            </a:r>
            <a:r>
              <a:rPr lang="en-US" i="1" baseline="-25000" dirty="0" smtClean="0"/>
              <a:t>e  </a:t>
            </a:r>
            <a:r>
              <a:rPr lang="en-US" i="1" dirty="0" smtClean="0"/>
              <a:t> ~ </a:t>
            </a:r>
            <a:r>
              <a:rPr lang="en-US" dirty="0" smtClean="0"/>
              <a:t>10</a:t>
            </a:r>
            <a:r>
              <a:rPr lang="en-US" baseline="30000" dirty="0" smtClean="0"/>
              <a:t>12 </a:t>
            </a:r>
            <a:r>
              <a:rPr lang="en-US" dirty="0" smtClean="0"/>
              <a:t>cm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83967" y="5563194"/>
            <a:ext cx="1991578" cy="962146"/>
            <a:chOff x="4437761" y="5259858"/>
            <a:chExt cx="2115340" cy="1141215"/>
          </a:xfrm>
        </p:grpSpPr>
        <p:sp>
          <p:nvSpPr>
            <p:cNvPr id="3" name="Rectangle 2"/>
            <p:cNvSpPr/>
            <p:nvPr/>
          </p:nvSpPr>
          <p:spPr>
            <a:xfrm>
              <a:off x="4437761" y="6093295"/>
              <a:ext cx="1552028" cy="307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i="1" dirty="0">
                  <a:latin typeface="Miriam" pitchFamily="34" charset="-79"/>
                  <a:cs typeface="Miriam" pitchFamily="34" charset="-79"/>
                </a:rPr>
                <a:t>n</a:t>
              </a:r>
              <a:r>
                <a:rPr lang="en-US" altLang="en-US" sz="1400" i="1" baseline="-25000" dirty="0">
                  <a:latin typeface="Miriam" pitchFamily="34" charset="-79"/>
                  <a:cs typeface="Miriam" pitchFamily="34" charset="-79"/>
                </a:rPr>
                <a:t>2D</a:t>
              </a:r>
              <a:r>
                <a:rPr lang="en-US" altLang="en-US" sz="1400" i="1" baseline="30000" dirty="0">
                  <a:latin typeface="Miriam" pitchFamily="34" charset="-79"/>
                  <a:cs typeface="Miriam" pitchFamily="34" charset="-79"/>
                </a:rPr>
                <a:t>0</a:t>
              </a:r>
              <a:r>
                <a:rPr lang="en-US" altLang="en-US" sz="1400" dirty="0">
                  <a:cs typeface="Miriam" pitchFamily="34" charset="-79"/>
                </a:rPr>
                <a:t>=2.6 x 10</a:t>
              </a:r>
              <a:r>
                <a:rPr lang="en-US" altLang="en-US" sz="1400" baseline="30000" dirty="0">
                  <a:cs typeface="Miriam" pitchFamily="34" charset="-79"/>
                </a:rPr>
                <a:t>11</a:t>
              </a:r>
              <a:r>
                <a:rPr lang="en-US" altLang="en-US" sz="1400" dirty="0">
                  <a:cs typeface="Miriam" pitchFamily="34" charset="-79"/>
                </a:rPr>
                <a:t>cm</a:t>
              </a:r>
              <a:r>
                <a:rPr lang="en-US" altLang="en-US" sz="1400" baseline="30000" dirty="0">
                  <a:cs typeface="Miriam" pitchFamily="34" charset="-79"/>
                </a:rPr>
                <a:t>2 </a:t>
              </a:r>
              <a:endParaRPr lang="en-US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126107" y="5259858"/>
              <a:ext cx="1426994" cy="30777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1400" i="1" dirty="0">
                  <a:solidFill>
                    <a:srgbClr val="0000FF"/>
                  </a:solidFill>
                  <a:latin typeface="Miriam" pitchFamily="34" charset="-79"/>
                  <a:cs typeface="Miriam" pitchFamily="34" charset="-79"/>
                </a:rPr>
                <a:t>n</a:t>
              </a:r>
              <a:r>
                <a:rPr lang="en-US" altLang="en-US" sz="1400" i="1" baseline="-25000" dirty="0">
                  <a:solidFill>
                    <a:srgbClr val="0000FF"/>
                  </a:solidFill>
                  <a:latin typeface="Miriam" pitchFamily="34" charset="-79"/>
                  <a:cs typeface="Miriam" pitchFamily="34" charset="-79"/>
                </a:rPr>
                <a:t>2D  </a:t>
              </a:r>
              <a:r>
                <a:rPr lang="en-US" altLang="en-US" sz="1400" dirty="0">
                  <a:solidFill>
                    <a:srgbClr val="0000FF"/>
                  </a:solidFill>
                  <a:cs typeface="Miriam" pitchFamily="34" charset="-79"/>
                </a:rPr>
                <a:t>=1 x 10</a:t>
              </a:r>
              <a:r>
                <a:rPr lang="en-US" altLang="en-US" sz="1400" baseline="30000" dirty="0">
                  <a:solidFill>
                    <a:srgbClr val="0000FF"/>
                  </a:solidFill>
                  <a:cs typeface="Miriam" pitchFamily="34" charset="-79"/>
                </a:rPr>
                <a:t>11</a:t>
              </a:r>
              <a:r>
                <a:rPr lang="en-US" altLang="en-US" sz="1400" dirty="0">
                  <a:solidFill>
                    <a:srgbClr val="0000FF"/>
                  </a:solidFill>
                  <a:cs typeface="Miriam" pitchFamily="34" charset="-79"/>
                </a:rPr>
                <a:t>cm</a:t>
              </a:r>
              <a:r>
                <a:rPr lang="en-US" altLang="en-US" sz="1400" baseline="30000" dirty="0">
                  <a:solidFill>
                    <a:srgbClr val="0000FF"/>
                  </a:solidFill>
                  <a:cs typeface="Miriam" pitchFamily="34" charset="-79"/>
                </a:rPr>
                <a:t>2 </a:t>
              </a:r>
              <a:endParaRPr lang="en-US" sz="1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56176" y="6126601"/>
            <a:ext cx="165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mesa 0.7 mm, HJ </a:t>
            </a:r>
          </a:p>
          <a:p>
            <a:r>
              <a:rPr lang="en-US" sz="1600" dirty="0" smtClean="0"/>
              <a:t>+ </a:t>
            </a:r>
            <a:r>
              <a:rPr lang="en-US" sz="1600" dirty="0" err="1" smtClean="0"/>
              <a:t>HeNe</a:t>
            </a:r>
            <a:r>
              <a:rPr lang="en-US" sz="1600" dirty="0" smtClean="0"/>
              <a:t> laser light</a:t>
            </a:r>
            <a:endParaRPr lang="en-US" sz="16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0494"/>
              </p:ext>
            </p:extLst>
          </p:nvPr>
        </p:nvGraphicFramePr>
        <p:xfrm>
          <a:off x="4014200" y="895072"/>
          <a:ext cx="235800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0" name="Equation" r:id="rId12" imgW="1714320" imgH="698400" progId="Equation.DSMT4">
                  <p:embed/>
                </p:oleObj>
              </mc:Choice>
              <mc:Fallback>
                <p:oleObj name="Equation" r:id="rId12" imgW="17143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200" y="895072"/>
                        <a:ext cx="2358000" cy="648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" name="Object 14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47731"/>
              </p:ext>
            </p:extLst>
          </p:nvPr>
        </p:nvGraphicFramePr>
        <p:xfrm>
          <a:off x="7380312" y="1758445"/>
          <a:ext cx="1131888" cy="23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1" name="Equation" r:id="rId14" imgW="1143000" imgH="266400" progId="Equation.DSMT4">
                  <p:embed/>
                </p:oleObj>
              </mc:Choice>
              <mc:Fallback>
                <p:oleObj name="Equation" r:id="rId14" imgW="1143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758445"/>
                        <a:ext cx="1131888" cy="2303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563888" y="2348877"/>
            <a:ext cx="3352476" cy="1458747"/>
            <a:chOff x="4887490" y="2434222"/>
            <a:chExt cx="3233334" cy="1404720"/>
          </a:xfrm>
        </p:grpSpPr>
        <p:sp>
          <p:nvSpPr>
            <p:cNvPr id="38" name="TextBox 37"/>
            <p:cNvSpPr txBox="1"/>
            <p:nvPr/>
          </p:nvSpPr>
          <p:spPr>
            <a:xfrm>
              <a:off x="7318203" y="2434222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T</a:t>
              </a:r>
              <a:r>
                <a:rPr lang="en-US" sz="1400" baseline="-25000" dirty="0" smtClean="0">
                  <a:solidFill>
                    <a:srgbClr val="C00000"/>
                  </a:solidFill>
                </a:rPr>
                <a:t>L </a:t>
              </a:r>
              <a:r>
                <a:rPr lang="en-US" sz="1400" dirty="0" smtClean="0">
                  <a:solidFill>
                    <a:srgbClr val="C00000"/>
                  </a:solidFill>
                </a:rPr>
                <a:t>=20K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87490" y="3127636"/>
              <a:ext cx="1583818" cy="7113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sz="1400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L 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=2K </a:t>
              </a:r>
            </a:p>
            <a:p>
              <a:pPr algn="ctr"/>
              <a:endParaRPr lang="en-US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=2.4x10</a:t>
              </a:r>
              <a:r>
                <a:rPr lang="en-US" sz="1400" baseline="30000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1400" baseline="30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/Vs</a:t>
              </a:r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01509" y="3058295"/>
              <a:ext cx="1219315" cy="503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1400" i="1" baseline="-25000" dirty="0" err="1" smtClean="0">
                  <a:solidFill>
                    <a:srgbClr val="FF0000"/>
                  </a:solidFill>
                </a:rPr>
                <a:t>mw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&gt; 0.1 mW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T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e</a:t>
              </a:r>
              <a:r>
                <a:rPr lang="en-US" sz="1400" dirty="0" smtClean="0">
                  <a:solidFill>
                    <a:srgbClr val="FF0000"/>
                  </a:solidFill>
                </a:rPr>
                <a:t>~6K, T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L </a:t>
              </a:r>
              <a:r>
                <a:rPr lang="en-US" sz="1400" dirty="0">
                  <a:solidFill>
                    <a:srgbClr val="FF0000"/>
                  </a:solidFill>
                </a:rPr>
                <a:t>=</a:t>
              </a:r>
              <a:r>
                <a:rPr lang="en-US" sz="1400" dirty="0" smtClean="0">
                  <a:solidFill>
                    <a:srgbClr val="FF0000"/>
                  </a:solidFill>
                </a:rPr>
                <a:t>2K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09312" y="2660719"/>
            <a:ext cx="2199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DMPR</a:t>
            </a:r>
          </a:p>
          <a:p>
            <a:r>
              <a:rPr lang="en-US" dirty="0" smtClean="0"/>
              <a:t>(dimensional </a:t>
            </a:r>
            <a:r>
              <a:rPr lang="en-US" dirty="0" err="1" smtClean="0"/>
              <a:t>magne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toplasma</a:t>
            </a:r>
            <a:r>
              <a:rPr lang="en-US" dirty="0" smtClean="0"/>
              <a:t>  resonance)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6024" y="3646471"/>
            <a:ext cx="1467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MOCVD-grown</a:t>
            </a:r>
          </a:p>
          <a:p>
            <a:r>
              <a:rPr lang="en-US" sz="1200" i="1" dirty="0" smtClean="0"/>
              <a:t>   P</a:t>
            </a:r>
            <a:r>
              <a:rPr lang="en-US" sz="1200" i="1" baseline="-25000" dirty="0" smtClean="0"/>
              <a:t>mw</a:t>
            </a:r>
            <a:r>
              <a:rPr lang="en-US" sz="1200" dirty="0" smtClean="0"/>
              <a:t>~1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W</a:t>
            </a:r>
            <a:endParaRPr lang="en-US" sz="1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191260"/>
              </p:ext>
            </p:extLst>
          </p:nvPr>
        </p:nvGraphicFramePr>
        <p:xfrm>
          <a:off x="6804248" y="960628"/>
          <a:ext cx="2000241" cy="60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2" name="Equation" r:id="rId16" imgW="1307880" imgH="583920" progId="Equation.DSMT4">
                  <p:embed/>
                </p:oleObj>
              </mc:Choice>
              <mc:Fallback>
                <p:oleObj name="Equation" r:id="rId16" imgW="1307880" imgH="583920" progId="Equation.DSMT4">
                  <p:embed/>
                  <p:pic>
                    <p:nvPicPr>
                      <p:cNvPr id="0" name="Object 1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960628"/>
                        <a:ext cx="2000241" cy="600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584917"/>
              </p:ext>
            </p:extLst>
          </p:nvPr>
        </p:nvGraphicFramePr>
        <p:xfrm>
          <a:off x="7377864" y="2058768"/>
          <a:ext cx="1409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3" name="Equation" r:id="rId18" imgW="1409400" imgH="571320" progId="Equation.DSMT4">
                  <p:embed/>
                </p:oleObj>
              </mc:Choice>
              <mc:Fallback>
                <p:oleObj name="Equation" r:id="rId18" imgW="14094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77864" y="2058768"/>
                        <a:ext cx="1409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267744" y="2393592"/>
            <a:ext cx="68603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21672" y="4094488"/>
            <a:ext cx="592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2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22926</TotalTime>
  <Words>1905</Words>
  <Application>Microsoft Office PowerPoint</Application>
  <PresentationFormat>On-screen Show (4:3)</PresentationFormat>
  <Paragraphs>451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Equation</vt:lpstr>
      <vt:lpstr>Graph</vt:lpstr>
      <vt:lpstr>משוואה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mw-field reconstruction: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Ashkinadze</dc:creator>
  <cp:lastModifiedBy>sergey</cp:lastModifiedBy>
  <cp:revision>1128</cp:revision>
  <cp:lastPrinted>2015-04-21T14:13:42Z</cp:lastPrinted>
  <dcterms:created xsi:type="dcterms:W3CDTF">2014-08-25T17:39:43Z</dcterms:created>
  <dcterms:modified xsi:type="dcterms:W3CDTF">2015-05-29T08:15:42Z</dcterms:modified>
</cp:coreProperties>
</file>