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oleObject10.bin" ContentType="application/vnd.openxmlformats-officedocument.oleObject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embeddings/oleObject9.bin" ContentType="application/vnd.openxmlformats-officedocument.oleObject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Default Extension="wdp" ContentType="image/vnd.ms-photo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60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2"/>
  </p:notesMasterIdLst>
  <p:sldIdLst>
    <p:sldId id="838" r:id="rId2"/>
    <p:sldId id="964" r:id="rId3"/>
    <p:sldId id="965" r:id="rId4"/>
    <p:sldId id="966" r:id="rId5"/>
    <p:sldId id="961" r:id="rId6"/>
    <p:sldId id="912" r:id="rId7"/>
    <p:sldId id="913" r:id="rId8"/>
    <p:sldId id="920" r:id="rId9"/>
    <p:sldId id="914" r:id="rId10"/>
    <p:sldId id="923" r:id="rId11"/>
    <p:sldId id="924" r:id="rId12"/>
    <p:sldId id="817" r:id="rId13"/>
    <p:sldId id="543" r:id="rId14"/>
    <p:sldId id="544" r:id="rId15"/>
    <p:sldId id="809" r:id="rId16"/>
    <p:sldId id="735" r:id="rId17"/>
    <p:sldId id="806" r:id="rId18"/>
    <p:sldId id="807" r:id="rId19"/>
    <p:sldId id="545" r:id="rId20"/>
    <p:sldId id="710" r:id="rId21"/>
    <p:sldId id="846" r:id="rId22"/>
    <p:sldId id="847" r:id="rId23"/>
    <p:sldId id="549" r:id="rId24"/>
    <p:sldId id="959" r:id="rId25"/>
    <p:sldId id="960" r:id="rId26"/>
    <p:sldId id="941" r:id="rId27"/>
    <p:sldId id="942" r:id="rId28"/>
    <p:sldId id="943" r:id="rId29"/>
    <p:sldId id="823" r:id="rId30"/>
    <p:sldId id="824" r:id="rId31"/>
    <p:sldId id="825" r:id="rId32"/>
    <p:sldId id="855" r:id="rId33"/>
    <p:sldId id="951" r:id="rId34"/>
    <p:sldId id="952" r:id="rId35"/>
    <p:sldId id="953" r:id="rId36"/>
    <p:sldId id="954" r:id="rId37"/>
    <p:sldId id="955" r:id="rId38"/>
    <p:sldId id="956" r:id="rId39"/>
    <p:sldId id="957" r:id="rId40"/>
    <p:sldId id="856" r:id="rId41"/>
    <p:sldId id="859" r:id="rId42"/>
    <p:sldId id="858" r:id="rId43"/>
    <p:sldId id="944" r:id="rId44"/>
    <p:sldId id="884" r:id="rId45"/>
    <p:sldId id="885" r:id="rId46"/>
    <p:sldId id="945" r:id="rId47"/>
    <p:sldId id="947" r:id="rId48"/>
    <p:sldId id="946" r:id="rId49"/>
    <p:sldId id="863" r:id="rId50"/>
    <p:sldId id="936" r:id="rId51"/>
    <p:sldId id="937" r:id="rId52"/>
    <p:sldId id="938" r:id="rId53"/>
    <p:sldId id="948" r:id="rId54"/>
    <p:sldId id="940" r:id="rId55"/>
    <p:sldId id="949" r:id="rId56"/>
    <p:sldId id="950" r:id="rId57"/>
    <p:sldId id="963" r:id="rId58"/>
    <p:sldId id="870" r:id="rId59"/>
    <p:sldId id="876" r:id="rId60"/>
    <p:sldId id="789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5852" autoAdjust="0"/>
    <p:restoredTop sz="94622" autoAdjust="0"/>
  </p:normalViewPr>
  <p:slideViewPr>
    <p:cSldViewPr>
      <p:cViewPr varScale="1">
        <p:scale>
          <a:sx n="95" d="100"/>
          <a:sy n="95" d="100"/>
        </p:scale>
        <p:origin x="-5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Relationship Id="rId2" Type="http://schemas.openxmlformats.org/officeDocument/2006/relationships/image" Target="../media/image10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46D28-F77F-4F91-A1E0-7F3183667903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96016-D81A-4B62-9DE9-E3110941CF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3BE38-FA38-9743-A5EB-BCA44CB55C0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203" y="-5188239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6016-D81A-4B62-9DE9-E3110941CF79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6016-D81A-4B62-9DE9-E3110941CF79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6016-D81A-4B62-9DE9-E3110941CF79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6016-D81A-4B62-9DE9-E3110941CF79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E5490D-3F2E-7142-B270-163FC43544C8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203" y="1"/>
            <a:ext cx="1400" cy="143322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541B8-9ABD-4C47-AE24-3391AA3A06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8240" y="3934493"/>
            <a:ext cx="40435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6880" cy="469489"/>
          </a:xfrm>
        </p:spPr>
        <p:txBody>
          <a:bodyPr/>
          <a:lstStyle>
            <a:lvl1pPr>
              <a:defRPr smtClean="0"/>
            </a:lvl1pPr>
          </a:lstStyle>
          <a:p>
            <a:fld id="{2EE67CC4-30F6-9C4F-A143-88FA6D1DB0E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DF24-7358-492E-8A1E-93B3190589F9}" type="datetimeFigureOut">
              <a:rPr lang="en-US" smtClean="0"/>
              <a:pPr/>
              <a:t>5/26/15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69EA3-8DA9-40D2-9B2F-1D2D257F8B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9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7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8" Type="http://schemas.openxmlformats.org/officeDocument/2006/relationships/image" Target="../media/image34.png"/><Relationship Id="rId12" Type="http://schemas.microsoft.com/office/2007/relationships/hdphoto" Target="../media/hdphoto3.wdp"/><Relationship Id="rId13" Type="http://schemas.openxmlformats.org/officeDocument/2006/relationships/image" Target="../media/image23.png"/><Relationship Id="rId29" Type="http://schemas.openxmlformats.org/officeDocument/2006/relationships/image" Target="../media/image35.png"/><Relationship Id="rId19" Type="http://schemas.microsoft.com/office/2007/relationships/hdphoto" Target="../media/hdphoto4.wdp"/><Relationship Id="rId20" Type="http://schemas.openxmlformats.org/officeDocument/2006/relationships/image" Target="../media/image22.png"/><Relationship Id="rId21" Type="http://schemas.microsoft.com/office/2007/relationships/hdphoto" Target="../media/hdphoto5.wdp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4" Type="http://schemas.openxmlformats.org/officeDocument/2006/relationships/hyperlink" Target="NULL" TargetMode="External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Relationship Id="rId25" Type="http://schemas.openxmlformats.org/officeDocument/2006/relationships/image" Target="../media/image32.png"/><Relationship Id="rId26" Type="http://schemas.openxmlformats.org/officeDocument/2006/relationships/oleObject" Target="../embeddings/Microsoft_Equation1.bin"/><Relationship Id="rId27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microsoft.com/office/2007/relationships/hdphoto" Target="../media/hdphoto8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microsoft.com/office/2007/relationships/hdphoto" Target="../media/hdphoto8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microsoft.com/office/2007/relationships/hdphoto" Target="../media/hdphoto81.wdp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microsoft.com/office/2007/relationships/hdphoto" Target="../media/hdphoto81.wdp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microsoft.com/office/2007/relationships/hdphoto" Target="../media/hdphoto81.wdp"/><Relationship Id="rId6" Type="http://schemas.openxmlformats.org/officeDocument/2006/relationships/image" Target="../media/image44.png"/><Relationship Id="rId7" Type="http://schemas.microsoft.com/office/2007/relationships/hdphoto" Target="../media/hdphoto91.wdp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1" Type="http://schemas.microsoft.com/office/2007/relationships/hdphoto" Target="../media/hdphoto10.wdp"/><Relationship Id="rId12" Type="http://schemas.openxmlformats.org/officeDocument/2006/relationships/image" Target="../media/image48.png"/><Relationship Id="rId9" Type="http://schemas.microsoft.com/office/2007/relationships/hdphoto" Target="../media/hdphoto6.wdp"/><Relationship Id="rId13" Type="http://schemas.openxmlformats.org/officeDocument/2006/relationships/image" Target="../media/image49.png"/><Relationship Id="rId1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1" Type="http://schemas.microsoft.com/office/2007/relationships/hdphoto" Target="../media/hdphoto10.wdp"/><Relationship Id="rId12" Type="http://schemas.openxmlformats.org/officeDocument/2006/relationships/image" Target="../media/image48.png"/><Relationship Id="rId9" Type="http://schemas.microsoft.com/office/2007/relationships/hdphoto" Target="../media/hdphoto6.wdp"/><Relationship Id="rId13" Type="http://schemas.openxmlformats.org/officeDocument/2006/relationships/image" Target="../media/image49.png"/><Relationship Id="rId1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microsoft.com/office/2007/relationships/hdphoto" Target="NULL"/><Relationship Id="rId7" Type="http://schemas.openxmlformats.org/officeDocument/2006/relationships/oleObject" Target="../embeddings/oleObject4.bin"/><Relationship Id="rId8" Type="http://schemas.openxmlformats.org/officeDocument/2006/relationships/image" Target="../media/image50.png"/><Relationship Id="rId9" Type="http://schemas.openxmlformats.org/officeDocument/2006/relationships/image" Target="../media/image4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microsoft.com/office/2007/relationships/hdphoto" Target="NULL"/><Relationship Id="rId7" Type="http://schemas.openxmlformats.org/officeDocument/2006/relationships/oleObject" Target="../embeddings/oleObject5.bin"/><Relationship Id="rId8" Type="http://schemas.openxmlformats.org/officeDocument/2006/relationships/image" Target="../media/image50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oleObject" Target="../embeddings/oleObject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oleObject" Target="../embeddings/oleObject7.bin"/><Relationship Id="rId9" Type="http://schemas.openxmlformats.org/officeDocument/2006/relationships/image" Target="../media/image26.png"/><Relationship Id="rId10" Type="http://schemas.openxmlformats.org/officeDocument/2006/relationships/image" Target="../media/image1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4.png"/><Relationship Id="rId5" Type="http://schemas.microsoft.com/office/2007/relationships/hdphoto" Target="../media/hdphoto811.wdp"/><Relationship Id="rId7" Type="http://schemas.microsoft.com/office/2007/relationships/hdphoto" Target="../media/hdphoto911.wdp"/><Relationship Id="rId8" Type="http://schemas.openxmlformats.org/officeDocument/2006/relationships/image" Target="../media/image41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2" Type="http://schemas.microsoft.com/office/2007/relationships/hdphoto" Target="../media/hdphoto16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3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3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df"/><Relationship Id="rId4" Type="http://schemas.openxmlformats.org/officeDocument/2006/relationships/image" Target="../media/image69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0.pd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3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6" Type="http://schemas.openxmlformats.org/officeDocument/2006/relationships/image" Target="../media/image8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df"/><Relationship Id="rId3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df"/><Relationship Id="rId4" Type="http://schemas.openxmlformats.org/officeDocument/2006/relationships/image" Target="../media/image84.png"/><Relationship Id="rId5" Type="http://schemas.openxmlformats.org/officeDocument/2006/relationships/image" Target="../media/image85.pdf"/><Relationship Id="rId6" Type="http://schemas.openxmlformats.org/officeDocument/2006/relationships/image" Target="../media/image86.png"/><Relationship Id="rId7" Type="http://schemas.openxmlformats.org/officeDocument/2006/relationships/image" Target="../media/image87.pdf"/><Relationship Id="rId8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df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df"/><Relationship Id="rId4" Type="http://schemas.openxmlformats.org/officeDocument/2006/relationships/image" Target="../media/image90.png"/><Relationship Id="rId5" Type="http://schemas.openxmlformats.org/officeDocument/2006/relationships/image" Target="../media/image91.pdf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df"/><Relationship Id="rId4" Type="http://schemas.openxmlformats.org/officeDocument/2006/relationships/image" Target="../media/image90.png"/><Relationship Id="rId5" Type="http://schemas.openxmlformats.org/officeDocument/2006/relationships/image" Target="../media/image91.pdf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df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d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df"/><Relationship Id="rId3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df"/><Relationship Id="rId3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2.pdf"/><Relationship Id="rId5" Type="http://schemas.openxmlformats.org/officeDocument/2006/relationships/image" Target="../media/image103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df"/><Relationship Id="rId4" Type="http://schemas.openxmlformats.org/officeDocument/2006/relationships/image" Target="../media/image103.png"/><Relationship Id="rId5" Type="http://schemas.openxmlformats.org/officeDocument/2006/relationships/image" Target="../media/image10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df"/><Relationship Id="rId4" Type="http://schemas.openxmlformats.org/officeDocument/2006/relationships/image" Target="../media/image107.png"/><Relationship Id="rId5" Type="http://schemas.openxmlformats.org/officeDocument/2006/relationships/image" Target="../media/image102.pdf"/><Relationship Id="rId6" Type="http://schemas.openxmlformats.org/officeDocument/2006/relationships/image" Target="../media/image103.png"/><Relationship Id="rId7" Type="http://schemas.openxmlformats.org/officeDocument/2006/relationships/image" Target="../media/image101.png"/><Relationship Id="rId8" Type="http://schemas.openxmlformats.org/officeDocument/2006/relationships/oleObject" Target="../embeddings/oleObject10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df"/><Relationship Id="rId3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df"/><Relationship Id="rId3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NULL" TargetMode="External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21" Type="http://schemas.microsoft.com/office/2007/relationships/hdphoto" Target="../media/hdphoto5.wdp"/><Relationship Id="rId22" Type="http://schemas.openxmlformats.org/officeDocument/2006/relationships/image" Target="../media/image23.png"/><Relationship Id="rId12" Type="http://schemas.microsoft.com/office/2007/relationships/hdphoto" Target="../media/hdphoto3.wdp"/><Relationship Id="rId13" Type="http://schemas.openxmlformats.org/officeDocument/2006/relationships/image" Target="../media/image22.png"/><Relationship Id="rId19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2" Type="http://schemas.microsoft.com/office/2007/relationships/hdphoto" Target="../media/hdphoto3.wdp"/><Relationship Id="rId13" Type="http://schemas.openxmlformats.org/officeDocument/2006/relationships/image" Target="../media/image22.png"/><Relationship Id="rId19" Type="http://schemas.microsoft.com/office/2007/relationships/hdphoto" Target="../media/hdphoto4.wdp"/><Relationship Id="rId21" Type="http://schemas.microsoft.com/office/2007/relationships/hdphoto" Target="../media/hdphoto5.wdp"/><Relationship Id="rId2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hyperlink" Target="NULL" TargetMode="External"/><Relationship Id="rId6" Type="http://schemas.openxmlformats.org/officeDocument/2006/relationships/image" Target="../media/image20.jpeg"/><Relationship Id="rId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-36000" y="198741"/>
            <a:ext cx="9180000" cy="486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2000" y="533400"/>
            <a:ext cx="62484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Hofstadter’s Butterfly in the</a:t>
            </a:r>
            <a:r>
              <a:rPr lang="en-US" sz="2800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 strongly interacting regime</a:t>
            </a:r>
            <a:endParaRPr lang="en-GB" sz="2800" b="1" dirty="0">
              <a:solidFill>
                <a:srgbClr val="000000"/>
              </a:solidFill>
              <a:latin typeface="Verdana" pitchFamily="34" charset="0"/>
              <a:ea typeface="Times New Roman" pitchFamily="34" charset="0"/>
              <a:cs typeface="Times New Roman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38200" y="1513023"/>
            <a:ext cx="7696200" cy="544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Cory R. Dean</a:t>
            </a:r>
            <a:endParaRPr lang="en-GB" sz="2400" baseline="33000" dirty="0">
              <a:solidFill>
                <a:srgbClr val="000000"/>
              </a:solidFill>
              <a:latin typeface="Verdana" pitchFamily="34" charset="0"/>
              <a:ea typeface="Times New Roman" pitchFamily="34" charset="0"/>
              <a:cs typeface="Times New Roman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38200" y="1894023"/>
            <a:ext cx="3733800" cy="696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000" i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Columbia University</a:t>
            </a:r>
          </a:p>
        </p:txBody>
      </p:sp>
      <p:pic>
        <p:nvPicPr>
          <p:cNvPr id="24" name="Picture 23" descr="Butterfly.jpg"/>
          <p:cNvPicPr>
            <a:picLocks noChangeAspect="1"/>
          </p:cNvPicPr>
          <p:nvPr/>
        </p:nvPicPr>
        <p:blipFill>
          <a:blip r:embed="rId3"/>
          <a:srcRect l="263" r="59"/>
          <a:stretch>
            <a:fillRect/>
          </a:stretch>
        </p:blipFill>
        <p:spPr>
          <a:xfrm flipH="1">
            <a:off x="-2" y="3025220"/>
            <a:ext cx="9144002" cy="38327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BL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-BN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914400"/>
            <a:ext cx="4547804" cy="4172116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lum bright="28000" contrast="43000"/>
          </a:blip>
          <a:srcRect l="2222"/>
          <a:stretch>
            <a:fillRect/>
          </a:stretch>
        </p:blipFill>
        <p:spPr bwMode="auto">
          <a:xfrm>
            <a:off x="533400" y="2590800"/>
            <a:ext cx="3276600" cy="338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/>
          <p:nvPr/>
        </p:nvGrpSpPr>
        <p:grpSpPr>
          <a:xfrm>
            <a:off x="533400" y="1066800"/>
            <a:ext cx="3493260" cy="1380665"/>
            <a:chOff x="609600" y="4800600"/>
            <a:chExt cx="3023392" cy="1194955"/>
          </a:xfrm>
        </p:grpSpPr>
        <p:pic>
          <p:nvPicPr>
            <p:cNvPr id="27" name="Picture 26" descr="BN425_GPC4_leads.000.jpg"/>
            <p:cNvPicPr>
              <a:picLocks noChangeAspect="1"/>
            </p:cNvPicPr>
            <p:nvPr/>
          </p:nvPicPr>
          <p:blipFill>
            <a:blip r:embed="rId4" cstate="print"/>
            <a:srcRect l="4039" t="8889" r="7108" b="70000"/>
            <a:stretch>
              <a:fillRect/>
            </a:stretch>
          </p:blipFill>
          <p:spPr>
            <a:xfrm>
              <a:off x="609600" y="4800600"/>
              <a:ext cx="2843463" cy="1194955"/>
            </a:xfrm>
            <a:prstGeom prst="rect">
              <a:avLst/>
            </a:prstGeom>
          </p:spPr>
        </p:pic>
        <p:sp>
          <p:nvSpPr>
            <p:cNvPr id="28" name="Freeform 27"/>
            <p:cNvSpPr/>
            <p:nvPr/>
          </p:nvSpPr>
          <p:spPr>
            <a:xfrm>
              <a:off x="1023938" y="5057343"/>
              <a:ext cx="1990725" cy="652462"/>
            </a:xfrm>
            <a:custGeom>
              <a:avLst/>
              <a:gdLst>
                <a:gd name="connsiteX0" fmla="*/ 0 w 1990725"/>
                <a:gd name="connsiteY0" fmla="*/ 204787 h 652462"/>
                <a:gd name="connsiteX1" fmla="*/ 266700 w 1990725"/>
                <a:gd name="connsiteY1" fmla="*/ 200025 h 652462"/>
                <a:gd name="connsiteX2" fmla="*/ 261937 w 1990725"/>
                <a:gd name="connsiteY2" fmla="*/ 4762 h 652462"/>
                <a:gd name="connsiteX3" fmla="*/ 371475 w 1990725"/>
                <a:gd name="connsiteY3" fmla="*/ 0 h 652462"/>
                <a:gd name="connsiteX4" fmla="*/ 371475 w 1990725"/>
                <a:gd name="connsiteY4" fmla="*/ 209550 h 652462"/>
                <a:gd name="connsiteX5" fmla="*/ 585787 w 1990725"/>
                <a:gd name="connsiteY5" fmla="*/ 200025 h 652462"/>
                <a:gd name="connsiteX6" fmla="*/ 576262 w 1990725"/>
                <a:gd name="connsiteY6" fmla="*/ 9525 h 652462"/>
                <a:gd name="connsiteX7" fmla="*/ 676275 w 1990725"/>
                <a:gd name="connsiteY7" fmla="*/ 0 h 652462"/>
                <a:gd name="connsiteX8" fmla="*/ 676275 w 1990725"/>
                <a:gd name="connsiteY8" fmla="*/ 200025 h 652462"/>
                <a:gd name="connsiteX9" fmla="*/ 995362 w 1990725"/>
                <a:gd name="connsiteY9" fmla="*/ 200025 h 652462"/>
                <a:gd name="connsiteX10" fmla="*/ 995362 w 1990725"/>
                <a:gd name="connsiteY10" fmla="*/ 28575 h 652462"/>
                <a:gd name="connsiteX11" fmla="*/ 1104900 w 1990725"/>
                <a:gd name="connsiteY11" fmla="*/ 28575 h 652462"/>
                <a:gd name="connsiteX12" fmla="*/ 1119187 w 1990725"/>
                <a:gd name="connsiteY12" fmla="*/ 204787 h 652462"/>
                <a:gd name="connsiteX13" fmla="*/ 1719262 w 1990725"/>
                <a:gd name="connsiteY13" fmla="*/ 190500 h 652462"/>
                <a:gd name="connsiteX14" fmla="*/ 1714500 w 1990725"/>
                <a:gd name="connsiteY14" fmla="*/ 4762 h 652462"/>
                <a:gd name="connsiteX15" fmla="*/ 1828800 w 1990725"/>
                <a:gd name="connsiteY15" fmla="*/ 0 h 652462"/>
                <a:gd name="connsiteX16" fmla="*/ 1838325 w 1990725"/>
                <a:gd name="connsiteY16" fmla="*/ 190500 h 652462"/>
                <a:gd name="connsiteX17" fmla="*/ 1990725 w 1990725"/>
                <a:gd name="connsiteY17" fmla="*/ 185737 h 652462"/>
                <a:gd name="connsiteX18" fmla="*/ 1990725 w 1990725"/>
                <a:gd name="connsiteY18" fmla="*/ 481012 h 652462"/>
                <a:gd name="connsiteX19" fmla="*/ 1828800 w 1990725"/>
                <a:gd name="connsiteY19" fmla="*/ 485775 h 652462"/>
                <a:gd name="connsiteX20" fmla="*/ 1828800 w 1990725"/>
                <a:gd name="connsiteY20" fmla="*/ 600075 h 652462"/>
                <a:gd name="connsiteX21" fmla="*/ 1709737 w 1990725"/>
                <a:gd name="connsiteY21" fmla="*/ 595312 h 652462"/>
                <a:gd name="connsiteX22" fmla="*/ 1709737 w 1990725"/>
                <a:gd name="connsiteY22" fmla="*/ 481012 h 652462"/>
                <a:gd name="connsiteX23" fmla="*/ 1104900 w 1990725"/>
                <a:gd name="connsiteY23" fmla="*/ 490537 h 652462"/>
                <a:gd name="connsiteX24" fmla="*/ 1104900 w 1990725"/>
                <a:gd name="connsiteY24" fmla="*/ 623887 h 652462"/>
                <a:gd name="connsiteX25" fmla="*/ 990600 w 1990725"/>
                <a:gd name="connsiteY25" fmla="*/ 614362 h 652462"/>
                <a:gd name="connsiteX26" fmla="*/ 995362 w 1990725"/>
                <a:gd name="connsiteY26" fmla="*/ 490537 h 652462"/>
                <a:gd name="connsiteX27" fmla="*/ 657225 w 1990725"/>
                <a:gd name="connsiteY27" fmla="*/ 500062 h 652462"/>
                <a:gd name="connsiteX28" fmla="*/ 652462 w 1990725"/>
                <a:gd name="connsiteY28" fmla="*/ 614362 h 652462"/>
                <a:gd name="connsiteX29" fmla="*/ 557212 w 1990725"/>
                <a:gd name="connsiteY29" fmla="*/ 609600 h 652462"/>
                <a:gd name="connsiteX30" fmla="*/ 561975 w 1990725"/>
                <a:gd name="connsiteY30" fmla="*/ 504825 h 652462"/>
                <a:gd name="connsiteX31" fmla="*/ 361950 w 1990725"/>
                <a:gd name="connsiteY31" fmla="*/ 514350 h 652462"/>
                <a:gd name="connsiteX32" fmla="*/ 357187 w 1990725"/>
                <a:gd name="connsiteY32" fmla="*/ 652462 h 652462"/>
                <a:gd name="connsiteX33" fmla="*/ 261937 w 1990725"/>
                <a:gd name="connsiteY33" fmla="*/ 633412 h 652462"/>
                <a:gd name="connsiteX34" fmla="*/ 257175 w 1990725"/>
                <a:gd name="connsiteY34" fmla="*/ 514350 h 652462"/>
                <a:gd name="connsiteX35" fmla="*/ 4762 w 1990725"/>
                <a:gd name="connsiteY35" fmla="*/ 523875 h 652462"/>
                <a:gd name="connsiteX36" fmla="*/ 0 w 1990725"/>
                <a:gd name="connsiteY36" fmla="*/ 204787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90725" h="652462">
                  <a:moveTo>
                    <a:pt x="0" y="204787"/>
                  </a:moveTo>
                  <a:lnTo>
                    <a:pt x="266700" y="200025"/>
                  </a:lnTo>
                  <a:lnTo>
                    <a:pt x="261937" y="4762"/>
                  </a:lnTo>
                  <a:lnTo>
                    <a:pt x="371475" y="0"/>
                  </a:lnTo>
                  <a:lnTo>
                    <a:pt x="371475" y="209550"/>
                  </a:lnTo>
                  <a:lnTo>
                    <a:pt x="585787" y="200025"/>
                  </a:lnTo>
                  <a:lnTo>
                    <a:pt x="576262" y="9525"/>
                  </a:lnTo>
                  <a:lnTo>
                    <a:pt x="676275" y="0"/>
                  </a:lnTo>
                  <a:lnTo>
                    <a:pt x="676275" y="200025"/>
                  </a:lnTo>
                  <a:lnTo>
                    <a:pt x="995362" y="200025"/>
                  </a:lnTo>
                  <a:lnTo>
                    <a:pt x="995362" y="28575"/>
                  </a:lnTo>
                  <a:lnTo>
                    <a:pt x="1104900" y="28575"/>
                  </a:lnTo>
                  <a:lnTo>
                    <a:pt x="1119187" y="204787"/>
                  </a:lnTo>
                  <a:lnTo>
                    <a:pt x="1719262" y="190500"/>
                  </a:lnTo>
                  <a:lnTo>
                    <a:pt x="1714500" y="4762"/>
                  </a:lnTo>
                  <a:lnTo>
                    <a:pt x="1828800" y="0"/>
                  </a:lnTo>
                  <a:lnTo>
                    <a:pt x="1838325" y="190500"/>
                  </a:lnTo>
                  <a:lnTo>
                    <a:pt x="1990725" y="185737"/>
                  </a:lnTo>
                  <a:lnTo>
                    <a:pt x="1990725" y="481012"/>
                  </a:lnTo>
                  <a:lnTo>
                    <a:pt x="1828800" y="485775"/>
                  </a:lnTo>
                  <a:lnTo>
                    <a:pt x="1828800" y="600075"/>
                  </a:lnTo>
                  <a:lnTo>
                    <a:pt x="1709737" y="595312"/>
                  </a:lnTo>
                  <a:lnTo>
                    <a:pt x="1709737" y="481012"/>
                  </a:lnTo>
                  <a:lnTo>
                    <a:pt x="1104900" y="490537"/>
                  </a:lnTo>
                  <a:lnTo>
                    <a:pt x="1104900" y="623887"/>
                  </a:lnTo>
                  <a:lnTo>
                    <a:pt x="990600" y="614362"/>
                  </a:lnTo>
                  <a:lnTo>
                    <a:pt x="995362" y="490537"/>
                  </a:lnTo>
                  <a:lnTo>
                    <a:pt x="657225" y="500062"/>
                  </a:lnTo>
                  <a:lnTo>
                    <a:pt x="652462" y="614362"/>
                  </a:lnTo>
                  <a:lnTo>
                    <a:pt x="557212" y="609600"/>
                  </a:lnTo>
                  <a:lnTo>
                    <a:pt x="561975" y="504825"/>
                  </a:lnTo>
                  <a:lnTo>
                    <a:pt x="361950" y="514350"/>
                  </a:lnTo>
                  <a:lnTo>
                    <a:pt x="357187" y="652462"/>
                  </a:lnTo>
                  <a:lnTo>
                    <a:pt x="261937" y="633412"/>
                  </a:lnTo>
                  <a:lnTo>
                    <a:pt x="257175" y="514350"/>
                  </a:lnTo>
                  <a:lnTo>
                    <a:pt x="4762" y="523875"/>
                  </a:lnTo>
                  <a:cubicBezTo>
                    <a:pt x="3175" y="417512"/>
                    <a:pt x="1587" y="311150"/>
                    <a:pt x="0" y="20478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590800" y="5844108"/>
              <a:ext cx="381000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927350" y="5657955"/>
              <a:ext cx="705642" cy="29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1 </a:t>
              </a:r>
              <a:r>
                <a:rPr lang="en-US" sz="1600" dirty="0" smtClean="0">
                  <a:solidFill>
                    <a:srgbClr val="FFFFFF"/>
                  </a:solidFill>
                  <a:latin typeface="Symbol" pitchFamily="18" charset="2"/>
                </a:rPr>
                <a:t>m</a:t>
              </a:r>
              <a:r>
                <a:rPr lang="en-US" sz="1600" dirty="0" smtClean="0">
                  <a:solidFill>
                    <a:srgbClr val="FFFFFF"/>
                  </a:solidFill>
                </a:rPr>
                <a:t>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76285" y="3735388"/>
            <a:ext cx="3010515" cy="3122613"/>
            <a:chOff x="5676285" y="3735388"/>
            <a:chExt cx="3010515" cy="3122613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6285" y="4953001"/>
              <a:ext cx="301051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8"/>
            <p:cNvGrpSpPr/>
            <p:nvPr/>
          </p:nvGrpSpPr>
          <p:grpSpPr>
            <a:xfrm>
              <a:off x="6642768" y="3735388"/>
              <a:ext cx="1462756" cy="2056606"/>
              <a:chOff x="6642768" y="3735388"/>
              <a:chExt cx="1462756" cy="205660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5615259" y="4762897"/>
                <a:ext cx="2056606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5400000" flipH="1" flipV="1">
                <a:off x="7380830" y="5066506"/>
                <a:ext cx="1447800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BL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-BN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914400"/>
            <a:ext cx="4547804" cy="417211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629400" y="1752600"/>
            <a:ext cx="12067" cy="3390821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4334934" y="4334933"/>
            <a:ext cx="1676400" cy="16933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39283" y="5135477"/>
            <a:ext cx="732917" cy="350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 30 V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7213600" y="4368800"/>
            <a:ext cx="1752600" cy="25401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01935" y="5156199"/>
            <a:ext cx="732917" cy="350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 30 V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181600" y="5181600"/>
            <a:ext cx="1459867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629400" y="5181600"/>
            <a:ext cx="15240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-5734" t="-1" r="2510" b="71556"/>
          <a:stretch>
            <a:fillRect/>
          </a:stretch>
        </p:blipFill>
        <p:spPr bwMode="auto">
          <a:xfrm>
            <a:off x="5181600" y="5562600"/>
            <a:ext cx="2743200" cy="60960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81000" y="6248400"/>
            <a:ext cx="3614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Verdana"/>
                <a:cs typeface="Verdana"/>
              </a:rPr>
              <a:t>Moiré </a:t>
            </a:r>
            <a:r>
              <a:rPr lang="en-US" b="1" dirty="0" smtClean="0">
                <a:latin typeface="Symbol" charset="2"/>
                <a:cs typeface="Symbol" charset="2"/>
              </a:rPr>
              <a:t>l</a:t>
            </a:r>
            <a:r>
              <a:rPr lang="en-US" b="1" baseline="-25000" dirty="0" smtClean="0">
                <a:latin typeface="Verdana"/>
                <a:cs typeface="Verdana"/>
              </a:rPr>
              <a:t>AFM</a:t>
            </a:r>
            <a:r>
              <a:rPr lang="en-US" b="1" dirty="0" smtClean="0">
                <a:latin typeface="Verdana"/>
                <a:cs typeface="Verdana"/>
              </a:rPr>
              <a:t>  = 15.5+/-1 nm</a:t>
            </a:r>
            <a:endParaRPr lang="en-US" b="1" dirty="0">
              <a:latin typeface="Verdana"/>
              <a:cs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53000" y="6248400"/>
            <a:ext cx="345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Verdana"/>
                <a:cs typeface="Verdana"/>
              </a:rPr>
              <a:t>Moiré </a:t>
            </a:r>
            <a:r>
              <a:rPr lang="en-US" b="1" dirty="0" smtClean="0">
                <a:latin typeface="Symbol" charset="2"/>
                <a:cs typeface="Symbol" charset="2"/>
              </a:rPr>
              <a:t>l</a:t>
            </a:r>
            <a:r>
              <a:rPr lang="en-US" b="1" baseline="-25000" dirty="0" smtClean="0">
                <a:latin typeface="Verdana"/>
                <a:cs typeface="Verdana"/>
              </a:rPr>
              <a:t>Transport</a:t>
            </a:r>
            <a:r>
              <a:rPr lang="en-US" b="1" dirty="0" smtClean="0">
                <a:latin typeface="Verdana"/>
                <a:cs typeface="Verdana"/>
              </a:rPr>
              <a:t> = 14.6 nm</a:t>
            </a:r>
            <a:endParaRPr lang="en-US" b="1" dirty="0">
              <a:latin typeface="Verdana"/>
              <a:cs typeface="Verdana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>
            <a:lum bright="28000" contrast="43000"/>
          </a:blip>
          <a:srcRect l="2222"/>
          <a:stretch>
            <a:fillRect/>
          </a:stretch>
        </p:blipFill>
        <p:spPr bwMode="auto">
          <a:xfrm>
            <a:off x="533400" y="2590800"/>
            <a:ext cx="3276600" cy="338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/>
          <p:nvPr/>
        </p:nvGrpSpPr>
        <p:grpSpPr>
          <a:xfrm>
            <a:off x="533400" y="1066800"/>
            <a:ext cx="3493260" cy="1380665"/>
            <a:chOff x="609600" y="4800600"/>
            <a:chExt cx="3023392" cy="1194955"/>
          </a:xfrm>
        </p:grpSpPr>
        <p:pic>
          <p:nvPicPr>
            <p:cNvPr id="38" name="Picture 37" descr="BN425_GPC4_leads.000.jpg"/>
            <p:cNvPicPr>
              <a:picLocks noChangeAspect="1"/>
            </p:cNvPicPr>
            <p:nvPr/>
          </p:nvPicPr>
          <p:blipFill>
            <a:blip r:embed="rId5" cstate="print"/>
            <a:srcRect l="4039" t="8889" r="7108" b="70000"/>
            <a:stretch>
              <a:fillRect/>
            </a:stretch>
          </p:blipFill>
          <p:spPr>
            <a:xfrm>
              <a:off x="609600" y="4800600"/>
              <a:ext cx="2843463" cy="1194955"/>
            </a:xfrm>
            <a:prstGeom prst="rect">
              <a:avLst/>
            </a:prstGeom>
          </p:spPr>
        </p:pic>
        <p:sp>
          <p:nvSpPr>
            <p:cNvPr id="39" name="Freeform 38"/>
            <p:cNvSpPr/>
            <p:nvPr/>
          </p:nvSpPr>
          <p:spPr>
            <a:xfrm>
              <a:off x="1023938" y="5057343"/>
              <a:ext cx="1990725" cy="652462"/>
            </a:xfrm>
            <a:custGeom>
              <a:avLst/>
              <a:gdLst>
                <a:gd name="connsiteX0" fmla="*/ 0 w 1990725"/>
                <a:gd name="connsiteY0" fmla="*/ 204787 h 652462"/>
                <a:gd name="connsiteX1" fmla="*/ 266700 w 1990725"/>
                <a:gd name="connsiteY1" fmla="*/ 200025 h 652462"/>
                <a:gd name="connsiteX2" fmla="*/ 261937 w 1990725"/>
                <a:gd name="connsiteY2" fmla="*/ 4762 h 652462"/>
                <a:gd name="connsiteX3" fmla="*/ 371475 w 1990725"/>
                <a:gd name="connsiteY3" fmla="*/ 0 h 652462"/>
                <a:gd name="connsiteX4" fmla="*/ 371475 w 1990725"/>
                <a:gd name="connsiteY4" fmla="*/ 209550 h 652462"/>
                <a:gd name="connsiteX5" fmla="*/ 585787 w 1990725"/>
                <a:gd name="connsiteY5" fmla="*/ 200025 h 652462"/>
                <a:gd name="connsiteX6" fmla="*/ 576262 w 1990725"/>
                <a:gd name="connsiteY6" fmla="*/ 9525 h 652462"/>
                <a:gd name="connsiteX7" fmla="*/ 676275 w 1990725"/>
                <a:gd name="connsiteY7" fmla="*/ 0 h 652462"/>
                <a:gd name="connsiteX8" fmla="*/ 676275 w 1990725"/>
                <a:gd name="connsiteY8" fmla="*/ 200025 h 652462"/>
                <a:gd name="connsiteX9" fmla="*/ 995362 w 1990725"/>
                <a:gd name="connsiteY9" fmla="*/ 200025 h 652462"/>
                <a:gd name="connsiteX10" fmla="*/ 995362 w 1990725"/>
                <a:gd name="connsiteY10" fmla="*/ 28575 h 652462"/>
                <a:gd name="connsiteX11" fmla="*/ 1104900 w 1990725"/>
                <a:gd name="connsiteY11" fmla="*/ 28575 h 652462"/>
                <a:gd name="connsiteX12" fmla="*/ 1119187 w 1990725"/>
                <a:gd name="connsiteY12" fmla="*/ 204787 h 652462"/>
                <a:gd name="connsiteX13" fmla="*/ 1719262 w 1990725"/>
                <a:gd name="connsiteY13" fmla="*/ 190500 h 652462"/>
                <a:gd name="connsiteX14" fmla="*/ 1714500 w 1990725"/>
                <a:gd name="connsiteY14" fmla="*/ 4762 h 652462"/>
                <a:gd name="connsiteX15" fmla="*/ 1828800 w 1990725"/>
                <a:gd name="connsiteY15" fmla="*/ 0 h 652462"/>
                <a:gd name="connsiteX16" fmla="*/ 1838325 w 1990725"/>
                <a:gd name="connsiteY16" fmla="*/ 190500 h 652462"/>
                <a:gd name="connsiteX17" fmla="*/ 1990725 w 1990725"/>
                <a:gd name="connsiteY17" fmla="*/ 185737 h 652462"/>
                <a:gd name="connsiteX18" fmla="*/ 1990725 w 1990725"/>
                <a:gd name="connsiteY18" fmla="*/ 481012 h 652462"/>
                <a:gd name="connsiteX19" fmla="*/ 1828800 w 1990725"/>
                <a:gd name="connsiteY19" fmla="*/ 485775 h 652462"/>
                <a:gd name="connsiteX20" fmla="*/ 1828800 w 1990725"/>
                <a:gd name="connsiteY20" fmla="*/ 600075 h 652462"/>
                <a:gd name="connsiteX21" fmla="*/ 1709737 w 1990725"/>
                <a:gd name="connsiteY21" fmla="*/ 595312 h 652462"/>
                <a:gd name="connsiteX22" fmla="*/ 1709737 w 1990725"/>
                <a:gd name="connsiteY22" fmla="*/ 481012 h 652462"/>
                <a:gd name="connsiteX23" fmla="*/ 1104900 w 1990725"/>
                <a:gd name="connsiteY23" fmla="*/ 490537 h 652462"/>
                <a:gd name="connsiteX24" fmla="*/ 1104900 w 1990725"/>
                <a:gd name="connsiteY24" fmla="*/ 623887 h 652462"/>
                <a:gd name="connsiteX25" fmla="*/ 990600 w 1990725"/>
                <a:gd name="connsiteY25" fmla="*/ 614362 h 652462"/>
                <a:gd name="connsiteX26" fmla="*/ 995362 w 1990725"/>
                <a:gd name="connsiteY26" fmla="*/ 490537 h 652462"/>
                <a:gd name="connsiteX27" fmla="*/ 657225 w 1990725"/>
                <a:gd name="connsiteY27" fmla="*/ 500062 h 652462"/>
                <a:gd name="connsiteX28" fmla="*/ 652462 w 1990725"/>
                <a:gd name="connsiteY28" fmla="*/ 614362 h 652462"/>
                <a:gd name="connsiteX29" fmla="*/ 557212 w 1990725"/>
                <a:gd name="connsiteY29" fmla="*/ 609600 h 652462"/>
                <a:gd name="connsiteX30" fmla="*/ 561975 w 1990725"/>
                <a:gd name="connsiteY30" fmla="*/ 504825 h 652462"/>
                <a:gd name="connsiteX31" fmla="*/ 361950 w 1990725"/>
                <a:gd name="connsiteY31" fmla="*/ 514350 h 652462"/>
                <a:gd name="connsiteX32" fmla="*/ 357187 w 1990725"/>
                <a:gd name="connsiteY32" fmla="*/ 652462 h 652462"/>
                <a:gd name="connsiteX33" fmla="*/ 261937 w 1990725"/>
                <a:gd name="connsiteY33" fmla="*/ 633412 h 652462"/>
                <a:gd name="connsiteX34" fmla="*/ 257175 w 1990725"/>
                <a:gd name="connsiteY34" fmla="*/ 514350 h 652462"/>
                <a:gd name="connsiteX35" fmla="*/ 4762 w 1990725"/>
                <a:gd name="connsiteY35" fmla="*/ 523875 h 652462"/>
                <a:gd name="connsiteX36" fmla="*/ 0 w 1990725"/>
                <a:gd name="connsiteY36" fmla="*/ 204787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90725" h="652462">
                  <a:moveTo>
                    <a:pt x="0" y="204787"/>
                  </a:moveTo>
                  <a:lnTo>
                    <a:pt x="266700" y="200025"/>
                  </a:lnTo>
                  <a:lnTo>
                    <a:pt x="261937" y="4762"/>
                  </a:lnTo>
                  <a:lnTo>
                    <a:pt x="371475" y="0"/>
                  </a:lnTo>
                  <a:lnTo>
                    <a:pt x="371475" y="209550"/>
                  </a:lnTo>
                  <a:lnTo>
                    <a:pt x="585787" y="200025"/>
                  </a:lnTo>
                  <a:lnTo>
                    <a:pt x="576262" y="9525"/>
                  </a:lnTo>
                  <a:lnTo>
                    <a:pt x="676275" y="0"/>
                  </a:lnTo>
                  <a:lnTo>
                    <a:pt x="676275" y="200025"/>
                  </a:lnTo>
                  <a:lnTo>
                    <a:pt x="995362" y="200025"/>
                  </a:lnTo>
                  <a:lnTo>
                    <a:pt x="995362" y="28575"/>
                  </a:lnTo>
                  <a:lnTo>
                    <a:pt x="1104900" y="28575"/>
                  </a:lnTo>
                  <a:lnTo>
                    <a:pt x="1119187" y="204787"/>
                  </a:lnTo>
                  <a:lnTo>
                    <a:pt x="1719262" y="190500"/>
                  </a:lnTo>
                  <a:lnTo>
                    <a:pt x="1714500" y="4762"/>
                  </a:lnTo>
                  <a:lnTo>
                    <a:pt x="1828800" y="0"/>
                  </a:lnTo>
                  <a:lnTo>
                    <a:pt x="1838325" y="190500"/>
                  </a:lnTo>
                  <a:lnTo>
                    <a:pt x="1990725" y="185737"/>
                  </a:lnTo>
                  <a:lnTo>
                    <a:pt x="1990725" y="481012"/>
                  </a:lnTo>
                  <a:lnTo>
                    <a:pt x="1828800" y="485775"/>
                  </a:lnTo>
                  <a:lnTo>
                    <a:pt x="1828800" y="600075"/>
                  </a:lnTo>
                  <a:lnTo>
                    <a:pt x="1709737" y="595312"/>
                  </a:lnTo>
                  <a:lnTo>
                    <a:pt x="1709737" y="481012"/>
                  </a:lnTo>
                  <a:lnTo>
                    <a:pt x="1104900" y="490537"/>
                  </a:lnTo>
                  <a:lnTo>
                    <a:pt x="1104900" y="623887"/>
                  </a:lnTo>
                  <a:lnTo>
                    <a:pt x="990600" y="614362"/>
                  </a:lnTo>
                  <a:lnTo>
                    <a:pt x="995362" y="490537"/>
                  </a:lnTo>
                  <a:lnTo>
                    <a:pt x="657225" y="500062"/>
                  </a:lnTo>
                  <a:lnTo>
                    <a:pt x="652462" y="614362"/>
                  </a:lnTo>
                  <a:lnTo>
                    <a:pt x="557212" y="609600"/>
                  </a:lnTo>
                  <a:lnTo>
                    <a:pt x="561975" y="504825"/>
                  </a:lnTo>
                  <a:lnTo>
                    <a:pt x="361950" y="514350"/>
                  </a:lnTo>
                  <a:lnTo>
                    <a:pt x="357187" y="652462"/>
                  </a:lnTo>
                  <a:lnTo>
                    <a:pt x="261937" y="633412"/>
                  </a:lnTo>
                  <a:lnTo>
                    <a:pt x="257175" y="514350"/>
                  </a:lnTo>
                  <a:lnTo>
                    <a:pt x="4762" y="523875"/>
                  </a:lnTo>
                  <a:cubicBezTo>
                    <a:pt x="3175" y="417512"/>
                    <a:pt x="1587" y="311150"/>
                    <a:pt x="0" y="20478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590800" y="5844108"/>
              <a:ext cx="381000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927350" y="5657955"/>
              <a:ext cx="705642" cy="29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1 </a:t>
              </a:r>
              <a:r>
                <a:rPr lang="en-US" sz="1600" dirty="0" smtClean="0">
                  <a:solidFill>
                    <a:srgbClr val="FFFFFF"/>
                  </a:solidFill>
                  <a:latin typeface="Symbol" pitchFamily="18" charset="2"/>
                </a:rPr>
                <a:t>m</a:t>
              </a:r>
              <a:r>
                <a:rPr lang="en-US" sz="1600" dirty="0" smtClean="0">
                  <a:solidFill>
                    <a:srgbClr val="FFFFFF"/>
                  </a:solidFill>
                </a:rPr>
                <a:t>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3886200" cy="1591090"/>
          </a:xfrm>
          <a:prstGeom prst="rect">
            <a:avLst/>
          </a:prstGeom>
        </p:spPr>
      </p:pic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Elecrons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subjected to classical forces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3400" y="1371600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5" descr="File:Felix Bloch, Stanford University.jpg">
            <a:hlinkClick r:id="rId4" invalidUrl="file://localhost%5C%5Cupload.wikimedia.org%5Cwikipedia%5Ccommons%5C0%5C0b%5CFelix_Bloch,_Stanford_University.jpg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1186544" cy="1483180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81400" y="2161401"/>
            <a:ext cx="1008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Felix Bloch</a:t>
            </a:r>
            <a:endParaRPr lang="en-US" sz="1200" dirty="0"/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53285" b="3876"/>
          <a:stretch>
            <a:fillRect/>
          </a:stretch>
        </p:blipFill>
        <p:spPr bwMode="auto">
          <a:xfrm>
            <a:off x="228600" y="1219200"/>
            <a:ext cx="2286000" cy="7620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304800" y="4267200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Bloch Waves: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8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47848" b="4779"/>
          <a:stretch>
            <a:fillRect/>
          </a:stretch>
        </p:blipFill>
        <p:spPr bwMode="auto">
          <a:xfrm>
            <a:off x="1905000" y="4191000"/>
            <a:ext cx="2667000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3124200" cy="71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53642" b="4779"/>
          <a:stretch>
            <a:fillRect/>
          </a:stretch>
        </p:blipFill>
        <p:spPr bwMode="auto">
          <a:xfrm>
            <a:off x="1905000" y="4572000"/>
            <a:ext cx="2370731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54501" t="19225" b="3876"/>
          <a:stretch>
            <a:fillRect/>
          </a:stretch>
        </p:blipFill>
        <p:spPr bwMode="auto">
          <a:xfrm>
            <a:off x="304800" y="1981200"/>
            <a:ext cx="2226469" cy="6096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53285" b="3876"/>
          <a:stretch>
            <a:fillRect/>
          </a:stretch>
        </p:blipFill>
        <p:spPr bwMode="auto">
          <a:xfrm>
            <a:off x="152400" y="1219200"/>
            <a:ext cx="2286000" cy="7620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57200" y="6019800"/>
            <a:ext cx="3733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Length scale:  lattice </a:t>
            </a:r>
            <a:r>
              <a:rPr lang="en-US" sz="2000" dirty="0" err="1" smtClean="0"/>
              <a:t>paramater</a:t>
            </a:r>
            <a:r>
              <a:rPr lang="en-US" sz="2000" dirty="0" smtClean="0"/>
              <a:t>, </a:t>
            </a:r>
            <a:r>
              <a:rPr lang="en-US" sz="2000" i="1" dirty="0" smtClean="0"/>
              <a:t>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7200" y="762000"/>
            <a:ext cx="1878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Periodic Potential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562894" y="3771900"/>
            <a:ext cx="5866606" cy="794"/>
          </a:xfrm>
          <a:prstGeom prst="line">
            <a:avLst/>
          </a:prstGeom>
          <a:ln w="3492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4572000" y="762000"/>
            <a:ext cx="4572000" cy="4805363"/>
            <a:chOff x="4572000" y="762000"/>
            <a:chExt cx="4572000" cy="4805363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724400" y="1219200"/>
              <a:ext cx="314959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056" y="762000"/>
              <a:ext cx="969329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001000" y="2209800"/>
              <a:ext cx="1002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Lev Landau</a:t>
              </a:r>
              <a:endParaRPr lang="en-US" sz="140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486400" y="762000"/>
              <a:ext cx="1593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Magnetic Field</a:t>
              </a:r>
              <a:endParaRPr lang="en-US" b="1" dirty="0"/>
            </a:p>
          </p:txBody>
        </p:sp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24" cstate="print"/>
            <a:srcRect l="52738"/>
            <a:stretch>
              <a:fillRect/>
            </a:stretch>
          </p:blipFill>
          <p:spPr bwMode="auto">
            <a:xfrm>
              <a:off x="4572000" y="2286000"/>
              <a:ext cx="2590800" cy="16040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24" cstate="print"/>
            <a:srcRect r="54128"/>
            <a:stretch>
              <a:fillRect/>
            </a:stretch>
          </p:blipFill>
          <p:spPr bwMode="auto">
            <a:xfrm>
              <a:off x="6874386" y="2590800"/>
              <a:ext cx="2269614" cy="1447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648200" y="4495800"/>
              <a:ext cx="1834797" cy="533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27" name="Group 22"/>
            <p:cNvGrpSpPr/>
            <p:nvPr/>
          </p:nvGrpSpPr>
          <p:grpSpPr>
            <a:xfrm>
              <a:off x="6779062" y="4419600"/>
              <a:ext cx="2288738" cy="605279"/>
              <a:chOff x="4230689" y="5446714"/>
              <a:chExt cx="2826696" cy="747548"/>
            </a:xfrm>
          </p:grpSpPr>
          <p:sp>
            <p:nvSpPr>
              <p:cNvPr id="28" name="Text Box 7"/>
              <p:cNvSpPr txBox="1">
                <a:spLocks noChangeArrowheads="1"/>
              </p:cNvSpPr>
              <p:nvPr/>
            </p:nvSpPr>
            <p:spPr bwMode="auto">
              <a:xfrm>
                <a:off x="5334000" y="5622926"/>
                <a:ext cx="1723385" cy="4730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51120" rIns="90000" bIns="45000">
                <a:prstTxWarp prst="textNoShape">
                  <a:avLst/>
                </a:prstTxWarp>
              </a:bodyPr>
              <a:lstStyle/>
              <a:p>
                <a:pPr>
                  <a:lnSpc>
                    <a:spcPct val="97000"/>
                  </a:lnSpc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600" dirty="0" smtClean="0">
                    <a:solidFill>
                      <a:srgbClr val="000000"/>
                    </a:solidFill>
                    <a:latin typeface="Verdana" pitchFamily="-83" charset="0"/>
                    <a:ea typeface="Arial Unicode MS" pitchFamily="-83" charset="0"/>
                    <a:cs typeface="Arial Unicode MS" pitchFamily="-83" charset="0"/>
                  </a:rPr>
                  <a:t>,  </a:t>
                </a:r>
                <a:r>
                  <a:rPr lang="en-GB" sz="1200" dirty="0" smtClean="0">
                    <a:solidFill>
                      <a:srgbClr val="000000"/>
                    </a:solidFill>
                    <a:latin typeface="Verdana" pitchFamily="-83" charset="0"/>
                    <a:ea typeface="Arial Unicode MS" pitchFamily="-83" charset="0"/>
                    <a:cs typeface="Arial Unicode MS" pitchFamily="-83" charset="0"/>
                  </a:rPr>
                  <a:t>N=0,1,2,3</a:t>
                </a:r>
                <a:r>
                  <a:rPr lang="en-GB" sz="1200" dirty="0">
                    <a:solidFill>
                      <a:srgbClr val="000000"/>
                    </a:solidFill>
                    <a:latin typeface="Verdana" pitchFamily="-83" charset="0"/>
                    <a:ea typeface="Arial Unicode MS" pitchFamily="-83" charset="0"/>
                    <a:cs typeface="Arial Unicode MS" pitchFamily="-83" charset="0"/>
                  </a:rPr>
                  <a:t>...</a:t>
                </a:r>
              </a:p>
            </p:txBody>
          </p:sp>
          <p:graphicFrame>
            <p:nvGraphicFramePr>
              <p:cNvPr id="29" name="Object 8"/>
              <p:cNvGraphicFramePr>
                <a:graphicFrameLocks noChangeAspect="1"/>
              </p:cNvGraphicFramePr>
              <p:nvPr/>
            </p:nvGraphicFramePr>
            <p:xfrm>
              <a:off x="4230689" y="5446714"/>
              <a:ext cx="1088964" cy="747548"/>
            </p:xfrm>
            <a:graphic>
              <a:graphicData uri="http://schemas.openxmlformats.org/presentationml/2006/ole">
                <p:oleObj spid="_x0000_s1111042" name="Equation" r:id="rId26" imgW="571320" imgH="393480" progId="Equation.3">
                  <p:embed/>
                </p:oleObj>
              </a:graphicData>
            </a:graphic>
          </p:graphicFrame>
        </p:grpSp>
        <p:sp>
          <p:nvSpPr>
            <p:cNvPr id="30" name="Rectangle 29"/>
            <p:cNvSpPr/>
            <p:nvPr/>
          </p:nvSpPr>
          <p:spPr>
            <a:xfrm>
              <a:off x="4648200" y="4114800"/>
              <a:ext cx="1507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Landau levels: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724401" y="5181600"/>
              <a:ext cx="1371600" cy="385763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953000" y="6019800"/>
            <a:ext cx="3733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Length scale:  magnetic length, </a:t>
            </a:r>
            <a:r>
              <a:rPr lang="en-US" sz="2000" i="1" dirty="0" err="1" smtClean="0"/>
              <a:t>l</a:t>
            </a:r>
            <a:r>
              <a:rPr lang="en-US" sz="2000" i="1" baseline="-25000" dirty="0" err="1" smtClean="0"/>
              <a:t>B</a:t>
            </a:r>
            <a:endParaRPr lang="en-US" sz="2000" i="1" baseline="-25000" dirty="0" smtClean="0"/>
          </a:p>
        </p:txBody>
      </p:sp>
      <p:grpSp>
        <p:nvGrpSpPr>
          <p:cNvPr id="45" name="Group 44"/>
          <p:cNvGrpSpPr/>
          <p:nvPr/>
        </p:nvGrpSpPr>
        <p:grpSpPr>
          <a:xfrm>
            <a:off x="1752600" y="1219200"/>
            <a:ext cx="6172200" cy="4343400"/>
            <a:chOff x="1752600" y="1219200"/>
            <a:chExt cx="6172200" cy="4343400"/>
          </a:xfrm>
        </p:grpSpPr>
        <p:sp>
          <p:nvSpPr>
            <p:cNvPr id="44" name="Rectangle 43"/>
            <p:cNvSpPr/>
            <p:nvPr/>
          </p:nvSpPr>
          <p:spPr>
            <a:xfrm>
              <a:off x="1752600" y="1219200"/>
              <a:ext cx="6172200" cy="434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133600" y="3200400"/>
              <a:ext cx="5551431" cy="2090645"/>
              <a:chOff x="3181314" y="4654564"/>
              <a:chExt cx="5551431" cy="2090645"/>
            </a:xfrm>
          </p:grpSpPr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1314" y="4654564"/>
                <a:ext cx="5551431" cy="209064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" name="Straight Connector 40"/>
              <p:cNvCxnSpPr/>
              <p:nvPr/>
            </p:nvCxnSpPr>
            <p:spPr bwMode="auto">
              <a:xfrm flipV="1">
                <a:off x="6849131" y="5508171"/>
                <a:ext cx="1805233" cy="1088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 flipV="1">
                <a:off x="3335480" y="5678114"/>
                <a:ext cx="4749312" cy="1088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 flipV="1">
                <a:off x="3335480" y="6342142"/>
                <a:ext cx="4416267" cy="1088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" name="Group 35"/>
            <p:cNvGrpSpPr/>
            <p:nvPr/>
          </p:nvGrpSpPr>
          <p:grpSpPr>
            <a:xfrm>
              <a:off x="2743200" y="1412832"/>
              <a:ext cx="4552950" cy="1558968"/>
              <a:chOff x="85725" y="1091359"/>
              <a:chExt cx="4552950" cy="1558968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25" y="1091359"/>
                <a:ext cx="4552950" cy="1558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61925" y="1091359"/>
                <a:ext cx="332150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000" dirty="0" smtClean="0">
                    <a:solidFill>
                      <a:srgbClr val="003366">
                        <a:lumMod val="75000"/>
                      </a:srgbClr>
                    </a:solidFill>
                  </a:rPr>
                  <a:t>Proc. Phys. Soc. Lond. A 68 879 (1955)</a:t>
                </a:r>
                <a:endParaRPr lang="en-US" sz="1000" dirty="0">
                  <a:solidFill>
                    <a:srgbClr val="003366">
                      <a:lumMod val="75000"/>
                    </a:srgb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3" name="Picture 1"/>
          <p:cNvPicPr>
            <a:picLocks noChangeAspect="1" noChangeArrowheads="1"/>
          </p:cNvPicPr>
          <p:nvPr/>
        </p:nvPicPr>
        <p:blipFill>
          <a:blip r:embed="rId2" cstate="print"/>
          <a:srcRect t="8719" b="10627"/>
          <a:stretch>
            <a:fillRect/>
          </a:stretch>
        </p:blipFill>
        <p:spPr bwMode="auto">
          <a:xfrm>
            <a:off x="3276600" y="3048000"/>
            <a:ext cx="565218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88" y="1219200"/>
            <a:ext cx="3733799" cy="7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Quantum Hall effect in a periodic potential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00" y="2362200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Harper’s equation for 2D square lattice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352800"/>
            <a:ext cx="1524000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667000"/>
            <a:ext cx="4400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6600" y="1828800"/>
            <a:ext cx="147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“superlattice”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715000" y="838200"/>
            <a:ext cx="2258677" cy="1600200"/>
            <a:chOff x="5715000" y="838200"/>
            <a:chExt cx="2258677" cy="160020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838200"/>
              <a:ext cx="112014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10400" y="1828800"/>
              <a:ext cx="963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Douglas</a:t>
              </a:r>
            </a:p>
            <a:p>
              <a:r>
                <a:rPr lang="en-US" sz="1400" dirty="0" smtClean="0"/>
                <a:t>Hofstadter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95600"/>
            <a:ext cx="3048000" cy="272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88" y="1219200"/>
            <a:ext cx="3733799" cy="7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221614" y="6550223"/>
            <a:ext cx="1922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-Hofstadter, PRB (1976)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304800" y="2362200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Harper’s equation for 2D square lattice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0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352800"/>
            <a:ext cx="1524000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667000"/>
            <a:ext cx="4400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4191000"/>
            <a:ext cx="4953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When b=p/q, where p, q are coprimes, the LL splits into </a:t>
            </a:r>
            <a:r>
              <a:rPr lang="en-US" b="1" i="1" dirty="0" smtClean="0">
                <a:solidFill>
                  <a:srgbClr val="FF0000"/>
                </a:solidFill>
              </a:rPr>
              <a:t>p sub-bands that are q-fold degenerate</a:t>
            </a: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Quantum Hall effect in a periodic potential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2650957"/>
            <a:ext cx="2310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“Hofstadter Butterfly”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6600" y="1828800"/>
            <a:ext cx="147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“superlattice”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15000" y="838200"/>
            <a:ext cx="2258677" cy="1600200"/>
            <a:chOff x="5715000" y="838200"/>
            <a:chExt cx="2258677" cy="16002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838200"/>
              <a:ext cx="112014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010400" y="1828800"/>
              <a:ext cx="963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Douglas</a:t>
              </a:r>
            </a:p>
            <a:p>
              <a:r>
                <a:rPr lang="en-US" sz="1400" dirty="0" smtClean="0"/>
                <a:t>Hofstadter</a:t>
              </a:r>
              <a:endParaRPr lang="en-US" sz="1400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59400"/>
            <a:ext cx="423501" cy="265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95600"/>
            <a:ext cx="3048000" cy="272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88" y="1219200"/>
            <a:ext cx="3733799" cy="7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62000" y="5788223"/>
            <a:ext cx="6477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Landau energy bands develop </a:t>
            </a:r>
            <a:r>
              <a:rPr lang="en-US" b="1" i="1" dirty="0" smtClean="0">
                <a:solidFill>
                  <a:srgbClr val="FF0000"/>
                </a:solidFill>
              </a:rPr>
              <a:t>fractal structure </a:t>
            </a:r>
            <a:r>
              <a:rPr lang="en-US" dirty="0" smtClean="0"/>
              <a:t>when magnetic length is of order the periodic unit cell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2362200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Harper’s equation for 2D square lattice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0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352800"/>
            <a:ext cx="1524000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667000"/>
            <a:ext cx="4400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4191000"/>
            <a:ext cx="4953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When b=p/q, where p, q are coprimes, the LL splits into </a:t>
            </a:r>
            <a:r>
              <a:rPr lang="en-US" b="1" i="1" dirty="0" smtClean="0">
                <a:solidFill>
                  <a:srgbClr val="FF0000"/>
                </a:solidFill>
              </a:rPr>
              <a:t>p sub-bands that are q-fold degenerate</a:t>
            </a: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Quantum Hall effect in a periodic potential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2650957"/>
            <a:ext cx="2310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“Hofstadter Butterfly”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6600" y="1828800"/>
            <a:ext cx="147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“superlattice”</a:t>
            </a:r>
            <a:endParaRPr lang="en-US" dirty="0"/>
          </a:p>
        </p:txBody>
      </p:sp>
      <p:grpSp>
        <p:nvGrpSpPr>
          <p:cNvPr id="2" name="Group 16"/>
          <p:cNvGrpSpPr/>
          <p:nvPr/>
        </p:nvGrpSpPr>
        <p:grpSpPr>
          <a:xfrm>
            <a:off x="5715000" y="838200"/>
            <a:ext cx="2258677" cy="1600200"/>
            <a:chOff x="5715000" y="838200"/>
            <a:chExt cx="2258677" cy="16002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838200"/>
              <a:ext cx="112014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010400" y="1828800"/>
              <a:ext cx="963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Douglas</a:t>
              </a:r>
            </a:p>
            <a:p>
              <a:r>
                <a:rPr lang="en-US" sz="1400" dirty="0" smtClean="0"/>
                <a:t>Hofstadter</a:t>
              </a:r>
              <a:endParaRPr lang="en-US" sz="14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221614" y="6550223"/>
            <a:ext cx="1922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-Hofstadter, PRB (1976)</a:t>
            </a:r>
            <a:endParaRPr lang="en-US" sz="1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59400"/>
            <a:ext cx="423501" cy="265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310573" y="1421048"/>
            <a:ext cx="3963141" cy="4123724"/>
            <a:chOff x="285094" y="1160392"/>
            <a:chExt cx="3963141" cy="4123724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147" y="1228993"/>
              <a:ext cx="3355631" cy="3527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 bwMode="auto">
            <a:xfrm>
              <a:off x="770124" y="1359194"/>
              <a:ext cx="3222171" cy="32672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5878" y="4551772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1816" y="4583646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4991" y="1160392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107460" y="2758009"/>
              <a:ext cx="724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Symbol" pitchFamily="18" charset="2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</a:rPr>
                <a:t> /</a:t>
              </a:r>
              <a:r>
                <a:rPr lang="en-US" i="1" dirty="0" smtClean="0">
                  <a:solidFill>
                    <a:prstClr val="black"/>
                  </a:solidFill>
                  <a:latin typeface="+mj-lt"/>
                </a:rPr>
                <a:t>W</a:t>
              </a:r>
              <a:endParaRPr lang="en-US" b="1" i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001" y="4884066"/>
              <a:ext cx="6381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0" name="Rectangle 99"/>
          <p:cNvSpPr/>
          <p:nvPr/>
        </p:nvSpPr>
        <p:spPr>
          <a:xfrm>
            <a:off x="612430" y="1049380"/>
            <a:ext cx="3921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Hofstadter’s Energy Spectrum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571789" y="481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1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Hofstadter’s Butterfly to Wannier Diagram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14" name="Picture 1"/>
          <p:cNvPicPr>
            <a:picLocks noChangeAspect="1" noChangeArrowheads="1"/>
          </p:cNvPicPr>
          <p:nvPr/>
        </p:nvPicPr>
        <p:blipFill>
          <a:blip r:embed="rId6" cstate="print"/>
          <a:srcRect l="30421" r="58517"/>
          <a:stretch>
            <a:fillRect/>
          </a:stretch>
        </p:blipFill>
        <p:spPr bwMode="auto">
          <a:xfrm>
            <a:off x="1066800" y="5486400"/>
            <a:ext cx="437414" cy="120288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15" name="Rectangle 114"/>
          <p:cNvSpPr/>
          <p:nvPr/>
        </p:nvSpPr>
        <p:spPr>
          <a:xfrm>
            <a:off x="1676400" y="5698689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magnetic flux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 per unit cell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310573" y="1421048"/>
            <a:ext cx="3963141" cy="4123724"/>
            <a:chOff x="285094" y="1160392"/>
            <a:chExt cx="3963141" cy="4123724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147" y="1228993"/>
              <a:ext cx="3355631" cy="3527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 bwMode="auto">
            <a:xfrm>
              <a:off x="770124" y="1359194"/>
              <a:ext cx="3222171" cy="32672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5878" y="4551772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1816" y="4583646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4991" y="1160392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107460" y="2758009"/>
              <a:ext cx="724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Symbol" pitchFamily="18" charset="2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</a:rPr>
                <a:t> /</a:t>
              </a:r>
              <a:r>
                <a:rPr lang="en-US" i="1" dirty="0" smtClean="0">
                  <a:solidFill>
                    <a:prstClr val="black"/>
                  </a:solidFill>
                  <a:latin typeface="+mj-lt"/>
                </a:rPr>
                <a:t>W</a:t>
              </a:r>
              <a:endParaRPr lang="en-US" b="1" i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001" y="4884066"/>
              <a:ext cx="6381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111"/>
          <p:cNvGrpSpPr/>
          <p:nvPr/>
        </p:nvGrpSpPr>
        <p:grpSpPr>
          <a:xfrm>
            <a:off x="786368" y="1612119"/>
            <a:ext cx="3233940" cy="3404614"/>
            <a:chOff x="786368" y="2133588"/>
            <a:chExt cx="3233940" cy="3404614"/>
          </a:xfrm>
        </p:grpSpPr>
        <p:cxnSp>
          <p:nvCxnSpPr>
            <p:cNvPr id="33" name="Straight Connector 32"/>
            <p:cNvCxnSpPr/>
            <p:nvPr/>
          </p:nvCxnSpPr>
          <p:spPr bwMode="auto">
            <a:xfrm flipH="1" flipV="1">
              <a:off x="798137" y="2153940"/>
              <a:ext cx="3222171" cy="3266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798137" y="2133588"/>
              <a:ext cx="3222171" cy="3266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oup 34"/>
            <p:cNvGrpSpPr/>
            <p:nvPr/>
          </p:nvGrpSpPr>
          <p:grpSpPr>
            <a:xfrm>
              <a:off x="792242" y="2639500"/>
              <a:ext cx="1600200" cy="2762250"/>
              <a:chOff x="766763" y="1857375"/>
              <a:chExt cx="1600200" cy="2762250"/>
            </a:xfrm>
          </p:grpSpPr>
          <p:sp>
            <p:nvSpPr>
              <p:cNvPr id="36" name="Freeform 35"/>
              <p:cNvSpPr/>
              <p:nvPr/>
            </p:nvSpPr>
            <p:spPr bwMode="auto">
              <a:xfrm>
                <a:off x="766763" y="1857375"/>
                <a:ext cx="1600200" cy="2762250"/>
              </a:xfrm>
              <a:custGeom>
                <a:avLst/>
                <a:gdLst>
                  <a:gd name="connsiteX0" fmla="*/ 0 w 1600200"/>
                  <a:gd name="connsiteY0" fmla="*/ 2762250 h 2762250"/>
                  <a:gd name="connsiteX1" fmla="*/ 171450 w 1600200"/>
                  <a:gd name="connsiteY1" fmla="*/ 2300288 h 2762250"/>
                  <a:gd name="connsiteX2" fmla="*/ 490537 w 1600200"/>
                  <a:gd name="connsiteY2" fmla="*/ 1600200 h 2762250"/>
                  <a:gd name="connsiteX3" fmla="*/ 728662 w 1600200"/>
                  <a:gd name="connsiteY3" fmla="*/ 1233488 h 2762250"/>
                  <a:gd name="connsiteX4" fmla="*/ 795337 w 1600200"/>
                  <a:gd name="connsiteY4" fmla="*/ 1143000 h 2762250"/>
                  <a:gd name="connsiteX5" fmla="*/ 1052512 w 1600200"/>
                  <a:gd name="connsiteY5" fmla="*/ 842963 h 2762250"/>
                  <a:gd name="connsiteX6" fmla="*/ 1081087 w 1600200"/>
                  <a:gd name="connsiteY6" fmla="*/ 604838 h 2762250"/>
                  <a:gd name="connsiteX7" fmla="*/ 1085850 w 1600200"/>
                  <a:gd name="connsiteY7" fmla="*/ 328613 h 2762250"/>
                  <a:gd name="connsiteX8" fmla="*/ 1200150 w 1600200"/>
                  <a:gd name="connsiteY8" fmla="*/ 266700 h 2762250"/>
                  <a:gd name="connsiteX9" fmla="*/ 1457325 w 1600200"/>
                  <a:gd name="connsiteY9" fmla="*/ 128588 h 2762250"/>
                  <a:gd name="connsiteX10" fmla="*/ 1600200 w 1600200"/>
                  <a:gd name="connsiteY10" fmla="*/ 0 h 276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00200" h="2762250">
                    <a:moveTo>
                      <a:pt x="0" y="2762250"/>
                    </a:moveTo>
                    <a:cubicBezTo>
                      <a:pt x="44847" y="2628106"/>
                      <a:pt x="89694" y="2493963"/>
                      <a:pt x="171450" y="2300288"/>
                    </a:cubicBezTo>
                    <a:cubicBezTo>
                      <a:pt x="253206" y="2106613"/>
                      <a:pt x="397668" y="1778000"/>
                      <a:pt x="490537" y="1600200"/>
                    </a:cubicBezTo>
                    <a:cubicBezTo>
                      <a:pt x="583406" y="1422400"/>
                      <a:pt x="677862" y="1309688"/>
                      <a:pt x="728662" y="1233488"/>
                    </a:cubicBezTo>
                    <a:cubicBezTo>
                      <a:pt x="779462" y="1157288"/>
                      <a:pt x="741362" y="1208087"/>
                      <a:pt x="795337" y="1143000"/>
                    </a:cubicBezTo>
                    <a:cubicBezTo>
                      <a:pt x="849312" y="1077913"/>
                      <a:pt x="1004887" y="932657"/>
                      <a:pt x="1052512" y="842963"/>
                    </a:cubicBezTo>
                    <a:cubicBezTo>
                      <a:pt x="1100137" y="753269"/>
                      <a:pt x="1075531" y="690563"/>
                      <a:pt x="1081087" y="604838"/>
                    </a:cubicBezTo>
                    <a:cubicBezTo>
                      <a:pt x="1086643" y="519113"/>
                      <a:pt x="1066006" y="384969"/>
                      <a:pt x="1085850" y="328613"/>
                    </a:cubicBezTo>
                    <a:cubicBezTo>
                      <a:pt x="1105694" y="272257"/>
                      <a:pt x="1200150" y="266700"/>
                      <a:pt x="1200150" y="266700"/>
                    </a:cubicBezTo>
                    <a:cubicBezTo>
                      <a:pt x="1262062" y="233363"/>
                      <a:pt x="1390650" y="173038"/>
                      <a:pt x="1457325" y="128588"/>
                    </a:cubicBezTo>
                    <a:cubicBezTo>
                      <a:pt x="1524000" y="84138"/>
                      <a:pt x="1562100" y="42069"/>
                      <a:pt x="1600200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>
                <a:off x="771525" y="1895475"/>
                <a:ext cx="1057275" cy="2724150"/>
              </a:xfrm>
              <a:custGeom>
                <a:avLst/>
                <a:gdLst>
                  <a:gd name="connsiteX0" fmla="*/ 0 w 1057275"/>
                  <a:gd name="connsiteY0" fmla="*/ 2724150 h 2724150"/>
                  <a:gd name="connsiteX1" fmla="*/ 80963 w 1057275"/>
                  <a:gd name="connsiteY1" fmla="*/ 2362200 h 2724150"/>
                  <a:gd name="connsiteX2" fmla="*/ 176213 w 1057275"/>
                  <a:gd name="connsiteY2" fmla="*/ 1995488 h 2724150"/>
                  <a:gd name="connsiteX3" fmla="*/ 414338 w 1057275"/>
                  <a:gd name="connsiteY3" fmla="*/ 1323975 h 2724150"/>
                  <a:gd name="connsiteX4" fmla="*/ 528638 w 1057275"/>
                  <a:gd name="connsiteY4" fmla="*/ 1109663 h 2724150"/>
                  <a:gd name="connsiteX5" fmla="*/ 561975 w 1057275"/>
                  <a:gd name="connsiteY5" fmla="*/ 1019175 h 2724150"/>
                  <a:gd name="connsiteX6" fmla="*/ 628650 w 1057275"/>
                  <a:gd name="connsiteY6" fmla="*/ 952500 h 2724150"/>
                  <a:gd name="connsiteX7" fmla="*/ 633413 w 1057275"/>
                  <a:gd name="connsiteY7" fmla="*/ 900113 h 2724150"/>
                  <a:gd name="connsiteX8" fmla="*/ 633413 w 1057275"/>
                  <a:gd name="connsiteY8" fmla="*/ 771525 h 2724150"/>
                  <a:gd name="connsiteX9" fmla="*/ 647700 w 1057275"/>
                  <a:gd name="connsiteY9" fmla="*/ 733425 h 2724150"/>
                  <a:gd name="connsiteX10" fmla="*/ 790575 w 1057275"/>
                  <a:gd name="connsiteY10" fmla="*/ 666750 h 2724150"/>
                  <a:gd name="connsiteX11" fmla="*/ 819150 w 1057275"/>
                  <a:gd name="connsiteY11" fmla="*/ 576263 h 2724150"/>
                  <a:gd name="connsiteX12" fmla="*/ 823913 w 1057275"/>
                  <a:gd name="connsiteY12" fmla="*/ 76200 h 2724150"/>
                  <a:gd name="connsiteX13" fmla="*/ 833438 w 1057275"/>
                  <a:gd name="connsiteY13" fmla="*/ 47625 h 2724150"/>
                  <a:gd name="connsiteX14" fmla="*/ 909638 w 1057275"/>
                  <a:gd name="connsiteY14" fmla="*/ 42863 h 2724150"/>
                  <a:gd name="connsiteX15" fmla="*/ 1057275 w 1057275"/>
                  <a:gd name="connsiteY15" fmla="*/ 0 h 272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57275" h="2724150">
                    <a:moveTo>
                      <a:pt x="0" y="2724150"/>
                    </a:moveTo>
                    <a:cubicBezTo>
                      <a:pt x="25797" y="2603897"/>
                      <a:pt x="51594" y="2483644"/>
                      <a:pt x="80963" y="2362200"/>
                    </a:cubicBezTo>
                    <a:cubicBezTo>
                      <a:pt x="110332" y="2240756"/>
                      <a:pt x="120651" y="2168525"/>
                      <a:pt x="176213" y="1995488"/>
                    </a:cubicBezTo>
                    <a:cubicBezTo>
                      <a:pt x="231775" y="1822451"/>
                      <a:pt x="355601" y="1471612"/>
                      <a:pt x="414338" y="1323975"/>
                    </a:cubicBezTo>
                    <a:cubicBezTo>
                      <a:pt x="473075" y="1176338"/>
                      <a:pt x="504032" y="1160463"/>
                      <a:pt x="528638" y="1109663"/>
                    </a:cubicBezTo>
                    <a:cubicBezTo>
                      <a:pt x="553244" y="1058863"/>
                      <a:pt x="545306" y="1045369"/>
                      <a:pt x="561975" y="1019175"/>
                    </a:cubicBezTo>
                    <a:cubicBezTo>
                      <a:pt x="578644" y="992981"/>
                      <a:pt x="616744" y="972344"/>
                      <a:pt x="628650" y="952500"/>
                    </a:cubicBezTo>
                    <a:cubicBezTo>
                      <a:pt x="640556" y="932656"/>
                      <a:pt x="632619" y="930275"/>
                      <a:pt x="633413" y="900113"/>
                    </a:cubicBezTo>
                    <a:cubicBezTo>
                      <a:pt x="634207" y="869951"/>
                      <a:pt x="631032" y="799306"/>
                      <a:pt x="633413" y="771525"/>
                    </a:cubicBezTo>
                    <a:cubicBezTo>
                      <a:pt x="635794" y="743744"/>
                      <a:pt x="621506" y="750887"/>
                      <a:pt x="647700" y="733425"/>
                    </a:cubicBezTo>
                    <a:cubicBezTo>
                      <a:pt x="673894" y="715963"/>
                      <a:pt x="762000" y="692944"/>
                      <a:pt x="790575" y="666750"/>
                    </a:cubicBezTo>
                    <a:cubicBezTo>
                      <a:pt x="819150" y="640556"/>
                      <a:pt x="813594" y="674688"/>
                      <a:pt x="819150" y="576263"/>
                    </a:cubicBezTo>
                    <a:cubicBezTo>
                      <a:pt x="824706" y="477838"/>
                      <a:pt x="821532" y="164306"/>
                      <a:pt x="823913" y="76200"/>
                    </a:cubicBezTo>
                    <a:cubicBezTo>
                      <a:pt x="826294" y="-11906"/>
                      <a:pt x="819151" y="53181"/>
                      <a:pt x="833438" y="47625"/>
                    </a:cubicBezTo>
                    <a:cubicBezTo>
                      <a:pt x="847726" y="42069"/>
                      <a:pt x="872332" y="50801"/>
                      <a:pt x="909638" y="42863"/>
                    </a:cubicBezTo>
                    <a:cubicBezTo>
                      <a:pt x="946944" y="34925"/>
                      <a:pt x="1002109" y="17462"/>
                      <a:pt x="1057275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Freeform 37"/>
            <p:cNvSpPr/>
            <p:nvPr/>
          </p:nvSpPr>
          <p:spPr bwMode="auto">
            <a:xfrm flipV="1">
              <a:off x="786368" y="2141218"/>
              <a:ext cx="1600200" cy="2762250"/>
            </a:xfrm>
            <a:custGeom>
              <a:avLst/>
              <a:gdLst>
                <a:gd name="connsiteX0" fmla="*/ 0 w 1600200"/>
                <a:gd name="connsiteY0" fmla="*/ 2762250 h 2762250"/>
                <a:gd name="connsiteX1" fmla="*/ 171450 w 1600200"/>
                <a:gd name="connsiteY1" fmla="*/ 2300288 h 2762250"/>
                <a:gd name="connsiteX2" fmla="*/ 490537 w 1600200"/>
                <a:gd name="connsiteY2" fmla="*/ 1600200 h 2762250"/>
                <a:gd name="connsiteX3" fmla="*/ 728662 w 1600200"/>
                <a:gd name="connsiteY3" fmla="*/ 1233488 h 2762250"/>
                <a:gd name="connsiteX4" fmla="*/ 795337 w 1600200"/>
                <a:gd name="connsiteY4" fmla="*/ 1143000 h 2762250"/>
                <a:gd name="connsiteX5" fmla="*/ 1052512 w 1600200"/>
                <a:gd name="connsiteY5" fmla="*/ 842963 h 2762250"/>
                <a:gd name="connsiteX6" fmla="*/ 1081087 w 1600200"/>
                <a:gd name="connsiteY6" fmla="*/ 604838 h 2762250"/>
                <a:gd name="connsiteX7" fmla="*/ 1085850 w 1600200"/>
                <a:gd name="connsiteY7" fmla="*/ 328613 h 2762250"/>
                <a:gd name="connsiteX8" fmla="*/ 1200150 w 1600200"/>
                <a:gd name="connsiteY8" fmla="*/ 266700 h 2762250"/>
                <a:gd name="connsiteX9" fmla="*/ 1457325 w 1600200"/>
                <a:gd name="connsiteY9" fmla="*/ 128588 h 2762250"/>
                <a:gd name="connsiteX10" fmla="*/ 1600200 w 1600200"/>
                <a:gd name="connsiteY10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0200" h="2762250">
                  <a:moveTo>
                    <a:pt x="0" y="2762250"/>
                  </a:moveTo>
                  <a:cubicBezTo>
                    <a:pt x="44847" y="2628106"/>
                    <a:pt x="89694" y="2493963"/>
                    <a:pt x="171450" y="2300288"/>
                  </a:cubicBezTo>
                  <a:cubicBezTo>
                    <a:pt x="253206" y="2106613"/>
                    <a:pt x="397668" y="1778000"/>
                    <a:pt x="490537" y="1600200"/>
                  </a:cubicBezTo>
                  <a:cubicBezTo>
                    <a:pt x="583406" y="1422400"/>
                    <a:pt x="677862" y="1309688"/>
                    <a:pt x="728662" y="1233488"/>
                  </a:cubicBezTo>
                  <a:cubicBezTo>
                    <a:pt x="779462" y="1157288"/>
                    <a:pt x="741362" y="1208087"/>
                    <a:pt x="795337" y="1143000"/>
                  </a:cubicBezTo>
                  <a:cubicBezTo>
                    <a:pt x="849312" y="1077913"/>
                    <a:pt x="1004887" y="932657"/>
                    <a:pt x="1052512" y="842963"/>
                  </a:cubicBezTo>
                  <a:cubicBezTo>
                    <a:pt x="1100137" y="753269"/>
                    <a:pt x="1075531" y="690563"/>
                    <a:pt x="1081087" y="604838"/>
                  </a:cubicBezTo>
                  <a:cubicBezTo>
                    <a:pt x="1086643" y="519113"/>
                    <a:pt x="1066006" y="384969"/>
                    <a:pt x="1085850" y="328613"/>
                  </a:cubicBezTo>
                  <a:cubicBezTo>
                    <a:pt x="1105694" y="272257"/>
                    <a:pt x="1200150" y="266700"/>
                    <a:pt x="1200150" y="266700"/>
                  </a:cubicBezTo>
                  <a:cubicBezTo>
                    <a:pt x="1262062" y="233363"/>
                    <a:pt x="1390650" y="173038"/>
                    <a:pt x="1457325" y="128588"/>
                  </a:cubicBezTo>
                  <a:cubicBezTo>
                    <a:pt x="1524000" y="84138"/>
                    <a:pt x="1562100" y="42069"/>
                    <a:pt x="1600200" y="0"/>
                  </a:cubicBezTo>
                </a:path>
              </a:pathLst>
            </a:custGeom>
            <a:noFill/>
            <a:ln w="19050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flipV="1">
              <a:off x="791130" y="2141218"/>
              <a:ext cx="1057275" cy="2724150"/>
            </a:xfrm>
            <a:custGeom>
              <a:avLst/>
              <a:gdLst>
                <a:gd name="connsiteX0" fmla="*/ 0 w 1057275"/>
                <a:gd name="connsiteY0" fmla="*/ 2724150 h 2724150"/>
                <a:gd name="connsiteX1" fmla="*/ 80963 w 1057275"/>
                <a:gd name="connsiteY1" fmla="*/ 2362200 h 2724150"/>
                <a:gd name="connsiteX2" fmla="*/ 176213 w 1057275"/>
                <a:gd name="connsiteY2" fmla="*/ 1995488 h 2724150"/>
                <a:gd name="connsiteX3" fmla="*/ 414338 w 1057275"/>
                <a:gd name="connsiteY3" fmla="*/ 1323975 h 2724150"/>
                <a:gd name="connsiteX4" fmla="*/ 528638 w 1057275"/>
                <a:gd name="connsiteY4" fmla="*/ 1109663 h 2724150"/>
                <a:gd name="connsiteX5" fmla="*/ 561975 w 1057275"/>
                <a:gd name="connsiteY5" fmla="*/ 1019175 h 2724150"/>
                <a:gd name="connsiteX6" fmla="*/ 628650 w 1057275"/>
                <a:gd name="connsiteY6" fmla="*/ 952500 h 2724150"/>
                <a:gd name="connsiteX7" fmla="*/ 633413 w 1057275"/>
                <a:gd name="connsiteY7" fmla="*/ 900113 h 2724150"/>
                <a:gd name="connsiteX8" fmla="*/ 633413 w 1057275"/>
                <a:gd name="connsiteY8" fmla="*/ 771525 h 2724150"/>
                <a:gd name="connsiteX9" fmla="*/ 647700 w 1057275"/>
                <a:gd name="connsiteY9" fmla="*/ 733425 h 2724150"/>
                <a:gd name="connsiteX10" fmla="*/ 790575 w 1057275"/>
                <a:gd name="connsiteY10" fmla="*/ 666750 h 2724150"/>
                <a:gd name="connsiteX11" fmla="*/ 819150 w 1057275"/>
                <a:gd name="connsiteY11" fmla="*/ 576263 h 2724150"/>
                <a:gd name="connsiteX12" fmla="*/ 823913 w 1057275"/>
                <a:gd name="connsiteY12" fmla="*/ 76200 h 2724150"/>
                <a:gd name="connsiteX13" fmla="*/ 833438 w 1057275"/>
                <a:gd name="connsiteY13" fmla="*/ 47625 h 2724150"/>
                <a:gd name="connsiteX14" fmla="*/ 909638 w 1057275"/>
                <a:gd name="connsiteY14" fmla="*/ 42863 h 2724150"/>
                <a:gd name="connsiteX15" fmla="*/ 1057275 w 1057275"/>
                <a:gd name="connsiteY15" fmla="*/ 0 h 27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7275" h="2724150">
                  <a:moveTo>
                    <a:pt x="0" y="2724150"/>
                  </a:moveTo>
                  <a:cubicBezTo>
                    <a:pt x="25797" y="2603897"/>
                    <a:pt x="51594" y="2483644"/>
                    <a:pt x="80963" y="2362200"/>
                  </a:cubicBezTo>
                  <a:cubicBezTo>
                    <a:pt x="110332" y="2240756"/>
                    <a:pt x="120651" y="2168525"/>
                    <a:pt x="176213" y="1995488"/>
                  </a:cubicBezTo>
                  <a:cubicBezTo>
                    <a:pt x="231775" y="1822451"/>
                    <a:pt x="355601" y="1471612"/>
                    <a:pt x="414338" y="1323975"/>
                  </a:cubicBezTo>
                  <a:cubicBezTo>
                    <a:pt x="473075" y="1176338"/>
                    <a:pt x="504032" y="1160463"/>
                    <a:pt x="528638" y="1109663"/>
                  </a:cubicBezTo>
                  <a:cubicBezTo>
                    <a:pt x="553244" y="1058863"/>
                    <a:pt x="545306" y="1045369"/>
                    <a:pt x="561975" y="1019175"/>
                  </a:cubicBezTo>
                  <a:cubicBezTo>
                    <a:pt x="578644" y="992981"/>
                    <a:pt x="616744" y="972344"/>
                    <a:pt x="628650" y="952500"/>
                  </a:cubicBezTo>
                  <a:cubicBezTo>
                    <a:pt x="640556" y="932656"/>
                    <a:pt x="632619" y="930275"/>
                    <a:pt x="633413" y="900113"/>
                  </a:cubicBezTo>
                  <a:cubicBezTo>
                    <a:pt x="634207" y="869951"/>
                    <a:pt x="631032" y="799306"/>
                    <a:pt x="633413" y="771525"/>
                  </a:cubicBezTo>
                  <a:cubicBezTo>
                    <a:pt x="635794" y="743744"/>
                    <a:pt x="621506" y="750887"/>
                    <a:pt x="647700" y="733425"/>
                  </a:cubicBezTo>
                  <a:cubicBezTo>
                    <a:pt x="673894" y="715963"/>
                    <a:pt x="762000" y="692944"/>
                    <a:pt x="790575" y="666750"/>
                  </a:cubicBezTo>
                  <a:cubicBezTo>
                    <a:pt x="819150" y="640556"/>
                    <a:pt x="813594" y="674688"/>
                    <a:pt x="819150" y="576263"/>
                  </a:cubicBezTo>
                  <a:cubicBezTo>
                    <a:pt x="824706" y="477838"/>
                    <a:pt x="821532" y="164306"/>
                    <a:pt x="823913" y="76200"/>
                  </a:cubicBezTo>
                  <a:cubicBezTo>
                    <a:pt x="826294" y="-11906"/>
                    <a:pt x="819151" y="53181"/>
                    <a:pt x="833438" y="47625"/>
                  </a:cubicBezTo>
                  <a:cubicBezTo>
                    <a:pt x="847726" y="42069"/>
                    <a:pt x="872332" y="50801"/>
                    <a:pt x="909638" y="42863"/>
                  </a:cubicBezTo>
                  <a:cubicBezTo>
                    <a:pt x="946944" y="34925"/>
                    <a:pt x="1002109" y="17462"/>
                    <a:pt x="1057275" y="0"/>
                  </a:cubicBezTo>
                </a:path>
              </a:pathLst>
            </a:custGeom>
            <a:noFill/>
            <a:ln w="9525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oup 49"/>
            <p:cNvGrpSpPr/>
            <p:nvPr/>
          </p:nvGrpSpPr>
          <p:grpSpPr>
            <a:xfrm>
              <a:off x="2397498" y="2153940"/>
              <a:ext cx="1600200" cy="3253672"/>
              <a:chOff x="2372019" y="1419440"/>
              <a:chExt cx="1600200" cy="3253672"/>
            </a:xfrm>
          </p:grpSpPr>
          <p:grpSp>
            <p:nvGrpSpPr>
              <p:cNvPr id="11" name="Group 83"/>
              <p:cNvGrpSpPr/>
              <p:nvPr/>
            </p:nvGrpSpPr>
            <p:grpSpPr>
              <a:xfrm flipH="1">
                <a:off x="2372019" y="1910862"/>
                <a:ext cx="1600200" cy="2762250"/>
                <a:chOff x="766763" y="1857375"/>
                <a:chExt cx="1600200" cy="2762250"/>
              </a:xfrm>
            </p:grpSpPr>
            <p:sp>
              <p:nvSpPr>
                <p:cNvPr id="57" name="Freeform 56"/>
                <p:cNvSpPr/>
                <p:nvPr/>
              </p:nvSpPr>
              <p:spPr bwMode="auto">
                <a:xfrm>
                  <a:off x="766763" y="1857375"/>
                  <a:ext cx="1600200" cy="2762250"/>
                </a:xfrm>
                <a:custGeom>
                  <a:avLst/>
                  <a:gdLst>
                    <a:gd name="connsiteX0" fmla="*/ 0 w 1600200"/>
                    <a:gd name="connsiteY0" fmla="*/ 2762250 h 2762250"/>
                    <a:gd name="connsiteX1" fmla="*/ 171450 w 1600200"/>
                    <a:gd name="connsiteY1" fmla="*/ 2300288 h 2762250"/>
                    <a:gd name="connsiteX2" fmla="*/ 490537 w 1600200"/>
                    <a:gd name="connsiteY2" fmla="*/ 1600200 h 2762250"/>
                    <a:gd name="connsiteX3" fmla="*/ 728662 w 1600200"/>
                    <a:gd name="connsiteY3" fmla="*/ 1233488 h 2762250"/>
                    <a:gd name="connsiteX4" fmla="*/ 795337 w 1600200"/>
                    <a:gd name="connsiteY4" fmla="*/ 1143000 h 2762250"/>
                    <a:gd name="connsiteX5" fmla="*/ 1052512 w 1600200"/>
                    <a:gd name="connsiteY5" fmla="*/ 842963 h 2762250"/>
                    <a:gd name="connsiteX6" fmla="*/ 1081087 w 1600200"/>
                    <a:gd name="connsiteY6" fmla="*/ 604838 h 2762250"/>
                    <a:gd name="connsiteX7" fmla="*/ 1085850 w 1600200"/>
                    <a:gd name="connsiteY7" fmla="*/ 328613 h 2762250"/>
                    <a:gd name="connsiteX8" fmla="*/ 1200150 w 1600200"/>
                    <a:gd name="connsiteY8" fmla="*/ 266700 h 2762250"/>
                    <a:gd name="connsiteX9" fmla="*/ 1457325 w 1600200"/>
                    <a:gd name="connsiteY9" fmla="*/ 128588 h 2762250"/>
                    <a:gd name="connsiteX10" fmla="*/ 1600200 w 1600200"/>
                    <a:gd name="connsiteY10" fmla="*/ 0 h 276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0200" h="2762250">
                      <a:moveTo>
                        <a:pt x="0" y="2762250"/>
                      </a:moveTo>
                      <a:cubicBezTo>
                        <a:pt x="44847" y="2628106"/>
                        <a:pt x="89694" y="2493963"/>
                        <a:pt x="171450" y="2300288"/>
                      </a:cubicBezTo>
                      <a:cubicBezTo>
                        <a:pt x="253206" y="2106613"/>
                        <a:pt x="397668" y="1778000"/>
                        <a:pt x="490537" y="1600200"/>
                      </a:cubicBezTo>
                      <a:cubicBezTo>
                        <a:pt x="583406" y="1422400"/>
                        <a:pt x="677862" y="1309688"/>
                        <a:pt x="728662" y="1233488"/>
                      </a:cubicBezTo>
                      <a:cubicBezTo>
                        <a:pt x="779462" y="1157288"/>
                        <a:pt x="741362" y="1208087"/>
                        <a:pt x="795337" y="1143000"/>
                      </a:cubicBezTo>
                      <a:cubicBezTo>
                        <a:pt x="849312" y="1077913"/>
                        <a:pt x="1004887" y="932657"/>
                        <a:pt x="1052512" y="842963"/>
                      </a:cubicBezTo>
                      <a:cubicBezTo>
                        <a:pt x="1100137" y="753269"/>
                        <a:pt x="1075531" y="690563"/>
                        <a:pt x="1081087" y="604838"/>
                      </a:cubicBezTo>
                      <a:cubicBezTo>
                        <a:pt x="1086643" y="519113"/>
                        <a:pt x="1066006" y="384969"/>
                        <a:pt x="1085850" y="328613"/>
                      </a:cubicBezTo>
                      <a:cubicBezTo>
                        <a:pt x="1105694" y="272257"/>
                        <a:pt x="1200150" y="266700"/>
                        <a:pt x="1200150" y="266700"/>
                      </a:cubicBezTo>
                      <a:cubicBezTo>
                        <a:pt x="1262062" y="233363"/>
                        <a:pt x="1390650" y="173038"/>
                        <a:pt x="1457325" y="128588"/>
                      </a:cubicBezTo>
                      <a:cubicBezTo>
                        <a:pt x="1524000" y="84138"/>
                        <a:pt x="1562100" y="42069"/>
                        <a:pt x="160020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 bwMode="auto">
                <a:xfrm>
                  <a:off x="771525" y="1895475"/>
                  <a:ext cx="1057275" cy="2724150"/>
                </a:xfrm>
                <a:custGeom>
                  <a:avLst/>
                  <a:gdLst>
                    <a:gd name="connsiteX0" fmla="*/ 0 w 1057275"/>
                    <a:gd name="connsiteY0" fmla="*/ 2724150 h 2724150"/>
                    <a:gd name="connsiteX1" fmla="*/ 80963 w 1057275"/>
                    <a:gd name="connsiteY1" fmla="*/ 2362200 h 2724150"/>
                    <a:gd name="connsiteX2" fmla="*/ 176213 w 1057275"/>
                    <a:gd name="connsiteY2" fmla="*/ 1995488 h 2724150"/>
                    <a:gd name="connsiteX3" fmla="*/ 414338 w 1057275"/>
                    <a:gd name="connsiteY3" fmla="*/ 1323975 h 2724150"/>
                    <a:gd name="connsiteX4" fmla="*/ 528638 w 1057275"/>
                    <a:gd name="connsiteY4" fmla="*/ 1109663 h 2724150"/>
                    <a:gd name="connsiteX5" fmla="*/ 561975 w 1057275"/>
                    <a:gd name="connsiteY5" fmla="*/ 1019175 h 2724150"/>
                    <a:gd name="connsiteX6" fmla="*/ 628650 w 1057275"/>
                    <a:gd name="connsiteY6" fmla="*/ 952500 h 2724150"/>
                    <a:gd name="connsiteX7" fmla="*/ 633413 w 1057275"/>
                    <a:gd name="connsiteY7" fmla="*/ 900113 h 2724150"/>
                    <a:gd name="connsiteX8" fmla="*/ 633413 w 1057275"/>
                    <a:gd name="connsiteY8" fmla="*/ 771525 h 2724150"/>
                    <a:gd name="connsiteX9" fmla="*/ 647700 w 1057275"/>
                    <a:gd name="connsiteY9" fmla="*/ 733425 h 2724150"/>
                    <a:gd name="connsiteX10" fmla="*/ 790575 w 1057275"/>
                    <a:gd name="connsiteY10" fmla="*/ 666750 h 2724150"/>
                    <a:gd name="connsiteX11" fmla="*/ 819150 w 1057275"/>
                    <a:gd name="connsiteY11" fmla="*/ 576263 h 2724150"/>
                    <a:gd name="connsiteX12" fmla="*/ 823913 w 1057275"/>
                    <a:gd name="connsiteY12" fmla="*/ 76200 h 2724150"/>
                    <a:gd name="connsiteX13" fmla="*/ 833438 w 1057275"/>
                    <a:gd name="connsiteY13" fmla="*/ 47625 h 2724150"/>
                    <a:gd name="connsiteX14" fmla="*/ 909638 w 1057275"/>
                    <a:gd name="connsiteY14" fmla="*/ 42863 h 2724150"/>
                    <a:gd name="connsiteX15" fmla="*/ 1057275 w 1057275"/>
                    <a:gd name="connsiteY15" fmla="*/ 0 h 27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57275" h="2724150">
                      <a:moveTo>
                        <a:pt x="0" y="2724150"/>
                      </a:moveTo>
                      <a:cubicBezTo>
                        <a:pt x="25797" y="2603897"/>
                        <a:pt x="51594" y="2483644"/>
                        <a:pt x="80963" y="2362200"/>
                      </a:cubicBezTo>
                      <a:cubicBezTo>
                        <a:pt x="110332" y="2240756"/>
                        <a:pt x="120651" y="2168525"/>
                        <a:pt x="176213" y="1995488"/>
                      </a:cubicBezTo>
                      <a:cubicBezTo>
                        <a:pt x="231775" y="1822451"/>
                        <a:pt x="355601" y="1471612"/>
                        <a:pt x="414338" y="1323975"/>
                      </a:cubicBezTo>
                      <a:cubicBezTo>
                        <a:pt x="473075" y="1176338"/>
                        <a:pt x="504032" y="1160463"/>
                        <a:pt x="528638" y="1109663"/>
                      </a:cubicBezTo>
                      <a:cubicBezTo>
                        <a:pt x="553244" y="1058863"/>
                        <a:pt x="545306" y="1045369"/>
                        <a:pt x="561975" y="1019175"/>
                      </a:cubicBezTo>
                      <a:cubicBezTo>
                        <a:pt x="578644" y="992981"/>
                        <a:pt x="616744" y="972344"/>
                        <a:pt x="628650" y="952500"/>
                      </a:cubicBezTo>
                      <a:cubicBezTo>
                        <a:pt x="640556" y="932656"/>
                        <a:pt x="632619" y="930275"/>
                        <a:pt x="633413" y="900113"/>
                      </a:cubicBezTo>
                      <a:cubicBezTo>
                        <a:pt x="634207" y="869951"/>
                        <a:pt x="631032" y="799306"/>
                        <a:pt x="633413" y="771525"/>
                      </a:cubicBezTo>
                      <a:cubicBezTo>
                        <a:pt x="635794" y="743744"/>
                        <a:pt x="621506" y="750887"/>
                        <a:pt x="647700" y="733425"/>
                      </a:cubicBezTo>
                      <a:cubicBezTo>
                        <a:pt x="673894" y="715963"/>
                        <a:pt x="762000" y="692944"/>
                        <a:pt x="790575" y="666750"/>
                      </a:cubicBezTo>
                      <a:cubicBezTo>
                        <a:pt x="819150" y="640556"/>
                        <a:pt x="813594" y="674688"/>
                        <a:pt x="819150" y="576263"/>
                      </a:cubicBezTo>
                      <a:cubicBezTo>
                        <a:pt x="824706" y="477838"/>
                        <a:pt x="821532" y="164306"/>
                        <a:pt x="823913" y="76200"/>
                      </a:cubicBezTo>
                      <a:cubicBezTo>
                        <a:pt x="826294" y="-11906"/>
                        <a:pt x="819151" y="53181"/>
                        <a:pt x="833438" y="47625"/>
                      </a:cubicBezTo>
                      <a:cubicBezTo>
                        <a:pt x="847726" y="42069"/>
                        <a:pt x="872332" y="50801"/>
                        <a:pt x="909638" y="42863"/>
                      </a:cubicBezTo>
                      <a:cubicBezTo>
                        <a:pt x="946944" y="34925"/>
                        <a:pt x="1002109" y="17462"/>
                        <a:pt x="1057275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2" name="Group 86"/>
              <p:cNvGrpSpPr/>
              <p:nvPr/>
            </p:nvGrpSpPr>
            <p:grpSpPr>
              <a:xfrm flipH="1" flipV="1">
                <a:off x="2372019" y="1419440"/>
                <a:ext cx="1600200" cy="2762250"/>
                <a:chOff x="766763" y="1857375"/>
                <a:chExt cx="1600200" cy="2762250"/>
              </a:xfrm>
            </p:grpSpPr>
            <p:sp>
              <p:nvSpPr>
                <p:cNvPr id="54" name="Freeform 53"/>
                <p:cNvSpPr/>
                <p:nvPr/>
              </p:nvSpPr>
              <p:spPr bwMode="auto">
                <a:xfrm>
                  <a:off x="766763" y="1857375"/>
                  <a:ext cx="1600200" cy="2762250"/>
                </a:xfrm>
                <a:custGeom>
                  <a:avLst/>
                  <a:gdLst>
                    <a:gd name="connsiteX0" fmla="*/ 0 w 1600200"/>
                    <a:gd name="connsiteY0" fmla="*/ 2762250 h 2762250"/>
                    <a:gd name="connsiteX1" fmla="*/ 171450 w 1600200"/>
                    <a:gd name="connsiteY1" fmla="*/ 2300288 h 2762250"/>
                    <a:gd name="connsiteX2" fmla="*/ 490537 w 1600200"/>
                    <a:gd name="connsiteY2" fmla="*/ 1600200 h 2762250"/>
                    <a:gd name="connsiteX3" fmla="*/ 728662 w 1600200"/>
                    <a:gd name="connsiteY3" fmla="*/ 1233488 h 2762250"/>
                    <a:gd name="connsiteX4" fmla="*/ 795337 w 1600200"/>
                    <a:gd name="connsiteY4" fmla="*/ 1143000 h 2762250"/>
                    <a:gd name="connsiteX5" fmla="*/ 1052512 w 1600200"/>
                    <a:gd name="connsiteY5" fmla="*/ 842963 h 2762250"/>
                    <a:gd name="connsiteX6" fmla="*/ 1081087 w 1600200"/>
                    <a:gd name="connsiteY6" fmla="*/ 604838 h 2762250"/>
                    <a:gd name="connsiteX7" fmla="*/ 1085850 w 1600200"/>
                    <a:gd name="connsiteY7" fmla="*/ 328613 h 2762250"/>
                    <a:gd name="connsiteX8" fmla="*/ 1200150 w 1600200"/>
                    <a:gd name="connsiteY8" fmla="*/ 266700 h 2762250"/>
                    <a:gd name="connsiteX9" fmla="*/ 1457325 w 1600200"/>
                    <a:gd name="connsiteY9" fmla="*/ 128588 h 2762250"/>
                    <a:gd name="connsiteX10" fmla="*/ 1600200 w 1600200"/>
                    <a:gd name="connsiteY10" fmla="*/ 0 h 276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0200" h="2762250">
                      <a:moveTo>
                        <a:pt x="0" y="2762250"/>
                      </a:moveTo>
                      <a:cubicBezTo>
                        <a:pt x="44847" y="2628106"/>
                        <a:pt x="89694" y="2493963"/>
                        <a:pt x="171450" y="2300288"/>
                      </a:cubicBezTo>
                      <a:cubicBezTo>
                        <a:pt x="253206" y="2106613"/>
                        <a:pt x="397668" y="1778000"/>
                        <a:pt x="490537" y="1600200"/>
                      </a:cubicBezTo>
                      <a:cubicBezTo>
                        <a:pt x="583406" y="1422400"/>
                        <a:pt x="677862" y="1309688"/>
                        <a:pt x="728662" y="1233488"/>
                      </a:cubicBezTo>
                      <a:cubicBezTo>
                        <a:pt x="779462" y="1157288"/>
                        <a:pt x="741362" y="1208087"/>
                        <a:pt x="795337" y="1143000"/>
                      </a:cubicBezTo>
                      <a:cubicBezTo>
                        <a:pt x="849312" y="1077913"/>
                        <a:pt x="1004887" y="932657"/>
                        <a:pt x="1052512" y="842963"/>
                      </a:cubicBezTo>
                      <a:cubicBezTo>
                        <a:pt x="1100137" y="753269"/>
                        <a:pt x="1075531" y="690563"/>
                        <a:pt x="1081087" y="604838"/>
                      </a:cubicBezTo>
                      <a:cubicBezTo>
                        <a:pt x="1086643" y="519113"/>
                        <a:pt x="1066006" y="384969"/>
                        <a:pt x="1085850" y="328613"/>
                      </a:cubicBezTo>
                      <a:cubicBezTo>
                        <a:pt x="1105694" y="272257"/>
                        <a:pt x="1200150" y="266700"/>
                        <a:pt x="1200150" y="266700"/>
                      </a:cubicBezTo>
                      <a:cubicBezTo>
                        <a:pt x="1262062" y="233363"/>
                        <a:pt x="1390650" y="173038"/>
                        <a:pt x="1457325" y="128588"/>
                      </a:cubicBezTo>
                      <a:cubicBezTo>
                        <a:pt x="1524000" y="84138"/>
                        <a:pt x="1562100" y="42069"/>
                        <a:pt x="160020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 bwMode="auto">
                <a:xfrm>
                  <a:off x="771525" y="1895475"/>
                  <a:ext cx="1057275" cy="2724150"/>
                </a:xfrm>
                <a:custGeom>
                  <a:avLst/>
                  <a:gdLst>
                    <a:gd name="connsiteX0" fmla="*/ 0 w 1057275"/>
                    <a:gd name="connsiteY0" fmla="*/ 2724150 h 2724150"/>
                    <a:gd name="connsiteX1" fmla="*/ 80963 w 1057275"/>
                    <a:gd name="connsiteY1" fmla="*/ 2362200 h 2724150"/>
                    <a:gd name="connsiteX2" fmla="*/ 176213 w 1057275"/>
                    <a:gd name="connsiteY2" fmla="*/ 1995488 h 2724150"/>
                    <a:gd name="connsiteX3" fmla="*/ 414338 w 1057275"/>
                    <a:gd name="connsiteY3" fmla="*/ 1323975 h 2724150"/>
                    <a:gd name="connsiteX4" fmla="*/ 528638 w 1057275"/>
                    <a:gd name="connsiteY4" fmla="*/ 1109663 h 2724150"/>
                    <a:gd name="connsiteX5" fmla="*/ 561975 w 1057275"/>
                    <a:gd name="connsiteY5" fmla="*/ 1019175 h 2724150"/>
                    <a:gd name="connsiteX6" fmla="*/ 628650 w 1057275"/>
                    <a:gd name="connsiteY6" fmla="*/ 952500 h 2724150"/>
                    <a:gd name="connsiteX7" fmla="*/ 633413 w 1057275"/>
                    <a:gd name="connsiteY7" fmla="*/ 900113 h 2724150"/>
                    <a:gd name="connsiteX8" fmla="*/ 633413 w 1057275"/>
                    <a:gd name="connsiteY8" fmla="*/ 771525 h 2724150"/>
                    <a:gd name="connsiteX9" fmla="*/ 647700 w 1057275"/>
                    <a:gd name="connsiteY9" fmla="*/ 733425 h 2724150"/>
                    <a:gd name="connsiteX10" fmla="*/ 790575 w 1057275"/>
                    <a:gd name="connsiteY10" fmla="*/ 666750 h 2724150"/>
                    <a:gd name="connsiteX11" fmla="*/ 819150 w 1057275"/>
                    <a:gd name="connsiteY11" fmla="*/ 576263 h 2724150"/>
                    <a:gd name="connsiteX12" fmla="*/ 823913 w 1057275"/>
                    <a:gd name="connsiteY12" fmla="*/ 76200 h 2724150"/>
                    <a:gd name="connsiteX13" fmla="*/ 833438 w 1057275"/>
                    <a:gd name="connsiteY13" fmla="*/ 47625 h 2724150"/>
                    <a:gd name="connsiteX14" fmla="*/ 909638 w 1057275"/>
                    <a:gd name="connsiteY14" fmla="*/ 42863 h 2724150"/>
                    <a:gd name="connsiteX15" fmla="*/ 1057275 w 1057275"/>
                    <a:gd name="connsiteY15" fmla="*/ 0 h 27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57275" h="2724150">
                      <a:moveTo>
                        <a:pt x="0" y="2724150"/>
                      </a:moveTo>
                      <a:cubicBezTo>
                        <a:pt x="25797" y="2603897"/>
                        <a:pt x="51594" y="2483644"/>
                        <a:pt x="80963" y="2362200"/>
                      </a:cubicBezTo>
                      <a:cubicBezTo>
                        <a:pt x="110332" y="2240756"/>
                        <a:pt x="120651" y="2168525"/>
                        <a:pt x="176213" y="1995488"/>
                      </a:cubicBezTo>
                      <a:cubicBezTo>
                        <a:pt x="231775" y="1822451"/>
                        <a:pt x="355601" y="1471612"/>
                        <a:pt x="414338" y="1323975"/>
                      </a:cubicBezTo>
                      <a:cubicBezTo>
                        <a:pt x="473075" y="1176338"/>
                        <a:pt x="504032" y="1160463"/>
                        <a:pt x="528638" y="1109663"/>
                      </a:cubicBezTo>
                      <a:cubicBezTo>
                        <a:pt x="553244" y="1058863"/>
                        <a:pt x="545306" y="1045369"/>
                        <a:pt x="561975" y="1019175"/>
                      </a:cubicBezTo>
                      <a:cubicBezTo>
                        <a:pt x="578644" y="992981"/>
                        <a:pt x="616744" y="972344"/>
                        <a:pt x="628650" y="952500"/>
                      </a:cubicBezTo>
                      <a:cubicBezTo>
                        <a:pt x="640556" y="932656"/>
                        <a:pt x="632619" y="930275"/>
                        <a:pt x="633413" y="900113"/>
                      </a:cubicBezTo>
                      <a:cubicBezTo>
                        <a:pt x="634207" y="869951"/>
                        <a:pt x="631032" y="799306"/>
                        <a:pt x="633413" y="771525"/>
                      </a:cubicBezTo>
                      <a:cubicBezTo>
                        <a:pt x="635794" y="743744"/>
                        <a:pt x="621506" y="750887"/>
                        <a:pt x="647700" y="733425"/>
                      </a:cubicBezTo>
                      <a:cubicBezTo>
                        <a:pt x="673894" y="715963"/>
                        <a:pt x="762000" y="692944"/>
                        <a:pt x="790575" y="666750"/>
                      </a:cubicBezTo>
                      <a:cubicBezTo>
                        <a:pt x="819150" y="640556"/>
                        <a:pt x="813594" y="674688"/>
                        <a:pt x="819150" y="576263"/>
                      </a:cubicBezTo>
                      <a:cubicBezTo>
                        <a:pt x="824706" y="477838"/>
                        <a:pt x="821532" y="164306"/>
                        <a:pt x="823913" y="76200"/>
                      </a:cubicBezTo>
                      <a:cubicBezTo>
                        <a:pt x="826294" y="-11906"/>
                        <a:pt x="819151" y="53181"/>
                        <a:pt x="833438" y="47625"/>
                      </a:cubicBezTo>
                      <a:cubicBezTo>
                        <a:pt x="847726" y="42069"/>
                        <a:pt x="872332" y="50801"/>
                        <a:pt x="909638" y="42863"/>
                      </a:cubicBezTo>
                      <a:cubicBezTo>
                        <a:pt x="946944" y="34925"/>
                        <a:pt x="1002109" y="17462"/>
                        <a:pt x="1057275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80" name="Oval 79"/>
            <p:cNvSpPr/>
            <p:nvPr/>
          </p:nvSpPr>
          <p:spPr bwMode="auto">
            <a:xfrm>
              <a:off x="1495490" y="2645361"/>
              <a:ext cx="242854" cy="55251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1465041" y="4873476"/>
              <a:ext cx="242854" cy="55251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" name="Group 81"/>
            <p:cNvGrpSpPr/>
            <p:nvPr/>
          </p:nvGrpSpPr>
          <p:grpSpPr>
            <a:xfrm>
              <a:off x="1111801" y="2153996"/>
              <a:ext cx="1469162" cy="3384206"/>
              <a:chOff x="1086322" y="1419496"/>
              <a:chExt cx="1469162" cy="3384206"/>
            </a:xfrm>
          </p:grpSpPr>
          <p:grpSp>
            <p:nvGrpSpPr>
              <p:cNvPr id="14" name="Group 22"/>
              <p:cNvGrpSpPr/>
              <p:nvPr/>
            </p:nvGrpSpPr>
            <p:grpSpPr>
              <a:xfrm>
                <a:off x="1086322" y="1419496"/>
                <a:ext cx="1461367" cy="3384206"/>
                <a:chOff x="1086322" y="1419496"/>
                <a:chExt cx="1461367" cy="3384206"/>
              </a:xfrm>
            </p:grpSpPr>
            <p:cxnSp>
              <p:nvCxnSpPr>
                <p:cNvPr id="92" name="Straight Connector 91"/>
                <p:cNvCxnSpPr/>
                <p:nvPr/>
              </p:nvCxnSpPr>
              <p:spPr bwMode="auto">
                <a:xfrm>
                  <a:off x="2362963" y="1419496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>
                  <a:off x="1829563" y="1429021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1591438" y="1448071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 bwMode="auto">
                <a:xfrm>
                  <a:off x="1286638" y="1438546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6" name="TextBox 95"/>
                <p:cNvSpPr txBox="1"/>
                <p:nvPr/>
              </p:nvSpPr>
              <p:spPr>
                <a:xfrm>
                  <a:off x="2162647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1/2</a:t>
                  </a:r>
                  <a:endParaRPr lang="en-US" sz="900" dirty="0"/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638772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1/3</a:t>
                  </a:r>
                  <a:endParaRPr lang="en-US" sz="900" dirty="0"/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391122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1/4</a:t>
                  </a:r>
                  <a:endParaRPr lang="en-US" sz="900" dirty="0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086322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1/5</a:t>
                  </a:r>
                  <a:endParaRPr lang="en-US" sz="900" dirty="0"/>
                </a:p>
              </p:txBody>
            </p:sp>
          </p:grpSp>
          <p:grpSp>
            <p:nvGrpSpPr>
              <p:cNvPr id="15" name="Group 114687"/>
              <p:cNvGrpSpPr/>
              <p:nvPr/>
            </p:nvGrpSpPr>
            <p:grpSpPr>
              <a:xfrm>
                <a:off x="1461408" y="1905000"/>
                <a:ext cx="1094076" cy="2291687"/>
                <a:chOff x="1461408" y="1905000"/>
                <a:chExt cx="1094076" cy="2291687"/>
              </a:xfrm>
            </p:grpSpPr>
            <p:sp>
              <p:nvSpPr>
                <p:cNvPr id="85" name="Oval 84"/>
                <p:cNvSpPr/>
                <p:nvPr/>
              </p:nvSpPr>
              <p:spPr bwMode="auto">
                <a:xfrm>
                  <a:off x="2162647" y="1964694"/>
                  <a:ext cx="385042" cy="959830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 bwMode="auto">
                <a:xfrm>
                  <a:off x="1738064" y="2800565"/>
                  <a:ext cx="211355" cy="417048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 bwMode="auto">
                <a:xfrm>
                  <a:off x="2170442" y="3166688"/>
                  <a:ext cx="385042" cy="959830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 bwMode="auto">
                <a:xfrm>
                  <a:off x="1725615" y="1905000"/>
                  <a:ext cx="242854" cy="315744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 bwMode="auto">
                <a:xfrm>
                  <a:off x="1725615" y="3880943"/>
                  <a:ext cx="242854" cy="315744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 bwMode="auto">
                <a:xfrm>
                  <a:off x="1461408" y="2622077"/>
                  <a:ext cx="211355" cy="242708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 bwMode="auto">
                <a:xfrm>
                  <a:off x="1469727" y="3213310"/>
                  <a:ext cx="211355" cy="242708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sp>
        <p:nvSpPr>
          <p:cNvPr id="100" name="Rectangle 99"/>
          <p:cNvSpPr/>
          <p:nvPr/>
        </p:nvSpPr>
        <p:spPr>
          <a:xfrm>
            <a:off x="612430" y="1049380"/>
            <a:ext cx="3921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Hofstadter’s Energy Spectrum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571789" y="481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1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Hofstadter’s Butterfly to Wannier Diagram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15" name="Picture 1"/>
          <p:cNvPicPr>
            <a:picLocks noChangeAspect="1" noChangeArrowheads="1"/>
          </p:cNvPicPr>
          <p:nvPr/>
        </p:nvPicPr>
        <p:blipFill>
          <a:blip r:embed="rId6" cstate="print"/>
          <a:srcRect l="30421" r="58517"/>
          <a:stretch>
            <a:fillRect/>
          </a:stretch>
        </p:blipFill>
        <p:spPr bwMode="auto">
          <a:xfrm>
            <a:off x="1066800" y="5486400"/>
            <a:ext cx="437414" cy="120288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18" name="Rectangle 117"/>
          <p:cNvSpPr/>
          <p:nvPr/>
        </p:nvSpPr>
        <p:spPr>
          <a:xfrm>
            <a:off x="1676400" y="5698689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magnetic flux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 per unit cell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310573" y="1421048"/>
            <a:ext cx="3963141" cy="4123724"/>
            <a:chOff x="285094" y="1160392"/>
            <a:chExt cx="3963141" cy="4123724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147" y="1228993"/>
              <a:ext cx="3355631" cy="3527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 bwMode="auto">
            <a:xfrm>
              <a:off x="770124" y="1359194"/>
              <a:ext cx="3222171" cy="32672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5878" y="4551772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1816" y="4583646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4991" y="1160392"/>
              <a:ext cx="4164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107460" y="2758009"/>
              <a:ext cx="724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Symbol" pitchFamily="18" charset="2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</a:rPr>
                <a:t> /</a:t>
              </a:r>
              <a:r>
                <a:rPr lang="en-US" i="1" dirty="0" smtClean="0">
                  <a:solidFill>
                    <a:prstClr val="black"/>
                  </a:solidFill>
                  <a:latin typeface="+mj-lt"/>
                </a:rPr>
                <a:t>W</a:t>
              </a:r>
              <a:endParaRPr lang="en-US" b="1" i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001" y="4884066"/>
              <a:ext cx="6381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9" name="Group 108"/>
          <p:cNvGrpSpPr/>
          <p:nvPr/>
        </p:nvGrpSpPr>
        <p:grpSpPr>
          <a:xfrm>
            <a:off x="5333994" y="1612119"/>
            <a:ext cx="3223130" cy="3510751"/>
            <a:chOff x="5333994" y="1612119"/>
            <a:chExt cx="3223130" cy="3510751"/>
          </a:xfrm>
        </p:grpSpPr>
        <p:grpSp>
          <p:nvGrpSpPr>
            <p:cNvPr id="129" name="Group 128"/>
            <p:cNvGrpSpPr/>
            <p:nvPr/>
          </p:nvGrpSpPr>
          <p:grpSpPr>
            <a:xfrm>
              <a:off x="5333994" y="1612119"/>
              <a:ext cx="3223130" cy="3268236"/>
              <a:chOff x="5333994" y="1612119"/>
              <a:chExt cx="3223130" cy="3268236"/>
            </a:xfrm>
          </p:grpSpPr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5333994" y="1613875"/>
                <a:ext cx="3222171" cy="326648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5334000" y="1612131"/>
                <a:ext cx="3222171" cy="326648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" name="Group 10"/>
              <p:cNvGrpSpPr/>
              <p:nvPr/>
            </p:nvGrpSpPr>
            <p:grpSpPr>
              <a:xfrm>
                <a:off x="5333994" y="1612131"/>
                <a:ext cx="1611086" cy="3268224"/>
                <a:chOff x="5308515" y="1399100"/>
                <a:chExt cx="1611086" cy="3268224"/>
              </a:xfrm>
            </p:grpSpPr>
            <p:cxnSp>
              <p:nvCxnSpPr>
                <p:cNvPr id="42" name="Straight Connector 41"/>
                <p:cNvCxnSpPr/>
                <p:nvPr/>
              </p:nvCxnSpPr>
              <p:spPr bwMode="auto">
                <a:xfrm flipV="1">
                  <a:off x="5308515" y="1400090"/>
                  <a:ext cx="1611086" cy="326723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33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 flipV="1">
                  <a:off x="5308515" y="1400844"/>
                  <a:ext cx="805542" cy="326648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0033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/>
                <p:cNvCxnSpPr/>
                <p:nvPr/>
              </p:nvCxnSpPr>
              <p:spPr bwMode="auto">
                <a:xfrm flipV="1">
                  <a:off x="5308515" y="1399100"/>
                  <a:ext cx="1038939" cy="326822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33C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" name="Group 114691"/>
              <p:cNvGrpSpPr/>
              <p:nvPr/>
            </p:nvGrpSpPr>
            <p:grpSpPr>
              <a:xfrm>
                <a:off x="5334000" y="1612131"/>
                <a:ext cx="1611086" cy="3268224"/>
                <a:chOff x="5308521" y="1399100"/>
                <a:chExt cx="1611086" cy="3268224"/>
              </a:xfrm>
            </p:grpSpPr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5308521" y="1399100"/>
                  <a:ext cx="1611086" cy="326723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CC00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>
                  <a:off x="5308521" y="1399100"/>
                  <a:ext cx="805542" cy="326648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CC00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5308521" y="1399100"/>
                  <a:ext cx="1038939" cy="326822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CC00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" name="Group 30"/>
              <p:cNvGrpSpPr/>
              <p:nvPr/>
            </p:nvGrpSpPr>
            <p:grpSpPr>
              <a:xfrm>
                <a:off x="6946032" y="1612119"/>
                <a:ext cx="1611092" cy="3268224"/>
                <a:chOff x="6920553" y="1399088"/>
                <a:chExt cx="1611092" cy="3268224"/>
              </a:xfrm>
            </p:grpSpPr>
            <p:cxnSp>
              <p:nvCxnSpPr>
                <p:cNvPr id="61" name="Straight Connector 60"/>
                <p:cNvCxnSpPr/>
                <p:nvPr/>
              </p:nvCxnSpPr>
              <p:spPr bwMode="auto">
                <a:xfrm flipH="1">
                  <a:off x="6920559" y="1399088"/>
                  <a:ext cx="1611086" cy="326723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Connector 61"/>
                <p:cNvCxnSpPr/>
                <p:nvPr/>
              </p:nvCxnSpPr>
              <p:spPr bwMode="auto">
                <a:xfrm flipH="1">
                  <a:off x="7726103" y="1399088"/>
                  <a:ext cx="805542" cy="326648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 flipH="1">
                  <a:off x="7492706" y="1399088"/>
                  <a:ext cx="1038939" cy="326822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" name="Straight Connector 63"/>
                <p:cNvCxnSpPr/>
                <p:nvPr/>
              </p:nvCxnSpPr>
              <p:spPr bwMode="auto">
                <a:xfrm flipH="1" flipV="1">
                  <a:off x="6920553" y="1400078"/>
                  <a:ext cx="1611086" cy="326723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 flipH="1" flipV="1">
                  <a:off x="7726097" y="1400832"/>
                  <a:ext cx="805542" cy="326648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 flipH="1" flipV="1">
                  <a:off x="7492700" y="1399088"/>
                  <a:ext cx="1038939" cy="326822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28" name="Group 127"/>
            <p:cNvGrpSpPr/>
            <p:nvPr/>
          </p:nvGrpSpPr>
          <p:grpSpPr>
            <a:xfrm>
              <a:off x="5938052" y="1643814"/>
              <a:ext cx="1194667" cy="3479056"/>
              <a:chOff x="5938052" y="1643814"/>
              <a:chExt cx="1194667" cy="3479056"/>
            </a:xfrm>
          </p:grpSpPr>
          <p:sp>
            <p:nvSpPr>
              <p:cNvPr id="68" name="Oval 28"/>
              <p:cNvSpPr/>
              <p:nvPr/>
            </p:nvSpPr>
            <p:spPr bwMode="auto">
              <a:xfrm>
                <a:off x="6868879" y="1721369"/>
                <a:ext cx="128900" cy="14248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6868879" y="3340336"/>
                <a:ext cx="128900" cy="14248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6367336" y="1643814"/>
                <a:ext cx="64450" cy="95046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6378718" y="2806533"/>
                <a:ext cx="64450" cy="95046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6361525" y="3912115"/>
                <a:ext cx="64450" cy="95046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6103289" y="4224073"/>
                <a:ext cx="64458" cy="5978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6103289" y="3381874"/>
                <a:ext cx="64458" cy="5978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6103289" y="2539675"/>
                <a:ext cx="64458" cy="5978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6103289" y="1697476"/>
                <a:ext cx="64458" cy="5978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5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5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747677" y="4892038"/>
                <a:ext cx="3850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1/2</a:t>
                </a:r>
                <a:endParaRPr lang="en-US" sz="9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223802" y="4882513"/>
                <a:ext cx="3850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1/3</a:t>
                </a:r>
                <a:endParaRPr lang="en-US" sz="9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938052" y="4892038"/>
                <a:ext cx="38504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1/4</a:t>
                </a:r>
                <a:endParaRPr lang="en-US" sz="900" dirty="0"/>
              </a:p>
            </p:txBody>
          </p:sp>
        </p:grpSp>
      </p:grpSp>
      <p:grpSp>
        <p:nvGrpSpPr>
          <p:cNvPr id="8" name="Group 111"/>
          <p:cNvGrpSpPr/>
          <p:nvPr/>
        </p:nvGrpSpPr>
        <p:grpSpPr>
          <a:xfrm>
            <a:off x="786368" y="1612119"/>
            <a:ext cx="3233940" cy="3404614"/>
            <a:chOff x="786368" y="2133588"/>
            <a:chExt cx="3233940" cy="3404614"/>
          </a:xfrm>
        </p:grpSpPr>
        <p:cxnSp>
          <p:nvCxnSpPr>
            <p:cNvPr id="33" name="Straight Connector 32"/>
            <p:cNvCxnSpPr/>
            <p:nvPr/>
          </p:nvCxnSpPr>
          <p:spPr bwMode="auto">
            <a:xfrm flipH="1" flipV="1">
              <a:off x="798137" y="2153940"/>
              <a:ext cx="3222171" cy="3266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798137" y="2133588"/>
              <a:ext cx="3222171" cy="3266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9" name="Group 34"/>
            <p:cNvGrpSpPr/>
            <p:nvPr/>
          </p:nvGrpSpPr>
          <p:grpSpPr>
            <a:xfrm>
              <a:off x="792242" y="2639500"/>
              <a:ext cx="1600200" cy="2762250"/>
              <a:chOff x="766763" y="1857375"/>
              <a:chExt cx="1600200" cy="2762250"/>
            </a:xfrm>
          </p:grpSpPr>
          <p:sp>
            <p:nvSpPr>
              <p:cNvPr id="36" name="Freeform 35"/>
              <p:cNvSpPr/>
              <p:nvPr/>
            </p:nvSpPr>
            <p:spPr bwMode="auto">
              <a:xfrm>
                <a:off x="766763" y="1857375"/>
                <a:ext cx="1600200" cy="2762250"/>
              </a:xfrm>
              <a:custGeom>
                <a:avLst/>
                <a:gdLst>
                  <a:gd name="connsiteX0" fmla="*/ 0 w 1600200"/>
                  <a:gd name="connsiteY0" fmla="*/ 2762250 h 2762250"/>
                  <a:gd name="connsiteX1" fmla="*/ 171450 w 1600200"/>
                  <a:gd name="connsiteY1" fmla="*/ 2300288 h 2762250"/>
                  <a:gd name="connsiteX2" fmla="*/ 490537 w 1600200"/>
                  <a:gd name="connsiteY2" fmla="*/ 1600200 h 2762250"/>
                  <a:gd name="connsiteX3" fmla="*/ 728662 w 1600200"/>
                  <a:gd name="connsiteY3" fmla="*/ 1233488 h 2762250"/>
                  <a:gd name="connsiteX4" fmla="*/ 795337 w 1600200"/>
                  <a:gd name="connsiteY4" fmla="*/ 1143000 h 2762250"/>
                  <a:gd name="connsiteX5" fmla="*/ 1052512 w 1600200"/>
                  <a:gd name="connsiteY5" fmla="*/ 842963 h 2762250"/>
                  <a:gd name="connsiteX6" fmla="*/ 1081087 w 1600200"/>
                  <a:gd name="connsiteY6" fmla="*/ 604838 h 2762250"/>
                  <a:gd name="connsiteX7" fmla="*/ 1085850 w 1600200"/>
                  <a:gd name="connsiteY7" fmla="*/ 328613 h 2762250"/>
                  <a:gd name="connsiteX8" fmla="*/ 1200150 w 1600200"/>
                  <a:gd name="connsiteY8" fmla="*/ 266700 h 2762250"/>
                  <a:gd name="connsiteX9" fmla="*/ 1457325 w 1600200"/>
                  <a:gd name="connsiteY9" fmla="*/ 128588 h 2762250"/>
                  <a:gd name="connsiteX10" fmla="*/ 1600200 w 1600200"/>
                  <a:gd name="connsiteY10" fmla="*/ 0 h 276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00200" h="2762250">
                    <a:moveTo>
                      <a:pt x="0" y="2762250"/>
                    </a:moveTo>
                    <a:cubicBezTo>
                      <a:pt x="44847" y="2628106"/>
                      <a:pt x="89694" y="2493963"/>
                      <a:pt x="171450" y="2300288"/>
                    </a:cubicBezTo>
                    <a:cubicBezTo>
                      <a:pt x="253206" y="2106613"/>
                      <a:pt x="397668" y="1778000"/>
                      <a:pt x="490537" y="1600200"/>
                    </a:cubicBezTo>
                    <a:cubicBezTo>
                      <a:pt x="583406" y="1422400"/>
                      <a:pt x="677862" y="1309688"/>
                      <a:pt x="728662" y="1233488"/>
                    </a:cubicBezTo>
                    <a:cubicBezTo>
                      <a:pt x="779462" y="1157288"/>
                      <a:pt x="741362" y="1208087"/>
                      <a:pt x="795337" y="1143000"/>
                    </a:cubicBezTo>
                    <a:cubicBezTo>
                      <a:pt x="849312" y="1077913"/>
                      <a:pt x="1004887" y="932657"/>
                      <a:pt x="1052512" y="842963"/>
                    </a:cubicBezTo>
                    <a:cubicBezTo>
                      <a:pt x="1100137" y="753269"/>
                      <a:pt x="1075531" y="690563"/>
                      <a:pt x="1081087" y="604838"/>
                    </a:cubicBezTo>
                    <a:cubicBezTo>
                      <a:pt x="1086643" y="519113"/>
                      <a:pt x="1066006" y="384969"/>
                      <a:pt x="1085850" y="328613"/>
                    </a:cubicBezTo>
                    <a:cubicBezTo>
                      <a:pt x="1105694" y="272257"/>
                      <a:pt x="1200150" y="266700"/>
                      <a:pt x="1200150" y="266700"/>
                    </a:cubicBezTo>
                    <a:cubicBezTo>
                      <a:pt x="1262062" y="233363"/>
                      <a:pt x="1390650" y="173038"/>
                      <a:pt x="1457325" y="128588"/>
                    </a:cubicBezTo>
                    <a:cubicBezTo>
                      <a:pt x="1524000" y="84138"/>
                      <a:pt x="1562100" y="42069"/>
                      <a:pt x="1600200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>
                <a:off x="771525" y="1895475"/>
                <a:ext cx="1057275" cy="2724150"/>
              </a:xfrm>
              <a:custGeom>
                <a:avLst/>
                <a:gdLst>
                  <a:gd name="connsiteX0" fmla="*/ 0 w 1057275"/>
                  <a:gd name="connsiteY0" fmla="*/ 2724150 h 2724150"/>
                  <a:gd name="connsiteX1" fmla="*/ 80963 w 1057275"/>
                  <a:gd name="connsiteY1" fmla="*/ 2362200 h 2724150"/>
                  <a:gd name="connsiteX2" fmla="*/ 176213 w 1057275"/>
                  <a:gd name="connsiteY2" fmla="*/ 1995488 h 2724150"/>
                  <a:gd name="connsiteX3" fmla="*/ 414338 w 1057275"/>
                  <a:gd name="connsiteY3" fmla="*/ 1323975 h 2724150"/>
                  <a:gd name="connsiteX4" fmla="*/ 528638 w 1057275"/>
                  <a:gd name="connsiteY4" fmla="*/ 1109663 h 2724150"/>
                  <a:gd name="connsiteX5" fmla="*/ 561975 w 1057275"/>
                  <a:gd name="connsiteY5" fmla="*/ 1019175 h 2724150"/>
                  <a:gd name="connsiteX6" fmla="*/ 628650 w 1057275"/>
                  <a:gd name="connsiteY6" fmla="*/ 952500 h 2724150"/>
                  <a:gd name="connsiteX7" fmla="*/ 633413 w 1057275"/>
                  <a:gd name="connsiteY7" fmla="*/ 900113 h 2724150"/>
                  <a:gd name="connsiteX8" fmla="*/ 633413 w 1057275"/>
                  <a:gd name="connsiteY8" fmla="*/ 771525 h 2724150"/>
                  <a:gd name="connsiteX9" fmla="*/ 647700 w 1057275"/>
                  <a:gd name="connsiteY9" fmla="*/ 733425 h 2724150"/>
                  <a:gd name="connsiteX10" fmla="*/ 790575 w 1057275"/>
                  <a:gd name="connsiteY10" fmla="*/ 666750 h 2724150"/>
                  <a:gd name="connsiteX11" fmla="*/ 819150 w 1057275"/>
                  <a:gd name="connsiteY11" fmla="*/ 576263 h 2724150"/>
                  <a:gd name="connsiteX12" fmla="*/ 823913 w 1057275"/>
                  <a:gd name="connsiteY12" fmla="*/ 76200 h 2724150"/>
                  <a:gd name="connsiteX13" fmla="*/ 833438 w 1057275"/>
                  <a:gd name="connsiteY13" fmla="*/ 47625 h 2724150"/>
                  <a:gd name="connsiteX14" fmla="*/ 909638 w 1057275"/>
                  <a:gd name="connsiteY14" fmla="*/ 42863 h 2724150"/>
                  <a:gd name="connsiteX15" fmla="*/ 1057275 w 1057275"/>
                  <a:gd name="connsiteY15" fmla="*/ 0 h 272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57275" h="2724150">
                    <a:moveTo>
                      <a:pt x="0" y="2724150"/>
                    </a:moveTo>
                    <a:cubicBezTo>
                      <a:pt x="25797" y="2603897"/>
                      <a:pt x="51594" y="2483644"/>
                      <a:pt x="80963" y="2362200"/>
                    </a:cubicBezTo>
                    <a:cubicBezTo>
                      <a:pt x="110332" y="2240756"/>
                      <a:pt x="120651" y="2168525"/>
                      <a:pt x="176213" y="1995488"/>
                    </a:cubicBezTo>
                    <a:cubicBezTo>
                      <a:pt x="231775" y="1822451"/>
                      <a:pt x="355601" y="1471612"/>
                      <a:pt x="414338" y="1323975"/>
                    </a:cubicBezTo>
                    <a:cubicBezTo>
                      <a:pt x="473075" y="1176338"/>
                      <a:pt x="504032" y="1160463"/>
                      <a:pt x="528638" y="1109663"/>
                    </a:cubicBezTo>
                    <a:cubicBezTo>
                      <a:pt x="553244" y="1058863"/>
                      <a:pt x="545306" y="1045369"/>
                      <a:pt x="561975" y="1019175"/>
                    </a:cubicBezTo>
                    <a:cubicBezTo>
                      <a:pt x="578644" y="992981"/>
                      <a:pt x="616744" y="972344"/>
                      <a:pt x="628650" y="952500"/>
                    </a:cubicBezTo>
                    <a:cubicBezTo>
                      <a:pt x="640556" y="932656"/>
                      <a:pt x="632619" y="930275"/>
                      <a:pt x="633413" y="900113"/>
                    </a:cubicBezTo>
                    <a:cubicBezTo>
                      <a:pt x="634207" y="869951"/>
                      <a:pt x="631032" y="799306"/>
                      <a:pt x="633413" y="771525"/>
                    </a:cubicBezTo>
                    <a:cubicBezTo>
                      <a:pt x="635794" y="743744"/>
                      <a:pt x="621506" y="750887"/>
                      <a:pt x="647700" y="733425"/>
                    </a:cubicBezTo>
                    <a:cubicBezTo>
                      <a:pt x="673894" y="715963"/>
                      <a:pt x="762000" y="692944"/>
                      <a:pt x="790575" y="666750"/>
                    </a:cubicBezTo>
                    <a:cubicBezTo>
                      <a:pt x="819150" y="640556"/>
                      <a:pt x="813594" y="674688"/>
                      <a:pt x="819150" y="576263"/>
                    </a:cubicBezTo>
                    <a:cubicBezTo>
                      <a:pt x="824706" y="477838"/>
                      <a:pt x="821532" y="164306"/>
                      <a:pt x="823913" y="76200"/>
                    </a:cubicBezTo>
                    <a:cubicBezTo>
                      <a:pt x="826294" y="-11906"/>
                      <a:pt x="819151" y="53181"/>
                      <a:pt x="833438" y="47625"/>
                    </a:cubicBezTo>
                    <a:cubicBezTo>
                      <a:pt x="847726" y="42069"/>
                      <a:pt x="872332" y="50801"/>
                      <a:pt x="909638" y="42863"/>
                    </a:cubicBezTo>
                    <a:cubicBezTo>
                      <a:pt x="946944" y="34925"/>
                      <a:pt x="1002109" y="17462"/>
                      <a:pt x="1057275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Freeform 37"/>
            <p:cNvSpPr/>
            <p:nvPr/>
          </p:nvSpPr>
          <p:spPr bwMode="auto">
            <a:xfrm flipV="1">
              <a:off x="786368" y="2141218"/>
              <a:ext cx="1600200" cy="2762250"/>
            </a:xfrm>
            <a:custGeom>
              <a:avLst/>
              <a:gdLst>
                <a:gd name="connsiteX0" fmla="*/ 0 w 1600200"/>
                <a:gd name="connsiteY0" fmla="*/ 2762250 h 2762250"/>
                <a:gd name="connsiteX1" fmla="*/ 171450 w 1600200"/>
                <a:gd name="connsiteY1" fmla="*/ 2300288 h 2762250"/>
                <a:gd name="connsiteX2" fmla="*/ 490537 w 1600200"/>
                <a:gd name="connsiteY2" fmla="*/ 1600200 h 2762250"/>
                <a:gd name="connsiteX3" fmla="*/ 728662 w 1600200"/>
                <a:gd name="connsiteY3" fmla="*/ 1233488 h 2762250"/>
                <a:gd name="connsiteX4" fmla="*/ 795337 w 1600200"/>
                <a:gd name="connsiteY4" fmla="*/ 1143000 h 2762250"/>
                <a:gd name="connsiteX5" fmla="*/ 1052512 w 1600200"/>
                <a:gd name="connsiteY5" fmla="*/ 842963 h 2762250"/>
                <a:gd name="connsiteX6" fmla="*/ 1081087 w 1600200"/>
                <a:gd name="connsiteY6" fmla="*/ 604838 h 2762250"/>
                <a:gd name="connsiteX7" fmla="*/ 1085850 w 1600200"/>
                <a:gd name="connsiteY7" fmla="*/ 328613 h 2762250"/>
                <a:gd name="connsiteX8" fmla="*/ 1200150 w 1600200"/>
                <a:gd name="connsiteY8" fmla="*/ 266700 h 2762250"/>
                <a:gd name="connsiteX9" fmla="*/ 1457325 w 1600200"/>
                <a:gd name="connsiteY9" fmla="*/ 128588 h 2762250"/>
                <a:gd name="connsiteX10" fmla="*/ 1600200 w 1600200"/>
                <a:gd name="connsiteY10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0200" h="2762250">
                  <a:moveTo>
                    <a:pt x="0" y="2762250"/>
                  </a:moveTo>
                  <a:cubicBezTo>
                    <a:pt x="44847" y="2628106"/>
                    <a:pt x="89694" y="2493963"/>
                    <a:pt x="171450" y="2300288"/>
                  </a:cubicBezTo>
                  <a:cubicBezTo>
                    <a:pt x="253206" y="2106613"/>
                    <a:pt x="397668" y="1778000"/>
                    <a:pt x="490537" y="1600200"/>
                  </a:cubicBezTo>
                  <a:cubicBezTo>
                    <a:pt x="583406" y="1422400"/>
                    <a:pt x="677862" y="1309688"/>
                    <a:pt x="728662" y="1233488"/>
                  </a:cubicBezTo>
                  <a:cubicBezTo>
                    <a:pt x="779462" y="1157288"/>
                    <a:pt x="741362" y="1208087"/>
                    <a:pt x="795337" y="1143000"/>
                  </a:cubicBezTo>
                  <a:cubicBezTo>
                    <a:pt x="849312" y="1077913"/>
                    <a:pt x="1004887" y="932657"/>
                    <a:pt x="1052512" y="842963"/>
                  </a:cubicBezTo>
                  <a:cubicBezTo>
                    <a:pt x="1100137" y="753269"/>
                    <a:pt x="1075531" y="690563"/>
                    <a:pt x="1081087" y="604838"/>
                  </a:cubicBezTo>
                  <a:cubicBezTo>
                    <a:pt x="1086643" y="519113"/>
                    <a:pt x="1066006" y="384969"/>
                    <a:pt x="1085850" y="328613"/>
                  </a:cubicBezTo>
                  <a:cubicBezTo>
                    <a:pt x="1105694" y="272257"/>
                    <a:pt x="1200150" y="266700"/>
                    <a:pt x="1200150" y="266700"/>
                  </a:cubicBezTo>
                  <a:cubicBezTo>
                    <a:pt x="1262062" y="233363"/>
                    <a:pt x="1390650" y="173038"/>
                    <a:pt x="1457325" y="128588"/>
                  </a:cubicBezTo>
                  <a:cubicBezTo>
                    <a:pt x="1524000" y="84138"/>
                    <a:pt x="1562100" y="42069"/>
                    <a:pt x="1600200" y="0"/>
                  </a:cubicBezTo>
                </a:path>
              </a:pathLst>
            </a:custGeom>
            <a:noFill/>
            <a:ln w="19050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flipV="1">
              <a:off x="791130" y="2141218"/>
              <a:ext cx="1057275" cy="2724150"/>
            </a:xfrm>
            <a:custGeom>
              <a:avLst/>
              <a:gdLst>
                <a:gd name="connsiteX0" fmla="*/ 0 w 1057275"/>
                <a:gd name="connsiteY0" fmla="*/ 2724150 h 2724150"/>
                <a:gd name="connsiteX1" fmla="*/ 80963 w 1057275"/>
                <a:gd name="connsiteY1" fmla="*/ 2362200 h 2724150"/>
                <a:gd name="connsiteX2" fmla="*/ 176213 w 1057275"/>
                <a:gd name="connsiteY2" fmla="*/ 1995488 h 2724150"/>
                <a:gd name="connsiteX3" fmla="*/ 414338 w 1057275"/>
                <a:gd name="connsiteY3" fmla="*/ 1323975 h 2724150"/>
                <a:gd name="connsiteX4" fmla="*/ 528638 w 1057275"/>
                <a:gd name="connsiteY4" fmla="*/ 1109663 h 2724150"/>
                <a:gd name="connsiteX5" fmla="*/ 561975 w 1057275"/>
                <a:gd name="connsiteY5" fmla="*/ 1019175 h 2724150"/>
                <a:gd name="connsiteX6" fmla="*/ 628650 w 1057275"/>
                <a:gd name="connsiteY6" fmla="*/ 952500 h 2724150"/>
                <a:gd name="connsiteX7" fmla="*/ 633413 w 1057275"/>
                <a:gd name="connsiteY7" fmla="*/ 900113 h 2724150"/>
                <a:gd name="connsiteX8" fmla="*/ 633413 w 1057275"/>
                <a:gd name="connsiteY8" fmla="*/ 771525 h 2724150"/>
                <a:gd name="connsiteX9" fmla="*/ 647700 w 1057275"/>
                <a:gd name="connsiteY9" fmla="*/ 733425 h 2724150"/>
                <a:gd name="connsiteX10" fmla="*/ 790575 w 1057275"/>
                <a:gd name="connsiteY10" fmla="*/ 666750 h 2724150"/>
                <a:gd name="connsiteX11" fmla="*/ 819150 w 1057275"/>
                <a:gd name="connsiteY11" fmla="*/ 576263 h 2724150"/>
                <a:gd name="connsiteX12" fmla="*/ 823913 w 1057275"/>
                <a:gd name="connsiteY12" fmla="*/ 76200 h 2724150"/>
                <a:gd name="connsiteX13" fmla="*/ 833438 w 1057275"/>
                <a:gd name="connsiteY13" fmla="*/ 47625 h 2724150"/>
                <a:gd name="connsiteX14" fmla="*/ 909638 w 1057275"/>
                <a:gd name="connsiteY14" fmla="*/ 42863 h 2724150"/>
                <a:gd name="connsiteX15" fmla="*/ 1057275 w 1057275"/>
                <a:gd name="connsiteY15" fmla="*/ 0 h 27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7275" h="2724150">
                  <a:moveTo>
                    <a:pt x="0" y="2724150"/>
                  </a:moveTo>
                  <a:cubicBezTo>
                    <a:pt x="25797" y="2603897"/>
                    <a:pt x="51594" y="2483644"/>
                    <a:pt x="80963" y="2362200"/>
                  </a:cubicBezTo>
                  <a:cubicBezTo>
                    <a:pt x="110332" y="2240756"/>
                    <a:pt x="120651" y="2168525"/>
                    <a:pt x="176213" y="1995488"/>
                  </a:cubicBezTo>
                  <a:cubicBezTo>
                    <a:pt x="231775" y="1822451"/>
                    <a:pt x="355601" y="1471612"/>
                    <a:pt x="414338" y="1323975"/>
                  </a:cubicBezTo>
                  <a:cubicBezTo>
                    <a:pt x="473075" y="1176338"/>
                    <a:pt x="504032" y="1160463"/>
                    <a:pt x="528638" y="1109663"/>
                  </a:cubicBezTo>
                  <a:cubicBezTo>
                    <a:pt x="553244" y="1058863"/>
                    <a:pt x="545306" y="1045369"/>
                    <a:pt x="561975" y="1019175"/>
                  </a:cubicBezTo>
                  <a:cubicBezTo>
                    <a:pt x="578644" y="992981"/>
                    <a:pt x="616744" y="972344"/>
                    <a:pt x="628650" y="952500"/>
                  </a:cubicBezTo>
                  <a:cubicBezTo>
                    <a:pt x="640556" y="932656"/>
                    <a:pt x="632619" y="930275"/>
                    <a:pt x="633413" y="900113"/>
                  </a:cubicBezTo>
                  <a:cubicBezTo>
                    <a:pt x="634207" y="869951"/>
                    <a:pt x="631032" y="799306"/>
                    <a:pt x="633413" y="771525"/>
                  </a:cubicBezTo>
                  <a:cubicBezTo>
                    <a:pt x="635794" y="743744"/>
                    <a:pt x="621506" y="750887"/>
                    <a:pt x="647700" y="733425"/>
                  </a:cubicBezTo>
                  <a:cubicBezTo>
                    <a:pt x="673894" y="715963"/>
                    <a:pt x="762000" y="692944"/>
                    <a:pt x="790575" y="666750"/>
                  </a:cubicBezTo>
                  <a:cubicBezTo>
                    <a:pt x="819150" y="640556"/>
                    <a:pt x="813594" y="674688"/>
                    <a:pt x="819150" y="576263"/>
                  </a:cubicBezTo>
                  <a:cubicBezTo>
                    <a:pt x="824706" y="477838"/>
                    <a:pt x="821532" y="164306"/>
                    <a:pt x="823913" y="76200"/>
                  </a:cubicBezTo>
                  <a:cubicBezTo>
                    <a:pt x="826294" y="-11906"/>
                    <a:pt x="819151" y="53181"/>
                    <a:pt x="833438" y="47625"/>
                  </a:cubicBezTo>
                  <a:cubicBezTo>
                    <a:pt x="847726" y="42069"/>
                    <a:pt x="872332" y="50801"/>
                    <a:pt x="909638" y="42863"/>
                  </a:cubicBezTo>
                  <a:cubicBezTo>
                    <a:pt x="946944" y="34925"/>
                    <a:pt x="1002109" y="17462"/>
                    <a:pt x="1057275" y="0"/>
                  </a:cubicBezTo>
                </a:path>
              </a:pathLst>
            </a:custGeom>
            <a:noFill/>
            <a:ln w="9525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oup 49"/>
            <p:cNvGrpSpPr/>
            <p:nvPr/>
          </p:nvGrpSpPr>
          <p:grpSpPr>
            <a:xfrm>
              <a:off x="2397498" y="2153940"/>
              <a:ext cx="1600200" cy="3253672"/>
              <a:chOff x="2372019" y="1419440"/>
              <a:chExt cx="1600200" cy="3253672"/>
            </a:xfrm>
          </p:grpSpPr>
          <p:grpSp>
            <p:nvGrpSpPr>
              <p:cNvPr id="11" name="Group 83"/>
              <p:cNvGrpSpPr/>
              <p:nvPr/>
            </p:nvGrpSpPr>
            <p:grpSpPr>
              <a:xfrm flipH="1">
                <a:off x="2372019" y="1910862"/>
                <a:ext cx="1600200" cy="2762250"/>
                <a:chOff x="766763" y="1857375"/>
                <a:chExt cx="1600200" cy="2762250"/>
              </a:xfrm>
            </p:grpSpPr>
            <p:sp>
              <p:nvSpPr>
                <p:cNvPr id="57" name="Freeform 56"/>
                <p:cNvSpPr/>
                <p:nvPr/>
              </p:nvSpPr>
              <p:spPr bwMode="auto">
                <a:xfrm>
                  <a:off x="766763" y="1857375"/>
                  <a:ext cx="1600200" cy="2762250"/>
                </a:xfrm>
                <a:custGeom>
                  <a:avLst/>
                  <a:gdLst>
                    <a:gd name="connsiteX0" fmla="*/ 0 w 1600200"/>
                    <a:gd name="connsiteY0" fmla="*/ 2762250 h 2762250"/>
                    <a:gd name="connsiteX1" fmla="*/ 171450 w 1600200"/>
                    <a:gd name="connsiteY1" fmla="*/ 2300288 h 2762250"/>
                    <a:gd name="connsiteX2" fmla="*/ 490537 w 1600200"/>
                    <a:gd name="connsiteY2" fmla="*/ 1600200 h 2762250"/>
                    <a:gd name="connsiteX3" fmla="*/ 728662 w 1600200"/>
                    <a:gd name="connsiteY3" fmla="*/ 1233488 h 2762250"/>
                    <a:gd name="connsiteX4" fmla="*/ 795337 w 1600200"/>
                    <a:gd name="connsiteY4" fmla="*/ 1143000 h 2762250"/>
                    <a:gd name="connsiteX5" fmla="*/ 1052512 w 1600200"/>
                    <a:gd name="connsiteY5" fmla="*/ 842963 h 2762250"/>
                    <a:gd name="connsiteX6" fmla="*/ 1081087 w 1600200"/>
                    <a:gd name="connsiteY6" fmla="*/ 604838 h 2762250"/>
                    <a:gd name="connsiteX7" fmla="*/ 1085850 w 1600200"/>
                    <a:gd name="connsiteY7" fmla="*/ 328613 h 2762250"/>
                    <a:gd name="connsiteX8" fmla="*/ 1200150 w 1600200"/>
                    <a:gd name="connsiteY8" fmla="*/ 266700 h 2762250"/>
                    <a:gd name="connsiteX9" fmla="*/ 1457325 w 1600200"/>
                    <a:gd name="connsiteY9" fmla="*/ 128588 h 2762250"/>
                    <a:gd name="connsiteX10" fmla="*/ 1600200 w 1600200"/>
                    <a:gd name="connsiteY10" fmla="*/ 0 h 276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0200" h="2762250">
                      <a:moveTo>
                        <a:pt x="0" y="2762250"/>
                      </a:moveTo>
                      <a:cubicBezTo>
                        <a:pt x="44847" y="2628106"/>
                        <a:pt x="89694" y="2493963"/>
                        <a:pt x="171450" y="2300288"/>
                      </a:cubicBezTo>
                      <a:cubicBezTo>
                        <a:pt x="253206" y="2106613"/>
                        <a:pt x="397668" y="1778000"/>
                        <a:pt x="490537" y="1600200"/>
                      </a:cubicBezTo>
                      <a:cubicBezTo>
                        <a:pt x="583406" y="1422400"/>
                        <a:pt x="677862" y="1309688"/>
                        <a:pt x="728662" y="1233488"/>
                      </a:cubicBezTo>
                      <a:cubicBezTo>
                        <a:pt x="779462" y="1157288"/>
                        <a:pt x="741362" y="1208087"/>
                        <a:pt x="795337" y="1143000"/>
                      </a:cubicBezTo>
                      <a:cubicBezTo>
                        <a:pt x="849312" y="1077913"/>
                        <a:pt x="1004887" y="932657"/>
                        <a:pt x="1052512" y="842963"/>
                      </a:cubicBezTo>
                      <a:cubicBezTo>
                        <a:pt x="1100137" y="753269"/>
                        <a:pt x="1075531" y="690563"/>
                        <a:pt x="1081087" y="604838"/>
                      </a:cubicBezTo>
                      <a:cubicBezTo>
                        <a:pt x="1086643" y="519113"/>
                        <a:pt x="1066006" y="384969"/>
                        <a:pt x="1085850" y="328613"/>
                      </a:cubicBezTo>
                      <a:cubicBezTo>
                        <a:pt x="1105694" y="272257"/>
                        <a:pt x="1200150" y="266700"/>
                        <a:pt x="1200150" y="266700"/>
                      </a:cubicBezTo>
                      <a:cubicBezTo>
                        <a:pt x="1262062" y="233363"/>
                        <a:pt x="1390650" y="173038"/>
                        <a:pt x="1457325" y="128588"/>
                      </a:cubicBezTo>
                      <a:cubicBezTo>
                        <a:pt x="1524000" y="84138"/>
                        <a:pt x="1562100" y="42069"/>
                        <a:pt x="160020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 bwMode="auto">
                <a:xfrm>
                  <a:off x="771525" y="1895475"/>
                  <a:ext cx="1057275" cy="2724150"/>
                </a:xfrm>
                <a:custGeom>
                  <a:avLst/>
                  <a:gdLst>
                    <a:gd name="connsiteX0" fmla="*/ 0 w 1057275"/>
                    <a:gd name="connsiteY0" fmla="*/ 2724150 h 2724150"/>
                    <a:gd name="connsiteX1" fmla="*/ 80963 w 1057275"/>
                    <a:gd name="connsiteY1" fmla="*/ 2362200 h 2724150"/>
                    <a:gd name="connsiteX2" fmla="*/ 176213 w 1057275"/>
                    <a:gd name="connsiteY2" fmla="*/ 1995488 h 2724150"/>
                    <a:gd name="connsiteX3" fmla="*/ 414338 w 1057275"/>
                    <a:gd name="connsiteY3" fmla="*/ 1323975 h 2724150"/>
                    <a:gd name="connsiteX4" fmla="*/ 528638 w 1057275"/>
                    <a:gd name="connsiteY4" fmla="*/ 1109663 h 2724150"/>
                    <a:gd name="connsiteX5" fmla="*/ 561975 w 1057275"/>
                    <a:gd name="connsiteY5" fmla="*/ 1019175 h 2724150"/>
                    <a:gd name="connsiteX6" fmla="*/ 628650 w 1057275"/>
                    <a:gd name="connsiteY6" fmla="*/ 952500 h 2724150"/>
                    <a:gd name="connsiteX7" fmla="*/ 633413 w 1057275"/>
                    <a:gd name="connsiteY7" fmla="*/ 900113 h 2724150"/>
                    <a:gd name="connsiteX8" fmla="*/ 633413 w 1057275"/>
                    <a:gd name="connsiteY8" fmla="*/ 771525 h 2724150"/>
                    <a:gd name="connsiteX9" fmla="*/ 647700 w 1057275"/>
                    <a:gd name="connsiteY9" fmla="*/ 733425 h 2724150"/>
                    <a:gd name="connsiteX10" fmla="*/ 790575 w 1057275"/>
                    <a:gd name="connsiteY10" fmla="*/ 666750 h 2724150"/>
                    <a:gd name="connsiteX11" fmla="*/ 819150 w 1057275"/>
                    <a:gd name="connsiteY11" fmla="*/ 576263 h 2724150"/>
                    <a:gd name="connsiteX12" fmla="*/ 823913 w 1057275"/>
                    <a:gd name="connsiteY12" fmla="*/ 76200 h 2724150"/>
                    <a:gd name="connsiteX13" fmla="*/ 833438 w 1057275"/>
                    <a:gd name="connsiteY13" fmla="*/ 47625 h 2724150"/>
                    <a:gd name="connsiteX14" fmla="*/ 909638 w 1057275"/>
                    <a:gd name="connsiteY14" fmla="*/ 42863 h 2724150"/>
                    <a:gd name="connsiteX15" fmla="*/ 1057275 w 1057275"/>
                    <a:gd name="connsiteY15" fmla="*/ 0 h 27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57275" h="2724150">
                      <a:moveTo>
                        <a:pt x="0" y="2724150"/>
                      </a:moveTo>
                      <a:cubicBezTo>
                        <a:pt x="25797" y="2603897"/>
                        <a:pt x="51594" y="2483644"/>
                        <a:pt x="80963" y="2362200"/>
                      </a:cubicBezTo>
                      <a:cubicBezTo>
                        <a:pt x="110332" y="2240756"/>
                        <a:pt x="120651" y="2168525"/>
                        <a:pt x="176213" y="1995488"/>
                      </a:cubicBezTo>
                      <a:cubicBezTo>
                        <a:pt x="231775" y="1822451"/>
                        <a:pt x="355601" y="1471612"/>
                        <a:pt x="414338" y="1323975"/>
                      </a:cubicBezTo>
                      <a:cubicBezTo>
                        <a:pt x="473075" y="1176338"/>
                        <a:pt x="504032" y="1160463"/>
                        <a:pt x="528638" y="1109663"/>
                      </a:cubicBezTo>
                      <a:cubicBezTo>
                        <a:pt x="553244" y="1058863"/>
                        <a:pt x="545306" y="1045369"/>
                        <a:pt x="561975" y="1019175"/>
                      </a:cubicBezTo>
                      <a:cubicBezTo>
                        <a:pt x="578644" y="992981"/>
                        <a:pt x="616744" y="972344"/>
                        <a:pt x="628650" y="952500"/>
                      </a:cubicBezTo>
                      <a:cubicBezTo>
                        <a:pt x="640556" y="932656"/>
                        <a:pt x="632619" y="930275"/>
                        <a:pt x="633413" y="900113"/>
                      </a:cubicBezTo>
                      <a:cubicBezTo>
                        <a:pt x="634207" y="869951"/>
                        <a:pt x="631032" y="799306"/>
                        <a:pt x="633413" y="771525"/>
                      </a:cubicBezTo>
                      <a:cubicBezTo>
                        <a:pt x="635794" y="743744"/>
                        <a:pt x="621506" y="750887"/>
                        <a:pt x="647700" y="733425"/>
                      </a:cubicBezTo>
                      <a:cubicBezTo>
                        <a:pt x="673894" y="715963"/>
                        <a:pt x="762000" y="692944"/>
                        <a:pt x="790575" y="666750"/>
                      </a:cubicBezTo>
                      <a:cubicBezTo>
                        <a:pt x="819150" y="640556"/>
                        <a:pt x="813594" y="674688"/>
                        <a:pt x="819150" y="576263"/>
                      </a:cubicBezTo>
                      <a:cubicBezTo>
                        <a:pt x="824706" y="477838"/>
                        <a:pt x="821532" y="164306"/>
                        <a:pt x="823913" y="76200"/>
                      </a:cubicBezTo>
                      <a:cubicBezTo>
                        <a:pt x="826294" y="-11906"/>
                        <a:pt x="819151" y="53181"/>
                        <a:pt x="833438" y="47625"/>
                      </a:cubicBezTo>
                      <a:cubicBezTo>
                        <a:pt x="847726" y="42069"/>
                        <a:pt x="872332" y="50801"/>
                        <a:pt x="909638" y="42863"/>
                      </a:cubicBezTo>
                      <a:cubicBezTo>
                        <a:pt x="946944" y="34925"/>
                        <a:pt x="1002109" y="17462"/>
                        <a:pt x="1057275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CC66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2" name="Group 86"/>
              <p:cNvGrpSpPr/>
              <p:nvPr/>
            </p:nvGrpSpPr>
            <p:grpSpPr>
              <a:xfrm flipH="1" flipV="1">
                <a:off x="2372019" y="1419440"/>
                <a:ext cx="1600200" cy="2762250"/>
                <a:chOff x="766763" y="1857375"/>
                <a:chExt cx="1600200" cy="2762250"/>
              </a:xfrm>
            </p:grpSpPr>
            <p:sp>
              <p:nvSpPr>
                <p:cNvPr id="54" name="Freeform 53"/>
                <p:cNvSpPr/>
                <p:nvPr/>
              </p:nvSpPr>
              <p:spPr bwMode="auto">
                <a:xfrm>
                  <a:off x="766763" y="1857375"/>
                  <a:ext cx="1600200" cy="2762250"/>
                </a:xfrm>
                <a:custGeom>
                  <a:avLst/>
                  <a:gdLst>
                    <a:gd name="connsiteX0" fmla="*/ 0 w 1600200"/>
                    <a:gd name="connsiteY0" fmla="*/ 2762250 h 2762250"/>
                    <a:gd name="connsiteX1" fmla="*/ 171450 w 1600200"/>
                    <a:gd name="connsiteY1" fmla="*/ 2300288 h 2762250"/>
                    <a:gd name="connsiteX2" fmla="*/ 490537 w 1600200"/>
                    <a:gd name="connsiteY2" fmla="*/ 1600200 h 2762250"/>
                    <a:gd name="connsiteX3" fmla="*/ 728662 w 1600200"/>
                    <a:gd name="connsiteY3" fmla="*/ 1233488 h 2762250"/>
                    <a:gd name="connsiteX4" fmla="*/ 795337 w 1600200"/>
                    <a:gd name="connsiteY4" fmla="*/ 1143000 h 2762250"/>
                    <a:gd name="connsiteX5" fmla="*/ 1052512 w 1600200"/>
                    <a:gd name="connsiteY5" fmla="*/ 842963 h 2762250"/>
                    <a:gd name="connsiteX6" fmla="*/ 1081087 w 1600200"/>
                    <a:gd name="connsiteY6" fmla="*/ 604838 h 2762250"/>
                    <a:gd name="connsiteX7" fmla="*/ 1085850 w 1600200"/>
                    <a:gd name="connsiteY7" fmla="*/ 328613 h 2762250"/>
                    <a:gd name="connsiteX8" fmla="*/ 1200150 w 1600200"/>
                    <a:gd name="connsiteY8" fmla="*/ 266700 h 2762250"/>
                    <a:gd name="connsiteX9" fmla="*/ 1457325 w 1600200"/>
                    <a:gd name="connsiteY9" fmla="*/ 128588 h 2762250"/>
                    <a:gd name="connsiteX10" fmla="*/ 1600200 w 1600200"/>
                    <a:gd name="connsiteY10" fmla="*/ 0 h 276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0200" h="2762250">
                      <a:moveTo>
                        <a:pt x="0" y="2762250"/>
                      </a:moveTo>
                      <a:cubicBezTo>
                        <a:pt x="44847" y="2628106"/>
                        <a:pt x="89694" y="2493963"/>
                        <a:pt x="171450" y="2300288"/>
                      </a:cubicBezTo>
                      <a:cubicBezTo>
                        <a:pt x="253206" y="2106613"/>
                        <a:pt x="397668" y="1778000"/>
                        <a:pt x="490537" y="1600200"/>
                      </a:cubicBezTo>
                      <a:cubicBezTo>
                        <a:pt x="583406" y="1422400"/>
                        <a:pt x="677862" y="1309688"/>
                        <a:pt x="728662" y="1233488"/>
                      </a:cubicBezTo>
                      <a:cubicBezTo>
                        <a:pt x="779462" y="1157288"/>
                        <a:pt x="741362" y="1208087"/>
                        <a:pt x="795337" y="1143000"/>
                      </a:cubicBezTo>
                      <a:cubicBezTo>
                        <a:pt x="849312" y="1077913"/>
                        <a:pt x="1004887" y="932657"/>
                        <a:pt x="1052512" y="842963"/>
                      </a:cubicBezTo>
                      <a:cubicBezTo>
                        <a:pt x="1100137" y="753269"/>
                        <a:pt x="1075531" y="690563"/>
                        <a:pt x="1081087" y="604838"/>
                      </a:cubicBezTo>
                      <a:cubicBezTo>
                        <a:pt x="1086643" y="519113"/>
                        <a:pt x="1066006" y="384969"/>
                        <a:pt x="1085850" y="328613"/>
                      </a:cubicBezTo>
                      <a:cubicBezTo>
                        <a:pt x="1105694" y="272257"/>
                        <a:pt x="1200150" y="266700"/>
                        <a:pt x="1200150" y="266700"/>
                      </a:cubicBezTo>
                      <a:cubicBezTo>
                        <a:pt x="1262062" y="233363"/>
                        <a:pt x="1390650" y="173038"/>
                        <a:pt x="1457325" y="128588"/>
                      </a:cubicBezTo>
                      <a:cubicBezTo>
                        <a:pt x="1524000" y="84138"/>
                        <a:pt x="1562100" y="42069"/>
                        <a:pt x="160020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 bwMode="auto">
                <a:xfrm>
                  <a:off x="771525" y="1895475"/>
                  <a:ext cx="1057275" cy="2724150"/>
                </a:xfrm>
                <a:custGeom>
                  <a:avLst/>
                  <a:gdLst>
                    <a:gd name="connsiteX0" fmla="*/ 0 w 1057275"/>
                    <a:gd name="connsiteY0" fmla="*/ 2724150 h 2724150"/>
                    <a:gd name="connsiteX1" fmla="*/ 80963 w 1057275"/>
                    <a:gd name="connsiteY1" fmla="*/ 2362200 h 2724150"/>
                    <a:gd name="connsiteX2" fmla="*/ 176213 w 1057275"/>
                    <a:gd name="connsiteY2" fmla="*/ 1995488 h 2724150"/>
                    <a:gd name="connsiteX3" fmla="*/ 414338 w 1057275"/>
                    <a:gd name="connsiteY3" fmla="*/ 1323975 h 2724150"/>
                    <a:gd name="connsiteX4" fmla="*/ 528638 w 1057275"/>
                    <a:gd name="connsiteY4" fmla="*/ 1109663 h 2724150"/>
                    <a:gd name="connsiteX5" fmla="*/ 561975 w 1057275"/>
                    <a:gd name="connsiteY5" fmla="*/ 1019175 h 2724150"/>
                    <a:gd name="connsiteX6" fmla="*/ 628650 w 1057275"/>
                    <a:gd name="connsiteY6" fmla="*/ 952500 h 2724150"/>
                    <a:gd name="connsiteX7" fmla="*/ 633413 w 1057275"/>
                    <a:gd name="connsiteY7" fmla="*/ 900113 h 2724150"/>
                    <a:gd name="connsiteX8" fmla="*/ 633413 w 1057275"/>
                    <a:gd name="connsiteY8" fmla="*/ 771525 h 2724150"/>
                    <a:gd name="connsiteX9" fmla="*/ 647700 w 1057275"/>
                    <a:gd name="connsiteY9" fmla="*/ 733425 h 2724150"/>
                    <a:gd name="connsiteX10" fmla="*/ 790575 w 1057275"/>
                    <a:gd name="connsiteY10" fmla="*/ 666750 h 2724150"/>
                    <a:gd name="connsiteX11" fmla="*/ 819150 w 1057275"/>
                    <a:gd name="connsiteY11" fmla="*/ 576263 h 2724150"/>
                    <a:gd name="connsiteX12" fmla="*/ 823913 w 1057275"/>
                    <a:gd name="connsiteY12" fmla="*/ 76200 h 2724150"/>
                    <a:gd name="connsiteX13" fmla="*/ 833438 w 1057275"/>
                    <a:gd name="connsiteY13" fmla="*/ 47625 h 2724150"/>
                    <a:gd name="connsiteX14" fmla="*/ 909638 w 1057275"/>
                    <a:gd name="connsiteY14" fmla="*/ 42863 h 2724150"/>
                    <a:gd name="connsiteX15" fmla="*/ 1057275 w 1057275"/>
                    <a:gd name="connsiteY15" fmla="*/ 0 h 272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57275" h="2724150">
                      <a:moveTo>
                        <a:pt x="0" y="2724150"/>
                      </a:moveTo>
                      <a:cubicBezTo>
                        <a:pt x="25797" y="2603897"/>
                        <a:pt x="51594" y="2483644"/>
                        <a:pt x="80963" y="2362200"/>
                      </a:cubicBezTo>
                      <a:cubicBezTo>
                        <a:pt x="110332" y="2240756"/>
                        <a:pt x="120651" y="2168525"/>
                        <a:pt x="176213" y="1995488"/>
                      </a:cubicBezTo>
                      <a:cubicBezTo>
                        <a:pt x="231775" y="1822451"/>
                        <a:pt x="355601" y="1471612"/>
                        <a:pt x="414338" y="1323975"/>
                      </a:cubicBezTo>
                      <a:cubicBezTo>
                        <a:pt x="473075" y="1176338"/>
                        <a:pt x="504032" y="1160463"/>
                        <a:pt x="528638" y="1109663"/>
                      </a:cubicBezTo>
                      <a:cubicBezTo>
                        <a:pt x="553244" y="1058863"/>
                        <a:pt x="545306" y="1045369"/>
                        <a:pt x="561975" y="1019175"/>
                      </a:cubicBezTo>
                      <a:cubicBezTo>
                        <a:pt x="578644" y="992981"/>
                        <a:pt x="616744" y="972344"/>
                        <a:pt x="628650" y="952500"/>
                      </a:cubicBezTo>
                      <a:cubicBezTo>
                        <a:pt x="640556" y="932656"/>
                        <a:pt x="632619" y="930275"/>
                        <a:pt x="633413" y="900113"/>
                      </a:cubicBezTo>
                      <a:cubicBezTo>
                        <a:pt x="634207" y="869951"/>
                        <a:pt x="631032" y="799306"/>
                        <a:pt x="633413" y="771525"/>
                      </a:cubicBezTo>
                      <a:cubicBezTo>
                        <a:pt x="635794" y="743744"/>
                        <a:pt x="621506" y="750887"/>
                        <a:pt x="647700" y="733425"/>
                      </a:cubicBezTo>
                      <a:cubicBezTo>
                        <a:pt x="673894" y="715963"/>
                        <a:pt x="762000" y="692944"/>
                        <a:pt x="790575" y="666750"/>
                      </a:cubicBezTo>
                      <a:cubicBezTo>
                        <a:pt x="819150" y="640556"/>
                        <a:pt x="813594" y="674688"/>
                        <a:pt x="819150" y="576263"/>
                      </a:cubicBezTo>
                      <a:cubicBezTo>
                        <a:pt x="824706" y="477838"/>
                        <a:pt x="821532" y="164306"/>
                        <a:pt x="823913" y="76200"/>
                      </a:cubicBezTo>
                      <a:cubicBezTo>
                        <a:pt x="826294" y="-11906"/>
                        <a:pt x="819151" y="53181"/>
                        <a:pt x="833438" y="47625"/>
                      </a:cubicBezTo>
                      <a:cubicBezTo>
                        <a:pt x="847726" y="42069"/>
                        <a:pt x="872332" y="50801"/>
                        <a:pt x="909638" y="42863"/>
                      </a:cubicBezTo>
                      <a:cubicBezTo>
                        <a:pt x="946944" y="34925"/>
                        <a:pt x="1002109" y="17462"/>
                        <a:pt x="1057275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999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80" name="Oval 79"/>
            <p:cNvSpPr/>
            <p:nvPr/>
          </p:nvSpPr>
          <p:spPr bwMode="auto">
            <a:xfrm>
              <a:off x="1495490" y="2645361"/>
              <a:ext cx="242854" cy="55251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1465041" y="4873476"/>
              <a:ext cx="242854" cy="55251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" name="Group 81"/>
            <p:cNvGrpSpPr/>
            <p:nvPr/>
          </p:nvGrpSpPr>
          <p:grpSpPr>
            <a:xfrm>
              <a:off x="1111801" y="2153996"/>
              <a:ext cx="1469162" cy="3384206"/>
              <a:chOff x="1086322" y="1419496"/>
              <a:chExt cx="1469162" cy="3384206"/>
            </a:xfrm>
          </p:grpSpPr>
          <p:grpSp>
            <p:nvGrpSpPr>
              <p:cNvPr id="14" name="Group 22"/>
              <p:cNvGrpSpPr/>
              <p:nvPr/>
            </p:nvGrpSpPr>
            <p:grpSpPr>
              <a:xfrm>
                <a:off x="1086322" y="1419496"/>
                <a:ext cx="1461367" cy="3384206"/>
                <a:chOff x="1086322" y="1419496"/>
                <a:chExt cx="1461367" cy="3384206"/>
              </a:xfrm>
            </p:grpSpPr>
            <p:cxnSp>
              <p:nvCxnSpPr>
                <p:cNvPr id="92" name="Straight Connector 91"/>
                <p:cNvCxnSpPr/>
                <p:nvPr/>
              </p:nvCxnSpPr>
              <p:spPr bwMode="auto">
                <a:xfrm>
                  <a:off x="2362963" y="1419496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>
                  <a:off x="1829563" y="1429021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1591438" y="1448071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 bwMode="auto">
                <a:xfrm>
                  <a:off x="1286638" y="1438546"/>
                  <a:ext cx="0" cy="33556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>
                      <a:lumMod val="75000"/>
                    </a:schemeClr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6" name="TextBox 95"/>
                <p:cNvSpPr txBox="1"/>
                <p:nvPr/>
              </p:nvSpPr>
              <p:spPr>
                <a:xfrm>
                  <a:off x="2162647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1/2</a:t>
                  </a:r>
                  <a:endParaRPr lang="en-US" sz="900" dirty="0"/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638772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1/3</a:t>
                  </a:r>
                  <a:endParaRPr lang="en-US" sz="900" dirty="0"/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391122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1/4</a:t>
                  </a:r>
                  <a:endParaRPr lang="en-US" sz="900" dirty="0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086322" y="4476750"/>
                  <a:ext cx="38504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1/5</a:t>
                  </a:r>
                  <a:endParaRPr lang="en-US" sz="900" dirty="0"/>
                </a:p>
              </p:txBody>
            </p:sp>
          </p:grpSp>
          <p:grpSp>
            <p:nvGrpSpPr>
              <p:cNvPr id="15" name="Group 114687"/>
              <p:cNvGrpSpPr/>
              <p:nvPr/>
            </p:nvGrpSpPr>
            <p:grpSpPr>
              <a:xfrm>
                <a:off x="1461408" y="1905000"/>
                <a:ext cx="1094076" cy="2291687"/>
                <a:chOff x="1461408" y="1905000"/>
                <a:chExt cx="1094076" cy="2291687"/>
              </a:xfrm>
            </p:grpSpPr>
            <p:sp>
              <p:nvSpPr>
                <p:cNvPr id="85" name="Oval 84"/>
                <p:cNvSpPr/>
                <p:nvPr/>
              </p:nvSpPr>
              <p:spPr bwMode="auto">
                <a:xfrm>
                  <a:off x="2162647" y="1964694"/>
                  <a:ext cx="385042" cy="959830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 bwMode="auto">
                <a:xfrm>
                  <a:off x="1738064" y="2800565"/>
                  <a:ext cx="211355" cy="417048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 bwMode="auto">
                <a:xfrm>
                  <a:off x="2170442" y="3166688"/>
                  <a:ext cx="385042" cy="959830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 bwMode="auto">
                <a:xfrm>
                  <a:off x="1725615" y="1905000"/>
                  <a:ext cx="242854" cy="315744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 bwMode="auto">
                <a:xfrm>
                  <a:off x="1725615" y="3880943"/>
                  <a:ext cx="242854" cy="315744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 bwMode="auto">
                <a:xfrm>
                  <a:off x="1461408" y="2622077"/>
                  <a:ext cx="211355" cy="242708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 bwMode="auto">
                <a:xfrm>
                  <a:off x="1469727" y="3213310"/>
                  <a:ext cx="211355" cy="242708"/>
                </a:xfrm>
                <a:prstGeom prst="ellipse">
                  <a:avLst/>
                </a:prstGeom>
                <a:solidFill>
                  <a:schemeClr val="bg2">
                    <a:lumMod val="75000"/>
                    <a:alpha val="50000"/>
                  </a:schemeClr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sp>
        <p:nvSpPr>
          <p:cNvPr id="100" name="Rectangle 99"/>
          <p:cNvSpPr/>
          <p:nvPr/>
        </p:nvSpPr>
        <p:spPr>
          <a:xfrm>
            <a:off x="612430" y="1049380"/>
            <a:ext cx="3921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Hofstadter’s Energy Spectrum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628019" y="1267599"/>
            <a:ext cx="262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634452" y="5127187"/>
            <a:ext cx="638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Rectangle 103"/>
          <p:cNvSpPr/>
          <p:nvPr/>
        </p:nvSpPr>
        <p:spPr>
          <a:xfrm>
            <a:off x="5096453" y="4810092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402391" y="4841966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6" name="Rectangle 27"/>
          <p:cNvSpPr/>
          <p:nvPr/>
        </p:nvSpPr>
        <p:spPr>
          <a:xfrm>
            <a:off x="5085566" y="1418712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26054" y="3089181"/>
            <a:ext cx="666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Rectangle 107"/>
          <p:cNvSpPr/>
          <p:nvPr/>
        </p:nvSpPr>
        <p:spPr bwMode="auto">
          <a:xfrm>
            <a:off x="5334000" y="1611079"/>
            <a:ext cx="3222171" cy="326723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571789" y="481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715000" y="1066800"/>
            <a:ext cx="2413967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Wannier Phys. Stat. Sol. (1978) </a:t>
            </a:r>
            <a:endParaRPr lang="en-US" sz="1400" dirty="0">
              <a:solidFill>
                <a:srgbClr val="558ED5"/>
              </a:solidFill>
            </a:endParaRPr>
          </a:p>
        </p:txBody>
      </p:sp>
      <p:sp>
        <p:nvSpPr>
          <p:cNvPr id="101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Hofstadter’s Butterfly to Wannier Diagram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19" name="Picture 1"/>
          <p:cNvPicPr>
            <a:picLocks noChangeAspect="1" noChangeArrowheads="1"/>
          </p:cNvPicPr>
          <p:nvPr/>
        </p:nvPicPr>
        <p:blipFill>
          <a:blip r:embed="rId8" cstate="print"/>
          <a:srcRect l="2766" r="83407" b="14992"/>
          <a:stretch>
            <a:fillRect/>
          </a:stretch>
        </p:blipFill>
        <p:spPr bwMode="auto">
          <a:xfrm>
            <a:off x="5244432" y="5562600"/>
            <a:ext cx="546768" cy="102255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20" name="Rectangle 119"/>
          <p:cNvSpPr/>
          <p:nvPr/>
        </p:nvSpPr>
        <p:spPr>
          <a:xfrm>
            <a:off x="5867400" y="5796415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Electron density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per unit cell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1" name="Picture 1"/>
          <p:cNvPicPr>
            <a:picLocks noChangeAspect="1" noChangeArrowheads="1"/>
          </p:cNvPicPr>
          <p:nvPr/>
        </p:nvPicPr>
        <p:blipFill>
          <a:blip r:embed="rId8" cstate="print"/>
          <a:srcRect l="30421" r="58517"/>
          <a:stretch>
            <a:fillRect/>
          </a:stretch>
        </p:blipFill>
        <p:spPr bwMode="auto">
          <a:xfrm>
            <a:off x="1066800" y="5486400"/>
            <a:ext cx="437414" cy="120288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22" name="Rectangle 121"/>
          <p:cNvSpPr/>
          <p:nvPr/>
        </p:nvSpPr>
        <p:spPr>
          <a:xfrm>
            <a:off x="1676400" y="5698689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magnetic flux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 per unit cell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1219200" y="5181600"/>
            <a:ext cx="7086600" cy="1219200"/>
            <a:chOff x="1066800" y="3352800"/>
            <a:chExt cx="7086600" cy="1219200"/>
          </a:xfrm>
        </p:grpSpPr>
        <p:sp>
          <p:nvSpPr>
            <p:cNvPr id="124" name="Rectangle 123"/>
            <p:cNvSpPr/>
            <p:nvPr/>
          </p:nvSpPr>
          <p:spPr>
            <a:xfrm>
              <a:off x="1066800" y="3352800"/>
              <a:ext cx="7086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19400" y="3505200"/>
              <a:ext cx="3276600" cy="99676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126" name="Rounded Rectangle 6"/>
            <p:cNvSpPr/>
            <p:nvPr/>
          </p:nvSpPr>
          <p:spPr bwMode="auto">
            <a:xfrm>
              <a:off x="6400800" y="3505200"/>
              <a:ext cx="1676400" cy="90246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Times New Roman"/>
                </a:rPr>
                <a:t>t</a:t>
              </a:r>
              <a:r>
                <a:rPr lang="en-US" sz="2400" i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/>
                </a:rPr>
                <a:t>: slope</a:t>
              </a:r>
            </a:p>
            <a:p>
              <a:r>
                <a:rPr lang="en-US" sz="2400" dirty="0" err="1" smtClean="0">
                  <a:solidFill>
                    <a:srgbClr val="000000"/>
                  </a:solidFill>
                  <a:latin typeface="Times New Roman"/>
                </a:rPr>
                <a:t>s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/>
                </a:rPr>
                <a:t> : intercept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219200" y="3733800"/>
              <a:ext cx="13405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Diophantine 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equation:</a:t>
              </a:r>
              <a:endParaRPr 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Quantum Hall effect in a periodic potential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12" y="1295400"/>
            <a:ext cx="5257800" cy="14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77912" y="312420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Spectral gaps satisfy a Diophantine equation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3124200" y="2819400"/>
            <a:ext cx="2345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(also Streda J. Phys. C. (1982)</a:t>
            </a:r>
            <a:endParaRPr lang="en-US" sz="1400" b="1" dirty="0"/>
          </a:p>
        </p:txBody>
      </p:sp>
      <p:pic>
        <p:nvPicPr>
          <p:cNvPr id="811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9" y="3429000"/>
            <a:ext cx="27553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3352800" cy="29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643624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2" name="Group 11"/>
          <p:cNvGrpSpPr/>
          <p:nvPr/>
        </p:nvGrpSpPr>
        <p:grpSpPr>
          <a:xfrm>
            <a:off x="193779" y="4572000"/>
            <a:ext cx="2320821" cy="1009453"/>
            <a:chOff x="4268014" y="962712"/>
            <a:chExt cx="2186987" cy="800584"/>
          </a:xfrm>
        </p:grpSpPr>
        <p:sp>
          <p:nvSpPr>
            <p:cNvPr id="21" name="TextBox 20"/>
            <p:cNvSpPr txBox="1"/>
            <p:nvPr/>
          </p:nvSpPr>
          <p:spPr>
            <a:xfrm>
              <a:off x="4268014" y="962712"/>
              <a:ext cx="2186987" cy="268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  Band filling factor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850" y="1220058"/>
              <a:ext cx="1717115" cy="543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27850" y="4876800"/>
            <a:ext cx="2829950" cy="73750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62200" y="4495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Quantum Hall conductance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609600"/>
            <a:ext cx="3435556" cy="2884436"/>
          </a:xfrm>
          <a:prstGeom prst="rect">
            <a:avLst/>
          </a:prstGeom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-1440" y="198741"/>
            <a:ext cx="9180000" cy="486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err="1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 on BN</a:t>
            </a:r>
            <a:endParaRPr lang="en-US" sz="2000" b="1" dirty="0">
              <a:solidFill>
                <a:srgbClr val="FFFFFF"/>
              </a:solidFill>
              <a:latin typeface="Helvetica"/>
              <a:ea typeface="Arial Unicode MS" pitchFamily="34" charset="0"/>
              <a:cs typeface="Helvetica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733426"/>
            <a:ext cx="4338638" cy="2197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57778" y="2971800"/>
            <a:ext cx="2905678" cy="335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 dirty="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linear dispersion:</a:t>
            </a: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3778" y="2972987"/>
            <a:ext cx="1552022" cy="60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1752600" y="3578423"/>
            <a:ext cx="585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1400" dirty="0" err="1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Novoselov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Geim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Science (2005), Nature (2005); 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 Zhang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Kim, Nature (2005)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Quantum Hall effect in a periodic potential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12" y="1295400"/>
            <a:ext cx="5257800" cy="14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77912" y="312420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Spectral gaps satisfy a Diophantine equation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3124200" y="2819400"/>
            <a:ext cx="2345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(also Streda J. Phys. C. (1982)</a:t>
            </a:r>
            <a:endParaRPr lang="en-US" sz="1400" b="1" dirty="0"/>
          </a:p>
        </p:txBody>
      </p:sp>
      <p:pic>
        <p:nvPicPr>
          <p:cNvPr id="811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9" y="3429000"/>
            <a:ext cx="27553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3352800" cy="29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643624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" name="Group 11"/>
          <p:cNvGrpSpPr/>
          <p:nvPr/>
        </p:nvGrpSpPr>
        <p:grpSpPr>
          <a:xfrm>
            <a:off x="193779" y="4572000"/>
            <a:ext cx="2320821" cy="1009453"/>
            <a:chOff x="4268014" y="962712"/>
            <a:chExt cx="2186987" cy="800584"/>
          </a:xfrm>
        </p:grpSpPr>
        <p:sp>
          <p:nvSpPr>
            <p:cNvPr id="21" name="TextBox 20"/>
            <p:cNvSpPr txBox="1"/>
            <p:nvPr/>
          </p:nvSpPr>
          <p:spPr>
            <a:xfrm>
              <a:off x="4268014" y="962712"/>
              <a:ext cx="2186987" cy="268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  Band filling factor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850" y="1220058"/>
              <a:ext cx="1717115" cy="543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27850" y="4876800"/>
            <a:ext cx="2829950" cy="73750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62200" y="4495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Quantum Hall conductance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1000" y="2362200"/>
            <a:ext cx="8382000" cy="1200329"/>
            <a:chOff x="533400" y="5257800"/>
            <a:chExt cx="8382000" cy="1200329"/>
          </a:xfrm>
        </p:grpSpPr>
        <p:sp>
          <p:nvSpPr>
            <p:cNvPr id="17" name="TextBox 16"/>
            <p:cNvSpPr txBox="1"/>
            <p:nvPr/>
          </p:nvSpPr>
          <p:spPr>
            <a:xfrm>
              <a:off x="533400" y="5257800"/>
              <a:ext cx="838200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n-US" sz="2400" b="1" i="1" dirty="0" smtClean="0">
                <a:solidFill>
                  <a:schemeClr val="tx2"/>
                </a:solidFill>
              </a:endParaRPr>
            </a:p>
            <a:p>
              <a:endParaRPr lang="en-US" sz="2400" b="1" i="1" dirty="0" smtClean="0">
                <a:solidFill>
                  <a:schemeClr val="tx2"/>
                </a:solidFill>
              </a:endParaRPr>
            </a:p>
            <a:p>
              <a:endParaRPr lang="en-US" sz="2400" b="1" i="1" dirty="0" smtClean="0">
                <a:solidFill>
                  <a:schemeClr val="tx2"/>
                </a:solidFill>
              </a:endParaRPr>
            </a:p>
          </p:txBody>
        </p:sp>
        <p:grpSp>
          <p:nvGrpSpPr>
            <p:cNvPr id="19" name="Group 12"/>
            <p:cNvGrpSpPr/>
            <p:nvPr/>
          </p:nvGrpSpPr>
          <p:grpSpPr>
            <a:xfrm>
              <a:off x="533400" y="5334000"/>
              <a:ext cx="7908331" cy="1027331"/>
              <a:chOff x="533400" y="5334000"/>
              <a:chExt cx="7908331" cy="102733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33400" y="5334000"/>
                <a:ext cx="22061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/>
                  <a:t>Physical observables: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2000" y="5715000"/>
                <a:ext cx="7679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non-monotonic variation in Rxy </a:t>
                </a:r>
                <a:r>
                  <a:rPr lang="en-US" dirty="0" smtClean="0"/>
                  <a:t>but with quantization to integer units of e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/h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dirty="0" smtClean="0"/>
                  <a:t> corresponding minima in Rxx, but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not necessarily </a:t>
                </a:r>
                <a:r>
                  <a:rPr lang="en-US" dirty="0" smtClean="0"/>
                  <a:t>at integer filling fractions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693327" y="579367"/>
            <a:ext cx="3269073" cy="3383033"/>
            <a:chOff x="263421" y="1160392"/>
            <a:chExt cx="3984814" cy="4123724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147" y="1228993"/>
              <a:ext cx="3355631" cy="3527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770124" y="1359194"/>
              <a:ext cx="3222171" cy="32672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878" y="4551771"/>
              <a:ext cx="416419" cy="450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31816" y="4583646"/>
              <a:ext cx="416419" cy="450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4992" y="1160392"/>
              <a:ext cx="416419" cy="450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107459" y="2736336"/>
              <a:ext cx="724601" cy="41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latin typeface="Symbol" pitchFamily="18" charset="2"/>
                </a:rPr>
                <a:t>e</a:t>
              </a:r>
              <a:r>
                <a:rPr lang="en-US" sz="1600" dirty="0" smtClean="0">
                  <a:solidFill>
                    <a:prstClr val="black"/>
                  </a:solidFill>
                </a:rPr>
                <a:t> /</a:t>
              </a:r>
              <a:r>
                <a:rPr lang="en-US" sz="1600" i="1" dirty="0" smtClean="0">
                  <a:solidFill>
                    <a:prstClr val="black"/>
                  </a:solidFill>
                  <a:latin typeface="+mj-lt"/>
                </a:rPr>
                <a:t>W</a:t>
              </a:r>
              <a:endParaRPr lang="en-US" sz="1600" b="1" i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001" y="4884066"/>
              <a:ext cx="6381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9280431"/>
              </p:ext>
            </p:extLst>
          </p:nvPr>
        </p:nvGraphicFramePr>
        <p:xfrm>
          <a:off x="4351020" y="2667000"/>
          <a:ext cx="4987925" cy="3819525"/>
        </p:xfrm>
        <a:graphic>
          <a:graphicData uri="http://schemas.openxmlformats.org/presentationml/2006/ole">
            <p:oleObj spid="_x0000_s1217538" name="Graph" r:id="rId7" imgW="3901320" imgH="2986920" progId="">
              <p:embed/>
            </p:oleObj>
          </a:graphicData>
        </a:graphic>
      </p:graphicFrame>
      <p:grpSp>
        <p:nvGrpSpPr>
          <p:cNvPr id="3" name="Group 10"/>
          <p:cNvGrpSpPr/>
          <p:nvPr/>
        </p:nvGrpSpPr>
        <p:grpSpPr>
          <a:xfrm>
            <a:off x="4632351" y="1194078"/>
            <a:ext cx="3224958" cy="1625322"/>
            <a:chOff x="4632351" y="1194078"/>
            <a:chExt cx="3224958" cy="1625322"/>
          </a:xfrm>
        </p:grpSpPr>
        <p:sp>
          <p:nvSpPr>
            <p:cNvPr id="12" name="Rectangle 11"/>
            <p:cNvSpPr/>
            <p:nvPr/>
          </p:nvSpPr>
          <p:spPr>
            <a:xfrm>
              <a:off x="4632351" y="1194078"/>
              <a:ext cx="20890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Technical challenge: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0458" y="1676400"/>
              <a:ext cx="2566851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Experimental challenges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5494020" y="3624942"/>
            <a:ext cx="6096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65306" y="3447144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= 1nm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59312"/>
            <a:ext cx="3352800" cy="29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549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693327" y="579367"/>
            <a:ext cx="3269073" cy="3383033"/>
            <a:chOff x="263421" y="1160392"/>
            <a:chExt cx="3984814" cy="4123724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147" y="1228993"/>
              <a:ext cx="3355631" cy="3527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770124" y="1359194"/>
              <a:ext cx="3222171" cy="32672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878" y="4551771"/>
              <a:ext cx="416419" cy="450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31816" y="4583646"/>
              <a:ext cx="416419" cy="450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4992" y="1160392"/>
              <a:ext cx="416419" cy="450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107459" y="2736336"/>
              <a:ext cx="724601" cy="41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latin typeface="Symbol" pitchFamily="18" charset="2"/>
                </a:rPr>
                <a:t>e</a:t>
              </a:r>
              <a:r>
                <a:rPr lang="en-US" sz="1600" dirty="0" smtClean="0">
                  <a:solidFill>
                    <a:prstClr val="black"/>
                  </a:solidFill>
                </a:rPr>
                <a:t> /</a:t>
              </a:r>
              <a:r>
                <a:rPr lang="en-US" sz="1600" i="1" dirty="0" smtClean="0">
                  <a:solidFill>
                    <a:prstClr val="black"/>
                  </a:solidFill>
                  <a:latin typeface="+mj-lt"/>
                </a:rPr>
                <a:t>W</a:t>
              </a:r>
              <a:endParaRPr lang="en-US" sz="1600" b="1" i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001" y="4884066"/>
              <a:ext cx="6381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9280431"/>
              </p:ext>
            </p:extLst>
          </p:nvPr>
        </p:nvGraphicFramePr>
        <p:xfrm>
          <a:off x="4351020" y="2667000"/>
          <a:ext cx="4987925" cy="3819525"/>
        </p:xfrm>
        <a:graphic>
          <a:graphicData uri="http://schemas.openxmlformats.org/presentationml/2006/ole">
            <p:oleObj spid="_x0000_s1219586" name="Graph" r:id="rId7" imgW="3901320" imgH="2986920" progId="">
              <p:embed/>
            </p:oleObj>
          </a:graphicData>
        </a:graphic>
      </p:graphicFrame>
      <p:grpSp>
        <p:nvGrpSpPr>
          <p:cNvPr id="3" name="Group 10"/>
          <p:cNvGrpSpPr/>
          <p:nvPr/>
        </p:nvGrpSpPr>
        <p:grpSpPr>
          <a:xfrm>
            <a:off x="4632351" y="1194078"/>
            <a:ext cx="3224958" cy="1625322"/>
            <a:chOff x="4632351" y="1194078"/>
            <a:chExt cx="3224958" cy="1625322"/>
          </a:xfrm>
        </p:grpSpPr>
        <p:sp>
          <p:nvSpPr>
            <p:cNvPr id="12" name="Rectangle 11"/>
            <p:cNvSpPr/>
            <p:nvPr/>
          </p:nvSpPr>
          <p:spPr>
            <a:xfrm>
              <a:off x="4632351" y="1194078"/>
              <a:ext cx="20890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Technical challenge: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0458" y="1676400"/>
              <a:ext cx="2566851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Experimental challenges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5494020" y="3624942"/>
            <a:ext cx="6096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65306" y="3447144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= 1nm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93536" y="2802024"/>
            <a:ext cx="5334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59312"/>
            <a:ext cx="3352800" cy="29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066800" y="5768472"/>
            <a:ext cx="5334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6"/>
          <p:cNvGrpSpPr/>
          <p:nvPr/>
        </p:nvGrpSpPr>
        <p:grpSpPr>
          <a:xfrm>
            <a:off x="2514600" y="1143000"/>
            <a:ext cx="4953000" cy="5334000"/>
            <a:chOff x="228600" y="1143000"/>
            <a:chExt cx="4953000" cy="5334000"/>
          </a:xfrm>
        </p:grpSpPr>
        <p:sp>
          <p:nvSpPr>
            <p:cNvPr id="36" name="Rectangle 35"/>
            <p:cNvSpPr/>
            <p:nvPr/>
          </p:nvSpPr>
          <p:spPr>
            <a:xfrm>
              <a:off x="228600" y="1143000"/>
              <a:ext cx="4953000" cy="53340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" y="1371600"/>
              <a:ext cx="4269676" cy="474980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549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38600"/>
            <a:ext cx="264522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Looking for Hofstadter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71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066800"/>
            <a:ext cx="2591247" cy="186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2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286000"/>
            <a:ext cx="1686522" cy="82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27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38200"/>
            <a:ext cx="1305255" cy="132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85800" y="3276600"/>
            <a:ext cx="3692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-Schlosser et al, Semicond. Sci. Technol. (1996)</a:t>
            </a:r>
            <a:endParaRPr lang="en-US" sz="1400" b="1" dirty="0"/>
          </a:p>
        </p:txBody>
      </p:sp>
      <p:pic>
        <p:nvPicPr>
          <p:cNvPr id="7127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86200"/>
            <a:ext cx="2743200" cy="226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28600" y="6248400"/>
            <a:ext cx="4326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Albrecht et al, PRL. (2001); Geisler et al, Physica E (2004)</a:t>
            </a:r>
            <a:endParaRPr lang="en-US" sz="1400" b="1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9280431"/>
              </p:ext>
            </p:extLst>
          </p:nvPr>
        </p:nvGraphicFramePr>
        <p:xfrm>
          <a:off x="4537075" y="884872"/>
          <a:ext cx="4987925" cy="3819525"/>
        </p:xfrm>
        <a:graphic>
          <a:graphicData uri="http://schemas.openxmlformats.org/presentationml/2006/ole">
            <p:oleObj spid="_x0000_s20482" name="Graph" r:id="rId8" imgW="3901320" imgH="2986920" progId="">
              <p:embed/>
            </p:oleObj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7440550" y="3132772"/>
            <a:ext cx="609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26250" y="2485072"/>
            <a:ext cx="155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= 100nm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4847272"/>
            <a:ext cx="3505200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Unit cell limited to ~100 nm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limited field and density</a:t>
            </a:r>
          </a:p>
          <a:p>
            <a:r>
              <a:rPr lang="en-US" b="1" dirty="0" smtClean="0"/>
              <a:t>   range accessible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Do not observe ‘fully quantized’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mingaps</a:t>
            </a:r>
            <a:r>
              <a:rPr lang="en-US" b="1" dirty="0" smtClean="0"/>
              <a:t> in fractal spectrum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 require low disorder!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38600"/>
            <a:ext cx="264522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Looking for Hofstadter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71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066800"/>
            <a:ext cx="2591247" cy="186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2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286000"/>
            <a:ext cx="1686522" cy="82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27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38200"/>
            <a:ext cx="1305255" cy="132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85800" y="3276600"/>
            <a:ext cx="3692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-Schlosser et al, Semicond. Sci. Technol. (1996)</a:t>
            </a:r>
            <a:endParaRPr lang="en-US" sz="1400" b="1" dirty="0"/>
          </a:p>
        </p:txBody>
      </p:sp>
      <p:pic>
        <p:nvPicPr>
          <p:cNvPr id="7127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86200"/>
            <a:ext cx="2743200" cy="226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28600" y="6248400"/>
            <a:ext cx="4326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Albrecht et al, PRL. (2001); Geisler et al, Physica E (2004)</a:t>
            </a:r>
            <a:endParaRPr lang="en-US" sz="1400" b="1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9280431"/>
              </p:ext>
            </p:extLst>
          </p:nvPr>
        </p:nvGraphicFramePr>
        <p:xfrm>
          <a:off x="4537075" y="884872"/>
          <a:ext cx="4987925" cy="3819525"/>
        </p:xfrm>
        <a:graphic>
          <a:graphicData uri="http://schemas.openxmlformats.org/presentationml/2006/ole">
            <p:oleObj spid="_x0000_s1524738" name="Graph" r:id="rId8" imgW="3901320" imgH="2986920" progId="">
              <p:embed/>
            </p:oleObj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7440550" y="3132772"/>
            <a:ext cx="609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26250" y="2485072"/>
            <a:ext cx="155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= 100nm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4847272"/>
            <a:ext cx="3505200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Unit cell limited to ~100 nm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limited field and density</a:t>
            </a:r>
          </a:p>
          <a:p>
            <a:r>
              <a:rPr lang="en-US" b="1" dirty="0" smtClean="0"/>
              <a:t>   range accessible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Do not observe ‘fully quantized’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mingaps</a:t>
            </a:r>
            <a:r>
              <a:rPr lang="en-US" b="1" dirty="0" smtClean="0"/>
              <a:t> in fractal spectrum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 require low disorder!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24200" y="1905000"/>
            <a:ext cx="4547804" cy="4172116"/>
            <a:chOff x="3962400" y="914400"/>
            <a:chExt cx="4547804" cy="41721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400" y="914400"/>
              <a:ext cx="4547804" cy="4172116"/>
            </a:xfrm>
            <a:prstGeom prst="rect">
              <a:avLst/>
            </a:prstGeom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0" cstate="print">
              <a:lum bright="28000" contrast="43000"/>
            </a:blip>
            <a:srcRect l="2222"/>
            <a:stretch>
              <a:fillRect/>
            </a:stretch>
          </p:blipFill>
          <p:spPr bwMode="auto">
            <a:xfrm>
              <a:off x="6858000" y="1143000"/>
              <a:ext cx="1430815" cy="147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81000" y="914400"/>
            <a:ext cx="8001000" cy="5640993"/>
            <a:chOff x="381000" y="914400"/>
            <a:chExt cx="8001000" cy="5640993"/>
          </a:xfrm>
        </p:grpSpPr>
        <p:pic>
          <p:nvPicPr>
            <p:cNvPr id="19" name="Picture 18" descr="MLmegasweep.png"/>
            <p:cNvPicPr>
              <a:picLocks noChangeAspect="1"/>
            </p:cNvPicPr>
            <p:nvPr/>
          </p:nvPicPr>
          <p:blipFill>
            <a:blip r:embed="rId3">
              <a:lum bright="29000" contrast="28000"/>
            </a:blip>
            <a:stretch>
              <a:fillRect/>
            </a:stretch>
          </p:blipFill>
          <p:spPr>
            <a:xfrm>
              <a:off x="381000" y="914400"/>
              <a:ext cx="8001000" cy="5640993"/>
            </a:xfrm>
            <a:prstGeom prst="rect">
              <a:avLst/>
            </a:prstGeom>
          </p:spPr>
        </p:pic>
        <p:pic>
          <p:nvPicPr>
            <p:cNvPr id="47" name="Picture 46" descr="MLmegasweep.png"/>
            <p:cNvPicPr>
              <a:picLocks noChangeAspect="1"/>
            </p:cNvPicPr>
            <p:nvPr/>
          </p:nvPicPr>
          <p:blipFill>
            <a:blip r:embed="rId3">
              <a:lum bright="29000" contrast="28000"/>
            </a:blip>
            <a:srcRect l="12381" t="9456" r="1905" b="14898"/>
            <a:stretch>
              <a:fillRect/>
            </a:stretch>
          </p:blipFill>
          <p:spPr>
            <a:xfrm rot="10800000">
              <a:off x="1371600" y="1422399"/>
              <a:ext cx="6858000" cy="426720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6642456" y="6550223"/>
            <a:ext cx="2508031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Young, et al Nature Phys. (2012) </a:t>
            </a:r>
            <a:endParaRPr lang="en-US" sz="1400" dirty="0">
              <a:solidFill>
                <a:srgbClr val="558ED5"/>
              </a:solidFill>
            </a:endParaRPr>
          </a:p>
        </p:txBody>
      </p:sp>
      <p:grpSp>
        <p:nvGrpSpPr>
          <p:cNvPr id="3" name="Group 116"/>
          <p:cNvGrpSpPr/>
          <p:nvPr/>
        </p:nvGrpSpPr>
        <p:grpSpPr>
          <a:xfrm rot="10800000">
            <a:off x="3822539" y="1425377"/>
            <a:ext cx="1425528" cy="4267200"/>
            <a:chOff x="4354202" y="1447800"/>
            <a:chExt cx="1425528" cy="4267200"/>
          </a:xfrm>
        </p:grpSpPr>
        <p:grpSp>
          <p:nvGrpSpPr>
            <p:cNvPr id="4" name="Group 70"/>
            <p:cNvGrpSpPr/>
            <p:nvPr/>
          </p:nvGrpSpPr>
          <p:grpSpPr>
            <a:xfrm>
              <a:off x="4762500" y="1447800"/>
              <a:ext cx="685800" cy="4267200"/>
              <a:chOff x="4762500" y="1447800"/>
              <a:chExt cx="685800" cy="4267200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rot="16200000" flipV="1">
                <a:off x="3149600" y="3403600"/>
                <a:ext cx="4254500" cy="342900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5400000" flipH="1" flipV="1">
                <a:off x="2800350" y="3409950"/>
                <a:ext cx="4267200" cy="342900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2972594" y="3581400"/>
                <a:ext cx="4266406" cy="794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Rectangle 108"/>
            <p:cNvSpPr/>
            <p:nvPr/>
          </p:nvSpPr>
          <p:spPr>
            <a:xfrm rot="10800000">
              <a:off x="4354202" y="5181600"/>
              <a:ext cx="445730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00FF"/>
                  </a:solidFill>
                  <a:latin typeface="Verdana"/>
                  <a:ea typeface="Times New Roman" pitchFamily="34" charset="0"/>
                  <a:cs typeface="Verdana"/>
                </a:rPr>
                <a:t>+1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rot="10800000">
              <a:off x="4953000" y="5181600"/>
              <a:ext cx="298805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00FF"/>
                  </a:solidFill>
                  <a:latin typeface="Verdana"/>
                  <a:ea typeface="Times New Roman" pitchFamily="34" charset="0"/>
                  <a:cs typeface="Verdana"/>
                </a:rPr>
                <a:t>0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5399398" y="5181600"/>
              <a:ext cx="380332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00FF"/>
                  </a:solidFill>
                  <a:latin typeface="Verdana"/>
                  <a:ea typeface="Times New Roman" pitchFamily="34" charset="0"/>
                  <a:cs typeface="Verdana"/>
                </a:rPr>
                <a:t>-1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149"/>
          <p:cNvGrpSpPr/>
          <p:nvPr/>
        </p:nvGrpSpPr>
        <p:grpSpPr>
          <a:xfrm rot="10800000">
            <a:off x="4496869" y="1399977"/>
            <a:ext cx="3360173" cy="4292600"/>
            <a:chOff x="1745227" y="1447800"/>
            <a:chExt cx="3360173" cy="4292600"/>
          </a:xfrm>
        </p:grpSpPr>
        <p:cxnSp>
          <p:nvCxnSpPr>
            <p:cNvPr id="132" name="Straight Connector 131"/>
            <p:cNvCxnSpPr/>
            <p:nvPr/>
          </p:nvCxnSpPr>
          <p:spPr>
            <a:xfrm rot="5400000" flipH="1" flipV="1">
              <a:off x="1638300" y="2247900"/>
              <a:ext cx="4267200" cy="26670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 flipH="1" flipV="1">
              <a:off x="1524000" y="2057400"/>
              <a:ext cx="4191000" cy="29718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1295400" y="1905000"/>
              <a:ext cx="4267200" cy="33528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 flipH="1" flipV="1">
              <a:off x="2400300" y="3009900"/>
              <a:ext cx="4267200" cy="11430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 flipH="1" flipV="1">
              <a:off x="2228850" y="2863850"/>
              <a:ext cx="4292600" cy="14605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 flipH="1" flipV="1">
              <a:off x="2019300" y="2628900"/>
              <a:ext cx="4267200" cy="19050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 rot="10800000">
              <a:off x="3053327" y="5181600"/>
              <a:ext cx="298805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Verdana"/>
                  <a:ea typeface="Times New Roman" pitchFamily="34" charset="0"/>
                  <a:cs typeface="Verdana"/>
                </a:rPr>
                <a:t>5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 rot="10800000">
              <a:off x="3509250" y="5181600"/>
              <a:ext cx="300082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Verdana"/>
                  <a:ea typeface="Times New Roman" pitchFamily="34" charset="0"/>
                  <a:cs typeface="Verdana"/>
                </a:rPr>
                <a:t>4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 rot="10800000">
              <a:off x="3967727" y="5181600"/>
              <a:ext cx="298805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Verdana"/>
                  <a:ea typeface="Times New Roman" pitchFamily="34" charset="0"/>
                  <a:cs typeface="Verdana"/>
                </a:rPr>
                <a:t>3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 rot="10800000">
              <a:off x="1745227" y="5181600"/>
              <a:ext cx="298805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Verdana"/>
                  <a:ea typeface="Times New Roman" pitchFamily="34" charset="0"/>
                  <a:cs typeface="Verdana"/>
                </a:rPr>
                <a:t>9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 rot="10800000">
              <a:off x="2177695" y="5181600"/>
              <a:ext cx="298805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Verdana"/>
                  <a:ea typeface="Times New Roman" pitchFamily="34" charset="0"/>
                  <a:cs typeface="Verdana"/>
                </a:rPr>
                <a:t>8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 rot="10800000">
              <a:off x="2596127" y="5181600"/>
              <a:ext cx="298805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Verdana"/>
                  <a:ea typeface="Times New Roman" pitchFamily="34" charset="0"/>
                  <a:cs typeface="Verdana"/>
                </a:rPr>
                <a:t>7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086600" y="5105400"/>
            <a:ext cx="914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T=1.5K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98750" y="1752600"/>
            <a:ext cx="4966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954742" y="3043535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939800" y="5334000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878542" y="4800600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954742" y="4191000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914400" y="3657600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914400" y="2433935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6" name="Group 103"/>
          <p:cNvGrpSpPr/>
          <p:nvPr/>
        </p:nvGrpSpPr>
        <p:grpSpPr>
          <a:xfrm rot="10800000">
            <a:off x="965200" y="1193800"/>
            <a:ext cx="7711867" cy="4498777"/>
            <a:chOff x="925202" y="1447800"/>
            <a:chExt cx="7711867" cy="4498777"/>
          </a:xfrm>
        </p:grpSpPr>
        <p:grpSp>
          <p:nvGrpSpPr>
            <p:cNvPr id="7" name="Group 42"/>
            <p:cNvGrpSpPr/>
            <p:nvPr/>
          </p:nvGrpSpPr>
          <p:grpSpPr>
            <a:xfrm>
              <a:off x="1371600" y="1447800"/>
              <a:ext cx="6858000" cy="4343400"/>
              <a:chOff x="1371600" y="1447800"/>
              <a:chExt cx="6858000" cy="4343400"/>
            </a:xfrm>
            <a:effectLst/>
          </p:grpSpPr>
          <p:cxnSp>
            <p:nvCxnSpPr>
              <p:cNvPr id="21" name="Straight Connector 20"/>
              <p:cNvCxnSpPr/>
              <p:nvPr/>
            </p:nvCxnSpPr>
            <p:spPr>
              <a:xfrm rot="5400000" flipH="1" flipV="1">
                <a:off x="1861422" y="2471597"/>
                <a:ext cx="4267777" cy="2220184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143000" y="1676400"/>
                <a:ext cx="4191000" cy="3733800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 flipH="1" flipV="1">
                <a:off x="2628900" y="3238500"/>
                <a:ext cx="4267200" cy="685800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6200000" flipV="1">
                <a:off x="3352800" y="3200400"/>
                <a:ext cx="4267200" cy="762000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6200000" flipV="1">
                <a:off x="4114800" y="2438400"/>
                <a:ext cx="4343400" cy="2362200"/>
              </a:xfrm>
              <a:prstGeom prst="line">
                <a:avLst/>
              </a:prstGeom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16200000" flipV="1">
                <a:off x="4953000" y="1600200"/>
                <a:ext cx="3429000" cy="3124200"/>
              </a:xfrm>
              <a:prstGeom prst="line">
                <a:avLst/>
              </a:prstGeom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Rectangle 88"/>
            <p:cNvSpPr/>
            <p:nvPr/>
          </p:nvSpPr>
          <p:spPr>
            <a:xfrm rot="10800000">
              <a:off x="2525402" y="5638800"/>
              <a:ext cx="445730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+6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0800000">
              <a:off x="925202" y="5638800"/>
              <a:ext cx="559869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+10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10800000">
              <a:off x="4125602" y="5638800"/>
              <a:ext cx="445730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 rot="10800000">
              <a:off x="5780398" y="5562600"/>
              <a:ext cx="380332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-2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7304398" y="5638800"/>
              <a:ext cx="380332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-6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10800000">
              <a:off x="8142598" y="4648200"/>
              <a:ext cx="494471" cy="30777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-10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Conventional QHE in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7200" y="1066800"/>
            <a:ext cx="838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rcRect t="12479" r="50918" b="2817"/>
          <a:stretch>
            <a:fillRect/>
          </a:stretch>
        </p:blipFill>
        <p:spPr>
          <a:xfrm>
            <a:off x="1066800" y="996254"/>
            <a:ext cx="6477000" cy="5861746"/>
          </a:xfrm>
          <a:prstGeom prst="rect">
            <a:avLst/>
          </a:prstGeom>
        </p:spPr>
      </p:pic>
      <p:grpSp>
        <p:nvGrpSpPr>
          <p:cNvPr id="2" name="Group 68"/>
          <p:cNvGrpSpPr/>
          <p:nvPr/>
        </p:nvGrpSpPr>
        <p:grpSpPr>
          <a:xfrm>
            <a:off x="1832074" y="977900"/>
            <a:ext cx="5902478" cy="5098614"/>
            <a:chOff x="2045769" y="1066800"/>
            <a:chExt cx="5208069" cy="4498777"/>
          </a:xfrm>
        </p:grpSpPr>
        <p:cxnSp>
          <p:nvCxnSpPr>
            <p:cNvPr id="58" name="Straight Connector 57"/>
            <p:cNvCxnSpPr/>
            <p:nvPr/>
          </p:nvCxnSpPr>
          <p:spPr>
            <a:xfrm rot="5400000">
              <a:off x="4730332" y="3436839"/>
              <a:ext cx="2149275" cy="2108201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0800000" flipV="1">
              <a:off x="4750870" y="3886199"/>
              <a:ext cx="2488131" cy="1679377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88931" y="2420839"/>
              <a:ext cx="4206678" cy="2082798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375969" y="3975099"/>
              <a:ext cx="2374900" cy="1590478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1415631" y="2230337"/>
              <a:ext cx="4422577" cy="22479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375969" y="3352799"/>
              <a:ext cx="2374900" cy="2212778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6770169" y="1295399"/>
              <a:ext cx="445730" cy="27811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+4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693969" y="4038599"/>
              <a:ext cx="559869" cy="27811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+12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770169" y="3200399"/>
              <a:ext cx="445730" cy="27811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+8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38400" y="1066800"/>
              <a:ext cx="380332" cy="27811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-4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121969" y="3200399"/>
              <a:ext cx="380332" cy="27811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-8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45769" y="3809999"/>
              <a:ext cx="494471" cy="27811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-12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rcRect l="31412" r="50918" b="87521"/>
          <a:stretch>
            <a:fillRect/>
          </a:stretch>
        </p:blipFill>
        <p:spPr>
          <a:xfrm rot="5400000">
            <a:off x="7772400" y="4191000"/>
            <a:ext cx="1676400" cy="762000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4953000" y="914400"/>
            <a:ext cx="1571961" cy="5105400"/>
            <a:chOff x="4953000" y="914400"/>
            <a:chExt cx="1571961" cy="5105400"/>
          </a:xfrm>
        </p:grpSpPr>
        <p:cxnSp>
          <p:nvCxnSpPr>
            <p:cNvPr id="79" name="Straight Connector 78"/>
            <p:cNvCxnSpPr/>
            <p:nvPr/>
          </p:nvCxnSpPr>
          <p:spPr>
            <a:xfrm rot="5400000">
              <a:off x="3124200" y="2971800"/>
              <a:ext cx="4876800" cy="1219200"/>
            </a:xfrm>
            <a:prstGeom prst="line">
              <a:avLst/>
            </a:prstGeom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6019800" y="914400"/>
              <a:ext cx="505161" cy="31519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Verdana"/>
                  <a:ea typeface="Times New Roman" pitchFamily="34" charset="0"/>
                  <a:cs typeface="Verdana"/>
                </a:rPr>
                <a:t>+2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6" name="Straight Connector 85"/>
          <p:cNvCxnSpPr/>
          <p:nvPr/>
        </p:nvCxnSpPr>
        <p:spPr>
          <a:xfrm rot="16200000" flipH="1">
            <a:off x="1485900" y="2324100"/>
            <a:ext cx="5080000" cy="24130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17"/>
          <p:cNvGrpSpPr/>
          <p:nvPr/>
        </p:nvGrpSpPr>
        <p:grpSpPr>
          <a:xfrm>
            <a:off x="3352800" y="1066800"/>
            <a:ext cx="2362200" cy="5029200"/>
            <a:chOff x="3352800" y="1066800"/>
            <a:chExt cx="2362200" cy="5029200"/>
          </a:xfrm>
        </p:grpSpPr>
        <p:cxnSp>
          <p:nvCxnSpPr>
            <p:cNvPr id="90" name="Straight Connector 89"/>
            <p:cNvCxnSpPr/>
            <p:nvPr/>
          </p:nvCxnSpPr>
          <p:spPr>
            <a:xfrm rot="16200000" flipH="1">
              <a:off x="2628900" y="3009900"/>
              <a:ext cx="5029200" cy="1143000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6200000" flipH="1">
              <a:off x="2400300" y="2781300"/>
              <a:ext cx="4953000" cy="1676400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16200000" flipH="1">
              <a:off x="2057400" y="2438400"/>
              <a:ext cx="4953000" cy="2362200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16200000" flipH="1">
              <a:off x="2933700" y="3314700"/>
              <a:ext cx="5029200" cy="533400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BL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with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moire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pattern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4191000" cy="50927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r="50629"/>
          <a:stretch>
            <a:fillRect/>
          </a:stretch>
        </p:blipFill>
        <p:spPr bwMode="auto">
          <a:xfrm>
            <a:off x="5101599" y="3733800"/>
            <a:ext cx="3276600" cy="277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49786"/>
          <a:stretch>
            <a:fillRect/>
          </a:stretch>
        </p:blipFill>
        <p:spPr bwMode="auto">
          <a:xfrm>
            <a:off x="5029200" y="839166"/>
            <a:ext cx="3332602" cy="277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244296" y="1279967"/>
            <a:ext cx="2673752" cy="1548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Agreement with the Diophantine equation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r="50629"/>
          <a:stretch>
            <a:fillRect/>
          </a:stretch>
        </p:blipFill>
        <p:spPr bwMode="auto">
          <a:xfrm rot="5400000">
            <a:off x="5101599" y="3733800"/>
            <a:ext cx="3276600" cy="277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49786"/>
          <a:stretch>
            <a:fillRect/>
          </a:stretch>
        </p:blipFill>
        <p:spPr bwMode="auto">
          <a:xfrm rot="5400000">
            <a:off x="5029200" y="839166"/>
            <a:ext cx="3332602" cy="277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Agreement with the Diophantine equation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24150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9997" y="4506197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27"/>
          <p:cNvSpPr/>
          <p:nvPr/>
        </p:nvSpPr>
        <p:spPr>
          <a:xfrm>
            <a:off x="1123172" y="1082943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875" y="2733675"/>
            <a:ext cx="666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16000" y="4259818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9200" y="4488418"/>
            <a:ext cx="41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371600" y="1352550"/>
            <a:ext cx="3223132" cy="3200401"/>
            <a:chOff x="1371600" y="1352550"/>
            <a:chExt cx="3223132" cy="3200401"/>
          </a:xfrm>
        </p:grpSpPr>
        <p:cxnSp>
          <p:nvCxnSpPr>
            <p:cNvPr id="20" name="Straight Connector 19"/>
            <p:cNvCxnSpPr/>
            <p:nvPr/>
          </p:nvCxnSpPr>
          <p:spPr bwMode="auto">
            <a:xfrm flipV="1">
              <a:off x="1371600" y="1357492"/>
              <a:ext cx="3222171" cy="159525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371606" y="1356640"/>
              <a:ext cx="3222171" cy="159525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21"/>
            <p:cNvGrpSpPr/>
            <p:nvPr/>
          </p:nvGrpSpPr>
          <p:grpSpPr>
            <a:xfrm>
              <a:off x="1371600" y="1356640"/>
              <a:ext cx="1611086" cy="1596110"/>
              <a:chOff x="5308515" y="1399100"/>
              <a:chExt cx="1611086" cy="3268224"/>
            </a:xfrm>
          </p:grpSpPr>
          <p:cxnSp>
            <p:nvCxnSpPr>
              <p:cNvPr id="48" name="Straight Connector 47"/>
              <p:cNvCxnSpPr/>
              <p:nvPr/>
            </p:nvCxnSpPr>
            <p:spPr bwMode="auto">
              <a:xfrm flipV="1">
                <a:off x="5308515" y="1400090"/>
                <a:ext cx="1611086" cy="326723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5308515" y="1400844"/>
                <a:ext cx="805542" cy="326648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 flipV="1">
                <a:off x="5308515" y="1399100"/>
                <a:ext cx="1038939" cy="326822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33CC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3" name="Straight Connector 22"/>
            <p:cNvCxnSpPr/>
            <p:nvPr/>
          </p:nvCxnSpPr>
          <p:spPr bwMode="auto">
            <a:xfrm>
              <a:off x="1371606" y="1356640"/>
              <a:ext cx="1611086" cy="1595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endCxn id="32" idx="2"/>
            </p:cNvCxnSpPr>
            <p:nvPr/>
          </p:nvCxnSpPr>
          <p:spPr bwMode="auto">
            <a:xfrm rot="16200000" flipH="1">
              <a:off x="584197" y="2144049"/>
              <a:ext cx="3185904" cy="161108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6200000" flipH="1">
              <a:off x="878348" y="1849898"/>
              <a:ext cx="3196310" cy="22097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2983644" y="1356634"/>
              <a:ext cx="1611086" cy="1595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>
              <a:endCxn id="32" idx="2"/>
            </p:cNvCxnSpPr>
            <p:nvPr/>
          </p:nvCxnSpPr>
          <p:spPr bwMode="auto">
            <a:xfrm rot="5400000">
              <a:off x="2195756" y="2143570"/>
              <a:ext cx="3185910" cy="161203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0099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1918408" y="1876627"/>
              <a:ext cx="3196316" cy="21563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 flipV="1">
              <a:off x="2983638" y="1357117"/>
              <a:ext cx="1611086" cy="1595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 flipV="1">
              <a:off x="3789182" y="1357486"/>
              <a:ext cx="805542" cy="159525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 flipV="1">
              <a:off x="3555785" y="1356634"/>
              <a:ext cx="1038939" cy="15961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2" name="Rectangle 31"/>
            <p:cNvSpPr/>
            <p:nvPr/>
          </p:nvSpPr>
          <p:spPr bwMode="auto">
            <a:xfrm>
              <a:off x="1371606" y="1352550"/>
              <a:ext cx="3222171" cy="3189994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371600" y="2952750"/>
              <a:ext cx="3222171" cy="15993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1371606" y="2953604"/>
              <a:ext cx="3222171" cy="15993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1371600" y="2952750"/>
              <a:ext cx="1611086" cy="159970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33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371600" y="2952750"/>
              <a:ext cx="805542" cy="159934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0033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1371600" y="2952750"/>
              <a:ext cx="1038939" cy="16001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33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1371606" y="2953235"/>
              <a:ext cx="1611086" cy="159970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endCxn id="32" idx="0"/>
            </p:cNvCxnSpPr>
            <p:nvPr/>
          </p:nvCxnSpPr>
          <p:spPr bwMode="auto">
            <a:xfrm rot="5400000" flipH="1" flipV="1">
              <a:off x="576952" y="2147204"/>
              <a:ext cx="3200394" cy="161108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5400000" flipH="1" flipV="1">
              <a:off x="876306" y="1847850"/>
              <a:ext cx="3200394" cy="22097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2983644" y="2953241"/>
              <a:ext cx="1611086" cy="159970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>
              <a:endCxn id="32" idx="0"/>
            </p:cNvCxnSpPr>
            <p:nvPr/>
          </p:nvCxnSpPr>
          <p:spPr bwMode="auto">
            <a:xfrm rot="16200000" flipV="1">
              <a:off x="2188511" y="2146731"/>
              <a:ext cx="3200400" cy="161203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0099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16200000" flipV="1">
              <a:off x="1916366" y="1874584"/>
              <a:ext cx="3200400" cy="21563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2983638" y="2952756"/>
              <a:ext cx="1611086" cy="159970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>
              <a:off x="3789182" y="2952756"/>
              <a:ext cx="805542" cy="159934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3555785" y="2952756"/>
              <a:ext cx="1038939" cy="16001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>
              <a:stCxn id="32" idx="1"/>
              <a:endCxn id="32" idx="3"/>
            </p:cNvCxnSpPr>
            <p:nvPr/>
          </p:nvCxnSpPr>
          <p:spPr>
            <a:xfrm rot="10800000" flipH="1">
              <a:off x="1371605" y="2947547"/>
              <a:ext cx="322217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29150"/>
            <a:ext cx="638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0"/>
            <a:ext cx="2629167" cy="502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270373" y="5414925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slope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31233" y="541492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offset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1698475" y="5715000"/>
            <a:ext cx="228600" cy="1603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3061293" y="5715000"/>
            <a:ext cx="0" cy="1603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57" name="Picture 1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50000"/>
          <a:stretch/>
        </p:blipFill>
        <p:spPr bwMode="auto">
          <a:xfrm>
            <a:off x="3581400" y="5715000"/>
            <a:ext cx="925795" cy="56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81000" y="685800"/>
            <a:ext cx="190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  <a:latin typeface="+mj-lt"/>
              </a:rPr>
              <a:t>Wannier</a:t>
            </a:r>
            <a:r>
              <a:rPr lang="en-US" b="1" dirty="0" smtClean="0">
                <a:solidFill>
                  <a:srgbClr val="0070C0"/>
                </a:solidFill>
                <a:latin typeface="+mj-lt"/>
              </a:rPr>
              <a:t> diagram: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3193" y="5029200"/>
            <a:ext cx="234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j-lt"/>
              </a:rPr>
              <a:t>Diophantine equation: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665625" y="722280"/>
            <a:ext cx="262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Comparison with theory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rcRect l="49082" r="3369"/>
          <a:stretch>
            <a:fillRect/>
          </a:stretch>
        </p:blipFill>
        <p:spPr>
          <a:xfrm>
            <a:off x="312829" y="1371600"/>
            <a:ext cx="3039971" cy="3352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76400"/>
            <a:ext cx="2895600" cy="289632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609600"/>
            <a:ext cx="3435556" cy="2884436"/>
          </a:xfrm>
          <a:prstGeom prst="rect">
            <a:avLst/>
          </a:prstGeom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-1440" y="198741"/>
            <a:ext cx="9180000" cy="486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err="1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 on BN</a:t>
            </a:r>
            <a:endParaRPr lang="en-US" sz="2000" b="1" dirty="0">
              <a:solidFill>
                <a:srgbClr val="FFFFFF"/>
              </a:solidFill>
              <a:latin typeface="Helvetica"/>
              <a:ea typeface="Arial Unicode MS" pitchFamily="34" charset="0"/>
              <a:cs typeface="Helvetica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733426"/>
            <a:ext cx="4338638" cy="2197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7778" y="2971800"/>
            <a:ext cx="2905678" cy="335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 dirty="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linear dispersion: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778" y="2972987"/>
            <a:ext cx="1552022" cy="60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6642456" y="6550223"/>
            <a:ext cx="2501544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Dean, et al Nature Nano. (2010) </a:t>
            </a:r>
            <a:endParaRPr lang="en-US" sz="1400" dirty="0">
              <a:solidFill>
                <a:srgbClr val="558ED5"/>
              </a:solidFill>
            </a:endParaRP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5559172" y="4007507"/>
          <a:ext cx="3432428" cy="2545693"/>
        </p:xfrm>
        <a:graphic>
          <a:graphicData uri="http://schemas.openxmlformats.org/presentationml/2006/ole">
            <p:oleObj spid="_x0000_s1589250" name="Graph" r:id="rId7" imgW="3451320" imgH="2558880" progId="">
              <p:embed/>
            </p:oleObj>
          </a:graphicData>
        </a:graphic>
      </p:graphicFrame>
      <p:grpSp>
        <p:nvGrpSpPr>
          <p:cNvPr id="2" name="Group 18"/>
          <p:cNvGrpSpPr/>
          <p:nvPr/>
        </p:nvGrpSpPr>
        <p:grpSpPr>
          <a:xfrm>
            <a:off x="152400" y="4038600"/>
            <a:ext cx="3725333" cy="2438400"/>
            <a:chOff x="0" y="1371600"/>
            <a:chExt cx="6733309" cy="40005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371600"/>
              <a:ext cx="6276975" cy="400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3733800" y="2895600"/>
              <a:ext cx="261850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14800" y="1524000"/>
              <a:ext cx="2618509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38786" t="26741" r="33959" b="39388"/>
            <a:stretch>
              <a:fillRect/>
            </a:stretch>
          </p:blipFill>
          <p:spPr bwMode="auto">
            <a:xfrm>
              <a:off x="4038600" y="1752600"/>
              <a:ext cx="1981200" cy="1447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25" name="Group 24"/>
          <p:cNvGrpSpPr/>
          <p:nvPr/>
        </p:nvGrpSpPr>
        <p:grpSpPr>
          <a:xfrm>
            <a:off x="3890744" y="4114800"/>
            <a:ext cx="1464813" cy="2133600"/>
            <a:chOff x="3733800" y="3962400"/>
            <a:chExt cx="1621757" cy="2362200"/>
          </a:xfrm>
        </p:grpSpPr>
        <p:pic>
          <p:nvPicPr>
            <p:cNvPr id="13" name="Picture 12" descr="BN425_GPC4_leads_x100.jpg"/>
            <p:cNvPicPr>
              <a:picLocks noChangeAspect="1"/>
            </p:cNvPicPr>
            <p:nvPr/>
          </p:nvPicPr>
          <p:blipFill>
            <a:blip r:embed="rId10" cstate="print"/>
            <a:srcRect l="32500" t="35769" r="41841" b="25635"/>
            <a:stretch>
              <a:fillRect/>
            </a:stretch>
          </p:blipFill>
          <p:spPr>
            <a:xfrm>
              <a:off x="3787720" y="3962400"/>
              <a:ext cx="1546280" cy="1524000"/>
            </a:xfrm>
            <a:prstGeom prst="rect">
              <a:avLst/>
            </a:prstGeom>
          </p:spPr>
        </p:pic>
        <p:grpSp>
          <p:nvGrpSpPr>
            <p:cNvPr id="3" name="Group 45"/>
            <p:cNvGrpSpPr/>
            <p:nvPr/>
          </p:nvGrpSpPr>
          <p:grpSpPr>
            <a:xfrm rot="5400000">
              <a:off x="4154601" y="5123644"/>
              <a:ext cx="780155" cy="1621757"/>
              <a:chOff x="3285259" y="4191001"/>
              <a:chExt cx="1194955" cy="2484028"/>
            </a:xfrm>
          </p:grpSpPr>
          <p:pic>
            <p:nvPicPr>
              <p:cNvPr id="17" name="Picture 16" descr="BN425_GPC4_leads.000.jpg"/>
              <p:cNvPicPr>
                <a:picLocks noChangeAspect="1"/>
              </p:cNvPicPr>
              <p:nvPr/>
            </p:nvPicPr>
            <p:blipFill>
              <a:blip r:embed="rId11" cstate="print"/>
              <a:srcRect l="4039" t="8889" r="7108" b="70000"/>
              <a:stretch>
                <a:fillRect/>
              </a:stretch>
            </p:blipFill>
            <p:spPr>
              <a:xfrm rot="16200000">
                <a:off x="2640723" y="4835537"/>
                <a:ext cx="2484028" cy="1194955"/>
              </a:xfrm>
              <a:prstGeom prst="rect">
                <a:avLst/>
              </a:prstGeom>
            </p:spPr>
          </p:pic>
          <p:sp>
            <p:nvSpPr>
              <p:cNvPr id="18" name="Freeform 17"/>
              <p:cNvSpPr/>
              <p:nvPr/>
            </p:nvSpPr>
            <p:spPr>
              <a:xfrm rot="16200000">
                <a:off x="2998693" y="5172709"/>
                <a:ext cx="1739081" cy="652462"/>
              </a:xfrm>
              <a:custGeom>
                <a:avLst/>
                <a:gdLst>
                  <a:gd name="connsiteX0" fmla="*/ 0 w 1990725"/>
                  <a:gd name="connsiteY0" fmla="*/ 204787 h 652462"/>
                  <a:gd name="connsiteX1" fmla="*/ 266700 w 1990725"/>
                  <a:gd name="connsiteY1" fmla="*/ 200025 h 652462"/>
                  <a:gd name="connsiteX2" fmla="*/ 261937 w 1990725"/>
                  <a:gd name="connsiteY2" fmla="*/ 4762 h 652462"/>
                  <a:gd name="connsiteX3" fmla="*/ 371475 w 1990725"/>
                  <a:gd name="connsiteY3" fmla="*/ 0 h 652462"/>
                  <a:gd name="connsiteX4" fmla="*/ 371475 w 1990725"/>
                  <a:gd name="connsiteY4" fmla="*/ 209550 h 652462"/>
                  <a:gd name="connsiteX5" fmla="*/ 585787 w 1990725"/>
                  <a:gd name="connsiteY5" fmla="*/ 200025 h 652462"/>
                  <a:gd name="connsiteX6" fmla="*/ 576262 w 1990725"/>
                  <a:gd name="connsiteY6" fmla="*/ 9525 h 652462"/>
                  <a:gd name="connsiteX7" fmla="*/ 676275 w 1990725"/>
                  <a:gd name="connsiteY7" fmla="*/ 0 h 652462"/>
                  <a:gd name="connsiteX8" fmla="*/ 676275 w 1990725"/>
                  <a:gd name="connsiteY8" fmla="*/ 200025 h 652462"/>
                  <a:gd name="connsiteX9" fmla="*/ 995362 w 1990725"/>
                  <a:gd name="connsiteY9" fmla="*/ 200025 h 652462"/>
                  <a:gd name="connsiteX10" fmla="*/ 995362 w 1990725"/>
                  <a:gd name="connsiteY10" fmla="*/ 28575 h 652462"/>
                  <a:gd name="connsiteX11" fmla="*/ 1104900 w 1990725"/>
                  <a:gd name="connsiteY11" fmla="*/ 28575 h 652462"/>
                  <a:gd name="connsiteX12" fmla="*/ 1119187 w 1990725"/>
                  <a:gd name="connsiteY12" fmla="*/ 204787 h 652462"/>
                  <a:gd name="connsiteX13" fmla="*/ 1719262 w 1990725"/>
                  <a:gd name="connsiteY13" fmla="*/ 190500 h 652462"/>
                  <a:gd name="connsiteX14" fmla="*/ 1714500 w 1990725"/>
                  <a:gd name="connsiteY14" fmla="*/ 4762 h 652462"/>
                  <a:gd name="connsiteX15" fmla="*/ 1828800 w 1990725"/>
                  <a:gd name="connsiteY15" fmla="*/ 0 h 652462"/>
                  <a:gd name="connsiteX16" fmla="*/ 1838325 w 1990725"/>
                  <a:gd name="connsiteY16" fmla="*/ 190500 h 652462"/>
                  <a:gd name="connsiteX17" fmla="*/ 1990725 w 1990725"/>
                  <a:gd name="connsiteY17" fmla="*/ 185737 h 652462"/>
                  <a:gd name="connsiteX18" fmla="*/ 1990725 w 1990725"/>
                  <a:gd name="connsiteY18" fmla="*/ 481012 h 652462"/>
                  <a:gd name="connsiteX19" fmla="*/ 1828800 w 1990725"/>
                  <a:gd name="connsiteY19" fmla="*/ 485775 h 652462"/>
                  <a:gd name="connsiteX20" fmla="*/ 1828800 w 1990725"/>
                  <a:gd name="connsiteY20" fmla="*/ 600075 h 652462"/>
                  <a:gd name="connsiteX21" fmla="*/ 1709737 w 1990725"/>
                  <a:gd name="connsiteY21" fmla="*/ 595312 h 652462"/>
                  <a:gd name="connsiteX22" fmla="*/ 1709737 w 1990725"/>
                  <a:gd name="connsiteY22" fmla="*/ 481012 h 652462"/>
                  <a:gd name="connsiteX23" fmla="*/ 1104900 w 1990725"/>
                  <a:gd name="connsiteY23" fmla="*/ 490537 h 652462"/>
                  <a:gd name="connsiteX24" fmla="*/ 1104900 w 1990725"/>
                  <a:gd name="connsiteY24" fmla="*/ 623887 h 652462"/>
                  <a:gd name="connsiteX25" fmla="*/ 990600 w 1990725"/>
                  <a:gd name="connsiteY25" fmla="*/ 614362 h 652462"/>
                  <a:gd name="connsiteX26" fmla="*/ 995362 w 1990725"/>
                  <a:gd name="connsiteY26" fmla="*/ 490537 h 652462"/>
                  <a:gd name="connsiteX27" fmla="*/ 657225 w 1990725"/>
                  <a:gd name="connsiteY27" fmla="*/ 500062 h 652462"/>
                  <a:gd name="connsiteX28" fmla="*/ 652462 w 1990725"/>
                  <a:gd name="connsiteY28" fmla="*/ 614362 h 652462"/>
                  <a:gd name="connsiteX29" fmla="*/ 557212 w 1990725"/>
                  <a:gd name="connsiteY29" fmla="*/ 609600 h 652462"/>
                  <a:gd name="connsiteX30" fmla="*/ 561975 w 1990725"/>
                  <a:gd name="connsiteY30" fmla="*/ 504825 h 652462"/>
                  <a:gd name="connsiteX31" fmla="*/ 361950 w 1990725"/>
                  <a:gd name="connsiteY31" fmla="*/ 514350 h 652462"/>
                  <a:gd name="connsiteX32" fmla="*/ 357187 w 1990725"/>
                  <a:gd name="connsiteY32" fmla="*/ 652462 h 652462"/>
                  <a:gd name="connsiteX33" fmla="*/ 261937 w 1990725"/>
                  <a:gd name="connsiteY33" fmla="*/ 633412 h 652462"/>
                  <a:gd name="connsiteX34" fmla="*/ 257175 w 1990725"/>
                  <a:gd name="connsiteY34" fmla="*/ 514350 h 652462"/>
                  <a:gd name="connsiteX35" fmla="*/ 4762 w 1990725"/>
                  <a:gd name="connsiteY35" fmla="*/ 523875 h 652462"/>
                  <a:gd name="connsiteX36" fmla="*/ 0 w 1990725"/>
                  <a:gd name="connsiteY36" fmla="*/ 204787 h 65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90725" h="652462">
                    <a:moveTo>
                      <a:pt x="0" y="204787"/>
                    </a:moveTo>
                    <a:lnTo>
                      <a:pt x="266700" y="200025"/>
                    </a:lnTo>
                    <a:lnTo>
                      <a:pt x="261937" y="4762"/>
                    </a:lnTo>
                    <a:lnTo>
                      <a:pt x="371475" y="0"/>
                    </a:lnTo>
                    <a:lnTo>
                      <a:pt x="371475" y="209550"/>
                    </a:lnTo>
                    <a:lnTo>
                      <a:pt x="585787" y="200025"/>
                    </a:lnTo>
                    <a:lnTo>
                      <a:pt x="576262" y="9525"/>
                    </a:lnTo>
                    <a:lnTo>
                      <a:pt x="676275" y="0"/>
                    </a:lnTo>
                    <a:lnTo>
                      <a:pt x="676275" y="200025"/>
                    </a:lnTo>
                    <a:lnTo>
                      <a:pt x="995362" y="200025"/>
                    </a:lnTo>
                    <a:lnTo>
                      <a:pt x="995362" y="28575"/>
                    </a:lnTo>
                    <a:lnTo>
                      <a:pt x="1104900" y="28575"/>
                    </a:lnTo>
                    <a:lnTo>
                      <a:pt x="1119187" y="204787"/>
                    </a:lnTo>
                    <a:lnTo>
                      <a:pt x="1719262" y="190500"/>
                    </a:lnTo>
                    <a:lnTo>
                      <a:pt x="1714500" y="4762"/>
                    </a:lnTo>
                    <a:lnTo>
                      <a:pt x="1828800" y="0"/>
                    </a:lnTo>
                    <a:lnTo>
                      <a:pt x="1838325" y="190500"/>
                    </a:lnTo>
                    <a:lnTo>
                      <a:pt x="1990725" y="185737"/>
                    </a:lnTo>
                    <a:lnTo>
                      <a:pt x="1990725" y="481012"/>
                    </a:lnTo>
                    <a:lnTo>
                      <a:pt x="1828800" y="485775"/>
                    </a:lnTo>
                    <a:lnTo>
                      <a:pt x="1828800" y="600075"/>
                    </a:lnTo>
                    <a:lnTo>
                      <a:pt x="1709737" y="595312"/>
                    </a:lnTo>
                    <a:lnTo>
                      <a:pt x="1709737" y="481012"/>
                    </a:lnTo>
                    <a:lnTo>
                      <a:pt x="1104900" y="490537"/>
                    </a:lnTo>
                    <a:lnTo>
                      <a:pt x="1104900" y="623887"/>
                    </a:lnTo>
                    <a:lnTo>
                      <a:pt x="990600" y="614362"/>
                    </a:lnTo>
                    <a:lnTo>
                      <a:pt x="995362" y="490537"/>
                    </a:lnTo>
                    <a:lnTo>
                      <a:pt x="657225" y="500062"/>
                    </a:lnTo>
                    <a:lnTo>
                      <a:pt x="652462" y="614362"/>
                    </a:lnTo>
                    <a:lnTo>
                      <a:pt x="557212" y="609600"/>
                    </a:lnTo>
                    <a:lnTo>
                      <a:pt x="561975" y="504825"/>
                    </a:lnTo>
                    <a:lnTo>
                      <a:pt x="361950" y="514350"/>
                    </a:lnTo>
                    <a:lnTo>
                      <a:pt x="357187" y="652462"/>
                    </a:lnTo>
                    <a:lnTo>
                      <a:pt x="261937" y="633412"/>
                    </a:lnTo>
                    <a:lnTo>
                      <a:pt x="257175" y="514350"/>
                    </a:lnTo>
                    <a:lnTo>
                      <a:pt x="4762" y="523875"/>
                    </a:lnTo>
                    <a:cubicBezTo>
                      <a:pt x="3175" y="417512"/>
                      <a:pt x="1587" y="311150"/>
                      <a:pt x="0" y="204787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752600" y="3578423"/>
            <a:ext cx="585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1400" dirty="0" err="1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Novoselov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Geim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Science (2005), Nature (2005); 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 Zhang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Kim, Nature (2005)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0331"/>
          <a:stretch>
            <a:fillRect/>
          </a:stretch>
        </p:blipFill>
        <p:spPr>
          <a:xfrm>
            <a:off x="6096000" y="1371600"/>
            <a:ext cx="2857500" cy="3284773"/>
          </a:xfrm>
          <a:prstGeom prst="rect">
            <a:avLst/>
          </a:prstGeom>
        </p:spPr>
      </p:pic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Symmetry Breaking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 l="49082" r="3369"/>
          <a:stretch>
            <a:fillRect/>
          </a:stretch>
        </p:blipFill>
        <p:spPr>
          <a:xfrm>
            <a:off x="312829" y="1371600"/>
            <a:ext cx="3039971" cy="335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676400"/>
            <a:ext cx="2895600" cy="2896326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8200"/>
            <a:ext cx="2629167" cy="502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72200" y="5334000"/>
            <a:ext cx="2836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fully degenerate: S=0,4,8…</a:t>
            </a:r>
          </a:p>
          <a:p>
            <a:r>
              <a:rPr lang="en-US" dirty="0" err="1" smtClean="0"/>
              <a:t>Sublattice</a:t>
            </a:r>
            <a:r>
              <a:rPr lang="en-US" dirty="0" smtClean="0"/>
              <a:t> lifted: S=0,2,4,6….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rcRect l="50331"/>
          <a:stretch>
            <a:fillRect/>
          </a:stretch>
        </p:blipFill>
        <p:spPr>
          <a:xfrm>
            <a:off x="6096000" y="1371600"/>
            <a:ext cx="2857500" cy="3284773"/>
          </a:xfrm>
          <a:prstGeom prst="rect">
            <a:avLst/>
          </a:prstGeom>
        </p:spPr>
      </p:pic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Symmetry Breaking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 l="49082" r="3369"/>
          <a:stretch>
            <a:fillRect/>
          </a:stretch>
        </p:blipFill>
        <p:spPr>
          <a:xfrm>
            <a:off x="312829" y="1371600"/>
            <a:ext cx="3039971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315200" y="1600200"/>
            <a:ext cx="434461" cy="2670011"/>
            <a:chOff x="4538023" y="1570463"/>
            <a:chExt cx="434461" cy="2670011"/>
          </a:xfrm>
          <a:solidFill>
            <a:srgbClr val="FF0000">
              <a:alpha val="34000"/>
            </a:srgbClr>
          </a:solidFill>
        </p:grpSpPr>
        <p:sp>
          <p:nvSpPr>
            <p:cNvPr id="12" name="Oval 11"/>
            <p:cNvSpPr/>
            <p:nvPr/>
          </p:nvSpPr>
          <p:spPr>
            <a:xfrm rot="20228732">
              <a:off x="4538023" y="1570463"/>
              <a:ext cx="162591" cy="2670011"/>
            </a:xfrm>
            <a:prstGeom prst="ellipse">
              <a:avLst/>
            </a:prstGeom>
            <a:grp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0950470">
              <a:off x="4806307" y="1740793"/>
              <a:ext cx="166177" cy="2405520"/>
            </a:xfrm>
            <a:prstGeom prst="ellipse">
              <a:avLst/>
            </a:prstGeom>
            <a:grp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rot="5400000">
            <a:off x="651809" y="1266994"/>
            <a:ext cx="609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762149">
            <a:off x="7854179" y="1656415"/>
            <a:ext cx="166177" cy="2552767"/>
          </a:xfrm>
          <a:prstGeom prst="ellipse">
            <a:avLst/>
          </a:prstGeom>
          <a:solidFill>
            <a:srgbClr val="3366FF">
              <a:alpha val="34000"/>
            </a:srgbClr>
          </a:solidFill>
          <a:ln w="22225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2031206" y="1294606"/>
            <a:ext cx="609600" cy="1588"/>
          </a:xfrm>
          <a:prstGeom prst="straightConnector1">
            <a:avLst/>
          </a:prstGeom>
          <a:ln w="254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00200" y="5153561"/>
            <a:ext cx="6629400" cy="1323439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/>
                </a:solidFill>
              </a:rPr>
              <a:t> strong electron hole asymmetry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/>
                </a:solidFill>
              </a:rPr>
              <a:t>Valley symmetry breaking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/>
                </a:solidFill>
              </a:rPr>
              <a:t>Selected minigaps emerge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Qualitative agreement  with theory for BL graphene on BN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7087394" y="1218406"/>
            <a:ext cx="609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6630194" y="1218406"/>
            <a:ext cx="609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7925594" y="1218406"/>
            <a:ext cx="609600" cy="1588"/>
          </a:xfrm>
          <a:prstGeom prst="straightConnector1">
            <a:avLst/>
          </a:prstGeom>
          <a:ln w="254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r="2632"/>
          <a:stretch>
            <a:fillRect/>
          </a:stretch>
        </p:blipFill>
        <p:spPr>
          <a:xfrm>
            <a:off x="3276600" y="1676400"/>
            <a:ext cx="2819400" cy="2896326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 rot="20228732">
            <a:off x="7239891" y="1587741"/>
            <a:ext cx="83147" cy="2670011"/>
          </a:xfrm>
          <a:prstGeom prst="ellipse">
            <a:avLst/>
          </a:prstGeom>
          <a:solidFill>
            <a:srgbClr val="FFFF00">
              <a:alpha val="34000"/>
            </a:srgbClr>
          </a:solidFill>
          <a:ln w="22225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381794" y="1269206"/>
            <a:ext cx="6096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6401594" y="1218406"/>
            <a:ext cx="6096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194594" y="1294606"/>
            <a:ext cx="609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8200"/>
            <a:ext cx="2629167" cy="502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72200" y="5334000"/>
            <a:ext cx="2836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fully degenerate: S=0,4,8…</a:t>
            </a:r>
          </a:p>
          <a:p>
            <a:r>
              <a:rPr lang="en-US" dirty="0" err="1" smtClean="0"/>
              <a:t>Sublattice</a:t>
            </a:r>
            <a:r>
              <a:rPr lang="en-US" dirty="0" smtClean="0"/>
              <a:t> lifted: S=0,2,4,6….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00200" y="5153561"/>
            <a:ext cx="6629400" cy="1323439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/>
                </a:solidFill>
              </a:rPr>
              <a:t> strong electron hole asymmetry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/>
                </a:solidFill>
              </a:rPr>
              <a:t>Valley symmetry breaking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/>
                </a:solidFill>
              </a:rPr>
              <a:t>Selected minigaps emerge</a:t>
            </a: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Qualitative agreement  with theory for BL graphene on BN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rcRect l="50331"/>
          <a:stretch>
            <a:fillRect/>
          </a:stretch>
        </p:blipFill>
        <p:spPr>
          <a:xfrm>
            <a:off x="6096000" y="1371600"/>
            <a:ext cx="2857500" cy="3284773"/>
          </a:xfrm>
          <a:prstGeom prst="rect">
            <a:avLst/>
          </a:prstGeom>
        </p:spPr>
      </p:pic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Symmetry Breaking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 l="49082" r="3369"/>
          <a:stretch>
            <a:fillRect/>
          </a:stretch>
        </p:blipFill>
        <p:spPr>
          <a:xfrm>
            <a:off x="312829" y="1371600"/>
            <a:ext cx="3039971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6550223"/>
            <a:ext cx="202473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 et al, Nature (2012) </a:t>
            </a:r>
            <a:endParaRPr lang="en-US" sz="1400" dirty="0">
              <a:solidFill>
                <a:srgbClr val="558ED5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315200" y="1600200"/>
            <a:ext cx="434461" cy="2670011"/>
            <a:chOff x="4538023" y="1570463"/>
            <a:chExt cx="434461" cy="2670011"/>
          </a:xfrm>
          <a:solidFill>
            <a:srgbClr val="FF0000">
              <a:alpha val="34000"/>
            </a:srgbClr>
          </a:solidFill>
        </p:grpSpPr>
        <p:sp>
          <p:nvSpPr>
            <p:cNvPr id="12" name="Oval 11"/>
            <p:cNvSpPr/>
            <p:nvPr/>
          </p:nvSpPr>
          <p:spPr>
            <a:xfrm rot="20228732">
              <a:off x="4538023" y="1570463"/>
              <a:ext cx="162591" cy="2670011"/>
            </a:xfrm>
            <a:prstGeom prst="ellipse">
              <a:avLst/>
            </a:prstGeom>
            <a:grp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0950470">
              <a:off x="4806307" y="1740793"/>
              <a:ext cx="166177" cy="2405520"/>
            </a:xfrm>
            <a:prstGeom prst="ellipse">
              <a:avLst/>
            </a:prstGeom>
            <a:grp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Oval 19"/>
          <p:cNvSpPr/>
          <p:nvPr/>
        </p:nvSpPr>
        <p:spPr>
          <a:xfrm rot="762149">
            <a:off x="7854179" y="1656415"/>
            <a:ext cx="166177" cy="2552767"/>
          </a:xfrm>
          <a:prstGeom prst="ellipse">
            <a:avLst/>
          </a:prstGeom>
          <a:solidFill>
            <a:srgbClr val="3366FF">
              <a:alpha val="34000"/>
            </a:srgbClr>
          </a:solidFill>
          <a:ln w="22225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r="2632"/>
          <a:stretch>
            <a:fillRect/>
          </a:stretch>
        </p:blipFill>
        <p:spPr>
          <a:xfrm>
            <a:off x="3276600" y="1676400"/>
            <a:ext cx="2819400" cy="2896326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 rot="20228732">
            <a:off x="7239891" y="1587741"/>
            <a:ext cx="83147" cy="2670011"/>
          </a:xfrm>
          <a:prstGeom prst="ellipse">
            <a:avLst/>
          </a:prstGeom>
          <a:solidFill>
            <a:srgbClr val="FFFF00">
              <a:alpha val="34000"/>
            </a:srgbClr>
          </a:solidFill>
          <a:ln w="22225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915194" y="1269206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1523205" y="1294606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09800" y="4495800"/>
            <a:ext cx="449580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b="1" i="1" dirty="0" smtClean="0">
                <a:solidFill>
                  <a:srgbClr val="000000"/>
                </a:solidFill>
              </a:rPr>
              <a:t>   Role of interactions??      </a:t>
            </a:r>
          </a:p>
          <a:p>
            <a:endParaRPr lang="en-US" sz="20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9144"/>
              <a:stretch>
                <a:fillRect/>
              </a:stretch>
            </p:blipFill>
          </mc:Choice>
          <mc:Fallback>
            <p:blipFill>
              <a:blip r:embed="rId4"/>
              <a:srcRect t="9144"/>
              <a:stretch>
                <a:fillRect/>
              </a:stretch>
            </p:blipFill>
          </mc:Fallback>
        </mc:AlternateContent>
        <p:spPr>
          <a:xfrm>
            <a:off x="3886200" y="1219200"/>
            <a:ext cx="4953000" cy="4542526"/>
          </a:xfrm>
          <a:prstGeom prst="rect">
            <a:avLst/>
          </a:prstGeom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9144"/>
              <a:stretch>
                <a:fillRect/>
              </a:stretch>
            </p:blipFill>
          </mc:Choice>
          <mc:Fallback>
            <p:blipFill>
              <a:blip r:embed="rId4"/>
              <a:srcRect t="9144"/>
              <a:stretch>
                <a:fillRect/>
              </a:stretch>
            </p:blipFill>
          </mc:Fallback>
        </mc:AlternateContent>
        <p:spPr>
          <a:xfrm>
            <a:off x="3886200" y="1219200"/>
            <a:ext cx="4953000" cy="454252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4572000" y="2133600"/>
            <a:ext cx="4191000" cy="2463795"/>
            <a:chOff x="4572000" y="2133600"/>
            <a:chExt cx="4394190" cy="246379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572000" y="21336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605868" y="31242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14329" y="37322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22790" y="3969279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14332" y="41640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05859" y="43164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14320" y="44180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05847" y="4511143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97395" y="4595807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9144"/>
              <a:stretch>
                <a:fillRect/>
              </a:stretch>
            </p:blipFill>
          </mc:Choice>
          <mc:Fallback>
            <p:blipFill>
              <a:blip r:embed="rId4"/>
              <a:srcRect t="9144"/>
              <a:stretch>
                <a:fillRect/>
              </a:stretch>
            </p:blipFill>
          </mc:Fallback>
        </mc:AlternateContent>
        <p:spPr>
          <a:xfrm>
            <a:off x="3886200" y="1219200"/>
            <a:ext cx="4953000" cy="454252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/>
          <a:srcRect l="22806" t="9120" r="40300" b="35747"/>
          <a:stretch/>
        </p:blipFill>
        <p:spPr>
          <a:xfrm>
            <a:off x="990600" y="1143000"/>
            <a:ext cx="2667000" cy="2209800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4876800" y="1371600"/>
            <a:ext cx="1143000" cy="13716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57600" y="1143000"/>
            <a:ext cx="12192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657600" y="2743200"/>
            <a:ext cx="1219200" cy="609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90600" y="1143000"/>
            <a:ext cx="26670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0600" y="2286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1916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4821" y="2057400"/>
            <a:ext cx="41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1302" y="12308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0.6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51302" y="30596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6986" y="1994237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2008820" y="33528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grpSp>
        <p:nvGrpSpPr>
          <p:cNvPr id="2" name="Group 34"/>
          <p:cNvGrpSpPr/>
          <p:nvPr/>
        </p:nvGrpSpPr>
        <p:grpSpPr>
          <a:xfrm>
            <a:off x="4572000" y="2133600"/>
            <a:ext cx="4191000" cy="2463795"/>
            <a:chOff x="4572000" y="2133600"/>
            <a:chExt cx="4394190" cy="2463795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572000" y="21336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05868" y="31242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614329" y="37322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622790" y="3969279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614332" y="41640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605859" y="43164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614320" y="44180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605847" y="4511143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597395" y="4595807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9144"/>
              <a:stretch>
                <a:fillRect/>
              </a:stretch>
            </p:blipFill>
          </mc:Choice>
          <mc:Fallback>
            <p:blipFill>
              <a:blip r:embed="rId4"/>
              <a:srcRect t="9144"/>
              <a:stretch>
                <a:fillRect/>
              </a:stretch>
            </p:blipFill>
          </mc:Fallback>
        </mc:AlternateContent>
        <p:spPr>
          <a:xfrm>
            <a:off x="3886200" y="1219200"/>
            <a:ext cx="4953000" cy="454252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/>
          <a:srcRect l="22806" t="9120" r="40300" b="35747"/>
          <a:stretch/>
        </p:blipFill>
        <p:spPr>
          <a:xfrm>
            <a:off x="990600" y="1143000"/>
            <a:ext cx="2667000" cy="22098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/>
          <a:srcRect l="29131" t="49044" r="52949" b="11032"/>
          <a:stretch/>
        </p:blipFill>
        <p:spPr>
          <a:xfrm>
            <a:off x="990600" y="3810000"/>
            <a:ext cx="2667000" cy="1981200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4876800" y="1371600"/>
            <a:ext cx="1143000" cy="13716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57600" y="1143000"/>
            <a:ext cx="12192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657600" y="2743200"/>
            <a:ext cx="1219200" cy="609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90600" y="1143000"/>
            <a:ext cx="26670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0600" y="2286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1916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4821" y="2057400"/>
            <a:ext cx="41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1302" y="12308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0.6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51302" y="30596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6986" y="1994237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4953000" y="2819400"/>
            <a:ext cx="609600" cy="838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3657600" y="2819400"/>
            <a:ext cx="1295400" cy="990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90600" y="3810000"/>
            <a:ext cx="2667000" cy="1981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 flipH="1" flipV="1">
            <a:off x="3238500" y="4076700"/>
            <a:ext cx="2133600" cy="1295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90600" y="4953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90600" y="4583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" y="5596468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533400" y="4267200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0.35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99152" y="4677648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905000" y="58674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2008820" y="33528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grpSp>
        <p:nvGrpSpPr>
          <p:cNvPr id="2" name="Group 111"/>
          <p:cNvGrpSpPr/>
          <p:nvPr/>
        </p:nvGrpSpPr>
        <p:grpSpPr>
          <a:xfrm>
            <a:off x="4572000" y="2133600"/>
            <a:ext cx="4191000" cy="2463795"/>
            <a:chOff x="4572000" y="2133600"/>
            <a:chExt cx="4394190" cy="2463795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4572000" y="21336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605868" y="31242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614329" y="37322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4622790" y="3969279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4614332" y="41640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4605859" y="43164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4614320" y="44180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4605847" y="4511143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4597395" y="4595807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9144"/>
              <a:stretch>
                <a:fillRect/>
              </a:stretch>
            </p:blipFill>
          </mc:Choice>
          <mc:Fallback>
            <p:blipFill>
              <a:blip r:embed="rId4"/>
              <a:srcRect t="9144"/>
              <a:stretch>
                <a:fillRect/>
              </a:stretch>
            </p:blipFill>
          </mc:Fallback>
        </mc:AlternateContent>
        <p:spPr>
          <a:xfrm>
            <a:off x="3886200" y="1219200"/>
            <a:ext cx="4953000" cy="454252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/>
          <a:srcRect l="22806" t="9120" r="40300" b="35747"/>
          <a:stretch/>
        </p:blipFill>
        <p:spPr>
          <a:xfrm>
            <a:off x="990600" y="1143000"/>
            <a:ext cx="2667000" cy="22098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/>
          <a:srcRect l="29131" t="49044" r="52949" b="11032"/>
          <a:stretch/>
        </p:blipFill>
        <p:spPr>
          <a:xfrm>
            <a:off x="990600" y="3810000"/>
            <a:ext cx="2667000" cy="1981200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4876800" y="1371600"/>
            <a:ext cx="1143000" cy="13716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57600" y="1143000"/>
            <a:ext cx="12192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657600" y="2743200"/>
            <a:ext cx="1219200" cy="609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90600" y="1143000"/>
            <a:ext cx="26670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0600" y="2286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1916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4821" y="2057400"/>
            <a:ext cx="41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1302" y="12308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0.6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51302" y="30596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6986" y="1994237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4953000" y="2819400"/>
            <a:ext cx="609600" cy="838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3657600" y="2819400"/>
            <a:ext cx="1295400" cy="990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90600" y="3810000"/>
            <a:ext cx="2667000" cy="1981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 flipH="1" flipV="1">
            <a:off x="3238500" y="4076700"/>
            <a:ext cx="2133600" cy="1295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90600" y="4953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90600" y="4583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" y="5596468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533400" y="4267200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0.35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99152" y="4677648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905000" y="58674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2008820" y="33528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 rot="5400000" flipH="1" flipV="1">
            <a:off x="2224616" y="1538817"/>
            <a:ext cx="990600" cy="50376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2074334" y="1608667"/>
            <a:ext cx="1058334" cy="2794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V="1">
            <a:off x="1657351" y="1466850"/>
            <a:ext cx="905933" cy="7154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1733553" y="1543052"/>
            <a:ext cx="984249" cy="4889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1811868" y="1634068"/>
            <a:ext cx="1073149" cy="2434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>
            <a:off x="1629833" y="1481667"/>
            <a:ext cx="842436" cy="7916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2435228" y="1768477"/>
            <a:ext cx="558801" cy="444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6200000" flipV="1">
            <a:off x="1930401" y="1663700"/>
            <a:ext cx="1047751" cy="571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2000249" y="2343151"/>
            <a:ext cx="558801" cy="444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2042584" y="2421469"/>
            <a:ext cx="577850" cy="3069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 flipH="1" flipV="1">
            <a:off x="1820334" y="2675466"/>
            <a:ext cx="1058334" cy="2794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V="1">
            <a:off x="2241553" y="2559052"/>
            <a:ext cx="984249" cy="4889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2072218" y="2700868"/>
            <a:ext cx="1073149" cy="2434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6200000" flipV="1">
            <a:off x="2387601" y="2381251"/>
            <a:ext cx="905933" cy="7154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>
            <a:off x="2474383" y="2294467"/>
            <a:ext cx="842436" cy="7916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330978" y="1219200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-8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1508776" y="1106155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-6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1762780" y="1049866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-4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1955373" y="1066803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-2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2696139" y="1063823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975544" y="10668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00" name="TextBox 99"/>
          <p:cNvSpPr txBox="1"/>
          <p:nvPr/>
        </p:nvSpPr>
        <p:spPr>
          <a:xfrm>
            <a:off x="2899338" y="1631091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286000" y="8382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102" name="Straight Connector 101"/>
          <p:cNvCxnSpPr/>
          <p:nvPr/>
        </p:nvCxnSpPr>
        <p:spPr>
          <a:xfrm rot="5400000" flipH="1" flipV="1">
            <a:off x="2099731" y="4362028"/>
            <a:ext cx="819577" cy="345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1706030" y="5012265"/>
            <a:ext cx="1020235" cy="4445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V="1">
            <a:off x="1752601" y="4343403"/>
            <a:ext cx="647701" cy="5714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10800000" flipV="1">
            <a:off x="1714500" y="4927600"/>
            <a:ext cx="647700" cy="3429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6200000" flipV="1">
            <a:off x="2324098" y="4991103"/>
            <a:ext cx="647701" cy="5714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2362202" y="4953000"/>
            <a:ext cx="914399" cy="609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>
            <a:off x="2382520" y="4942840"/>
            <a:ext cx="1066800" cy="53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>
            <a:off x="1259840" y="4399280"/>
            <a:ext cx="1066800" cy="53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>
            <a:off x="1676400" y="4419600"/>
            <a:ext cx="673100" cy="5207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066800" y="4114800"/>
            <a:ext cx="42162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-10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1421973" y="4188023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-7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650573" y="4038600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631440" y="38100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2362200" y="4702173"/>
            <a:ext cx="457198" cy="22860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819400" y="45720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grpSp>
        <p:nvGrpSpPr>
          <p:cNvPr id="2" name="Group 108"/>
          <p:cNvGrpSpPr/>
          <p:nvPr/>
        </p:nvGrpSpPr>
        <p:grpSpPr>
          <a:xfrm>
            <a:off x="4572000" y="2133600"/>
            <a:ext cx="4191000" cy="2463795"/>
            <a:chOff x="4572000" y="2133600"/>
            <a:chExt cx="4394190" cy="2463795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4572000" y="21336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605868" y="3124200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4614329" y="37322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622790" y="3969279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614332" y="41640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4605859" y="4316414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4614320" y="4418012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4605847" y="4511143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4597395" y="4595807"/>
              <a:ext cx="43434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WannierFits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6178" r="41781"/>
              <a:stretch>
                <a:fillRect/>
              </a:stretch>
            </p:blipFill>
          </mc:Choice>
          <mc:Fallback>
            <p:blipFill>
              <a:blip r:embed="rId4"/>
              <a:srcRect t="6178" r="41781"/>
              <a:stretch>
                <a:fillRect/>
              </a:stretch>
            </p:blipFill>
          </mc:Fallback>
        </mc:AlternateContent>
        <p:spPr>
          <a:xfrm>
            <a:off x="4113911" y="838200"/>
            <a:ext cx="4446829" cy="3632200"/>
          </a:xfrm>
          <a:prstGeom prst="rect">
            <a:avLst/>
          </a:prstGeom>
        </p:spPr>
      </p:pic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/>
          <a:srcRect l="22806" t="9120" r="40300" b="35747"/>
          <a:stretch/>
        </p:blipFill>
        <p:spPr>
          <a:xfrm>
            <a:off x="990600" y="1143000"/>
            <a:ext cx="2667000" cy="22098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/>
          <a:srcRect l="29131" t="49044" r="52949" b="11032"/>
          <a:stretch/>
        </p:blipFill>
        <p:spPr>
          <a:xfrm>
            <a:off x="990600" y="3810000"/>
            <a:ext cx="2667000" cy="1981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90600" y="1143000"/>
            <a:ext cx="26670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0600" y="2286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1916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4821" y="2057400"/>
            <a:ext cx="41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1302" y="12308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0.6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51302" y="30596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6986" y="1994237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34" name="Rectangle 33"/>
          <p:cNvSpPr/>
          <p:nvPr/>
        </p:nvSpPr>
        <p:spPr>
          <a:xfrm>
            <a:off x="990600" y="3810000"/>
            <a:ext cx="2667000" cy="1981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990600" y="4953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90600" y="4583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" y="5596468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533400" y="4267200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0.35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99152" y="4677648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905000" y="58674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2008820" y="33528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 rot="5400000" flipH="1" flipV="1">
            <a:off x="2224616" y="1538817"/>
            <a:ext cx="990600" cy="50376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2074334" y="1608667"/>
            <a:ext cx="1058334" cy="2794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V="1">
            <a:off x="1657351" y="1466850"/>
            <a:ext cx="905933" cy="7154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1733553" y="1543052"/>
            <a:ext cx="984249" cy="4889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1811868" y="1634068"/>
            <a:ext cx="1073149" cy="2434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>
            <a:off x="1629833" y="1481667"/>
            <a:ext cx="842436" cy="7916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2435228" y="1768477"/>
            <a:ext cx="558801" cy="444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6200000" flipV="1">
            <a:off x="1930401" y="1663700"/>
            <a:ext cx="1047751" cy="571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2000249" y="2343151"/>
            <a:ext cx="558801" cy="444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2042584" y="2421469"/>
            <a:ext cx="577850" cy="3069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 flipH="1" flipV="1">
            <a:off x="1820334" y="2675466"/>
            <a:ext cx="1058334" cy="2794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V="1">
            <a:off x="2241553" y="2559052"/>
            <a:ext cx="984249" cy="4889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2072218" y="2700868"/>
            <a:ext cx="1073149" cy="2434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6200000" flipV="1">
            <a:off x="2387601" y="2381251"/>
            <a:ext cx="905933" cy="7154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>
            <a:off x="2474383" y="2294467"/>
            <a:ext cx="842436" cy="7916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330978" y="1219200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-8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1508776" y="1106155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-6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1762780" y="1049866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-4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1955373" y="1066803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-2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2696139" y="1063823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975544" y="10668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00" name="TextBox 99"/>
          <p:cNvSpPr txBox="1"/>
          <p:nvPr/>
        </p:nvSpPr>
        <p:spPr>
          <a:xfrm>
            <a:off x="2899338" y="1631091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286000" y="8382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102" name="Straight Connector 101"/>
          <p:cNvCxnSpPr/>
          <p:nvPr/>
        </p:nvCxnSpPr>
        <p:spPr>
          <a:xfrm rot="5400000" flipH="1" flipV="1">
            <a:off x="2099731" y="4362028"/>
            <a:ext cx="819577" cy="345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1706030" y="5012265"/>
            <a:ext cx="1020235" cy="4445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V="1">
            <a:off x="1752601" y="4343403"/>
            <a:ext cx="647701" cy="5714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10800000" flipV="1">
            <a:off x="1714500" y="4927600"/>
            <a:ext cx="647700" cy="3429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6200000" flipV="1">
            <a:off x="2324098" y="4991103"/>
            <a:ext cx="647701" cy="5714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2362202" y="4953000"/>
            <a:ext cx="914399" cy="609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>
            <a:off x="2382520" y="4942840"/>
            <a:ext cx="1066800" cy="53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>
            <a:off x="1259840" y="4399280"/>
            <a:ext cx="1066800" cy="53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>
            <a:off x="1676400" y="4419600"/>
            <a:ext cx="673100" cy="5207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066800" y="4114800"/>
            <a:ext cx="42162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-10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1421973" y="4188023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-7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650573" y="4038600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631440" y="38100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2362200" y="4702173"/>
            <a:ext cx="457198" cy="22860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819400" y="45720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What about nesting prediction?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l="22806" t="9120" r="40300" b="35747"/>
          <a:stretch/>
        </p:blipFill>
        <p:spPr>
          <a:xfrm>
            <a:off x="990600" y="1143000"/>
            <a:ext cx="2667000" cy="22098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/>
          <a:srcRect l="29131" t="49044" r="52949" b="11032"/>
          <a:stretch/>
        </p:blipFill>
        <p:spPr>
          <a:xfrm>
            <a:off x="990600" y="3810000"/>
            <a:ext cx="2667000" cy="1981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90600" y="1143000"/>
            <a:ext cx="26670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0600" y="2286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1916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54821" y="2057400"/>
            <a:ext cx="41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1302" y="12308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0.6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51302" y="305966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6986" y="1994237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34" name="Rectangle 33"/>
          <p:cNvSpPr/>
          <p:nvPr/>
        </p:nvSpPr>
        <p:spPr>
          <a:xfrm>
            <a:off x="990600" y="3810000"/>
            <a:ext cx="2667000" cy="1981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990600" y="4953000"/>
            <a:ext cx="26670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90600" y="4583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" y="5596468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533400" y="4267200"/>
            <a:ext cx="50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0.35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99152" y="4677648"/>
            <a:ext cx="54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err="1" smtClean="0"/>
              <a:t>/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baseline="-25000" dirty="0" err="1" smtClean="0"/>
              <a:t>o</a:t>
            </a:r>
            <a:endParaRPr lang="en-US" sz="160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1905000" y="58674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2008820" y="3352800"/>
            <a:ext cx="50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</a:t>
            </a:r>
            <a:r>
              <a:rPr lang="en-US" sz="1400" dirty="0" smtClean="0"/>
              <a:t>/n</a:t>
            </a:r>
            <a:r>
              <a:rPr lang="en-US" sz="1400" baseline="-25000" dirty="0" smtClean="0"/>
              <a:t>o</a:t>
            </a:r>
            <a:endParaRPr lang="en-US" sz="1400" baseline="-25000" dirty="0"/>
          </a:p>
        </p:txBody>
      </p:sp>
      <p:cxnSp>
        <p:nvCxnSpPr>
          <p:cNvPr id="36" name="Straight Connector 35"/>
          <p:cNvCxnSpPr/>
          <p:nvPr/>
        </p:nvCxnSpPr>
        <p:spPr>
          <a:xfrm rot="5400000" flipH="1" flipV="1">
            <a:off x="2224616" y="1538817"/>
            <a:ext cx="990600" cy="50376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2074334" y="1608667"/>
            <a:ext cx="1058334" cy="2794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V="1">
            <a:off x="1657351" y="1466850"/>
            <a:ext cx="905933" cy="7154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1733553" y="1543052"/>
            <a:ext cx="984249" cy="4889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1811868" y="1634068"/>
            <a:ext cx="1073149" cy="2434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>
            <a:off x="1629833" y="1481667"/>
            <a:ext cx="842436" cy="7916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2435228" y="1768477"/>
            <a:ext cx="558801" cy="444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6200000" flipV="1">
            <a:off x="1930401" y="1663700"/>
            <a:ext cx="1047751" cy="571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2000249" y="2343151"/>
            <a:ext cx="558801" cy="444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2042584" y="2421469"/>
            <a:ext cx="577850" cy="30691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 flipH="1" flipV="1">
            <a:off x="1820334" y="2675466"/>
            <a:ext cx="1058334" cy="2794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V="1">
            <a:off x="2241553" y="2559052"/>
            <a:ext cx="984249" cy="4889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2072218" y="2700868"/>
            <a:ext cx="1073149" cy="2434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6200000" flipV="1">
            <a:off x="2387601" y="2381251"/>
            <a:ext cx="905933" cy="71543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>
            <a:off x="2474383" y="2294467"/>
            <a:ext cx="842436" cy="79163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330978" y="1219200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-8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1508776" y="1106155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-6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1762780" y="1049866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-4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1955373" y="1066803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-2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2696139" y="1063823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975544" y="10668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00" name="TextBox 99"/>
          <p:cNvSpPr txBox="1"/>
          <p:nvPr/>
        </p:nvSpPr>
        <p:spPr>
          <a:xfrm>
            <a:off x="2899338" y="1631091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2286000" y="8382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102" name="Straight Connector 101"/>
          <p:cNvCxnSpPr/>
          <p:nvPr/>
        </p:nvCxnSpPr>
        <p:spPr>
          <a:xfrm rot="5400000" flipH="1" flipV="1">
            <a:off x="2099731" y="4362028"/>
            <a:ext cx="819577" cy="345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1706030" y="5012265"/>
            <a:ext cx="1020235" cy="4445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V="1">
            <a:off x="1752601" y="4343403"/>
            <a:ext cx="647701" cy="5714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10800000" flipV="1">
            <a:off x="1714500" y="4927600"/>
            <a:ext cx="647700" cy="3429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6200000" flipV="1">
            <a:off x="2324098" y="4991103"/>
            <a:ext cx="647701" cy="5714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2362202" y="4953000"/>
            <a:ext cx="914399" cy="609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>
            <a:off x="2382520" y="4942840"/>
            <a:ext cx="1066800" cy="53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>
            <a:off x="1259840" y="4399280"/>
            <a:ext cx="1066800" cy="53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>
            <a:off x="1676400" y="4419600"/>
            <a:ext cx="673100" cy="5207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066800" y="4114800"/>
            <a:ext cx="42162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-10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1421973" y="4188023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-7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650573" y="4038600"/>
            <a:ext cx="33062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-4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631440" y="38100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2362200" y="4702173"/>
            <a:ext cx="457198" cy="22860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819400" y="4572000"/>
            <a:ext cx="27566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pic>
        <p:nvPicPr>
          <p:cNvPr id="103" name="Picture 102" descr="WannierFits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r="42955"/>
              <a:stretch>
                <a:fillRect/>
              </a:stretch>
            </p:blipFill>
          </mc:Choice>
          <mc:Fallback>
            <p:blipFill>
              <a:blip r:embed="rId5"/>
              <a:srcRect r="42955"/>
              <a:stretch>
                <a:fillRect/>
              </a:stretch>
            </p:blipFill>
          </mc:Fallback>
        </mc:AlternateContent>
        <p:spPr>
          <a:xfrm>
            <a:off x="4114800" y="609600"/>
            <a:ext cx="4343400" cy="3859144"/>
          </a:xfrm>
          <a:prstGeom prst="rect">
            <a:avLst/>
          </a:prstGeom>
        </p:spPr>
      </p:pic>
      <p:pic>
        <p:nvPicPr>
          <p:cNvPr id="120" name="Picture 119" descr="WannierFits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045" r="-79"/>
              <a:stretch>
                <a:fillRect/>
              </a:stretch>
            </p:blipFill>
          </mc:Choice>
          <mc:Fallback>
            <p:blipFill>
              <a:blip r:embed="rId5"/>
              <a:srcRect l="57045" r="-79"/>
              <a:stretch>
                <a:fillRect/>
              </a:stretch>
            </p:blipFill>
          </mc:Fallback>
        </mc:AlternateContent>
        <p:spPr>
          <a:xfrm>
            <a:off x="5181600" y="3923085"/>
            <a:ext cx="2621280" cy="308731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876800" y="2133600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4876800" y="1676400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2/3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4876800" y="2678668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30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609600"/>
            <a:ext cx="3435556" cy="2884436"/>
          </a:xfrm>
          <a:prstGeom prst="rect">
            <a:avLst/>
          </a:prstGeom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-1440" y="198741"/>
            <a:ext cx="9180000" cy="486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err="1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 on BN</a:t>
            </a:r>
            <a:endParaRPr lang="en-US" sz="2000" b="1" dirty="0">
              <a:solidFill>
                <a:srgbClr val="FFFFFF"/>
              </a:solidFill>
              <a:latin typeface="Helvetica"/>
              <a:ea typeface="Arial Unicode MS" pitchFamily="34" charset="0"/>
              <a:cs typeface="Helvetica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733426"/>
            <a:ext cx="4338638" cy="2197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7778" y="2971800"/>
            <a:ext cx="2905678" cy="335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 dirty="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linear dispersion: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778" y="2972987"/>
            <a:ext cx="1552022" cy="60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6642456" y="6550223"/>
            <a:ext cx="2501544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Dean, et al Nature Nano. (2010) </a:t>
            </a:r>
            <a:endParaRPr lang="en-US" sz="1400" dirty="0">
              <a:solidFill>
                <a:srgbClr val="558ED5"/>
              </a:solidFill>
            </a:endParaRP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5559172" y="4007507"/>
          <a:ext cx="3432428" cy="2545693"/>
        </p:xfrm>
        <a:graphic>
          <a:graphicData uri="http://schemas.openxmlformats.org/presentationml/2006/ole">
            <p:oleObj spid="_x0000_s1591298" name="Graph" r:id="rId7" imgW="3451320" imgH="2558880" progId="">
              <p:embed/>
            </p:oleObj>
          </a:graphicData>
        </a:graphic>
      </p:graphicFrame>
      <p:grpSp>
        <p:nvGrpSpPr>
          <p:cNvPr id="2" name="Group 18"/>
          <p:cNvGrpSpPr/>
          <p:nvPr/>
        </p:nvGrpSpPr>
        <p:grpSpPr>
          <a:xfrm>
            <a:off x="152400" y="4038600"/>
            <a:ext cx="3725333" cy="2438400"/>
            <a:chOff x="0" y="1371600"/>
            <a:chExt cx="6733309" cy="40005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371600"/>
              <a:ext cx="6276975" cy="400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3733800" y="2895600"/>
              <a:ext cx="261850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14800" y="1524000"/>
              <a:ext cx="2618509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38786" t="26741" r="33959" b="39388"/>
            <a:stretch>
              <a:fillRect/>
            </a:stretch>
          </p:blipFill>
          <p:spPr bwMode="auto">
            <a:xfrm>
              <a:off x="4038600" y="1752600"/>
              <a:ext cx="1981200" cy="1447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3" name="Group 24"/>
          <p:cNvGrpSpPr/>
          <p:nvPr/>
        </p:nvGrpSpPr>
        <p:grpSpPr>
          <a:xfrm>
            <a:off x="3890744" y="4114800"/>
            <a:ext cx="1464813" cy="2133600"/>
            <a:chOff x="3733800" y="3962400"/>
            <a:chExt cx="1621757" cy="2362200"/>
          </a:xfrm>
        </p:grpSpPr>
        <p:pic>
          <p:nvPicPr>
            <p:cNvPr id="13" name="Picture 12" descr="BN425_GPC4_leads_x100.jpg"/>
            <p:cNvPicPr>
              <a:picLocks noChangeAspect="1"/>
            </p:cNvPicPr>
            <p:nvPr/>
          </p:nvPicPr>
          <p:blipFill>
            <a:blip r:embed="rId10" cstate="print"/>
            <a:srcRect l="32500" t="35769" r="41841" b="25635"/>
            <a:stretch>
              <a:fillRect/>
            </a:stretch>
          </p:blipFill>
          <p:spPr>
            <a:xfrm>
              <a:off x="3787720" y="3962400"/>
              <a:ext cx="1546280" cy="1524000"/>
            </a:xfrm>
            <a:prstGeom prst="rect">
              <a:avLst/>
            </a:prstGeom>
          </p:spPr>
        </p:pic>
        <p:grpSp>
          <p:nvGrpSpPr>
            <p:cNvPr id="4" name="Group 45"/>
            <p:cNvGrpSpPr/>
            <p:nvPr/>
          </p:nvGrpSpPr>
          <p:grpSpPr>
            <a:xfrm rot="5400000">
              <a:off x="4154601" y="5123644"/>
              <a:ext cx="780155" cy="1621757"/>
              <a:chOff x="3285259" y="4191001"/>
              <a:chExt cx="1194955" cy="2484028"/>
            </a:xfrm>
          </p:grpSpPr>
          <p:pic>
            <p:nvPicPr>
              <p:cNvPr id="17" name="Picture 16" descr="BN425_GPC4_leads.000.jpg"/>
              <p:cNvPicPr>
                <a:picLocks noChangeAspect="1"/>
              </p:cNvPicPr>
              <p:nvPr/>
            </p:nvPicPr>
            <p:blipFill>
              <a:blip r:embed="rId11" cstate="print"/>
              <a:srcRect l="4039" t="8889" r="7108" b="70000"/>
              <a:stretch>
                <a:fillRect/>
              </a:stretch>
            </p:blipFill>
            <p:spPr>
              <a:xfrm rot="16200000">
                <a:off x="2640723" y="4835537"/>
                <a:ext cx="2484028" cy="1194955"/>
              </a:xfrm>
              <a:prstGeom prst="rect">
                <a:avLst/>
              </a:prstGeom>
            </p:spPr>
          </p:pic>
          <p:sp>
            <p:nvSpPr>
              <p:cNvPr id="18" name="Freeform 17"/>
              <p:cNvSpPr/>
              <p:nvPr/>
            </p:nvSpPr>
            <p:spPr>
              <a:xfrm rot="16200000">
                <a:off x="2998693" y="5172709"/>
                <a:ext cx="1739081" cy="652462"/>
              </a:xfrm>
              <a:custGeom>
                <a:avLst/>
                <a:gdLst>
                  <a:gd name="connsiteX0" fmla="*/ 0 w 1990725"/>
                  <a:gd name="connsiteY0" fmla="*/ 204787 h 652462"/>
                  <a:gd name="connsiteX1" fmla="*/ 266700 w 1990725"/>
                  <a:gd name="connsiteY1" fmla="*/ 200025 h 652462"/>
                  <a:gd name="connsiteX2" fmla="*/ 261937 w 1990725"/>
                  <a:gd name="connsiteY2" fmla="*/ 4762 h 652462"/>
                  <a:gd name="connsiteX3" fmla="*/ 371475 w 1990725"/>
                  <a:gd name="connsiteY3" fmla="*/ 0 h 652462"/>
                  <a:gd name="connsiteX4" fmla="*/ 371475 w 1990725"/>
                  <a:gd name="connsiteY4" fmla="*/ 209550 h 652462"/>
                  <a:gd name="connsiteX5" fmla="*/ 585787 w 1990725"/>
                  <a:gd name="connsiteY5" fmla="*/ 200025 h 652462"/>
                  <a:gd name="connsiteX6" fmla="*/ 576262 w 1990725"/>
                  <a:gd name="connsiteY6" fmla="*/ 9525 h 652462"/>
                  <a:gd name="connsiteX7" fmla="*/ 676275 w 1990725"/>
                  <a:gd name="connsiteY7" fmla="*/ 0 h 652462"/>
                  <a:gd name="connsiteX8" fmla="*/ 676275 w 1990725"/>
                  <a:gd name="connsiteY8" fmla="*/ 200025 h 652462"/>
                  <a:gd name="connsiteX9" fmla="*/ 995362 w 1990725"/>
                  <a:gd name="connsiteY9" fmla="*/ 200025 h 652462"/>
                  <a:gd name="connsiteX10" fmla="*/ 995362 w 1990725"/>
                  <a:gd name="connsiteY10" fmla="*/ 28575 h 652462"/>
                  <a:gd name="connsiteX11" fmla="*/ 1104900 w 1990725"/>
                  <a:gd name="connsiteY11" fmla="*/ 28575 h 652462"/>
                  <a:gd name="connsiteX12" fmla="*/ 1119187 w 1990725"/>
                  <a:gd name="connsiteY12" fmla="*/ 204787 h 652462"/>
                  <a:gd name="connsiteX13" fmla="*/ 1719262 w 1990725"/>
                  <a:gd name="connsiteY13" fmla="*/ 190500 h 652462"/>
                  <a:gd name="connsiteX14" fmla="*/ 1714500 w 1990725"/>
                  <a:gd name="connsiteY14" fmla="*/ 4762 h 652462"/>
                  <a:gd name="connsiteX15" fmla="*/ 1828800 w 1990725"/>
                  <a:gd name="connsiteY15" fmla="*/ 0 h 652462"/>
                  <a:gd name="connsiteX16" fmla="*/ 1838325 w 1990725"/>
                  <a:gd name="connsiteY16" fmla="*/ 190500 h 652462"/>
                  <a:gd name="connsiteX17" fmla="*/ 1990725 w 1990725"/>
                  <a:gd name="connsiteY17" fmla="*/ 185737 h 652462"/>
                  <a:gd name="connsiteX18" fmla="*/ 1990725 w 1990725"/>
                  <a:gd name="connsiteY18" fmla="*/ 481012 h 652462"/>
                  <a:gd name="connsiteX19" fmla="*/ 1828800 w 1990725"/>
                  <a:gd name="connsiteY19" fmla="*/ 485775 h 652462"/>
                  <a:gd name="connsiteX20" fmla="*/ 1828800 w 1990725"/>
                  <a:gd name="connsiteY20" fmla="*/ 600075 h 652462"/>
                  <a:gd name="connsiteX21" fmla="*/ 1709737 w 1990725"/>
                  <a:gd name="connsiteY21" fmla="*/ 595312 h 652462"/>
                  <a:gd name="connsiteX22" fmla="*/ 1709737 w 1990725"/>
                  <a:gd name="connsiteY22" fmla="*/ 481012 h 652462"/>
                  <a:gd name="connsiteX23" fmla="*/ 1104900 w 1990725"/>
                  <a:gd name="connsiteY23" fmla="*/ 490537 h 652462"/>
                  <a:gd name="connsiteX24" fmla="*/ 1104900 w 1990725"/>
                  <a:gd name="connsiteY24" fmla="*/ 623887 h 652462"/>
                  <a:gd name="connsiteX25" fmla="*/ 990600 w 1990725"/>
                  <a:gd name="connsiteY25" fmla="*/ 614362 h 652462"/>
                  <a:gd name="connsiteX26" fmla="*/ 995362 w 1990725"/>
                  <a:gd name="connsiteY26" fmla="*/ 490537 h 652462"/>
                  <a:gd name="connsiteX27" fmla="*/ 657225 w 1990725"/>
                  <a:gd name="connsiteY27" fmla="*/ 500062 h 652462"/>
                  <a:gd name="connsiteX28" fmla="*/ 652462 w 1990725"/>
                  <a:gd name="connsiteY28" fmla="*/ 614362 h 652462"/>
                  <a:gd name="connsiteX29" fmla="*/ 557212 w 1990725"/>
                  <a:gd name="connsiteY29" fmla="*/ 609600 h 652462"/>
                  <a:gd name="connsiteX30" fmla="*/ 561975 w 1990725"/>
                  <a:gd name="connsiteY30" fmla="*/ 504825 h 652462"/>
                  <a:gd name="connsiteX31" fmla="*/ 361950 w 1990725"/>
                  <a:gd name="connsiteY31" fmla="*/ 514350 h 652462"/>
                  <a:gd name="connsiteX32" fmla="*/ 357187 w 1990725"/>
                  <a:gd name="connsiteY32" fmla="*/ 652462 h 652462"/>
                  <a:gd name="connsiteX33" fmla="*/ 261937 w 1990725"/>
                  <a:gd name="connsiteY33" fmla="*/ 633412 h 652462"/>
                  <a:gd name="connsiteX34" fmla="*/ 257175 w 1990725"/>
                  <a:gd name="connsiteY34" fmla="*/ 514350 h 652462"/>
                  <a:gd name="connsiteX35" fmla="*/ 4762 w 1990725"/>
                  <a:gd name="connsiteY35" fmla="*/ 523875 h 652462"/>
                  <a:gd name="connsiteX36" fmla="*/ 0 w 1990725"/>
                  <a:gd name="connsiteY36" fmla="*/ 204787 h 65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990725" h="652462">
                    <a:moveTo>
                      <a:pt x="0" y="204787"/>
                    </a:moveTo>
                    <a:lnTo>
                      <a:pt x="266700" y="200025"/>
                    </a:lnTo>
                    <a:lnTo>
                      <a:pt x="261937" y="4762"/>
                    </a:lnTo>
                    <a:lnTo>
                      <a:pt x="371475" y="0"/>
                    </a:lnTo>
                    <a:lnTo>
                      <a:pt x="371475" y="209550"/>
                    </a:lnTo>
                    <a:lnTo>
                      <a:pt x="585787" y="200025"/>
                    </a:lnTo>
                    <a:lnTo>
                      <a:pt x="576262" y="9525"/>
                    </a:lnTo>
                    <a:lnTo>
                      <a:pt x="676275" y="0"/>
                    </a:lnTo>
                    <a:lnTo>
                      <a:pt x="676275" y="200025"/>
                    </a:lnTo>
                    <a:lnTo>
                      <a:pt x="995362" y="200025"/>
                    </a:lnTo>
                    <a:lnTo>
                      <a:pt x="995362" y="28575"/>
                    </a:lnTo>
                    <a:lnTo>
                      <a:pt x="1104900" y="28575"/>
                    </a:lnTo>
                    <a:lnTo>
                      <a:pt x="1119187" y="204787"/>
                    </a:lnTo>
                    <a:lnTo>
                      <a:pt x="1719262" y="190500"/>
                    </a:lnTo>
                    <a:lnTo>
                      <a:pt x="1714500" y="4762"/>
                    </a:lnTo>
                    <a:lnTo>
                      <a:pt x="1828800" y="0"/>
                    </a:lnTo>
                    <a:lnTo>
                      <a:pt x="1838325" y="190500"/>
                    </a:lnTo>
                    <a:lnTo>
                      <a:pt x="1990725" y="185737"/>
                    </a:lnTo>
                    <a:lnTo>
                      <a:pt x="1990725" y="481012"/>
                    </a:lnTo>
                    <a:lnTo>
                      <a:pt x="1828800" y="485775"/>
                    </a:lnTo>
                    <a:lnTo>
                      <a:pt x="1828800" y="600075"/>
                    </a:lnTo>
                    <a:lnTo>
                      <a:pt x="1709737" y="595312"/>
                    </a:lnTo>
                    <a:lnTo>
                      <a:pt x="1709737" y="481012"/>
                    </a:lnTo>
                    <a:lnTo>
                      <a:pt x="1104900" y="490537"/>
                    </a:lnTo>
                    <a:lnTo>
                      <a:pt x="1104900" y="623887"/>
                    </a:lnTo>
                    <a:lnTo>
                      <a:pt x="990600" y="614362"/>
                    </a:lnTo>
                    <a:lnTo>
                      <a:pt x="995362" y="490537"/>
                    </a:lnTo>
                    <a:lnTo>
                      <a:pt x="657225" y="500062"/>
                    </a:lnTo>
                    <a:lnTo>
                      <a:pt x="652462" y="614362"/>
                    </a:lnTo>
                    <a:lnTo>
                      <a:pt x="557212" y="609600"/>
                    </a:lnTo>
                    <a:lnTo>
                      <a:pt x="561975" y="504825"/>
                    </a:lnTo>
                    <a:lnTo>
                      <a:pt x="361950" y="514350"/>
                    </a:lnTo>
                    <a:lnTo>
                      <a:pt x="357187" y="652462"/>
                    </a:lnTo>
                    <a:lnTo>
                      <a:pt x="261937" y="633412"/>
                    </a:lnTo>
                    <a:lnTo>
                      <a:pt x="257175" y="514350"/>
                    </a:lnTo>
                    <a:lnTo>
                      <a:pt x="4762" y="523875"/>
                    </a:lnTo>
                    <a:cubicBezTo>
                      <a:pt x="3175" y="417512"/>
                      <a:pt x="1587" y="311150"/>
                      <a:pt x="0" y="204787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752600" y="3578423"/>
            <a:ext cx="585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1400" dirty="0" err="1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Novoselov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Geim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Science (2005), Nature (2005); 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 Zhang</a:t>
            </a:r>
            <a:r>
              <a:rPr lang="en-US" sz="1400" dirty="0" smtClean="0">
                <a:solidFill>
                  <a:srgbClr val="000000"/>
                </a:solidFill>
                <a:ea typeface="Arial Unicode MS" pitchFamily="34" charset="0"/>
                <a:cs typeface="Arial Unicode MS" pitchFamily="34" charset="0"/>
              </a:rPr>
              <a:t>, Kim, Nature (2005)</a:t>
            </a:r>
          </a:p>
        </p:txBody>
      </p:sp>
      <p:grpSp>
        <p:nvGrpSpPr>
          <p:cNvPr id="25" name="Group 53"/>
          <p:cNvGrpSpPr/>
          <p:nvPr/>
        </p:nvGrpSpPr>
        <p:grpSpPr>
          <a:xfrm>
            <a:off x="2286000" y="4953000"/>
            <a:ext cx="4572000" cy="990600"/>
            <a:chOff x="2286000" y="4953000"/>
            <a:chExt cx="4572000" cy="990600"/>
          </a:xfrm>
        </p:grpSpPr>
        <p:sp>
          <p:nvSpPr>
            <p:cNvPr id="26" name="TextBox 25"/>
            <p:cNvSpPr txBox="1"/>
            <p:nvPr/>
          </p:nvSpPr>
          <p:spPr>
            <a:xfrm>
              <a:off x="2286000" y="4953000"/>
              <a:ext cx="4572000" cy="990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n-US" b="1" dirty="0" smtClean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96238" y="5334000"/>
              <a:ext cx="4107762" cy="4572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67048" y="5092960"/>
              <a:ext cx="9801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solidFill>
                    <a:srgbClr val="000000"/>
                  </a:solidFill>
                  <a:latin typeface="Verdana" pitchFamily="34" charset="0"/>
                  <a:ea typeface="Times New Roman" pitchFamily="34" charset="0"/>
                  <a:cs typeface="Times New Roman" pitchFamily="34" charset="0"/>
                </a:rPr>
                <a:t>Mobility</a:t>
              </a:r>
              <a:endParaRPr lang="en-US" sz="16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66800" y="685800"/>
            <a:ext cx="3043989" cy="2965938"/>
            <a:chOff x="838200" y="914400"/>
            <a:chExt cx="2971800" cy="28956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rcRect r="51476" b="4167"/>
            <a:stretch>
              <a:fillRect/>
            </a:stretch>
          </p:blipFill>
          <p:spPr>
            <a:xfrm>
              <a:off x="838200" y="914400"/>
              <a:ext cx="2971800" cy="14478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rcRect l="52256" r="464" b="4167"/>
            <a:stretch>
              <a:fillRect/>
            </a:stretch>
          </p:blipFill>
          <p:spPr>
            <a:xfrm>
              <a:off x="838200" y="2362200"/>
              <a:ext cx="2895600" cy="1447800"/>
            </a:xfrm>
            <a:prstGeom prst="rect">
              <a:avLst/>
            </a:prstGeom>
          </p:spPr>
        </p:pic>
      </p:grp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Monolayer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125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550223"/>
            <a:ext cx="2107230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Wang et al, Science (2013) </a:t>
            </a:r>
            <a:endParaRPr lang="en-US" sz="1400" dirty="0">
              <a:solidFill>
                <a:srgbClr val="558E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1066800" y="685800"/>
            <a:ext cx="3043989" cy="2965938"/>
            <a:chOff x="838200" y="914400"/>
            <a:chExt cx="2971800" cy="28956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rcRect r="51476" b="4167"/>
            <a:stretch>
              <a:fillRect/>
            </a:stretch>
          </p:blipFill>
          <p:spPr>
            <a:xfrm>
              <a:off x="838200" y="914400"/>
              <a:ext cx="2971800" cy="14478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rcRect l="52256" r="464" b="4167"/>
            <a:stretch>
              <a:fillRect/>
            </a:stretch>
          </p:blipFill>
          <p:spPr>
            <a:xfrm>
              <a:off x="838200" y="2362200"/>
              <a:ext cx="2895600" cy="1447800"/>
            </a:xfrm>
            <a:prstGeom prst="rect">
              <a:avLst/>
            </a:prstGeom>
          </p:spPr>
        </p:pic>
      </p:grp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Monolayer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56158"/>
            <a:ext cx="2259357" cy="241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17322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125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6550223"/>
            <a:ext cx="2107230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Wang et al, Science (2013) </a:t>
            </a:r>
            <a:endParaRPr lang="en-US" sz="1400" dirty="0">
              <a:solidFill>
                <a:srgbClr val="558ED5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 l="413" r="51923"/>
          <a:stretch>
            <a:fillRect/>
          </a:stretch>
        </p:blipFill>
        <p:spPr>
          <a:xfrm>
            <a:off x="533400" y="3962400"/>
            <a:ext cx="3276600" cy="2583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Monolayer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550223"/>
            <a:ext cx="1894907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558ED5"/>
                </a:solidFill>
                <a:ea typeface="Arial Unicode MS" pitchFamily="34" charset="0"/>
                <a:cs typeface="Arial Unicode MS" pitchFamily="34" charset="0"/>
              </a:rPr>
              <a:t>Lei et al, Science (2013) </a:t>
            </a:r>
            <a:endParaRPr lang="en-US" sz="1400" dirty="0">
              <a:solidFill>
                <a:srgbClr val="558ED5"/>
              </a:solidFill>
            </a:endParaRPr>
          </a:p>
        </p:txBody>
      </p:sp>
      <p:pic>
        <p:nvPicPr>
          <p:cNvPr id="26" name="Picture 25" descr="G548b_BN893d_G550b_BN894a_device_x100.jpg"/>
          <p:cNvPicPr>
            <a:picLocks noChangeAspect="1"/>
          </p:cNvPicPr>
          <p:nvPr/>
        </p:nvPicPr>
        <p:blipFill>
          <a:blip r:embed="rId3" cstate="print"/>
          <a:srcRect l="36538" t="22244" r="27033" b="37783"/>
          <a:stretch>
            <a:fillRect/>
          </a:stretch>
        </p:blipFill>
        <p:spPr>
          <a:xfrm>
            <a:off x="533400" y="3124200"/>
            <a:ext cx="3810000" cy="3135385"/>
          </a:xfrm>
          <a:prstGeom prst="rect">
            <a:avLst/>
          </a:prstGeom>
        </p:spPr>
      </p:pic>
      <p:graphicFrame>
        <p:nvGraphicFramePr>
          <p:cNvPr id="1301508" name="Object 5"/>
          <p:cNvGraphicFramePr>
            <a:graphicFrameLocks noChangeAspect="1"/>
          </p:cNvGraphicFramePr>
          <p:nvPr/>
        </p:nvGraphicFramePr>
        <p:xfrm>
          <a:off x="4691439" y="593725"/>
          <a:ext cx="4300161" cy="3292475"/>
        </p:xfrm>
        <a:graphic>
          <a:graphicData uri="http://schemas.openxmlformats.org/presentationml/2006/ole">
            <p:oleObj spid="_x0000_s1301508" name="Graph" r:id="rId4" imgW="3901320" imgH="2986920" progId="">
              <p:embed/>
            </p:oleObj>
          </a:graphicData>
        </a:graphic>
      </p:graphicFrame>
      <p:graphicFrame>
        <p:nvGraphicFramePr>
          <p:cNvPr id="1301509" name="Object 3"/>
          <p:cNvGraphicFramePr>
            <a:graphicFrameLocks noChangeAspect="1"/>
          </p:cNvGraphicFramePr>
          <p:nvPr/>
        </p:nvGraphicFramePr>
        <p:xfrm>
          <a:off x="4632325" y="3489325"/>
          <a:ext cx="4300161" cy="3292475"/>
        </p:xfrm>
        <a:graphic>
          <a:graphicData uri="http://schemas.openxmlformats.org/presentationml/2006/ole">
            <p:oleObj spid="_x0000_s1301509" name="Graph" r:id="rId5" imgW="3901320" imgH="2986920" progId="">
              <p:embed/>
            </p:oleObj>
          </a:graphicData>
        </a:graphic>
      </p:graphicFrame>
      <p:pic>
        <p:nvPicPr>
          <p:cNvPr id="14" name="Picture 13" descr="GateLead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066800"/>
            <a:ext cx="3886201" cy="1782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Thermally induced alignment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8" name="Picture 7" descr="Transla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45227" y="794825"/>
            <a:ext cx="5746173" cy="58345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10800000">
            <a:off x="5943600" y="6248400"/>
            <a:ext cx="457200" cy="2"/>
          </a:xfrm>
          <a:prstGeom prst="line">
            <a:avLst/>
          </a:prstGeom>
          <a:ln w="666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50001" y="603146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5918199" y="3417332"/>
            <a:ext cx="457200" cy="2"/>
          </a:xfrm>
          <a:prstGeom prst="line">
            <a:avLst/>
          </a:prstGeom>
          <a:ln w="666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24600" y="3200400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Emergence of a gap at CNP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3781050"/>
            <a:ext cx="3581400" cy="2924550"/>
          </a:xfrm>
          <a:prstGeom prst="rect">
            <a:avLst/>
          </a:prstGeom>
        </p:spPr>
      </p:pic>
      <p:pic>
        <p:nvPicPr>
          <p:cNvPr id="22" name="Picture 21" descr="Gap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67200" y="1676399"/>
            <a:ext cx="4186149" cy="3810001"/>
          </a:xfrm>
          <a:prstGeom prst="rect">
            <a:avLst/>
          </a:prstGeom>
        </p:spPr>
      </p:pic>
      <p:pic>
        <p:nvPicPr>
          <p:cNvPr id="24" name="Picture 23" descr="ZeroFie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33400" y="853826"/>
            <a:ext cx="3553273" cy="30323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3000" y="5370493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Hunt, et al Science (2014); Gorbachev, et al, Science (2014);Woods, et al, Nature Phys (2014); Chen, et al, Nature </a:t>
            </a:r>
            <a:r>
              <a:rPr lang="en-US" sz="1400" dirty="0" err="1" smtClean="0"/>
              <a:t>Comm</a:t>
            </a:r>
            <a:r>
              <a:rPr lang="en-US" sz="1400" dirty="0" smtClean="0"/>
              <a:t> (2014); </a:t>
            </a:r>
            <a:r>
              <a:rPr lang="en-US" sz="1400" dirty="0" err="1" smtClean="0"/>
              <a:t>Amet</a:t>
            </a:r>
            <a:r>
              <a:rPr lang="en-US" sz="1400" dirty="0" smtClean="0"/>
              <a:t>, et al, Nature </a:t>
            </a:r>
            <a:r>
              <a:rPr lang="en-US" sz="1400" dirty="0" err="1" smtClean="0"/>
              <a:t>Comm</a:t>
            </a:r>
            <a:r>
              <a:rPr lang="en-US" sz="1400" dirty="0" smtClean="0"/>
              <a:t> (2015)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Butterfly in high  mobility device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26" name="Picture 25" descr="Butterf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41500" y="584200"/>
            <a:ext cx="5626100" cy="6273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Butterfly in high  mobility device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26" name="Picture 25" descr="Butterf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48988"/>
              <a:stretch>
                <a:fillRect/>
              </a:stretch>
            </p:blipFill>
          </mc:Choice>
          <mc:Fallback>
            <p:blipFill>
              <a:blip r:embed="rId4"/>
              <a:srcRect t="48988"/>
              <a:stretch>
                <a:fillRect/>
              </a:stretch>
            </p:blipFill>
          </mc:Fallback>
        </mc:AlternateContent>
        <p:spPr>
          <a:xfrm>
            <a:off x="1841500" y="3657600"/>
            <a:ext cx="5626100" cy="3200400"/>
          </a:xfrm>
          <a:prstGeom prst="rect">
            <a:avLst/>
          </a:prstGeom>
        </p:spPr>
      </p:pic>
      <p:pic>
        <p:nvPicPr>
          <p:cNvPr id="4" name="Picture 3" descr="Wannier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81200" y="705338"/>
            <a:ext cx="4724400" cy="302846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Butterfly in high  mobility device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26" name="Picture 25" descr="Butterf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48988"/>
              <a:stretch>
                <a:fillRect/>
              </a:stretch>
            </p:blipFill>
          </mc:Choice>
          <mc:Fallback>
            <p:blipFill>
              <a:blip r:embed="rId4"/>
              <a:srcRect t="48988"/>
              <a:stretch>
                <a:fillRect/>
              </a:stretch>
            </p:blipFill>
          </mc:Fallback>
        </mc:AlternateContent>
        <p:spPr>
          <a:xfrm>
            <a:off x="1841500" y="3657600"/>
            <a:ext cx="5626100" cy="3200400"/>
          </a:xfrm>
          <a:prstGeom prst="rect">
            <a:avLst/>
          </a:prstGeom>
        </p:spPr>
      </p:pic>
      <p:pic>
        <p:nvPicPr>
          <p:cNvPr id="4" name="Picture 3" descr="Wannier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81200" y="705338"/>
            <a:ext cx="4724400" cy="30284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14600" y="3733800"/>
            <a:ext cx="2133600" cy="2590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8200" y="4876800"/>
            <a:ext cx="1981200" cy="1447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0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73200" y="685800"/>
            <a:ext cx="6197600" cy="501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30241" y="5937250"/>
            <a:ext cx="59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/n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942197" y="3282396"/>
            <a:ext cx="64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ф/</a:t>
            </a:r>
            <a:r>
              <a:rPr lang="az-Cyrl-AZ" dirty="0" smtClean="0"/>
              <a:t>ф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7364082" y="3227718"/>
            <a:ext cx="911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</a:t>
            </a:r>
            <a:r>
              <a:rPr lang="en-US" sz="2000" baseline="-25000" dirty="0" smtClean="0"/>
              <a:t>XX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Symbol" charset="2"/>
                <a:cs typeface="Symbol" charset="2"/>
              </a:rPr>
              <a:t>W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76600" y="2895600"/>
            <a:ext cx="5410200" cy="3886200"/>
            <a:chOff x="3276600" y="2743200"/>
            <a:chExt cx="5410200" cy="3886200"/>
          </a:xfrm>
        </p:grpSpPr>
        <p:sp>
          <p:nvSpPr>
            <p:cNvPr id="10" name="Rectangle 9"/>
            <p:cNvSpPr/>
            <p:nvPr/>
          </p:nvSpPr>
          <p:spPr>
            <a:xfrm>
              <a:off x="3276600" y="2743200"/>
              <a:ext cx="5410200" cy="3886200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428999" y="2895600"/>
              <a:ext cx="5041557" cy="3657600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2438400" y="2430462"/>
            <a:ext cx="2286000" cy="158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03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Monolayer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5" name="Picture 14" descr="Fig2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838200"/>
            <a:ext cx="4832350" cy="58469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7800" y="2057400"/>
            <a:ext cx="3657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FQHE can exist in a patterned 2DEG with Hofstadter mini-gaps</a:t>
            </a:r>
          </a:p>
          <a:p>
            <a:endParaRPr lang="en-US" dirty="0" smtClean="0"/>
          </a:p>
          <a:p>
            <a:r>
              <a:rPr lang="en-US" dirty="0" smtClean="0"/>
              <a:t> When FQHE and mini-gap states intersect, state with the larger gap emerges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334000" y="4038600"/>
            <a:ext cx="3581400" cy="1524000"/>
            <a:chOff x="5334000" y="4038600"/>
            <a:chExt cx="3581400" cy="1524000"/>
          </a:xfrm>
        </p:grpSpPr>
        <p:sp>
          <p:nvSpPr>
            <p:cNvPr id="19" name="Rectangle 18"/>
            <p:cNvSpPr/>
            <p:nvPr/>
          </p:nvSpPr>
          <p:spPr>
            <a:xfrm>
              <a:off x="5410200" y="4114800"/>
              <a:ext cx="2819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Kol</a:t>
              </a:r>
              <a:r>
                <a:rPr lang="en-US" sz="1600" dirty="0" smtClean="0"/>
                <a:t>, A. &amp; Read, PRB (1993).</a:t>
              </a:r>
              <a:endParaRPr lang="en-US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01371" y="4454382"/>
              <a:ext cx="31872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/>
                <a:t>Pfannkuche</a:t>
              </a:r>
              <a:r>
                <a:rPr lang="en-US" sz="1600" dirty="0" smtClean="0"/>
                <a:t>, D. &amp; Macdonald (1997)</a:t>
              </a:r>
              <a:endParaRPr lang="en-US" sz="1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410200" y="4840069"/>
              <a:ext cx="3429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Ghazaryan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Chakraborty</a:t>
              </a:r>
              <a:r>
                <a:rPr lang="en-US" sz="1600" dirty="0" smtClean="0"/>
                <a:t>,  &amp; </a:t>
              </a:r>
              <a:r>
                <a:rPr lang="en-US" sz="1600" dirty="0" err="1" smtClean="0"/>
                <a:t>Pietilainen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arXiv</a:t>
              </a:r>
              <a:r>
                <a:rPr lang="en-US" sz="1600" dirty="0" smtClean="0"/>
                <a:t> (2014).</a:t>
              </a:r>
              <a:endParaRPr lang="en-US" sz="1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34000" y="4038600"/>
              <a:ext cx="3581400" cy="15240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057400"/>
            <a:ext cx="3962400" cy="34383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-1440" y="198741"/>
            <a:ext cx="9180000" cy="486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err="1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 versus </a:t>
            </a:r>
            <a:r>
              <a:rPr lang="en-US" sz="2000" b="1" dirty="0" err="1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-BN</a:t>
            </a:r>
            <a:endParaRPr lang="en-US" sz="2000" b="1" dirty="0">
              <a:solidFill>
                <a:srgbClr val="FFFFFF"/>
              </a:solidFill>
              <a:latin typeface="Helvetica"/>
              <a:ea typeface="Arial Unicode MS" pitchFamily="34" charset="0"/>
              <a:cs typeface="Helvetic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28800"/>
            <a:ext cx="3950635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905000" y="5943600"/>
            <a:ext cx="194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Graphene</a:t>
            </a:r>
          </a:p>
          <a:p>
            <a:pPr algn="ctr"/>
            <a:r>
              <a:rPr lang="en-GB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(</a:t>
            </a:r>
            <a:r>
              <a:rPr lang="en-GB" b="1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a</a:t>
            </a:r>
            <a:r>
              <a:rPr lang="en-GB" b="1" baseline="-250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o</a:t>
            </a:r>
            <a:r>
              <a:rPr lang="en-GB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 = 2.46 A)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24600" y="5943600"/>
            <a:ext cx="18872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h</a:t>
            </a:r>
            <a:r>
              <a:rPr lang="en-GB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-BN</a:t>
            </a:r>
          </a:p>
          <a:p>
            <a:pPr algn="ctr"/>
            <a:r>
              <a:rPr lang="en-GB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(</a:t>
            </a:r>
            <a:r>
              <a:rPr lang="en-GB" b="1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a</a:t>
            </a:r>
            <a:r>
              <a:rPr lang="en-GB" b="1" baseline="-250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o</a:t>
            </a:r>
            <a:r>
              <a:rPr lang="en-GB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 = 2.50 A)</a:t>
            </a: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73200" y="920750"/>
            <a:ext cx="6197600" cy="501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30241" y="5937250"/>
            <a:ext cx="59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/n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942197" y="3282396"/>
            <a:ext cx="64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ф/</a:t>
            </a:r>
            <a:r>
              <a:rPr lang="az-Cyrl-AZ" dirty="0" smtClean="0"/>
              <a:t>ф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7364082" y="3227718"/>
            <a:ext cx="911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</a:t>
            </a:r>
            <a:r>
              <a:rPr lang="en-US" sz="2000" baseline="-25000" dirty="0" smtClean="0"/>
              <a:t>XX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Symbol" charset="2"/>
                <a:cs typeface="Symbol" charset="2"/>
              </a:rPr>
              <a:t>W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0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79550" y="882650"/>
            <a:ext cx="6210300" cy="506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0241" y="5937250"/>
            <a:ext cx="59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/n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2197" y="3282396"/>
            <a:ext cx="64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ф/</a:t>
            </a:r>
            <a:r>
              <a:rPr lang="az-Cyrl-AZ" dirty="0" smtClean="0"/>
              <a:t>ф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7364082" y="3227718"/>
            <a:ext cx="911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</a:t>
            </a:r>
            <a:r>
              <a:rPr lang="en-US" sz="2000" baseline="-25000" dirty="0" smtClean="0"/>
              <a:t>XX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Symbol" charset="2"/>
                <a:cs typeface="Symbol" charset="2"/>
              </a:rPr>
              <a:t>W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70322"/>
            <a:ext cx="2578100" cy="506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0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79550" y="882650"/>
            <a:ext cx="6210300" cy="506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0241" y="5937250"/>
            <a:ext cx="59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/n</a:t>
            </a:r>
            <a:r>
              <a:rPr lang="en-US" baseline="-25000" dirty="0" smtClean="0"/>
              <a:t>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2197" y="3282396"/>
            <a:ext cx="64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ф/</a:t>
            </a:r>
            <a:r>
              <a:rPr lang="az-Cyrl-AZ" dirty="0" smtClean="0"/>
              <a:t>ф</a:t>
            </a:r>
            <a:r>
              <a:rPr lang="en-US" baseline="-25000" dirty="0" smtClean="0"/>
              <a:t>o</a:t>
            </a:r>
            <a:endParaRPr lang="en-US" dirty="0"/>
          </a:p>
        </p:txBody>
      </p:sp>
      <p:pic>
        <p:nvPicPr>
          <p:cNvPr id="9" name="Picture 8" descr="WannierMinsLi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100000"/>
              </a:blip>
              <a:srcRect l="15920" t="12098" r="2698" b="56685"/>
              <a:stretch>
                <a:fillRect/>
              </a:stretch>
            </p:blipFill>
          </mc:Choice>
          <mc:Fallback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100000"/>
              </a:blip>
              <a:srcRect l="15920" t="12098" r="2698" b="56685"/>
              <a:stretch>
                <a:fillRect/>
              </a:stretch>
            </p:blipFill>
          </mc:Fallback>
        </mc:AlternateContent>
        <p:spPr>
          <a:xfrm>
            <a:off x="1722967" y="1524000"/>
            <a:ext cx="5185833" cy="177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6200000">
            <a:off x="7364082" y="3227718"/>
            <a:ext cx="911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</a:t>
            </a:r>
            <a:r>
              <a:rPr lang="en-US" sz="2000" baseline="-25000" dirty="0" smtClean="0"/>
              <a:t>XX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Symbol" charset="2"/>
                <a:cs typeface="Symbol" charset="2"/>
              </a:rPr>
              <a:t>W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5970322"/>
            <a:ext cx="2578100" cy="506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0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annierMinsLi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7306"/>
              <a:stretch>
                <a:fillRect/>
              </a:stretch>
            </p:blipFill>
          </mc:Choice>
          <mc:Fallback>
            <p:blipFill>
              <a:blip r:embed="rId3"/>
              <a:srcRect b="7306"/>
              <a:stretch>
                <a:fillRect/>
              </a:stretch>
            </p:blipFill>
          </mc:Fallback>
        </mc:AlternateContent>
        <p:spPr>
          <a:xfrm>
            <a:off x="761999" y="838199"/>
            <a:ext cx="6323263" cy="5257801"/>
          </a:xfrm>
          <a:prstGeom prst="rect">
            <a:avLst/>
          </a:prstGeom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70322"/>
            <a:ext cx="2578100" cy="506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99603" y="5966936"/>
            <a:ext cx="40247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gaps and mini gaps allowed by Diophantine equation</a:t>
            </a:r>
          </a:p>
          <a:p>
            <a:r>
              <a:rPr lang="en-US" sz="1400" dirty="0" smtClean="0"/>
              <a:t>conventional fractional quantum Hall effect</a:t>
            </a:r>
          </a:p>
          <a:p>
            <a:r>
              <a:rPr lang="en-US" sz="1400" dirty="0" smtClean="0"/>
              <a:t>anomalous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2537" y="6160080"/>
            <a:ext cx="228600" cy="1588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2537" y="6346348"/>
            <a:ext cx="228600" cy="1588"/>
          </a:xfrm>
          <a:prstGeom prst="line">
            <a:avLst/>
          </a:prstGeom>
          <a:ln w="3492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2537" y="6574951"/>
            <a:ext cx="228600" cy="1588"/>
          </a:xfrm>
          <a:prstGeom prst="line">
            <a:avLst/>
          </a:prstGeom>
          <a:ln w="349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0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2" name="Picture 11" descr="WannierMinsLi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669789"/>
            <a:ext cx="4838700" cy="43555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5055922"/>
            <a:ext cx="2578100" cy="506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49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nom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34000" y="3733800"/>
            <a:ext cx="3225800" cy="2882900"/>
          </a:xfrm>
          <a:prstGeom prst="rect">
            <a:avLst/>
          </a:prstGeom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2" name="Picture 11" descr="WannierMinsLi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669789"/>
            <a:ext cx="4838700" cy="43555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5055922"/>
            <a:ext cx="2578100" cy="50667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6573656"/>
              </p:ext>
            </p:extLst>
          </p:nvPr>
        </p:nvGraphicFramePr>
        <p:xfrm>
          <a:off x="5030122" y="609600"/>
          <a:ext cx="3788686" cy="3167921"/>
        </p:xfrm>
        <a:graphic>
          <a:graphicData uri="http://schemas.openxmlformats.org/presentationml/2006/ole">
            <p:oleObj spid="_x0000_s1517570" name="Graph" r:id="rId8" imgW="4131360" imgH="2901600" progId="">
              <p:embed/>
            </p:oleObj>
          </a:graphicData>
        </a:graphic>
      </p:graphicFrame>
      <p:sp>
        <p:nvSpPr>
          <p:cNvPr id="18" name="Oval 17"/>
          <p:cNvSpPr/>
          <p:nvPr/>
        </p:nvSpPr>
        <p:spPr>
          <a:xfrm rot="718290">
            <a:off x="1965380" y="946439"/>
            <a:ext cx="177950" cy="776652"/>
          </a:xfrm>
          <a:prstGeom prst="ellipse">
            <a:avLst/>
          </a:prstGeom>
          <a:noFill/>
          <a:ln w="19050">
            <a:solidFill>
              <a:srgbClr val="66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6319350" y="1996296"/>
            <a:ext cx="528447" cy="2058"/>
          </a:xfrm>
          <a:prstGeom prst="straightConnector1">
            <a:avLst/>
          </a:prstGeom>
          <a:ln w="41275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rot="1151218">
            <a:off x="2176578" y="920757"/>
            <a:ext cx="147460" cy="643580"/>
          </a:xfrm>
          <a:prstGeom prst="ellipse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6745147" y="1634795"/>
            <a:ext cx="528447" cy="2058"/>
          </a:xfrm>
          <a:prstGeom prst="straightConnector1">
            <a:avLst/>
          </a:prstGeom>
          <a:ln w="41275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143000" y="1504950"/>
            <a:ext cx="3812376" cy="5073313"/>
            <a:chOff x="1143000" y="1504950"/>
            <a:chExt cx="3812376" cy="5073313"/>
          </a:xfrm>
        </p:grpSpPr>
        <p:sp>
          <p:nvSpPr>
            <p:cNvPr id="19" name="TextBox 18"/>
            <p:cNvSpPr txBox="1"/>
            <p:nvPr/>
          </p:nvSpPr>
          <p:spPr>
            <a:xfrm>
              <a:off x="1295400" y="5562600"/>
              <a:ext cx="36599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000" baseline="-25000" dirty="0" err="1" smtClean="0"/>
                <a:t>XY</a:t>
              </a:r>
              <a:r>
                <a:rPr lang="en-US" sz="2000" dirty="0" smtClean="0"/>
                <a:t> plateau = 1 e</a:t>
              </a:r>
              <a:r>
                <a:rPr lang="en-US" sz="2000" baseline="30000" dirty="0" smtClean="0"/>
                <a:t>2</a:t>
              </a:r>
              <a:r>
                <a:rPr lang="en-US" sz="2000" dirty="0" smtClean="0"/>
                <a:t>/h</a:t>
              </a:r>
            </a:p>
            <a:p>
              <a:r>
                <a:rPr lang="en-US" sz="2000" dirty="0" smtClean="0"/>
                <a:t>Slope (“</a:t>
              </a:r>
              <a:r>
                <a:rPr lang="en-US" sz="2000" dirty="0" err="1" smtClean="0"/>
                <a:t>t</a:t>
              </a:r>
              <a:r>
                <a:rPr lang="en-US" sz="2000" dirty="0" smtClean="0"/>
                <a:t>”) = 1.009 +/- 0.007</a:t>
              </a:r>
            </a:p>
            <a:p>
              <a:r>
                <a:rPr lang="en-US" sz="2000" dirty="0" err="1" smtClean="0">
                  <a:solidFill>
                    <a:srgbClr val="FF0000"/>
                  </a:solidFill>
                </a:rPr>
                <a:t>n</a:t>
              </a:r>
              <a:r>
                <a:rPr lang="en-US" sz="2000" dirty="0" smtClean="0">
                  <a:solidFill>
                    <a:srgbClr val="FF0000"/>
                  </a:solidFill>
                </a:rPr>
                <a:t>/no intercept (“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s</a:t>
              </a:r>
              <a:r>
                <a:rPr lang="en-US" sz="2000" dirty="0" smtClean="0">
                  <a:solidFill>
                    <a:srgbClr val="FF0000"/>
                  </a:solidFill>
                </a:rPr>
                <a:t>”) = 0.3 +/- 0.01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143000" y="1504950"/>
              <a:ext cx="869950" cy="3143250"/>
              <a:chOff x="1143000" y="1504950"/>
              <a:chExt cx="869950" cy="314325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5400000">
                <a:off x="234950" y="2641600"/>
                <a:ext cx="2914650" cy="64135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1143000" y="4371201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1/3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85800" y="1380066"/>
            <a:ext cx="3124200" cy="3268134"/>
            <a:chOff x="685800" y="1380066"/>
            <a:chExt cx="3124200" cy="3268134"/>
          </a:xfrm>
        </p:grpSpPr>
        <p:cxnSp>
          <p:nvCxnSpPr>
            <p:cNvPr id="34" name="Straight Connector 33"/>
            <p:cNvCxnSpPr/>
            <p:nvPr/>
          </p:nvCxnSpPr>
          <p:spPr>
            <a:xfrm rot="5400000">
              <a:off x="749299" y="2402417"/>
              <a:ext cx="2796118" cy="119168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1133475" y="2676525"/>
              <a:ext cx="2152650" cy="13716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V="1">
              <a:off x="1524000" y="2286000"/>
              <a:ext cx="2286000" cy="21526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80435" y="2256367"/>
              <a:ext cx="2997199" cy="124459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426126" y="4371201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1/2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5800" y="4371201"/>
              <a:ext cx="447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-1/3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819400" y="5334000"/>
            <a:ext cx="33528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Observation of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fractional Bloch index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49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WannierFits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470335"/>
            <a:ext cx="9082216" cy="4603315"/>
          </a:xfrm>
          <a:prstGeom prst="rect">
            <a:avLst/>
          </a:prstGeom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49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Detailed look at high field features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27" name="Picture 26" descr="WannierFits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470335"/>
            <a:ext cx="9082216" cy="4603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1242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Generalized Laughlin-like state?</a:t>
            </a:r>
          </a:p>
          <a:p>
            <a:pPr>
              <a:buFont typeface="Arial"/>
              <a:buChar char="•"/>
            </a:pPr>
            <a:r>
              <a:rPr lang="en-US" dirty="0" smtClean="0"/>
              <a:t> Spontaneous quantum Hall ferromagnetism?</a:t>
            </a:r>
          </a:p>
          <a:p>
            <a:pPr>
              <a:buFont typeface="Arial"/>
              <a:buChar char="•"/>
            </a:pPr>
            <a:r>
              <a:rPr lang="en-US" dirty="0" smtClean="0"/>
              <a:t> Charge density wave?</a:t>
            </a:r>
          </a:p>
          <a:p>
            <a:endParaRPr lang="en-US" dirty="0" smtClean="0"/>
          </a:p>
        </p:txBody>
      </p:sp>
      <p:grpSp>
        <p:nvGrpSpPr>
          <p:cNvPr id="2" name="Group 11"/>
          <p:cNvGrpSpPr/>
          <p:nvPr/>
        </p:nvGrpSpPr>
        <p:grpSpPr>
          <a:xfrm>
            <a:off x="5181600" y="4800600"/>
            <a:ext cx="3581400" cy="1752600"/>
            <a:chOff x="5181600" y="4648200"/>
            <a:chExt cx="3581400" cy="1752600"/>
          </a:xfrm>
        </p:grpSpPr>
        <p:sp>
          <p:nvSpPr>
            <p:cNvPr id="7" name="Rectangle 6"/>
            <p:cNvSpPr/>
            <p:nvPr/>
          </p:nvSpPr>
          <p:spPr>
            <a:xfrm>
              <a:off x="5257800" y="4724401"/>
              <a:ext cx="3429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MacDonald and Murray, PRL (1985)</a:t>
              </a:r>
            </a:p>
            <a:p>
              <a:r>
                <a:rPr lang="en-US" sz="1600" dirty="0" err="1" smtClean="0"/>
                <a:t>Kol</a:t>
              </a:r>
              <a:r>
                <a:rPr lang="en-US" sz="1600" dirty="0" smtClean="0"/>
                <a:t>, A. &amp; Read, PRB (1993).</a:t>
              </a:r>
            </a:p>
            <a:p>
              <a:r>
                <a:rPr lang="en-US" sz="1600" dirty="0" err="1" smtClean="0"/>
                <a:t>Pfannkuche</a:t>
              </a:r>
              <a:r>
                <a:rPr lang="en-US" sz="1600" dirty="0" smtClean="0"/>
                <a:t>, D. &amp; Macdonald (1997)</a:t>
              </a:r>
            </a:p>
            <a:p>
              <a:r>
                <a:rPr lang="en-US" sz="1600" dirty="0" err="1" smtClean="0"/>
                <a:t>Ghazaryan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Chakraborty</a:t>
              </a:r>
              <a:r>
                <a:rPr lang="en-US" sz="1600" dirty="0" smtClean="0"/>
                <a:t>,  &amp; </a:t>
              </a:r>
              <a:r>
                <a:rPr lang="en-US" sz="1600" dirty="0" err="1" smtClean="0"/>
                <a:t>Pietilainen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arXiv</a:t>
              </a:r>
              <a:r>
                <a:rPr lang="en-US" sz="1600" dirty="0" smtClean="0"/>
                <a:t> (2014).</a:t>
              </a:r>
            </a:p>
            <a:p>
              <a:r>
                <a:rPr lang="en-US" sz="1600" dirty="0" smtClean="0"/>
                <a:t>Chen et al PRB (2014)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81600" y="4648200"/>
              <a:ext cx="3581400" cy="17526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49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05200" y="457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Observations</a:t>
            </a:r>
            <a:endParaRPr lang="en-US" sz="2800" dirty="0"/>
          </a:p>
        </p:txBody>
      </p:sp>
      <p:pic>
        <p:nvPicPr>
          <p:cNvPr id="15" name="Picture 7" descr="nystar-2 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5334000"/>
            <a:ext cx="1371600" cy="129886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47800" y="1295400"/>
            <a:ext cx="670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Direct evidence of mini-gap structure following </a:t>
            </a:r>
            <a:r>
              <a:rPr lang="en-US" dirty="0" err="1" smtClean="0"/>
              <a:t>Wannier</a:t>
            </a:r>
            <a:r>
              <a:rPr lang="en-US" dirty="0" smtClean="0"/>
              <a:t> description </a:t>
            </a:r>
          </a:p>
          <a:p>
            <a:r>
              <a:rPr lang="en-US" dirty="0" smtClean="0"/>
              <a:t>   in density-flux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 Observation of </a:t>
            </a:r>
            <a:r>
              <a:rPr lang="en-US" i="1" dirty="0" smtClean="0"/>
              <a:t>two</a:t>
            </a:r>
            <a:r>
              <a:rPr lang="en-US" dirty="0" smtClean="0"/>
              <a:t> quantum numbers associated with each gap in</a:t>
            </a:r>
          </a:p>
          <a:p>
            <a:r>
              <a:rPr lang="en-US" dirty="0" smtClean="0"/>
              <a:t>   the QHE spectrum</a:t>
            </a:r>
          </a:p>
          <a:p>
            <a:pPr>
              <a:buFont typeface="Arial"/>
              <a:buChar char="•"/>
            </a:pPr>
            <a:r>
              <a:rPr lang="en-US" dirty="0" smtClean="0"/>
              <a:t> Evidence of recursion within the diagram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Evidence of fractional Bloch index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3352800" y="3286780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Open questions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00" y="3810000"/>
            <a:ext cx="670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role of electron-electron interactions/origin of symmetry breaking</a:t>
            </a:r>
          </a:p>
          <a:p>
            <a:pPr>
              <a:buFont typeface="Arial"/>
              <a:buChar char="•"/>
            </a:pPr>
            <a:r>
              <a:rPr lang="en-US" dirty="0" smtClean="0"/>
              <a:t> relationship between observed gap hierarchy and </a:t>
            </a:r>
            <a:r>
              <a:rPr lang="en-US" dirty="0" err="1" smtClean="0"/>
              <a:t>superlattice</a:t>
            </a:r>
            <a:endParaRPr lang="en-US" dirty="0" smtClean="0"/>
          </a:p>
          <a:p>
            <a:r>
              <a:rPr lang="en-US" dirty="0" smtClean="0"/>
              <a:t>  symmetry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nature of the FBQHE ground state??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163601"/>
            <a:ext cx="1600200" cy="154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19400" y="45720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Acknowledgements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524000" y="31242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Theoretical discussions</a:t>
            </a:r>
            <a:endParaRPr lang="en-US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057400" y="3505200"/>
            <a:ext cx="60960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A. MacDonald, T.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Chakraborty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M.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Koshino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I.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Aleiner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V.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Fal’ko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A. Young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1361182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Collaboration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905000" y="1742182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James Hone, Ken Shepard, Philip Kim,</a:t>
            </a:r>
          </a:p>
          <a:p>
            <a:r>
              <a:rPr lang="en-GB" sz="1600" i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Masa </a:t>
            </a:r>
            <a:r>
              <a:rPr lang="en-GB" sz="1600" i="1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Ishigami</a:t>
            </a:r>
            <a:r>
              <a:rPr lang="en-GB" sz="1600" i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M. </a:t>
            </a:r>
            <a:r>
              <a:rPr lang="en-GB" sz="1600" i="1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Koshino</a:t>
            </a:r>
            <a:r>
              <a:rPr lang="en-GB" sz="1600" i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P. Moon</a:t>
            </a:r>
          </a:p>
          <a:p>
            <a:endParaRPr lang="en-US" sz="1600" i="1" dirty="0" smtClean="0"/>
          </a:p>
          <a:p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L. Wang, Y.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Gao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P. </a:t>
            </a:r>
            <a:r>
              <a:rPr lang="en-GB" sz="160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Maher, 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F. Ghahari, C. Forsythe, Y.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Gao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, J.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Katoch</a:t>
            </a:r>
            <a:endParaRPr lang="en-GB" sz="1600" dirty="0" smtClean="0">
              <a:solidFill>
                <a:srgbClr val="000000"/>
              </a:solidFill>
              <a:latin typeface="Verdana" pitchFamily="34" charset="0"/>
              <a:ea typeface="Times New Roman" pitchFamily="34" charset="0"/>
              <a:cs typeface="Times New Roman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Z. Han, B.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Wen</a:t>
            </a:r>
            <a:r>
              <a:rPr lang="en-GB" sz="1600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 </a:t>
            </a:r>
            <a:endParaRPr lang="en-GB" sz="1600" dirty="0" smtClean="0">
              <a:solidFill>
                <a:srgbClr val="000000"/>
              </a:solidFill>
              <a:latin typeface="Verdana" pitchFamily="34" charset="0"/>
              <a:ea typeface="Times New Roman" pitchFamily="34" charset="0"/>
              <a:cs typeface="Times New Roman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57400" y="45603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Takashi Taniguchi, Kenji Watanabe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41910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Verdana" pitchFamily="34" charset="0"/>
                <a:ea typeface="Times New Roman" pitchFamily="34" charset="0"/>
                <a:cs typeface="Times New Roman" pitchFamily="34" charset="0"/>
              </a:rPr>
              <a:t>NIMS Japan (h-BN crystals)</a:t>
            </a:r>
            <a:endParaRPr lang="en-US" dirty="0"/>
          </a:p>
        </p:txBody>
      </p:sp>
      <p:pic>
        <p:nvPicPr>
          <p:cNvPr id="21" name="Picture 7" descr="nystar-2 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5334000"/>
            <a:ext cx="1371600" cy="1298864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163601"/>
            <a:ext cx="1600200" cy="154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err="1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Moire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 Pattern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13" name="Picture 12" descr="B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6604000" cy="5384800"/>
          </a:xfrm>
          <a:prstGeom prst="rect">
            <a:avLst/>
          </a:prstGeom>
        </p:spPr>
      </p:pic>
      <p:pic>
        <p:nvPicPr>
          <p:cNvPr id="17" name="Picture 16" descr="graphe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4447">
            <a:off x="1447800" y="1143000"/>
            <a:ext cx="6400800" cy="5219113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04800" y="1600200"/>
            <a:ext cx="9102725" cy="4267200"/>
            <a:chOff x="304800" y="1600200"/>
            <a:chExt cx="9102725" cy="4267200"/>
          </a:xfrm>
        </p:grpSpPr>
        <p:sp>
          <p:nvSpPr>
            <p:cNvPr id="6" name="Rectangle 5"/>
            <p:cNvSpPr/>
            <p:nvPr/>
          </p:nvSpPr>
          <p:spPr>
            <a:xfrm>
              <a:off x="304800" y="1600200"/>
              <a:ext cx="8686800" cy="426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rcRect l="1727"/>
            <a:stretch>
              <a:fillRect/>
            </a:stretch>
          </p:blipFill>
          <p:spPr>
            <a:xfrm>
              <a:off x="609600" y="2133600"/>
              <a:ext cx="3886476" cy="32956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aphicFrame>
          <p:nvGraphicFramePr>
            <p:cNvPr id="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089280431"/>
                </p:ext>
              </p:extLst>
            </p:nvPr>
          </p:nvGraphicFramePr>
          <p:xfrm>
            <a:off x="4419600" y="1981200"/>
            <a:ext cx="4987925" cy="3819525"/>
          </p:xfrm>
          <a:graphic>
            <a:graphicData uri="http://schemas.openxmlformats.org/presentationml/2006/ole">
              <p:oleObj spid="_x0000_s1421314" name="Graph" r:id="rId6" imgW="3901320" imgH="2986920" progId="">
                <p:embed/>
              </p:oleObj>
            </a:graphicData>
          </a:graphic>
        </p:graphicFrame>
        <p:cxnSp>
          <p:nvCxnSpPr>
            <p:cNvPr id="8" name="Straight Arrow Connector 7"/>
            <p:cNvCxnSpPr/>
            <p:nvPr/>
          </p:nvCxnSpPr>
          <p:spPr>
            <a:xfrm rot="10800000" flipV="1">
              <a:off x="5791200" y="3619500"/>
              <a:ext cx="53340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388100" y="3276600"/>
              <a:ext cx="14261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 = 15 nm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-1440" y="198741"/>
            <a:ext cx="9180000" cy="486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latin typeface="Helvetica"/>
                <a:ea typeface="Arial Unicode MS" pitchFamily="34" charset="0"/>
                <a:cs typeface="Helvetica"/>
              </a:rPr>
              <a:t>Electron hole asymmetry</a:t>
            </a:r>
            <a:endParaRPr lang="en-US" sz="2000" b="1" dirty="0">
              <a:solidFill>
                <a:srgbClr val="FFFFFF"/>
              </a:solidFill>
              <a:latin typeface="Helvetica"/>
              <a:ea typeface="Arial Unicode MS" pitchFamily="34" charset="0"/>
              <a:cs typeface="Helvetica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228600" y="990600"/>
            <a:ext cx="8529118" cy="5262718"/>
            <a:chOff x="4837065" y="4419600"/>
            <a:chExt cx="3621135" cy="2234347"/>
          </a:xfrm>
        </p:grpSpPr>
        <p:pic>
          <p:nvPicPr>
            <p:cNvPr id="14" name="Picture 13" descr="MSfull_RXX_labell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7065" y="4419600"/>
              <a:ext cx="1792335" cy="2234346"/>
            </a:xfrm>
            <a:prstGeom prst="rect">
              <a:avLst/>
            </a:prstGeom>
          </p:spPr>
        </p:pic>
        <p:pic>
          <p:nvPicPr>
            <p:cNvPr id="19" name="Picture 18" descr="MSfull_SigXY_labelle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5865" y="4419600"/>
              <a:ext cx="1792335" cy="223434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BL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-BN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lum bright="28000" contrast="43000"/>
          </a:blip>
          <a:srcRect l="2222"/>
          <a:stretch>
            <a:fillRect/>
          </a:stretch>
        </p:blipFill>
        <p:spPr bwMode="auto">
          <a:xfrm>
            <a:off x="533400" y="2590800"/>
            <a:ext cx="3276600" cy="338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/>
          <p:nvPr/>
        </p:nvGrpSpPr>
        <p:grpSpPr>
          <a:xfrm>
            <a:off x="533400" y="1066800"/>
            <a:ext cx="3493260" cy="1380665"/>
            <a:chOff x="609600" y="4800600"/>
            <a:chExt cx="3023392" cy="1194955"/>
          </a:xfrm>
        </p:grpSpPr>
        <p:pic>
          <p:nvPicPr>
            <p:cNvPr id="27" name="Picture 26" descr="BN425_GPC4_leads.000.jpg"/>
            <p:cNvPicPr>
              <a:picLocks noChangeAspect="1"/>
            </p:cNvPicPr>
            <p:nvPr/>
          </p:nvPicPr>
          <p:blipFill>
            <a:blip r:embed="rId3" cstate="print"/>
            <a:srcRect l="4039" t="8889" r="7108" b="70000"/>
            <a:stretch>
              <a:fillRect/>
            </a:stretch>
          </p:blipFill>
          <p:spPr>
            <a:xfrm>
              <a:off x="609600" y="4800600"/>
              <a:ext cx="2843463" cy="1194955"/>
            </a:xfrm>
            <a:prstGeom prst="rect">
              <a:avLst/>
            </a:prstGeom>
          </p:spPr>
        </p:pic>
        <p:sp>
          <p:nvSpPr>
            <p:cNvPr id="28" name="Freeform 27"/>
            <p:cNvSpPr/>
            <p:nvPr/>
          </p:nvSpPr>
          <p:spPr>
            <a:xfrm>
              <a:off x="1023938" y="5057343"/>
              <a:ext cx="1990725" cy="652462"/>
            </a:xfrm>
            <a:custGeom>
              <a:avLst/>
              <a:gdLst>
                <a:gd name="connsiteX0" fmla="*/ 0 w 1990725"/>
                <a:gd name="connsiteY0" fmla="*/ 204787 h 652462"/>
                <a:gd name="connsiteX1" fmla="*/ 266700 w 1990725"/>
                <a:gd name="connsiteY1" fmla="*/ 200025 h 652462"/>
                <a:gd name="connsiteX2" fmla="*/ 261937 w 1990725"/>
                <a:gd name="connsiteY2" fmla="*/ 4762 h 652462"/>
                <a:gd name="connsiteX3" fmla="*/ 371475 w 1990725"/>
                <a:gd name="connsiteY3" fmla="*/ 0 h 652462"/>
                <a:gd name="connsiteX4" fmla="*/ 371475 w 1990725"/>
                <a:gd name="connsiteY4" fmla="*/ 209550 h 652462"/>
                <a:gd name="connsiteX5" fmla="*/ 585787 w 1990725"/>
                <a:gd name="connsiteY5" fmla="*/ 200025 h 652462"/>
                <a:gd name="connsiteX6" fmla="*/ 576262 w 1990725"/>
                <a:gd name="connsiteY6" fmla="*/ 9525 h 652462"/>
                <a:gd name="connsiteX7" fmla="*/ 676275 w 1990725"/>
                <a:gd name="connsiteY7" fmla="*/ 0 h 652462"/>
                <a:gd name="connsiteX8" fmla="*/ 676275 w 1990725"/>
                <a:gd name="connsiteY8" fmla="*/ 200025 h 652462"/>
                <a:gd name="connsiteX9" fmla="*/ 995362 w 1990725"/>
                <a:gd name="connsiteY9" fmla="*/ 200025 h 652462"/>
                <a:gd name="connsiteX10" fmla="*/ 995362 w 1990725"/>
                <a:gd name="connsiteY10" fmla="*/ 28575 h 652462"/>
                <a:gd name="connsiteX11" fmla="*/ 1104900 w 1990725"/>
                <a:gd name="connsiteY11" fmla="*/ 28575 h 652462"/>
                <a:gd name="connsiteX12" fmla="*/ 1119187 w 1990725"/>
                <a:gd name="connsiteY12" fmla="*/ 204787 h 652462"/>
                <a:gd name="connsiteX13" fmla="*/ 1719262 w 1990725"/>
                <a:gd name="connsiteY13" fmla="*/ 190500 h 652462"/>
                <a:gd name="connsiteX14" fmla="*/ 1714500 w 1990725"/>
                <a:gd name="connsiteY14" fmla="*/ 4762 h 652462"/>
                <a:gd name="connsiteX15" fmla="*/ 1828800 w 1990725"/>
                <a:gd name="connsiteY15" fmla="*/ 0 h 652462"/>
                <a:gd name="connsiteX16" fmla="*/ 1838325 w 1990725"/>
                <a:gd name="connsiteY16" fmla="*/ 190500 h 652462"/>
                <a:gd name="connsiteX17" fmla="*/ 1990725 w 1990725"/>
                <a:gd name="connsiteY17" fmla="*/ 185737 h 652462"/>
                <a:gd name="connsiteX18" fmla="*/ 1990725 w 1990725"/>
                <a:gd name="connsiteY18" fmla="*/ 481012 h 652462"/>
                <a:gd name="connsiteX19" fmla="*/ 1828800 w 1990725"/>
                <a:gd name="connsiteY19" fmla="*/ 485775 h 652462"/>
                <a:gd name="connsiteX20" fmla="*/ 1828800 w 1990725"/>
                <a:gd name="connsiteY20" fmla="*/ 600075 h 652462"/>
                <a:gd name="connsiteX21" fmla="*/ 1709737 w 1990725"/>
                <a:gd name="connsiteY21" fmla="*/ 595312 h 652462"/>
                <a:gd name="connsiteX22" fmla="*/ 1709737 w 1990725"/>
                <a:gd name="connsiteY22" fmla="*/ 481012 h 652462"/>
                <a:gd name="connsiteX23" fmla="*/ 1104900 w 1990725"/>
                <a:gd name="connsiteY23" fmla="*/ 490537 h 652462"/>
                <a:gd name="connsiteX24" fmla="*/ 1104900 w 1990725"/>
                <a:gd name="connsiteY24" fmla="*/ 623887 h 652462"/>
                <a:gd name="connsiteX25" fmla="*/ 990600 w 1990725"/>
                <a:gd name="connsiteY25" fmla="*/ 614362 h 652462"/>
                <a:gd name="connsiteX26" fmla="*/ 995362 w 1990725"/>
                <a:gd name="connsiteY26" fmla="*/ 490537 h 652462"/>
                <a:gd name="connsiteX27" fmla="*/ 657225 w 1990725"/>
                <a:gd name="connsiteY27" fmla="*/ 500062 h 652462"/>
                <a:gd name="connsiteX28" fmla="*/ 652462 w 1990725"/>
                <a:gd name="connsiteY28" fmla="*/ 614362 h 652462"/>
                <a:gd name="connsiteX29" fmla="*/ 557212 w 1990725"/>
                <a:gd name="connsiteY29" fmla="*/ 609600 h 652462"/>
                <a:gd name="connsiteX30" fmla="*/ 561975 w 1990725"/>
                <a:gd name="connsiteY30" fmla="*/ 504825 h 652462"/>
                <a:gd name="connsiteX31" fmla="*/ 361950 w 1990725"/>
                <a:gd name="connsiteY31" fmla="*/ 514350 h 652462"/>
                <a:gd name="connsiteX32" fmla="*/ 357187 w 1990725"/>
                <a:gd name="connsiteY32" fmla="*/ 652462 h 652462"/>
                <a:gd name="connsiteX33" fmla="*/ 261937 w 1990725"/>
                <a:gd name="connsiteY33" fmla="*/ 633412 h 652462"/>
                <a:gd name="connsiteX34" fmla="*/ 257175 w 1990725"/>
                <a:gd name="connsiteY34" fmla="*/ 514350 h 652462"/>
                <a:gd name="connsiteX35" fmla="*/ 4762 w 1990725"/>
                <a:gd name="connsiteY35" fmla="*/ 523875 h 652462"/>
                <a:gd name="connsiteX36" fmla="*/ 0 w 1990725"/>
                <a:gd name="connsiteY36" fmla="*/ 204787 h 65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990725" h="652462">
                  <a:moveTo>
                    <a:pt x="0" y="204787"/>
                  </a:moveTo>
                  <a:lnTo>
                    <a:pt x="266700" y="200025"/>
                  </a:lnTo>
                  <a:lnTo>
                    <a:pt x="261937" y="4762"/>
                  </a:lnTo>
                  <a:lnTo>
                    <a:pt x="371475" y="0"/>
                  </a:lnTo>
                  <a:lnTo>
                    <a:pt x="371475" y="209550"/>
                  </a:lnTo>
                  <a:lnTo>
                    <a:pt x="585787" y="200025"/>
                  </a:lnTo>
                  <a:lnTo>
                    <a:pt x="576262" y="9525"/>
                  </a:lnTo>
                  <a:lnTo>
                    <a:pt x="676275" y="0"/>
                  </a:lnTo>
                  <a:lnTo>
                    <a:pt x="676275" y="200025"/>
                  </a:lnTo>
                  <a:lnTo>
                    <a:pt x="995362" y="200025"/>
                  </a:lnTo>
                  <a:lnTo>
                    <a:pt x="995362" y="28575"/>
                  </a:lnTo>
                  <a:lnTo>
                    <a:pt x="1104900" y="28575"/>
                  </a:lnTo>
                  <a:lnTo>
                    <a:pt x="1119187" y="204787"/>
                  </a:lnTo>
                  <a:lnTo>
                    <a:pt x="1719262" y="190500"/>
                  </a:lnTo>
                  <a:lnTo>
                    <a:pt x="1714500" y="4762"/>
                  </a:lnTo>
                  <a:lnTo>
                    <a:pt x="1828800" y="0"/>
                  </a:lnTo>
                  <a:lnTo>
                    <a:pt x="1838325" y="190500"/>
                  </a:lnTo>
                  <a:lnTo>
                    <a:pt x="1990725" y="185737"/>
                  </a:lnTo>
                  <a:lnTo>
                    <a:pt x="1990725" y="481012"/>
                  </a:lnTo>
                  <a:lnTo>
                    <a:pt x="1828800" y="485775"/>
                  </a:lnTo>
                  <a:lnTo>
                    <a:pt x="1828800" y="600075"/>
                  </a:lnTo>
                  <a:lnTo>
                    <a:pt x="1709737" y="595312"/>
                  </a:lnTo>
                  <a:lnTo>
                    <a:pt x="1709737" y="481012"/>
                  </a:lnTo>
                  <a:lnTo>
                    <a:pt x="1104900" y="490537"/>
                  </a:lnTo>
                  <a:lnTo>
                    <a:pt x="1104900" y="623887"/>
                  </a:lnTo>
                  <a:lnTo>
                    <a:pt x="990600" y="614362"/>
                  </a:lnTo>
                  <a:lnTo>
                    <a:pt x="995362" y="490537"/>
                  </a:lnTo>
                  <a:lnTo>
                    <a:pt x="657225" y="500062"/>
                  </a:lnTo>
                  <a:lnTo>
                    <a:pt x="652462" y="614362"/>
                  </a:lnTo>
                  <a:lnTo>
                    <a:pt x="557212" y="609600"/>
                  </a:lnTo>
                  <a:lnTo>
                    <a:pt x="561975" y="504825"/>
                  </a:lnTo>
                  <a:lnTo>
                    <a:pt x="361950" y="514350"/>
                  </a:lnTo>
                  <a:lnTo>
                    <a:pt x="357187" y="652462"/>
                  </a:lnTo>
                  <a:lnTo>
                    <a:pt x="261937" y="633412"/>
                  </a:lnTo>
                  <a:lnTo>
                    <a:pt x="257175" y="514350"/>
                  </a:lnTo>
                  <a:lnTo>
                    <a:pt x="4762" y="523875"/>
                  </a:lnTo>
                  <a:cubicBezTo>
                    <a:pt x="3175" y="417512"/>
                    <a:pt x="1587" y="311150"/>
                    <a:pt x="0" y="20478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590800" y="5844108"/>
              <a:ext cx="381000" cy="0"/>
            </a:xfrm>
            <a:prstGeom prst="line">
              <a:avLst/>
            </a:prstGeom>
            <a:ln w="571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927350" y="5657955"/>
              <a:ext cx="705642" cy="29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1 </a:t>
              </a:r>
              <a:r>
                <a:rPr lang="en-US" sz="1600" dirty="0" smtClean="0">
                  <a:solidFill>
                    <a:srgbClr val="FFFFFF"/>
                  </a:solidFill>
                  <a:latin typeface="Symbol" pitchFamily="18" charset="2"/>
                </a:rPr>
                <a:t>m</a:t>
              </a:r>
              <a:r>
                <a:rPr lang="en-US" sz="1600" dirty="0" smtClean="0">
                  <a:solidFill>
                    <a:srgbClr val="FFFFFF"/>
                  </a:solidFill>
                </a:rPr>
                <a:t>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447800"/>
            <a:ext cx="3619500" cy="433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943600" y="5903893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/>
              <a:t>Xue et al, Nature Mater (2011</a:t>
            </a:r>
            <a:r>
              <a:rPr lang="da-DK" sz="1400" b="1" dirty="0" smtClean="0"/>
              <a:t>);</a:t>
            </a:r>
          </a:p>
          <a:p>
            <a:r>
              <a:rPr lang="da-DK" sz="1400" b="1" dirty="0" smtClean="0"/>
              <a:t>Decker </a:t>
            </a:r>
            <a:r>
              <a:rPr lang="da-DK" sz="1400" b="1" dirty="0"/>
              <a:t>et al Nano Lett (2011</a:t>
            </a:r>
            <a:r>
              <a:rPr lang="da-DK" sz="1400" b="1" dirty="0" smtClean="0"/>
              <a:t>);</a:t>
            </a:r>
          </a:p>
          <a:p>
            <a:r>
              <a:rPr lang="en-US" sz="1400" b="1" dirty="0" err="1" smtClean="0"/>
              <a:t>Yankowitz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, Nat. Phys. (2012)</a:t>
            </a:r>
          </a:p>
          <a:p>
            <a:endParaRPr lang="da-DK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4648200" y="914400"/>
            <a:ext cx="4192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STM measurement confirms Moiré pattern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BL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-BN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619500" cy="433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943600" y="5903893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/>
              <a:t>Xue et al, Nature Mater (2011</a:t>
            </a:r>
            <a:r>
              <a:rPr lang="da-DK" sz="1400" b="1" dirty="0" smtClean="0"/>
              <a:t>);</a:t>
            </a:r>
          </a:p>
          <a:p>
            <a:r>
              <a:rPr lang="da-DK" sz="1400" b="1" dirty="0" smtClean="0"/>
              <a:t>Decker </a:t>
            </a:r>
            <a:r>
              <a:rPr lang="da-DK" sz="1400" b="1" dirty="0"/>
              <a:t>et al Nano Lett (2011</a:t>
            </a:r>
            <a:r>
              <a:rPr lang="da-DK" sz="1400" b="1" dirty="0" smtClean="0"/>
              <a:t>);</a:t>
            </a:r>
          </a:p>
          <a:p>
            <a:r>
              <a:rPr lang="en-US" sz="1400" b="1" dirty="0" err="1" smtClean="0"/>
              <a:t>Yankowitz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, Nat. Phys. (2012)</a:t>
            </a:r>
          </a:p>
          <a:p>
            <a:endParaRPr lang="da-DK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4648200" y="914400"/>
            <a:ext cx="4192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STM measurement confirms Moiré pattern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3886200" cy="1591090"/>
          </a:xfrm>
          <a:prstGeom prst="rect">
            <a:avLst/>
          </a:prstGeom>
        </p:spPr>
      </p:pic>
      <p:pic>
        <p:nvPicPr>
          <p:cNvPr id="13" name="Picture 5" descr="File:Felix Bloch, Stanford University.jpg">
            <a:hlinkClick r:id="rId4" invalidUrl="file://localhost%5C%5Cupload.wikimedia.org%5Cwikipedia%5Ccommons%5C0%5C0b%5CFelix_Bloch,_Stanford_University.jpg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1186544" cy="1483180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53285" b="3876"/>
          <a:stretch>
            <a:fillRect/>
          </a:stretch>
        </p:blipFill>
        <p:spPr bwMode="auto">
          <a:xfrm>
            <a:off x="228600" y="1219200"/>
            <a:ext cx="2286000" cy="7620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4267200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Bloch Waves: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3124200" cy="71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53642" b="4779"/>
          <a:stretch>
            <a:fillRect/>
          </a:stretch>
        </p:blipFill>
        <p:spPr bwMode="auto">
          <a:xfrm>
            <a:off x="1905000" y="4572000"/>
            <a:ext cx="2370731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54501" t="19225" b="3876"/>
          <a:stretch>
            <a:fillRect/>
          </a:stretch>
        </p:blipFill>
        <p:spPr bwMode="auto">
          <a:xfrm>
            <a:off x="304800" y="1981200"/>
            <a:ext cx="2226469" cy="6096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53285" b="3876"/>
          <a:stretch>
            <a:fillRect/>
          </a:stretch>
        </p:blipFill>
        <p:spPr bwMode="auto">
          <a:xfrm>
            <a:off x="152400" y="1219200"/>
            <a:ext cx="2286000" cy="7620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7200" y="6019800"/>
            <a:ext cx="3733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Length scale:  lattice </a:t>
            </a:r>
            <a:r>
              <a:rPr lang="en-US" sz="2000" dirty="0" err="1" smtClean="0"/>
              <a:t>paramater</a:t>
            </a:r>
            <a:r>
              <a:rPr lang="en-US" sz="2000" dirty="0" smtClean="0"/>
              <a:t>, </a:t>
            </a:r>
            <a:r>
              <a:rPr lang="en-US" sz="2000" i="1" dirty="0" smtClean="0"/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762000"/>
            <a:ext cx="1878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Periodic Potential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BL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graphene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 on </a:t>
            </a:r>
            <a:r>
              <a:rPr lang="en-US" sz="2000" b="1" dirty="0" err="1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h</a:t>
            </a:r>
            <a:r>
              <a:rPr lang="en-US" sz="2000" b="1" dirty="0" smtClean="0">
                <a:solidFill>
                  <a:srgbClr val="FFFFFF"/>
                </a:solidFill>
                <a:ea typeface="Arial Unicode MS" pitchFamily="34" charset="0"/>
                <a:cs typeface="Arial Unicode MS" pitchFamily="34" charset="0"/>
              </a:rPr>
              <a:t>-BN</a:t>
            </a:r>
            <a:endParaRPr lang="en-US" sz="2000" b="1" dirty="0">
              <a:solidFill>
                <a:srgbClr val="FFFFFF"/>
              </a:solidFill>
              <a:ea typeface="Arial Unicode MS" pitchFamily="34" charset="0"/>
              <a:cs typeface="Arial Unicode MS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425994" cy="246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10200" y="6096000"/>
            <a:ext cx="327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Park </a:t>
            </a:r>
            <a:r>
              <a:rPr lang="en-US" sz="1400" b="1" i="1" dirty="0" smtClean="0"/>
              <a:t>et al</a:t>
            </a:r>
            <a:r>
              <a:rPr lang="en-US" sz="1400" b="1" dirty="0" smtClean="0"/>
              <a:t>, PRL (2008); Nat. Phys. (2008)</a:t>
            </a:r>
            <a:endParaRPr lang="en-US" sz="1400" b="1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33800"/>
            <a:ext cx="3610673" cy="234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514600"/>
            <a:ext cx="3886200" cy="1591090"/>
          </a:xfrm>
          <a:prstGeom prst="rect">
            <a:avLst/>
          </a:prstGeom>
        </p:spPr>
      </p:pic>
      <p:pic>
        <p:nvPicPr>
          <p:cNvPr id="13" name="Picture 5" descr="File:Felix Bloch, Stanford University.jpg">
            <a:hlinkClick r:id="rId5" invalidUrl="file://localhost%5C%5Cupload.wikimedia.org%5Cwikipedia%5Ccommons%5C0%5C0b%5CFelix_Bloch,_Stanford_University.jpg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1186544" cy="1483180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53285" b="3876"/>
          <a:stretch>
            <a:fillRect/>
          </a:stretch>
        </p:blipFill>
        <p:spPr bwMode="auto">
          <a:xfrm>
            <a:off x="228600" y="1219200"/>
            <a:ext cx="2286000" cy="7620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4267200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Bloch Waves: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3124200" cy="71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53642" b="4779"/>
          <a:stretch>
            <a:fillRect/>
          </a:stretch>
        </p:blipFill>
        <p:spPr bwMode="auto">
          <a:xfrm>
            <a:off x="1905000" y="4572000"/>
            <a:ext cx="2370731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54501" t="19225" b="3876"/>
          <a:stretch>
            <a:fillRect/>
          </a:stretch>
        </p:blipFill>
        <p:spPr bwMode="auto">
          <a:xfrm>
            <a:off x="304800" y="1981200"/>
            <a:ext cx="2226469" cy="6096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53285" b="3876"/>
          <a:stretch>
            <a:fillRect/>
          </a:stretch>
        </p:blipFill>
        <p:spPr bwMode="auto">
          <a:xfrm>
            <a:off x="152400" y="1219200"/>
            <a:ext cx="2286000" cy="762000"/>
          </a:xfrm>
          <a:prstGeom prst="roundRect">
            <a:avLst>
              <a:gd name="adj" fmla="val 45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7200" y="6019800"/>
            <a:ext cx="3733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Length scale:  lattice </a:t>
            </a:r>
            <a:r>
              <a:rPr lang="en-US" sz="2000" dirty="0" err="1" smtClean="0"/>
              <a:t>paramater</a:t>
            </a:r>
            <a:r>
              <a:rPr lang="en-US" sz="2000" dirty="0" smtClean="0"/>
              <a:t>, </a:t>
            </a:r>
            <a:r>
              <a:rPr lang="en-US" sz="2000" i="1" dirty="0" smtClean="0"/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762000"/>
            <a:ext cx="1878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Periodic Potential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118546</TotalTime>
  <Words>1952</Words>
  <Application>Microsoft Macintosh PowerPoint</Application>
  <PresentationFormat>On-screen Show (4:3)</PresentationFormat>
  <Paragraphs>456</Paragraphs>
  <Slides>60</Slides>
  <Notes>26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Graph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Compressibility Measurements in 2DES</dc:title>
  <dc:creator> Andrea Young</dc:creator>
  <cp:lastModifiedBy>Cory Dean</cp:lastModifiedBy>
  <cp:revision>1067</cp:revision>
  <dcterms:created xsi:type="dcterms:W3CDTF">2015-05-27T03:27:28Z</dcterms:created>
  <dcterms:modified xsi:type="dcterms:W3CDTF">2015-05-27T14:42:45Z</dcterms:modified>
</cp:coreProperties>
</file>