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700" r:id="rId2"/>
    <p:sldMasterId id="2147483712" r:id="rId3"/>
    <p:sldMasterId id="2147483725" r:id="rId4"/>
    <p:sldMasterId id="2147483727" r:id="rId5"/>
    <p:sldMasterId id="2147483729" r:id="rId6"/>
    <p:sldMasterId id="2147483742" r:id="rId7"/>
    <p:sldMasterId id="2147483755" r:id="rId8"/>
    <p:sldMasterId id="2147483768" r:id="rId9"/>
    <p:sldMasterId id="2147483781" r:id="rId10"/>
    <p:sldMasterId id="2147483794" r:id="rId11"/>
    <p:sldMasterId id="2147483807" r:id="rId12"/>
  </p:sldMasterIdLst>
  <p:notesMasterIdLst>
    <p:notesMasterId r:id="rId46"/>
  </p:notesMasterIdLst>
  <p:handoutMasterIdLst>
    <p:handoutMasterId r:id="rId47"/>
  </p:handoutMasterIdLst>
  <p:sldIdLst>
    <p:sldId id="462" r:id="rId13"/>
    <p:sldId id="888" r:id="rId14"/>
    <p:sldId id="852" r:id="rId15"/>
    <p:sldId id="866" r:id="rId16"/>
    <p:sldId id="867" r:id="rId17"/>
    <p:sldId id="864" r:id="rId18"/>
    <p:sldId id="879" r:id="rId19"/>
    <p:sldId id="865" r:id="rId20"/>
    <p:sldId id="869" r:id="rId21"/>
    <p:sldId id="898" r:id="rId22"/>
    <p:sldId id="899" r:id="rId23"/>
    <p:sldId id="891" r:id="rId24"/>
    <p:sldId id="870" r:id="rId25"/>
    <p:sldId id="874" r:id="rId26"/>
    <p:sldId id="875" r:id="rId27"/>
    <p:sldId id="880" r:id="rId28"/>
    <p:sldId id="876" r:id="rId29"/>
    <p:sldId id="877" r:id="rId30"/>
    <p:sldId id="871" r:id="rId31"/>
    <p:sldId id="872" r:id="rId32"/>
    <p:sldId id="881" r:id="rId33"/>
    <p:sldId id="889" r:id="rId34"/>
    <p:sldId id="878" r:id="rId35"/>
    <p:sldId id="882" r:id="rId36"/>
    <p:sldId id="885" r:id="rId37"/>
    <p:sldId id="886" r:id="rId38"/>
    <p:sldId id="892" r:id="rId39"/>
    <p:sldId id="893" r:id="rId40"/>
    <p:sldId id="894" r:id="rId41"/>
    <p:sldId id="895" r:id="rId42"/>
    <p:sldId id="896" r:id="rId43"/>
    <p:sldId id="897" r:id="rId44"/>
    <p:sldId id="890" r:id="rId45"/>
  </p:sldIdLst>
  <p:sldSz cx="9144000" cy="6858000" type="screen4x3"/>
  <p:notesSz cx="6797675" cy="9928225"/>
  <p:defaultTextStyle>
    <a:defPPr>
      <a:defRPr lang="ru-RU"/>
    </a:defPPr>
    <a:lvl1pPr algn="ctr" rtl="0" fontAlgn="base">
      <a:spcBef>
        <a:spcPct val="0"/>
      </a:spcBef>
      <a:spcAft>
        <a:spcPct val="0"/>
      </a:spcAft>
      <a:defRPr sz="2800" b="1" kern="1200">
        <a:solidFill>
          <a:srgbClr val="693C8A"/>
        </a:solidFill>
        <a:latin typeface="Verdana" pitchFamily="34" charset="0"/>
        <a:ea typeface="+mn-ea"/>
        <a:cs typeface="+mn-cs"/>
      </a:defRPr>
    </a:lvl1pPr>
    <a:lvl2pPr marL="457200" algn="ctr" rtl="0" fontAlgn="base">
      <a:spcBef>
        <a:spcPct val="0"/>
      </a:spcBef>
      <a:spcAft>
        <a:spcPct val="0"/>
      </a:spcAft>
      <a:defRPr sz="2800" b="1" kern="1200">
        <a:solidFill>
          <a:srgbClr val="693C8A"/>
        </a:solidFill>
        <a:latin typeface="Verdana" pitchFamily="34" charset="0"/>
        <a:ea typeface="+mn-ea"/>
        <a:cs typeface="+mn-cs"/>
      </a:defRPr>
    </a:lvl2pPr>
    <a:lvl3pPr marL="914400" algn="ctr" rtl="0" fontAlgn="base">
      <a:spcBef>
        <a:spcPct val="0"/>
      </a:spcBef>
      <a:spcAft>
        <a:spcPct val="0"/>
      </a:spcAft>
      <a:defRPr sz="2800" b="1" kern="1200">
        <a:solidFill>
          <a:srgbClr val="693C8A"/>
        </a:solidFill>
        <a:latin typeface="Verdana" pitchFamily="34" charset="0"/>
        <a:ea typeface="+mn-ea"/>
        <a:cs typeface="+mn-cs"/>
      </a:defRPr>
    </a:lvl3pPr>
    <a:lvl4pPr marL="1371600" algn="ctr" rtl="0" fontAlgn="base">
      <a:spcBef>
        <a:spcPct val="0"/>
      </a:spcBef>
      <a:spcAft>
        <a:spcPct val="0"/>
      </a:spcAft>
      <a:defRPr sz="2800" b="1" kern="1200">
        <a:solidFill>
          <a:srgbClr val="693C8A"/>
        </a:solidFill>
        <a:latin typeface="Verdana" pitchFamily="34" charset="0"/>
        <a:ea typeface="+mn-ea"/>
        <a:cs typeface="+mn-cs"/>
      </a:defRPr>
    </a:lvl4pPr>
    <a:lvl5pPr marL="1828800" algn="ctr" rtl="0" fontAlgn="base">
      <a:spcBef>
        <a:spcPct val="0"/>
      </a:spcBef>
      <a:spcAft>
        <a:spcPct val="0"/>
      </a:spcAft>
      <a:defRPr sz="2800" b="1" kern="1200">
        <a:solidFill>
          <a:srgbClr val="693C8A"/>
        </a:solidFill>
        <a:latin typeface="Verdana" pitchFamily="34" charset="0"/>
        <a:ea typeface="+mn-ea"/>
        <a:cs typeface="+mn-cs"/>
      </a:defRPr>
    </a:lvl5pPr>
    <a:lvl6pPr marL="2286000" algn="l" defTabSz="914400" rtl="0" eaLnBrk="1" latinLnBrk="0" hangingPunct="1">
      <a:defRPr sz="2800" b="1" kern="1200">
        <a:solidFill>
          <a:srgbClr val="693C8A"/>
        </a:solidFill>
        <a:latin typeface="Verdana" pitchFamily="34" charset="0"/>
        <a:ea typeface="+mn-ea"/>
        <a:cs typeface="+mn-cs"/>
      </a:defRPr>
    </a:lvl6pPr>
    <a:lvl7pPr marL="2743200" algn="l" defTabSz="914400" rtl="0" eaLnBrk="1" latinLnBrk="0" hangingPunct="1">
      <a:defRPr sz="2800" b="1" kern="1200">
        <a:solidFill>
          <a:srgbClr val="693C8A"/>
        </a:solidFill>
        <a:latin typeface="Verdana" pitchFamily="34" charset="0"/>
        <a:ea typeface="+mn-ea"/>
        <a:cs typeface="+mn-cs"/>
      </a:defRPr>
    </a:lvl7pPr>
    <a:lvl8pPr marL="3200400" algn="l" defTabSz="914400" rtl="0" eaLnBrk="1" latinLnBrk="0" hangingPunct="1">
      <a:defRPr sz="2800" b="1" kern="1200">
        <a:solidFill>
          <a:srgbClr val="693C8A"/>
        </a:solidFill>
        <a:latin typeface="Verdana" pitchFamily="34" charset="0"/>
        <a:ea typeface="+mn-ea"/>
        <a:cs typeface="+mn-cs"/>
      </a:defRPr>
    </a:lvl8pPr>
    <a:lvl9pPr marL="3657600" algn="l" defTabSz="914400" rtl="0" eaLnBrk="1" latinLnBrk="0" hangingPunct="1">
      <a:defRPr sz="2800" b="1" kern="1200">
        <a:solidFill>
          <a:srgbClr val="693C8A"/>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3C8A"/>
    <a:srgbClr val="660033"/>
    <a:srgbClr val="FF5050"/>
    <a:srgbClr val="FF6600"/>
    <a:srgbClr val="E8E8EF"/>
    <a:srgbClr val="A3F3FB"/>
    <a:srgbClr val="EDFCA2"/>
    <a:srgbClr val="A3FBA3"/>
    <a:srgbClr val="00DED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42" autoAdjust="0"/>
    <p:restoredTop sz="99833" autoAdjust="0"/>
  </p:normalViewPr>
  <p:slideViewPr>
    <p:cSldViewPr snapToGrid="0">
      <p:cViewPr varScale="1">
        <p:scale>
          <a:sx n="74" d="100"/>
          <a:sy n="74" d="100"/>
        </p:scale>
        <p:origin x="-546" y="-90"/>
      </p:cViewPr>
      <p:guideLst>
        <p:guide orient="horz" pos="2160"/>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90012" cy="90012"/>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smtClean="0">
                <a:solidFill>
                  <a:schemeClr val="tx1"/>
                </a:solidFill>
                <a:latin typeface="Arial" charset="0"/>
              </a:defRPr>
            </a:lvl1pPr>
          </a:lstStyle>
          <a:p>
            <a:pPr>
              <a:defRPr/>
            </a:pPr>
            <a:endParaRPr lang="en-GB"/>
          </a:p>
        </p:txBody>
      </p:sp>
      <p:sp>
        <p:nvSpPr>
          <p:cNvPr id="11469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solidFill>
                  <a:schemeClr val="tx1"/>
                </a:solidFill>
                <a:latin typeface="Arial" charset="0"/>
              </a:defRPr>
            </a:lvl1pPr>
          </a:lstStyle>
          <a:p>
            <a:pPr>
              <a:defRPr/>
            </a:pPr>
            <a:endParaRPr lang="en-GB"/>
          </a:p>
        </p:txBody>
      </p:sp>
      <p:sp>
        <p:nvSpPr>
          <p:cNvPr id="114692"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smtClean="0">
                <a:solidFill>
                  <a:schemeClr val="tx1"/>
                </a:solidFill>
                <a:latin typeface="Arial" charset="0"/>
              </a:defRPr>
            </a:lvl1pPr>
          </a:lstStyle>
          <a:p>
            <a:pPr>
              <a:defRPr/>
            </a:pPr>
            <a:endParaRPr lang="en-GB"/>
          </a:p>
        </p:txBody>
      </p:sp>
      <p:sp>
        <p:nvSpPr>
          <p:cNvPr id="114693"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solidFill>
                  <a:schemeClr val="tx1"/>
                </a:solidFill>
                <a:latin typeface="Arial" charset="0"/>
              </a:defRPr>
            </a:lvl1pPr>
          </a:lstStyle>
          <a:p>
            <a:pPr>
              <a:defRPr/>
            </a:pPr>
            <a:fld id="{11850CA2-5AC1-4F7A-8116-5D5C745F8482}" type="slidenum">
              <a:rPr lang="en-GB"/>
              <a:pPr>
                <a:defRPr/>
              </a:pPr>
              <a:t>‹#›</a:t>
            </a:fld>
            <a:endParaRPr lang="en-GB"/>
          </a:p>
        </p:txBody>
      </p:sp>
    </p:spTree>
    <p:extLst>
      <p:ext uri="{BB962C8B-B14F-4D97-AF65-F5344CB8AC3E}">
        <p14:creationId xmlns:p14="http://schemas.microsoft.com/office/powerpoint/2010/main" val="2391030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smtClean="0">
                <a:solidFill>
                  <a:schemeClr val="tx1"/>
                </a:solidFill>
                <a:latin typeface="Arial" charset="0"/>
              </a:defRPr>
            </a:lvl1pPr>
          </a:lstStyle>
          <a:p>
            <a:pPr>
              <a:defRPr/>
            </a:pPr>
            <a:endParaRPr lang="en-GB"/>
          </a:p>
        </p:txBody>
      </p:sp>
      <p:sp>
        <p:nvSpPr>
          <p:cNvPr id="11571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solidFill>
                  <a:schemeClr val="tx1"/>
                </a:solidFill>
                <a:latin typeface="Arial" charset="0"/>
              </a:defRPr>
            </a:lvl1pPr>
          </a:lstStyle>
          <a:p>
            <a:pPr>
              <a:defRPr/>
            </a:pPr>
            <a:endParaRPr lang="en-GB"/>
          </a:p>
        </p:txBody>
      </p:sp>
      <p:sp>
        <p:nvSpPr>
          <p:cNvPr id="1434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115717" name="Rectangle 5"/>
          <p:cNvSpPr>
            <a:spLocks noGrp="1" noChangeArrowheads="1"/>
          </p:cNvSpPr>
          <p:nvPr>
            <p:ph type="body" sz="quarter" idx="3"/>
          </p:nvPr>
        </p:nvSpPr>
        <p:spPr bwMode="auto">
          <a:xfrm>
            <a:off x="679450" y="4714875"/>
            <a:ext cx="5438775" cy="4468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1571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smtClean="0">
                <a:solidFill>
                  <a:schemeClr val="tx1"/>
                </a:solidFill>
                <a:latin typeface="Arial" charset="0"/>
              </a:defRPr>
            </a:lvl1pPr>
          </a:lstStyle>
          <a:p>
            <a:pPr>
              <a:defRPr/>
            </a:pPr>
            <a:endParaRPr lang="en-GB"/>
          </a:p>
        </p:txBody>
      </p:sp>
      <p:sp>
        <p:nvSpPr>
          <p:cNvPr id="115719"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solidFill>
                  <a:schemeClr val="tx1"/>
                </a:solidFill>
                <a:latin typeface="Arial" charset="0"/>
              </a:defRPr>
            </a:lvl1pPr>
          </a:lstStyle>
          <a:p>
            <a:pPr>
              <a:defRPr/>
            </a:pPr>
            <a:fld id="{422F7BA7-AEE5-457E-B950-5FCE4360960C}" type="slidenum">
              <a:rPr lang="en-GB"/>
              <a:pPr>
                <a:defRPr/>
              </a:pPr>
              <a:t>‹#›</a:t>
            </a:fld>
            <a:endParaRPr lang="en-GB"/>
          </a:p>
        </p:txBody>
      </p:sp>
    </p:spTree>
    <p:extLst>
      <p:ext uri="{BB962C8B-B14F-4D97-AF65-F5344CB8AC3E}">
        <p14:creationId xmlns:p14="http://schemas.microsoft.com/office/powerpoint/2010/main" val="12136906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6A159BB9-86BB-4E5E-848C-6FC5F226AAC5}" type="slidenum">
              <a:rPr lang="en-GB"/>
              <a:pPr/>
              <a:t>1</a:t>
            </a:fld>
            <a:endParaRPr lang="en-GB"/>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55830" eaLnBrk="0" hangingPunct="0">
              <a:defRPr sz="2300">
                <a:solidFill>
                  <a:schemeClr val="tx1"/>
                </a:solidFill>
                <a:latin typeface="Arial Narrow" pitchFamily="34" charset="0"/>
              </a:defRPr>
            </a:lvl1pPr>
            <a:lvl2pPr marL="716872" indent="-275720" defTabSz="955830" eaLnBrk="0" hangingPunct="0">
              <a:defRPr sz="2300">
                <a:solidFill>
                  <a:schemeClr val="tx1"/>
                </a:solidFill>
                <a:latin typeface="Arial Narrow" pitchFamily="34" charset="0"/>
              </a:defRPr>
            </a:lvl2pPr>
            <a:lvl3pPr marL="1102881" indent="-220576" defTabSz="955830" eaLnBrk="0" hangingPunct="0">
              <a:defRPr sz="2300">
                <a:solidFill>
                  <a:schemeClr val="tx1"/>
                </a:solidFill>
                <a:latin typeface="Arial Narrow" pitchFamily="34" charset="0"/>
              </a:defRPr>
            </a:lvl3pPr>
            <a:lvl4pPr marL="1544033" indent="-220576" defTabSz="955830" eaLnBrk="0" hangingPunct="0">
              <a:defRPr sz="2300">
                <a:solidFill>
                  <a:schemeClr val="tx1"/>
                </a:solidFill>
                <a:latin typeface="Arial Narrow" pitchFamily="34" charset="0"/>
              </a:defRPr>
            </a:lvl4pPr>
            <a:lvl5pPr marL="1985185" indent="-220576" defTabSz="955830" eaLnBrk="0" hangingPunct="0">
              <a:defRPr sz="2300">
                <a:solidFill>
                  <a:schemeClr val="tx1"/>
                </a:solidFill>
                <a:latin typeface="Arial Narrow" pitchFamily="34" charset="0"/>
              </a:defRPr>
            </a:lvl5pPr>
            <a:lvl6pPr marL="2426338" indent="-220576" defTabSz="955830" eaLnBrk="0" fontAlgn="base" hangingPunct="0">
              <a:spcBef>
                <a:spcPct val="0"/>
              </a:spcBef>
              <a:spcAft>
                <a:spcPct val="0"/>
              </a:spcAft>
              <a:defRPr sz="2300">
                <a:solidFill>
                  <a:schemeClr val="tx1"/>
                </a:solidFill>
                <a:latin typeface="Arial Narrow" pitchFamily="34" charset="0"/>
              </a:defRPr>
            </a:lvl6pPr>
            <a:lvl7pPr marL="2867490" indent="-220576" defTabSz="955830" eaLnBrk="0" fontAlgn="base" hangingPunct="0">
              <a:spcBef>
                <a:spcPct val="0"/>
              </a:spcBef>
              <a:spcAft>
                <a:spcPct val="0"/>
              </a:spcAft>
              <a:defRPr sz="2300">
                <a:solidFill>
                  <a:schemeClr val="tx1"/>
                </a:solidFill>
                <a:latin typeface="Arial Narrow" pitchFamily="34" charset="0"/>
              </a:defRPr>
            </a:lvl7pPr>
            <a:lvl8pPr marL="3308642" indent="-220576" defTabSz="955830" eaLnBrk="0" fontAlgn="base" hangingPunct="0">
              <a:spcBef>
                <a:spcPct val="0"/>
              </a:spcBef>
              <a:spcAft>
                <a:spcPct val="0"/>
              </a:spcAft>
              <a:defRPr sz="2300">
                <a:solidFill>
                  <a:schemeClr val="tx1"/>
                </a:solidFill>
                <a:latin typeface="Arial Narrow" pitchFamily="34" charset="0"/>
              </a:defRPr>
            </a:lvl8pPr>
            <a:lvl9pPr marL="3749794" indent="-220576" defTabSz="955830" eaLnBrk="0" fontAlgn="base" hangingPunct="0">
              <a:spcBef>
                <a:spcPct val="0"/>
              </a:spcBef>
              <a:spcAft>
                <a:spcPct val="0"/>
              </a:spcAft>
              <a:defRPr sz="2300">
                <a:solidFill>
                  <a:schemeClr val="tx1"/>
                </a:solidFill>
                <a:latin typeface="Arial Narrow" pitchFamily="34" charset="0"/>
              </a:defRPr>
            </a:lvl9pPr>
          </a:lstStyle>
          <a:p>
            <a:pPr eaLnBrk="1" hangingPunct="1"/>
            <a:fld id="{857F9605-C8CF-4053-8311-7D1471F68FA9}" type="slidenum">
              <a:rPr lang="en-GB" sz="1300">
                <a:solidFill>
                  <a:srgbClr val="000000"/>
                </a:solidFill>
                <a:latin typeface="Arial" charset="0"/>
              </a:rPr>
              <a:pPr eaLnBrk="1" hangingPunct="1"/>
              <a:t>14</a:t>
            </a:fld>
            <a:endParaRPr lang="en-GB" sz="1300" dirty="0">
              <a:solidFill>
                <a:srgbClr val="000000"/>
              </a:solidFill>
              <a:latin typeface="Arial" charset="0"/>
            </a:endParaRPr>
          </a:p>
        </p:txBody>
      </p:sp>
      <p:sp>
        <p:nvSpPr>
          <p:cNvPr id="74755" name="Rectangle 2"/>
          <p:cNvSpPr>
            <a:spLocks noGrp="1" noRot="1" noChangeAspect="1" noChangeArrowheads="1" noTextEdit="1"/>
          </p:cNvSpPr>
          <p:nvPr>
            <p:ph type="sldImg"/>
          </p:nvPr>
        </p:nvSpPr>
        <p:spPr>
          <a:xfrm>
            <a:off x="919163" y="746125"/>
            <a:ext cx="4959350" cy="3721100"/>
          </a:xfrm>
          <a:ln/>
        </p:spPr>
      </p:sp>
      <p:sp>
        <p:nvSpPr>
          <p:cNvPr id="747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55830" eaLnBrk="0" hangingPunct="0">
              <a:defRPr sz="2300">
                <a:solidFill>
                  <a:schemeClr val="tx1"/>
                </a:solidFill>
                <a:latin typeface="Arial Narrow" pitchFamily="34" charset="0"/>
              </a:defRPr>
            </a:lvl1pPr>
            <a:lvl2pPr marL="716872" indent="-275720" defTabSz="955830" eaLnBrk="0" hangingPunct="0">
              <a:defRPr sz="2300">
                <a:solidFill>
                  <a:schemeClr val="tx1"/>
                </a:solidFill>
                <a:latin typeface="Arial Narrow" pitchFamily="34" charset="0"/>
              </a:defRPr>
            </a:lvl2pPr>
            <a:lvl3pPr marL="1102881" indent="-220576" defTabSz="955830" eaLnBrk="0" hangingPunct="0">
              <a:defRPr sz="2300">
                <a:solidFill>
                  <a:schemeClr val="tx1"/>
                </a:solidFill>
                <a:latin typeface="Arial Narrow" pitchFamily="34" charset="0"/>
              </a:defRPr>
            </a:lvl3pPr>
            <a:lvl4pPr marL="1544033" indent="-220576" defTabSz="955830" eaLnBrk="0" hangingPunct="0">
              <a:defRPr sz="2300">
                <a:solidFill>
                  <a:schemeClr val="tx1"/>
                </a:solidFill>
                <a:latin typeface="Arial Narrow" pitchFamily="34" charset="0"/>
              </a:defRPr>
            </a:lvl4pPr>
            <a:lvl5pPr marL="1985185" indent="-220576" defTabSz="955830" eaLnBrk="0" hangingPunct="0">
              <a:defRPr sz="2300">
                <a:solidFill>
                  <a:schemeClr val="tx1"/>
                </a:solidFill>
                <a:latin typeface="Arial Narrow" pitchFamily="34" charset="0"/>
              </a:defRPr>
            </a:lvl5pPr>
            <a:lvl6pPr marL="2426338" indent="-220576" defTabSz="955830" eaLnBrk="0" fontAlgn="base" hangingPunct="0">
              <a:spcBef>
                <a:spcPct val="0"/>
              </a:spcBef>
              <a:spcAft>
                <a:spcPct val="0"/>
              </a:spcAft>
              <a:defRPr sz="2300">
                <a:solidFill>
                  <a:schemeClr val="tx1"/>
                </a:solidFill>
                <a:latin typeface="Arial Narrow" pitchFamily="34" charset="0"/>
              </a:defRPr>
            </a:lvl6pPr>
            <a:lvl7pPr marL="2867490" indent="-220576" defTabSz="955830" eaLnBrk="0" fontAlgn="base" hangingPunct="0">
              <a:spcBef>
                <a:spcPct val="0"/>
              </a:spcBef>
              <a:spcAft>
                <a:spcPct val="0"/>
              </a:spcAft>
              <a:defRPr sz="2300">
                <a:solidFill>
                  <a:schemeClr val="tx1"/>
                </a:solidFill>
                <a:latin typeface="Arial Narrow" pitchFamily="34" charset="0"/>
              </a:defRPr>
            </a:lvl7pPr>
            <a:lvl8pPr marL="3308642" indent="-220576" defTabSz="955830" eaLnBrk="0" fontAlgn="base" hangingPunct="0">
              <a:spcBef>
                <a:spcPct val="0"/>
              </a:spcBef>
              <a:spcAft>
                <a:spcPct val="0"/>
              </a:spcAft>
              <a:defRPr sz="2300">
                <a:solidFill>
                  <a:schemeClr val="tx1"/>
                </a:solidFill>
                <a:latin typeface="Arial Narrow" pitchFamily="34" charset="0"/>
              </a:defRPr>
            </a:lvl8pPr>
            <a:lvl9pPr marL="3749794" indent="-220576" defTabSz="955830" eaLnBrk="0" fontAlgn="base" hangingPunct="0">
              <a:spcBef>
                <a:spcPct val="0"/>
              </a:spcBef>
              <a:spcAft>
                <a:spcPct val="0"/>
              </a:spcAft>
              <a:defRPr sz="2300">
                <a:solidFill>
                  <a:schemeClr val="tx1"/>
                </a:solidFill>
                <a:latin typeface="Arial Narrow" pitchFamily="34" charset="0"/>
              </a:defRPr>
            </a:lvl9pPr>
          </a:lstStyle>
          <a:p>
            <a:pPr eaLnBrk="1" hangingPunct="1"/>
            <a:fld id="{857F9605-C8CF-4053-8311-7D1471F68FA9}" type="slidenum">
              <a:rPr lang="en-GB" sz="1300">
                <a:solidFill>
                  <a:srgbClr val="000000"/>
                </a:solidFill>
                <a:latin typeface="Arial" charset="0"/>
              </a:rPr>
              <a:pPr eaLnBrk="1" hangingPunct="1"/>
              <a:t>15</a:t>
            </a:fld>
            <a:endParaRPr lang="en-GB" sz="1300" dirty="0">
              <a:solidFill>
                <a:srgbClr val="000000"/>
              </a:solidFill>
              <a:latin typeface="Arial" charset="0"/>
            </a:endParaRPr>
          </a:p>
        </p:txBody>
      </p:sp>
      <p:sp>
        <p:nvSpPr>
          <p:cNvPr id="74755" name="Rectangle 2"/>
          <p:cNvSpPr>
            <a:spLocks noGrp="1" noRot="1" noChangeAspect="1" noChangeArrowheads="1" noTextEdit="1"/>
          </p:cNvSpPr>
          <p:nvPr>
            <p:ph type="sldImg"/>
          </p:nvPr>
        </p:nvSpPr>
        <p:spPr>
          <a:xfrm>
            <a:off x="919163" y="746125"/>
            <a:ext cx="4959350" cy="3721100"/>
          </a:xfrm>
          <a:ln/>
        </p:spPr>
      </p:sp>
      <p:sp>
        <p:nvSpPr>
          <p:cNvPr id="747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55830" eaLnBrk="0" hangingPunct="0">
              <a:defRPr sz="2300">
                <a:solidFill>
                  <a:schemeClr val="tx1"/>
                </a:solidFill>
                <a:latin typeface="Arial Narrow" pitchFamily="34" charset="0"/>
              </a:defRPr>
            </a:lvl1pPr>
            <a:lvl2pPr marL="716872" indent="-275720" defTabSz="955830" eaLnBrk="0" hangingPunct="0">
              <a:defRPr sz="2300">
                <a:solidFill>
                  <a:schemeClr val="tx1"/>
                </a:solidFill>
                <a:latin typeface="Arial Narrow" pitchFamily="34" charset="0"/>
              </a:defRPr>
            </a:lvl2pPr>
            <a:lvl3pPr marL="1102881" indent="-220576" defTabSz="955830" eaLnBrk="0" hangingPunct="0">
              <a:defRPr sz="2300">
                <a:solidFill>
                  <a:schemeClr val="tx1"/>
                </a:solidFill>
                <a:latin typeface="Arial Narrow" pitchFamily="34" charset="0"/>
              </a:defRPr>
            </a:lvl3pPr>
            <a:lvl4pPr marL="1544033" indent="-220576" defTabSz="955830" eaLnBrk="0" hangingPunct="0">
              <a:defRPr sz="2300">
                <a:solidFill>
                  <a:schemeClr val="tx1"/>
                </a:solidFill>
                <a:latin typeface="Arial Narrow" pitchFamily="34" charset="0"/>
              </a:defRPr>
            </a:lvl4pPr>
            <a:lvl5pPr marL="1985185" indent="-220576" defTabSz="955830" eaLnBrk="0" hangingPunct="0">
              <a:defRPr sz="2300">
                <a:solidFill>
                  <a:schemeClr val="tx1"/>
                </a:solidFill>
                <a:latin typeface="Arial Narrow" pitchFamily="34" charset="0"/>
              </a:defRPr>
            </a:lvl5pPr>
            <a:lvl6pPr marL="2426338" indent="-220576" defTabSz="955830" eaLnBrk="0" fontAlgn="base" hangingPunct="0">
              <a:spcBef>
                <a:spcPct val="0"/>
              </a:spcBef>
              <a:spcAft>
                <a:spcPct val="0"/>
              </a:spcAft>
              <a:defRPr sz="2300">
                <a:solidFill>
                  <a:schemeClr val="tx1"/>
                </a:solidFill>
                <a:latin typeface="Arial Narrow" pitchFamily="34" charset="0"/>
              </a:defRPr>
            </a:lvl6pPr>
            <a:lvl7pPr marL="2867490" indent="-220576" defTabSz="955830" eaLnBrk="0" fontAlgn="base" hangingPunct="0">
              <a:spcBef>
                <a:spcPct val="0"/>
              </a:spcBef>
              <a:spcAft>
                <a:spcPct val="0"/>
              </a:spcAft>
              <a:defRPr sz="2300">
                <a:solidFill>
                  <a:schemeClr val="tx1"/>
                </a:solidFill>
                <a:latin typeface="Arial Narrow" pitchFamily="34" charset="0"/>
              </a:defRPr>
            </a:lvl7pPr>
            <a:lvl8pPr marL="3308642" indent="-220576" defTabSz="955830" eaLnBrk="0" fontAlgn="base" hangingPunct="0">
              <a:spcBef>
                <a:spcPct val="0"/>
              </a:spcBef>
              <a:spcAft>
                <a:spcPct val="0"/>
              </a:spcAft>
              <a:defRPr sz="2300">
                <a:solidFill>
                  <a:schemeClr val="tx1"/>
                </a:solidFill>
                <a:latin typeface="Arial Narrow" pitchFamily="34" charset="0"/>
              </a:defRPr>
            </a:lvl8pPr>
            <a:lvl9pPr marL="3749794" indent="-220576" defTabSz="955830" eaLnBrk="0" fontAlgn="base" hangingPunct="0">
              <a:spcBef>
                <a:spcPct val="0"/>
              </a:spcBef>
              <a:spcAft>
                <a:spcPct val="0"/>
              </a:spcAft>
              <a:defRPr sz="2300">
                <a:solidFill>
                  <a:schemeClr val="tx1"/>
                </a:solidFill>
                <a:latin typeface="Arial Narrow" pitchFamily="34" charset="0"/>
              </a:defRPr>
            </a:lvl9pPr>
          </a:lstStyle>
          <a:p>
            <a:pPr eaLnBrk="1" hangingPunct="1"/>
            <a:fld id="{857F9605-C8CF-4053-8311-7D1471F68FA9}" type="slidenum">
              <a:rPr lang="en-GB" sz="1300">
                <a:solidFill>
                  <a:srgbClr val="000000"/>
                </a:solidFill>
                <a:latin typeface="Arial" charset="0"/>
              </a:rPr>
              <a:pPr eaLnBrk="1" hangingPunct="1"/>
              <a:t>16</a:t>
            </a:fld>
            <a:endParaRPr lang="en-GB" sz="1300" dirty="0">
              <a:solidFill>
                <a:srgbClr val="000000"/>
              </a:solidFill>
              <a:latin typeface="Arial" charset="0"/>
            </a:endParaRPr>
          </a:p>
        </p:txBody>
      </p:sp>
      <p:sp>
        <p:nvSpPr>
          <p:cNvPr id="74755" name="Rectangle 2"/>
          <p:cNvSpPr>
            <a:spLocks noGrp="1" noRot="1" noChangeAspect="1" noChangeArrowheads="1" noTextEdit="1"/>
          </p:cNvSpPr>
          <p:nvPr>
            <p:ph type="sldImg"/>
          </p:nvPr>
        </p:nvSpPr>
        <p:spPr>
          <a:xfrm>
            <a:off x="919163" y="746125"/>
            <a:ext cx="4959350" cy="3721100"/>
          </a:xfrm>
          <a:ln/>
        </p:spPr>
      </p:sp>
      <p:sp>
        <p:nvSpPr>
          <p:cNvPr id="7475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59350" cy="3721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24E73EA-7D98-4F00-85D1-C476DD331646}" type="slidenum">
              <a:rPr lang="en-GB">
                <a:solidFill>
                  <a:srgbClr val="000000"/>
                </a:solidFill>
              </a:rPr>
              <a:pPr>
                <a:defRPr/>
              </a:pPr>
              <a:t>17</a:t>
            </a:fld>
            <a:endParaRPr lang="en-GB">
              <a:solidFill>
                <a:srgbClr val="000000"/>
              </a:solidFill>
            </a:endParaRPr>
          </a:p>
        </p:txBody>
      </p:sp>
    </p:spTree>
    <p:extLst>
      <p:ext uri="{BB962C8B-B14F-4D97-AF65-F5344CB8AC3E}">
        <p14:creationId xmlns:p14="http://schemas.microsoft.com/office/powerpoint/2010/main" val="713596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55830" eaLnBrk="0" hangingPunct="0">
              <a:defRPr sz="2300">
                <a:solidFill>
                  <a:schemeClr val="tx1"/>
                </a:solidFill>
                <a:latin typeface="Arial Narrow" pitchFamily="34" charset="0"/>
              </a:defRPr>
            </a:lvl1pPr>
            <a:lvl2pPr marL="716872" indent="-275720" defTabSz="955830" eaLnBrk="0" hangingPunct="0">
              <a:defRPr sz="2300">
                <a:solidFill>
                  <a:schemeClr val="tx1"/>
                </a:solidFill>
                <a:latin typeface="Arial Narrow" pitchFamily="34" charset="0"/>
              </a:defRPr>
            </a:lvl2pPr>
            <a:lvl3pPr marL="1102881" indent="-220576" defTabSz="955830" eaLnBrk="0" hangingPunct="0">
              <a:defRPr sz="2300">
                <a:solidFill>
                  <a:schemeClr val="tx1"/>
                </a:solidFill>
                <a:latin typeface="Arial Narrow" pitchFamily="34" charset="0"/>
              </a:defRPr>
            </a:lvl3pPr>
            <a:lvl4pPr marL="1544033" indent="-220576" defTabSz="955830" eaLnBrk="0" hangingPunct="0">
              <a:defRPr sz="2300">
                <a:solidFill>
                  <a:schemeClr val="tx1"/>
                </a:solidFill>
                <a:latin typeface="Arial Narrow" pitchFamily="34" charset="0"/>
              </a:defRPr>
            </a:lvl4pPr>
            <a:lvl5pPr marL="1985185" indent="-220576" defTabSz="955830" eaLnBrk="0" hangingPunct="0">
              <a:defRPr sz="2300">
                <a:solidFill>
                  <a:schemeClr val="tx1"/>
                </a:solidFill>
                <a:latin typeface="Arial Narrow" pitchFamily="34" charset="0"/>
              </a:defRPr>
            </a:lvl5pPr>
            <a:lvl6pPr marL="2426338" indent="-220576" defTabSz="955830" eaLnBrk="0" fontAlgn="base" hangingPunct="0">
              <a:spcBef>
                <a:spcPct val="0"/>
              </a:spcBef>
              <a:spcAft>
                <a:spcPct val="0"/>
              </a:spcAft>
              <a:defRPr sz="2300">
                <a:solidFill>
                  <a:schemeClr val="tx1"/>
                </a:solidFill>
                <a:latin typeface="Arial Narrow" pitchFamily="34" charset="0"/>
              </a:defRPr>
            </a:lvl6pPr>
            <a:lvl7pPr marL="2867490" indent="-220576" defTabSz="955830" eaLnBrk="0" fontAlgn="base" hangingPunct="0">
              <a:spcBef>
                <a:spcPct val="0"/>
              </a:spcBef>
              <a:spcAft>
                <a:spcPct val="0"/>
              </a:spcAft>
              <a:defRPr sz="2300">
                <a:solidFill>
                  <a:schemeClr val="tx1"/>
                </a:solidFill>
                <a:latin typeface="Arial Narrow" pitchFamily="34" charset="0"/>
              </a:defRPr>
            </a:lvl7pPr>
            <a:lvl8pPr marL="3308642" indent="-220576" defTabSz="955830" eaLnBrk="0" fontAlgn="base" hangingPunct="0">
              <a:spcBef>
                <a:spcPct val="0"/>
              </a:spcBef>
              <a:spcAft>
                <a:spcPct val="0"/>
              </a:spcAft>
              <a:defRPr sz="2300">
                <a:solidFill>
                  <a:schemeClr val="tx1"/>
                </a:solidFill>
                <a:latin typeface="Arial Narrow" pitchFamily="34" charset="0"/>
              </a:defRPr>
            </a:lvl8pPr>
            <a:lvl9pPr marL="3749794" indent="-220576" defTabSz="955830" eaLnBrk="0" fontAlgn="base" hangingPunct="0">
              <a:spcBef>
                <a:spcPct val="0"/>
              </a:spcBef>
              <a:spcAft>
                <a:spcPct val="0"/>
              </a:spcAft>
              <a:defRPr sz="2300">
                <a:solidFill>
                  <a:schemeClr val="tx1"/>
                </a:solidFill>
                <a:latin typeface="Arial Narrow" pitchFamily="34" charset="0"/>
              </a:defRPr>
            </a:lvl9pPr>
          </a:lstStyle>
          <a:p>
            <a:pPr eaLnBrk="1" hangingPunct="1"/>
            <a:fld id="{0A201C94-9229-4D2D-AC4E-971A255C6EE2}" type="slidenum">
              <a:rPr lang="en-GB" sz="1300">
                <a:solidFill>
                  <a:srgbClr val="000000"/>
                </a:solidFill>
                <a:latin typeface="Arial" charset="0"/>
              </a:rPr>
              <a:pPr eaLnBrk="1" hangingPunct="1"/>
              <a:t>18</a:t>
            </a:fld>
            <a:endParaRPr lang="en-GB" sz="1300" dirty="0">
              <a:solidFill>
                <a:srgbClr val="000000"/>
              </a:solidFill>
              <a:latin typeface="Arial" charset="0"/>
            </a:endParaRPr>
          </a:p>
        </p:txBody>
      </p:sp>
      <p:sp>
        <p:nvSpPr>
          <p:cNvPr id="68611" name="Rectangle 2"/>
          <p:cNvSpPr>
            <a:spLocks noGrp="1" noRot="1" noChangeAspect="1" noChangeArrowheads="1" noTextEdit="1"/>
          </p:cNvSpPr>
          <p:nvPr>
            <p:ph type="sldImg"/>
          </p:nvPr>
        </p:nvSpPr>
        <p:spPr>
          <a:xfrm>
            <a:off x="919163" y="746125"/>
            <a:ext cx="4959350" cy="3721100"/>
          </a:xfrm>
          <a:ln/>
        </p:spPr>
      </p:sp>
      <p:sp>
        <p:nvSpPr>
          <p:cNvPr id="686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55830" eaLnBrk="0" hangingPunct="0">
              <a:defRPr sz="2300">
                <a:solidFill>
                  <a:schemeClr val="tx1"/>
                </a:solidFill>
                <a:latin typeface="Arial Narrow" pitchFamily="34" charset="0"/>
              </a:defRPr>
            </a:lvl1pPr>
            <a:lvl2pPr marL="716872" indent="-275720" defTabSz="955830" eaLnBrk="0" hangingPunct="0">
              <a:defRPr sz="2300">
                <a:solidFill>
                  <a:schemeClr val="tx1"/>
                </a:solidFill>
                <a:latin typeface="Arial Narrow" pitchFamily="34" charset="0"/>
              </a:defRPr>
            </a:lvl2pPr>
            <a:lvl3pPr marL="1102881" indent="-220576" defTabSz="955830" eaLnBrk="0" hangingPunct="0">
              <a:defRPr sz="2300">
                <a:solidFill>
                  <a:schemeClr val="tx1"/>
                </a:solidFill>
                <a:latin typeface="Arial Narrow" pitchFamily="34" charset="0"/>
              </a:defRPr>
            </a:lvl3pPr>
            <a:lvl4pPr marL="1544033" indent="-220576" defTabSz="955830" eaLnBrk="0" hangingPunct="0">
              <a:defRPr sz="2300">
                <a:solidFill>
                  <a:schemeClr val="tx1"/>
                </a:solidFill>
                <a:latin typeface="Arial Narrow" pitchFamily="34" charset="0"/>
              </a:defRPr>
            </a:lvl4pPr>
            <a:lvl5pPr marL="1985185" indent="-220576" defTabSz="955830" eaLnBrk="0" hangingPunct="0">
              <a:defRPr sz="2300">
                <a:solidFill>
                  <a:schemeClr val="tx1"/>
                </a:solidFill>
                <a:latin typeface="Arial Narrow" pitchFamily="34" charset="0"/>
              </a:defRPr>
            </a:lvl5pPr>
            <a:lvl6pPr marL="2426338" indent="-220576" defTabSz="955830" eaLnBrk="0" fontAlgn="base" hangingPunct="0">
              <a:spcBef>
                <a:spcPct val="0"/>
              </a:spcBef>
              <a:spcAft>
                <a:spcPct val="0"/>
              </a:spcAft>
              <a:defRPr sz="2300">
                <a:solidFill>
                  <a:schemeClr val="tx1"/>
                </a:solidFill>
                <a:latin typeface="Arial Narrow" pitchFamily="34" charset="0"/>
              </a:defRPr>
            </a:lvl6pPr>
            <a:lvl7pPr marL="2867490" indent="-220576" defTabSz="955830" eaLnBrk="0" fontAlgn="base" hangingPunct="0">
              <a:spcBef>
                <a:spcPct val="0"/>
              </a:spcBef>
              <a:spcAft>
                <a:spcPct val="0"/>
              </a:spcAft>
              <a:defRPr sz="2300">
                <a:solidFill>
                  <a:schemeClr val="tx1"/>
                </a:solidFill>
                <a:latin typeface="Arial Narrow" pitchFamily="34" charset="0"/>
              </a:defRPr>
            </a:lvl7pPr>
            <a:lvl8pPr marL="3308642" indent="-220576" defTabSz="955830" eaLnBrk="0" fontAlgn="base" hangingPunct="0">
              <a:spcBef>
                <a:spcPct val="0"/>
              </a:spcBef>
              <a:spcAft>
                <a:spcPct val="0"/>
              </a:spcAft>
              <a:defRPr sz="2300">
                <a:solidFill>
                  <a:schemeClr val="tx1"/>
                </a:solidFill>
                <a:latin typeface="Arial Narrow" pitchFamily="34" charset="0"/>
              </a:defRPr>
            </a:lvl8pPr>
            <a:lvl9pPr marL="3749794" indent="-220576" defTabSz="955830" eaLnBrk="0" fontAlgn="base" hangingPunct="0">
              <a:spcBef>
                <a:spcPct val="0"/>
              </a:spcBef>
              <a:spcAft>
                <a:spcPct val="0"/>
              </a:spcAft>
              <a:defRPr sz="2300">
                <a:solidFill>
                  <a:schemeClr val="tx1"/>
                </a:solidFill>
                <a:latin typeface="Arial Narrow" pitchFamily="34" charset="0"/>
              </a:defRPr>
            </a:lvl9pPr>
          </a:lstStyle>
          <a:p>
            <a:pPr eaLnBrk="1" hangingPunct="1"/>
            <a:fld id="{857F9605-C8CF-4053-8311-7D1471F68FA9}" type="slidenum">
              <a:rPr lang="en-GB" sz="1300">
                <a:solidFill>
                  <a:srgbClr val="000000"/>
                </a:solidFill>
                <a:latin typeface="Arial" charset="0"/>
              </a:rPr>
              <a:pPr eaLnBrk="1" hangingPunct="1"/>
              <a:t>19</a:t>
            </a:fld>
            <a:endParaRPr lang="en-GB" sz="1300" dirty="0">
              <a:solidFill>
                <a:srgbClr val="000000"/>
              </a:solidFill>
              <a:latin typeface="Arial" charset="0"/>
            </a:endParaRPr>
          </a:p>
        </p:txBody>
      </p:sp>
      <p:sp>
        <p:nvSpPr>
          <p:cNvPr id="74755" name="Rectangle 2"/>
          <p:cNvSpPr>
            <a:spLocks noGrp="1" noRot="1" noChangeAspect="1" noChangeArrowheads="1" noTextEdit="1"/>
          </p:cNvSpPr>
          <p:nvPr>
            <p:ph type="sldImg"/>
          </p:nvPr>
        </p:nvSpPr>
        <p:spPr>
          <a:xfrm>
            <a:off x="919163" y="746125"/>
            <a:ext cx="4959350" cy="3721100"/>
          </a:xfrm>
          <a:ln/>
        </p:spPr>
      </p:sp>
      <p:sp>
        <p:nvSpPr>
          <p:cNvPr id="7475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55830" eaLnBrk="0" hangingPunct="0">
              <a:defRPr sz="2300">
                <a:solidFill>
                  <a:schemeClr val="tx1"/>
                </a:solidFill>
                <a:latin typeface="Arial Narrow" pitchFamily="34" charset="0"/>
              </a:defRPr>
            </a:lvl1pPr>
            <a:lvl2pPr marL="716872" indent="-275720" defTabSz="955830" eaLnBrk="0" hangingPunct="0">
              <a:defRPr sz="2300">
                <a:solidFill>
                  <a:schemeClr val="tx1"/>
                </a:solidFill>
                <a:latin typeface="Arial Narrow" pitchFamily="34" charset="0"/>
              </a:defRPr>
            </a:lvl2pPr>
            <a:lvl3pPr marL="1102881" indent="-220576" defTabSz="955830" eaLnBrk="0" hangingPunct="0">
              <a:defRPr sz="2300">
                <a:solidFill>
                  <a:schemeClr val="tx1"/>
                </a:solidFill>
                <a:latin typeface="Arial Narrow" pitchFamily="34" charset="0"/>
              </a:defRPr>
            </a:lvl3pPr>
            <a:lvl4pPr marL="1544033" indent="-220576" defTabSz="955830" eaLnBrk="0" hangingPunct="0">
              <a:defRPr sz="2300">
                <a:solidFill>
                  <a:schemeClr val="tx1"/>
                </a:solidFill>
                <a:latin typeface="Arial Narrow" pitchFamily="34" charset="0"/>
              </a:defRPr>
            </a:lvl4pPr>
            <a:lvl5pPr marL="1985185" indent="-220576" defTabSz="955830" eaLnBrk="0" hangingPunct="0">
              <a:defRPr sz="2300">
                <a:solidFill>
                  <a:schemeClr val="tx1"/>
                </a:solidFill>
                <a:latin typeface="Arial Narrow" pitchFamily="34" charset="0"/>
              </a:defRPr>
            </a:lvl5pPr>
            <a:lvl6pPr marL="2426338" indent="-220576" defTabSz="955830" eaLnBrk="0" fontAlgn="base" hangingPunct="0">
              <a:spcBef>
                <a:spcPct val="0"/>
              </a:spcBef>
              <a:spcAft>
                <a:spcPct val="0"/>
              </a:spcAft>
              <a:defRPr sz="2300">
                <a:solidFill>
                  <a:schemeClr val="tx1"/>
                </a:solidFill>
                <a:latin typeface="Arial Narrow" pitchFamily="34" charset="0"/>
              </a:defRPr>
            </a:lvl6pPr>
            <a:lvl7pPr marL="2867490" indent="-220576" defTabSz="955830" eaLnBrk="0" fontAlgn="base" hangingPunct="0">
              <a:spcBef>
                <a:spcPct val="0"/>
              </a:spcBef>
              <a:spcAft>
                <a:spcPct val="0"/>
              </a:spcAft>
              <a:defRPr sz="2300">
                <a:solidFill>
                  <a:schemeClr val="tx1"/>
                </a:solidFill>
                <a:latin typeface="Arial Narrow" pitchFamily="34" charset="0"/>
              </a:defRPr>
            </a:lvl7pPr>
            <a:lvl8pPr marL="3308642" indent="-220576" defTabSz="955830" eaLnBrk="0" fontAlgn="base" hangingPunct="0">
              <a:spcBef>
                <a:spcPct val="0"/>
              </a:spcBef>
              <a:spcAft>
                <a:spcPct val="0"/>
              </a:spcAft>
              <a:defRPr sz="2300">
                <a:solidFill>
                  <a:schemeClr val="tx1"/>
                </a:solidFill>
                <a:latin typeface="Arial Narrow" pitchFamily="34" charset="0"/>
              </a:defRPr>
            </a:lvl8pPr>
            <a:lvl9pPr marL="3749794" indent="-220576" defTabSz="955830" eaLnBrk="0" fontAlgn="base" hangingPunct="0">
              <a:spcBef>
                <a:spcPct val="0"/>
              </a:spcBef>
              <a:spcAft>
                <a:spcPct val="0"/>
              </a:spcAft>
              <a:defRPr sz="2300">
                <a:solidFill>
                  <a:schemeClr val="tx1"/>
                </a:solidFill>
                <a:latin typeface="Arial Narrow" pitchFamily="34" charset="0"/>
              </a:defRPr>
            </a:lvl9pPr>
          </a:lstStyle>
          <a:p>
            <a:pPr eaLnBrk="1" hangingPunct="1"/>
            <a:fld id="{857F9605-C8CF-4053-8311-7D1471F68FA9}" type="slidenum">
              <a:rPr lang="en-GB" sz="1300">
                <a:solidFill>
                  <a:srgbClr val="000000"/>
                </a:solidFill>
                <a:latin typeface="Arial" charset="0"/>
              </a:rPr>
              <a:pPr eaLnBrk="1" hangingPunct="1"/>
              <a:t>20</a:t>
            </a:fld>
            <a:endParaRPr lang="en-GB" sz="1300" dirty="0">
              <a:solidFill>
                <a:srgbClr val="000000"/>
              </a:solidFill>
              <a:latin typeface="Arial" charset="0"/>
            </a:endParaRPr>
          </a:p>
        </p:txBody>
      </p:sp>
      <p:sp>
        <p:nvSpPr>
          <p:cNvPr id="74755" name="Rectangle 2"/>
          <p:cNvSpPr>
            <a:spLocks noGrp="1" noRot="1" noChangeAspect="1" noChangeArrowheads="1" noTextEdit="1"/>
          </p:cNvSpPr>
          <p:nvPr>
            <p:ph type="sldImg"/>
          </p:nvPr>
        </p:nvSpPr>
        <p:spPr>
          <a:xfrm>
            <a:off x="919163" y="746125"/>
            <a:ext cx="4959350" cy="3721100"/>
          </a:xfrm>
          <a:ln/>
        </p:spPr>
      </p:sp>
      <p:sp>
        <p:nvSpPr>
          <p:cNvPr id="7475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55830" eaLnBrk="0" hangingPunct="0">
              <a:defRPr sz="2300">
                <a:solidFill>
                  <a:schemeClr val="tx1"/>
                </a:solidFill>
                <a:latin typeface="Arial Narrow" pitchFamily="34" charset="0"/>
              </a:defRPr>
            </a:lvl1pPr>
            <a:lvl2pPr marL="716872" indent="-275720" defTabSz="955830" eaLnBrk="0" hangingPunct="0">
              <a:defRPr sz="2300">
                <a:solidFill>
                  <a:schemeClr val="tx1"/>
                </a:solidFill>
                <a:latin typeface="Arial Narrow" pitchFamily="34" charset="0"/>
              </a:defRPr>
            </a:lvl2pPr>
            <a:lvl3pPr marL="1102881" indent="-220576" defTabSz="955830" eaLnBrk="0" hangingPunct="0">
              <a:defRPr sz="2300">
                <a:solidFill>
                  <a:schemeClr val="tx1"/>
                </a:solidFill>
                <a:latin typeface="Arial Narrow" pitchFamily="34" charset="0"/>
              </a:defRPr>
            </a:lvl3pPr>
            <a:lvl4pPr marL="1544033" indent="-220576" defTabSz="955830" eaLnBrk="0" hangingPunct="0">
              <a:defRPr sz="2300">
                <a:solidFill>
                  <a:schemeClr val="tx1"/>
                </a:solidFill>
                <a:latin typeface="Arial Narrow" pitchFamily="34" charset="0"/>
              </a:defRPr>
            </a:lvl4pPr>
            <a:lvl5pPr marL="1985185" indent="-220576" defTabSz="955830" eaLnBrk="0" hangingPunct="0">
              <a:defRPr sz="2300">
                <a:solidFill>
                  <a:schemeClr val="tx1"/>
                </a:solidFill>
                <a:latin typeface="Arial Narrow" pitchFamily="34" charset="0"/>
              </a:defRPr>
            </a:lvl5pPr>
            <a:lvl6pPr marL="2426338" indent="-220576" defTabSz="955830" eaLnBrk="0" fontAlgn="base" hangingPunct="0">
              <a:spcBef>
                <a:spcPct val="0"/>
              </a:spcBef>
              <a:spcAft>
                <a:spcPct val="0"/>
              </a:spcAft>
              <a:defRPr sz="2300">
                <a:solidFill>
                  <a:schemeClr val="tx1"/>
                </a:solidFill>
                <a:latin typeface="Arial Narrow" pitchFamily="34" charset="0"/>
              </a:defRPr>
            </a:lvl6pPr>
            <a:lvl7pPr marL="2867490" indent="-220576" defTabSz="955830" eaLnBrk="0" fontAlgn="base" hangingPunct="0">
              <a:spcBef>
                <a:spcPct val="0"/>
              </a:spcBef>
              <a:spcAft>
                <a:spcPct val="0"/>
              </a:spcAft>
              <a:defRPr sz="2300">
                <a:solidFill>
                  <a:schemeClr val="tx1"/>
                </a:solidFill>
                <a:latin typeface="Arial Narrow" pitchFamily="34" charset="0"/>
              </a:defRPr>
            </a:lvl7pPr>
            <a:lvl8pPr marL="3308642" indent="-220576" defTabSz="955830" eaLnBrk="0" fontAlgn="base" hangingPunct="0">
              <a:spcBef>
                <a:spcPct val="0"/>
              </a:spcBef>
              <a:spcAft>
                <a:spcPct val="0"/>
              </a:spcAft>
              <a:defRPr sz="2300">
                <a:solidFill>
                  <a:schemeClr val="tx1"/>
                </a:solidFill>
                <a:latin typeface="Arial Narrow" pitchFamily="34" charset="0"/>
              </a:defRPr>
            </a:lvl8pPr>
            <a:lvl9pPr marL="3749794" indent="-220576" defTabSz="955830" eaLnBrk="0" fontAlgn="base" hangingPunct="0">
              <a:spcBef>
                <a:spcPct val="0"/>
              </a:spcBef>
              <a:spcAft>
                <a:spcPct val="0"/>
              </a:spcAft>
              <a:defRPr sz="2300">
                <a:solidFill>
                  <a:schemeClr val="tx1"/>
                </a:solidFill>
                <a:latin typeface="Arial Narrow" pitchFamily="34" charset="0"/>
              </a:defRPr>
            </a:lvl9pPr>
          </a:lstStyle>
          <a:p>
            <a:pPr eaLnBrk="1" hangingPunct="1"/>
            <a:fld id="{857F9605-C8CF-4053-8311-7D1471F68FA9}" type="slidenum">
              <a:rPr lang="en-GB" sz="1300">
                <a:solidFill>
                  <a:srgbClr val="000000"/>
                </a:solidFill>
                <a:latin typeface="Arial" charset="0"/>
              </a:rPr>
              <a:pPr eaLnBrk="1" hangingPunct="1"/>
              <a:t>21</a:t>
            </a:fld>
            <a:endParaRPr lang="en-GB" sz="1300" dirty="0">
              <a:solidFill>
                <a:srgbClr val="000000"/>
              </a:solidFill>
              <a:latin typeface="Arial" charset="0"/>
            </a:endParaRPr>
          </a:p>
        </p:txBody>
      </p:sp>
      <p:sp>
        <p:nvSpPr>
          <p:cNvPr id="74755" name="Rectangle 2"/>
          <p:cNvSpPr>
            <a:spLocks noGrp="1" noRot="1" noChangeAspect="1" noChangeArrowheads="1" noTextEdit="1"/>
          </p:cNvSpPr>
          <p:nvPr>
            <p:ph type="sldImg"/>
          </p:nvPr>
        </p:nvSpPr>
        <p:spPr>
          <a:xfrm>
            <a:off x="919163" y="746125"/>
            <a:ext cx="4959350" cy="3721100"/>
          </a:xfrm>
          <a:ln/>
        </p:spPr>
      </p:sp>
      <p:sp>
        <p:nvSpPr>
          <p:cNvPr id="7475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55830" eaLnBrk="0" hangingPunct="0">
              <a:defRPr sz="2300">
                <a:solidFill>
                  <a:schemeClr val="tx1"/>
                </a:solidFill>
                <a:latin typeface="Arial Narrow" pitchFamily="34" charset="0"/>
              </a:defRPr>
            </a:lvl1pPr>
            <a:lvl2pPr marL="716872" indent="-275720" defTabSz="955830" eaLnBrk="0" hangingPunct="0">
              <a:defRPr sz="2300">
                <a:solidFill>
                  <a:schemeClr val="tx1"/>
                </a:solidFill>
                <a:latin typeface="Arial Narrow" pitchFamily="34" charset="0"/>
              </a:defRPr>
            </a:lvl2pPr>
            <a:lvl3pPr marL="1102881" indent="-220576" defTabSz="955830" eaLnBrk="0" hangingPunct="0">
              <a:defRPr sz="2300">
                <a:solidFill>
                  <a:schemeClr val="tx1"/>
                </a:solidFill>
                <a:latin typeface="Arial Narrow" pitchFamily="34" charset="0"/>
              </a:defRPr>
            </a:lvl3pPr>
            <a:lvl4pPr marL="1544033" indent="-220576" defTabSz="955830" eaLnBrk="0" hangingPunct="0">
              <a:defRPr sz="2300">
                <a:solidFill>
                  <a:schemeClr val="tx1"/>
                </a:solidFill>
                <a:latin typeface="Arial Narrow" pitchFamily="34" charset="0"/>
              </a:defRPr>
            </a:lvl4pPr>
            <a:lvl5pPr marL="1985185" indent="-220576" defTabSz="955830" eaLnBrk="0" hangingPunct="0">
              <a:defRPr sz="2300">
                <a:solidFill>
                  <a:schemeClr val="tx1"/>
                </a:solidFill>
                <a:latin typeface="Arial Narrow" pitchFamily="34" charset="0"/>
              </a:defRPr>
            </a:lvl5pPr>
            <a:lvl6pPr marL="2426338" indent="-220576" defTabSz="955830" eaLnBrk="0" fontAlgn="base" hangingPunct="0">
              <a:spcBef>
                <a:spcPct val="0"/>
              </a:spcBef>
              <a:spcAft>
                <a:spcPct val="0"/>
              </a:spcAft>
              <a:defRPr sz="2300">
                <a:solidFill>
                  <a:schemeClr val="tx1"/>
                </a:solidFill>
                <a:latin typeface="Arial Narrow" pitchFamily="34" charset="0"/>
              </a:defRPr>
            </a:lvl6pPr>
            <a:lvl7pPr marL="2867490" indent="-220576" defTabSz="955830" eaLnBrk="0" fontAlgn="base" hangingPunct="0">
              <a:spcBef>
                <a:spcPct val="0"/>
              </a:spcBef>
              <a:spcAft>
                <a:spcPct val="0"/>
              </a:spcAft>
              <a:defRPr sz="2300">
                <a:solidFill>
                  <a:schemeClr val="tx1"/>
                </a:solidFill>
                <a:latin typeface="Arial Narrow" pitchFamily="34" charset="0"/>
              </a:defRPr>
            </a:lvl7pPr>
            <a:lvl8pPr marL="3308642" indent="-220576" defTabSz="955830" eaLnBrk="0" fontAlgn="base" hangingPunct="0">
              <a:spcBef>
                <a:spcPct val="0"/>
              </a:spcBef>
              <a:spcAft>
                <a:spcPct val="0"/>
              </a:spcAft>
              <a:defRPr sz="2300">
                <a:solidFill>
                  <a:schemeClr val="tx1"/>
                </a:solidFill>
                <a:latin typeface="Arial Narrow" pitchFamily="34" charset="0"/>
              </a:defRPr>
            </a:lvl8pPr>
            <a:lvl9pPr marL="3749794" indent="-220576" defTabSz="955830" eaLnBrk="0" fontAlgn="base" hangingPunct="0">
              <a:spcBef>
                <a:spcPct val="0"/>
              </a:spcBef>
              <a:spcAft>
                <a:spcPct val="0"/>
              </a:spcAft>
              <a:defRPr sz="2300">
                <a:solidFill>
                  <a:schemeClr val="tx1"/>
                </a:solidFill>
                <a:latin typeface="Arial Narrow" pitchFamily="34" charset="0"/>
              </a:defRPr>
            </a:lvl9pPr>
          </a:lstStyle>
          <a:p>
            <a:pPr eaLnBrk="1" hangingPunct="1"/>
            <a:fld id="{857F9605-C8CF-4053-8311-7D1471F68FA9}" type="slidenum">
              <a:rPr lang="en-GB" sz="1300">
                <a:solidFill>
                  <a:srgbClr val="000000"/>
                </a:solidFill>
                <a:latin typeface="Arial" charset="0"/>
              </a:rPr>
              <a:pPr eaLnBrk="1" hangingPunct="1"/>
              <a:t>22</a:t>
            </a:fld>
            <a:endParaRPr lang="en-GB" sz="1300" dirty="0">
              <a:solidFill>
                <a:srgbClr val="000000"/>
              </a:solidFill>
              <a:latin typeface="Arial" charset="0"/>
            </a:endParaRPr>
          </a:p>
        </p:txBody>
      </p:sp>
      <p:sp>
        <p:nvSpPr>
          <p:cNvPr id="74755" name="Rectangle 2"/>
          <p:cNvSpPr>
            <a:spLocks noGrp="1" noRot="1" noChangeAspect="1" noChangeArrowheads="1" noTextEdit="1"/>
          </p:cNvSpPr>
          <p:nvPr>
            <p:ph type="sldImg"/>
          </p:nvPr>
        </p:nvSpPr>
        <p:spPr>
          <a:xfrm>
            <a:off x="919163" y="746125"/>
            <a:ext cx="4959350" cy="3721100"/>
          </a:xfrm>
          <a:ln/>
        </p:spPr>
      </p:sp>
      <p:sp>
        <p:nvSpPr>
          <p:cNvPr id="7475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149A1-CCE5-4B75-8D69-5A8185DB135F}" type="slidenum">
              <a:rPr lang="en-GB"/>
              <a:pPr/>
              <a:t>23</a:t>
            </a:fld>
            <a:endParaRPr lang="en-GB"/>
          </a:p>
        </p:txBody>
      </p:sp>
      <p:sp>
        <p:nvSpPr>
          <p:cNvPr id="1037314" name="Rectangle 2"/>
          <p:cNvSpPr>
            <a:spLocks noGrp="1" noRot="1" noChangeAspect="1" noChangeArrowheads="1" noTextEdit="1"/>
          </p:cNvSpPr>
          <p:nvPr>
            <p:ph type="sldImg"/>
          </p:nvPr>
        </p:nvSpPr>
        <p:spPr>
          <a:ln/>
        </p:spPr>
      </p:sp>
      <p:sp>
        <p:nvSpPr>
          <p:cNvPr id="1037315"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149A1-CCE5-4B75-8D69-5A8185DB135F}" type="slidenum">
              <a:rPr lang="en-GB"/>
              <a:pPr/>
              <a:t>2</a:t>
            </a:fld>
            <a:endParaRPr lang="en-GB"/>
          </a:p>
        </p:txBody>
      </p:sp>
      <p:sp>
        <p:nvSpPr>
          <p:cNvPr id="1037314" name="Rectangle 2"/>
          <p:cNvSpPr>
            <a:spLocks noGrp="1" noRot="1" noChangeAspect="1" noChangeArrowheads="1" noTextEdit="1"/>
          </p:cNvSpPr>
          <p:nvPr>
            <p:ph type="sldImg"/>
          </p:nvPr>
        </p:nvSpPr>
        <p:spPr>
          <a:ln/>
        </p:spPr>
      </p:sp>
      <p:sp>
        <p:nvSpPr>
          <p:cNvPr id="1037315"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55830" eaLnBrk="0" hangingPunct="0">
              <a:defRPr sz="2300">
                <a:solidFill>
                  <a:schemeClr val="tx1"/>
                </a:solidFill>
                <a:latin typeface="Arial Narrow" pitchFamily="34" charset="0"/>
              </a:defRPr>
            </a:lvl1pPr>
            <a:lvl2pPr marL="716872" indent="-275720" defTabSz="955830" eaLnBrk="0" hangingPunct="0">
              <a:defRPr sz="2300">
                <a:solidFill>
                  <a:schemeClr val="tx1"/>
                </a:solidFill>
                <a:latin typeface="Arial Narrow" pitchFamily="34" charset="0"/>
              </a:defRPr>
            </a:lvl2pPr>
            <a:lvl3pPr marL="1102881" indent="-220576" defTabSz="955830" eaLnBrk="0" hangingPunct="0">
              <a:defRPr sz="2300">
                <a:solidFill>
                  <a:schemeClr val="tx1"/>
                </a:solidFill>
                <a:latin typeface="Arial Narrow" pitchFamily="34" charset="0"/>
              </a:defRPr>
            </a:lvl3pPr>
            <a:lvl4pPr marL="1544033" indent="-220576" defTabSz="955830" eaLnBrk="0" hangingPunct="0">
              <a:defRPr sz="2300">
                <a:solidFill>
                  <a:schemeClr val="tx1"/>
                </a:solidFill>
                <a:latin typeface="Arial Narrow" pitchFamily="34" charset="0"/>
              </a:defRPr>
            </a:lvl4pPr>
            <a:lvl5pPr marL="1985185" indent="-220576" defTabSz="955830" eaLnBrk="0" hangingPunct="0">
              <a:defRPr sz="2300">
                <a:solidFill>
                  <a:schemeClr val="tx1"/>
                </a:solidFill>
                <a:latin typeface="Arial Narrow" pitchFamily="34" charset="0"/>
              </a:defRPr>
            </a:lvl5pPr>
            <a:lvl6pPr marL="2426338" indent="-220576" defTabSz="955830" eaLnBrk="0" fontAlgn="base" hangingPunct="0">
              <a:spcBef>
                <a:spcPct val="0"/>
              </a:spcBef>
              <a:spcAft>
                <a:spcPct val="0"/>
              </a:spcAft>
              <a:defRPr sz="2300">
                <a:solidFill>
                  <a:schemeClr val="tx1"/>
                </a:solidFill>
                <a:latin typeface="Arial Narrow" pitchFamily="34" charset="0"/>
              </a:defRPr>
            </a:lvl6pPr>
            <a:lvl7pPr marL="2867490" indent="-220576" defTabSz="955830" eaLnBrk="0" fontAlgn="base" hangingPunct="0">
              <a:spcBef>
                <a:spcPct val="0"/>
              </a:spcBef>
              <a:spcAft>
                <a:spcPct val="0"/>
              </a:spcAft>
              <a:defRPr sz="2300">
                <a:solidFill>
                  <a:schemeClr val="tx1"/>
                </a:solidFill>
                <a:latin typeface="Arial Narrow" pitchFamily="34" charset="0"/>
              </a:defRPr>
            </a:lvl7pPr>
            <a:lvl8pPr marL="3308642" indent="-220576" defTabSz="955830" eaLnBrk="0" fontAlgn="base" hangingPunct="0">
              <a:spcBef>
                <a:spcPct val="0"/>
              </a:spcBef>
              <a:spcAft>
                <a:spcPct val="0"/>
              </a:spcAft>
              <a:defRPr sz="2300">
                <a:solidFill>
                  <a:schemeClr val="tx1"/>
                </a:solidFill>
                <a:latin typeface="Arial Narrow" pitchFamily="34" charset="0"/>
              </a:defRPr>
            </a:lvl8pPr>
            <a:lvl9pPr marL="3749794" indent="-220576" defTabSz="955830" eaLnBrk="0" fontAlgn="base" hangingPunct="0">
              <a:spcBef>
                <a:spcPct val="0"/>
              </a:spcBef>
              <a:spcAft>
                <a:spcPct val="0"/>
              </a:spcAft>
              <a:defRPr sz="2300">
                <a:solidFill>
                  <a:schemeClr val="tx1"/>
                </a:solidFill>
                <a:latin typeface="Arial Narrow" pitchFamily="34" charset="0"/>
              </a:defRPr>
            </a:lvl9pPr>
          </a:lstStyle>
          <a:p>
            <a:pPr eaLnBrk="1" hangingPunct="1"/>
            <a:fld id="{857F9605-C8CF-4053-8311-7D1471F68FA9}" type="slidenum">
              <a:rPr lang="en-GB" sz="1300">
                <a:solidFill>
                  <a:srgbClr val="000000"/>
                </a:solidFill>
                <a:latin typeface="Arial" charset="0"/>
              </a:rPr>
              <a:pPr eaLnBrk="1" hangingPunct="1"/>
              <a:t>24</a:t>
            </a:fld>
            <a:endParaRPr lang="en-GB" sz="1300" dirty="0">
              <a:solidFill>
                <a:srgbClr val="000000"/>
              </a:solidFill>
              <a:latin typeface="Arial" charset="0"/>
            </a:endParaRPr>
          </a:p>
        </p:txBody>
      </p:sp>
      <p:sp>
        <p:nvSpPr>
          <p:cNvPr id="74755" name="Rectangle 2"/>
          <p:cNvSpPr>
            <a:spLocks noGrp="1" noRot="1" noChangeAspect="1" noChangeArrowheads="1" noTextEdit="1"/>
          </p:cNvSpPr>
          <p:nvPr>
            <p:ph type="sldImg"/>
          </p:nvPr>
        </p:nvSpPr>
        <p:spPr>
          <a:xfrm>
            <a:off x="919163" y="746125"/>
            <a:ext cx="4959350" cy="3721100"/>
          </a:xfrm>
          <a:ln/>
        </p:spPr>
      </p:sp>
      <p:sp>
        <p:nvSpPr>
          <p:cNvPr id="7475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149A1-CCE5-4B75-8D69-5A8185DB135F}" type="slidenum">
              <a:rPr lang="en-GB"/>
              <a:pPr/>
              <a:t>33</a:t>
            </a:fld>
            <a:endParaRPr lang="en-GB"/>
          </a:p>
        </p:txBody>
      </p:sp>
      <p:sp>
        <p:nvSpPr>
          <p:cNvPr id="1037314" name="Rectangle 2"/>
          <p:cNvSpPr>
            <a:spLocks noGrp="1" noRot="1" noChangeAspect="1" noChangeArrowheads="1" noTextEdit="1"/>
          </p:cNvSpPr>
          <p:nvPr>
            <p:ph type="sldImg"/>
          </p:nvPr>
        </p:nvSpPr>
        <p:spPr>
          <a:ln/>
        </p:spPr>
      </p:sp>
      <p:sp>
        <p:nvSpPr>
          <p:cNvPr id="1037315"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149A1-CCE5-4B75-8D69-5A8185DB135F}" type="slidenum">
              <a:rPr lang="en-GB"/>
              <a:pPr/>
              <a:t>3</a:t>
            </a:fld>
            <a:endParaRPr lang="en-GB"/>
          </a:p>
        </p:txBody>
      </p:sp>
      <p:sp>
        <p:nvSpPr>
          <p:cNvPr id="1037314" name="Rectangle 2"/>
          <p:cNvSpPr>
            <a:spLocks noGrp="1" noRot="1" noChangeAspect="1" noChangeArrowheads="1" noTextEdit="1"/>
          </p:cNvSpPr>
          <p:nvPr>
            <p:ph type="sldImg"/>
          </p:nvPr>
        </p:nvSpPr>
        <p:spPr>
          <a:ln/>
        </p:spPr>
      </p:sp>
      <p:sp>
        <p:nvSpPr>
          <p:cNvPr id="1037315"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B448F2A-6F1B-42FE-B046-64AECAC63944}" type="slidenum">
              <a:rPr lang="en-GB"/>
              <a:pPr/>
              <a:t>6</a:t>
            </a:fld>
            <a:endParaRPr lang="en-GB"/>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GB"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55830" eaLnBrk="0" hangingPunct="0">
              <a:defRPr sz="2300">
                <a:solidFill>
                  <a:schemeClr val="tx1"/>
                </a:solidFill>
                <a:latin typeface="Arial Narrow" pitchFamily="34" charset="0"/>
              </a:defRPr>
            </a:lvl1pPr>
            <a:lvl2pPr marL="716872" indent="-275720" defTabSz="955830" eaLnBrk="0" hangingPunct="0">
              <a:defRPr sz="2300">
                <a:solidFill>
                  <a:schemeClr val="tx1"/>
                </a:solidFill>
                <a:latin typeface="Arial Narrow" pitchFamily="34" charset="0"/>
              </a:defRPr>
            </a:lvl2pPr>
            <a:lvl3pPr marL="1102881" indent="-220576" defTabSz="955830" eaLnBrk="0" hangingPunct="0">
              <a:defRPr sz="2300">
                <a:solidFill>
                  <a:schemeClr val="tx1"/>
                </a:solidFill>
                <a:latin typeface="Arial Narrow" pitchFamily="34" charset="0"/>
              </a:defRPr>
            </a:lvl3pPr>
            <a:lvl4pPr marL="1544033" indent="-220576" defTabSz="955830" eaLnBrk="0" hangingPunct="0">
              <a:defRPr sz="2300">
                <a:solidFill>
                  <a:schemeClr val="tx1"/>
                </a:solidFill>
                <a:latin typeface="Arial Narrow" pitchFamily="34" charset="0"/>
              </a:defRPr>
            </a:lvl4pPr>
            <a:lvl5pPr marL="1985185" indent="-220576" defTabSz="955830" eaLnBrk="0" hangingPunct="0">
              <a:defRPr sz="2300">
                <a:solidFill>
                  <a:schemeClr val="tx1"/>
                </a:solidFill>
                <a:latin typeface="Arial Narrow" pitchFamily="34" charset="0"/>
              </a:defRPr>
            </a:lvl5pPr>
            <a:lvl6pPr marL="2426338" indent="-220576" defTabSz="955830" eaLnBrk="0" fontAlgn="base" hangingPunct="0">
              <a:spcBef>
                <a:spcPct val="0"/>
              </a:spcBef>
              <a:spcAft>
                <a:spcPct val="0"/>
              </a:spcAft>
              <a:defRPr sz="2300">
                <a:solidFill>
                  <a:schemeClr val="tx1"/>
                </a:solidFill>
                <a:latin typeface="Arial Narrow" pitchFamily="34" charset="0"/>
              </a:defRPr>
            </a:lvl6pPr>
            <a:lvl7pPr marL="2867490" indent="-220576" defTabSz="955830" eaLnBrk="0" fontAlgn="base" hangingPunct="0">
              <a:spcBef>
                <a:spcPct val="0"/>
              </a:spcBef>
              <a:spcAft>
                <a:spcPct val="0"/>
              </a:spcAft>
              <a:defRPr sz="2300">
                <a:solidFill>
                  <a:schemeClr val="tx1"/>
                </a:solidFill>
                <a:latin typeface="Arial Narrow" pitchFamily="34" charset="0"/>
              </a:defRPr>
            </a:lvl7pPr>
            <a:lvl8pPr marL="3308642" indent="-220576" defTabSz="955830" eaLnBrk="0" fontAlgn="base" hangingPunct="0">
              <a:spcBef>
                <a:spcPct val="0"/>
              </a:spcBef>
              <a:spcAft>
                <a:spcPct val="0"/>
              </a:spcAft>
              <a:defRPr sz="2300">
                <a:solidFill>
                  <a:schemeClr val="tx1"/>
                </a:solidFill>
                <a:latin typeface="Arial Narrow" pitchFamily="34" charset="0"/>
              </a:defRPr>
            </a:lvl8pPr>
            <a:lvl9pPr marL="3749794" indent="-220576" defTabSz="955830" eaLnBrk="0" fontAlgn="base" hangingPunct="0">
              <a:spcBef>
                <a:spcPct val="0"/>
              </a:spcBef>
              <a:spcAft>
                <a:spcPct val="0"/>
              </a:spcAft>
              <a:defRPr sz="2300">
                <a:solidFill>
                  <a:schemeClr val="tx1"/>
                </a:solidFill>
                <a:latin typeface="Arial Narrow" pitchFamily="34" charset="0"/>
              </a:defRPr>
            </a:lvl9pPr>
          </a:lstStyle>
          <a:p>
            <a:pPr eaLnBrk="1" hangingPunct="1"/>
            <a:fld id="{402A5AB0-B5DD-4726-90C8-A1F81DCF2F72}" type="slidenum">
              <a:rPr lang="en-GB" sz="1300">
                <a:solidFill>
                  <a:prstClr val="black"/>
                </a:solidFill>
                <a:latin typeface="Arial" charset="0"/>
              </a:rPr>
              <a:pPr eaLnBrk="1" hangingPunct="1"/>
              <a:t>9</a:t>
            </a:fld>
            <a:endParaRPr lang="en-GB" sz="1300">
              <a:solidFill>
                <a:prstClr val="black"/>
              </a:solidFill>
              <a:latin typeface="Arial" charset="0"/>
            </a:endParaRPr>
          </a:p>
        </p:txBody>
      </p:sp>
      <p:sp>
        <p:nvSpPr>
          <p:cNvPr id="59395" name="Rectangle 2"/>
          <p:cNvSpPr>
            <a:spLocks noGrp="1" noRot="1" noChangeAspect="1" noChangeArrowheads="1" noTextEdit="1"/>
          </p:cNvSpPr>
          <p:nvPr>
            <p:ph type="sldImg"/>
          </p:nvPr>
        </p:nvSpPr>
        <p:spPr>
          <a:xfrm>
            <a:off x="919163" y="746125"/>
            <a:ext cx="4959350" cy="3721100"/>
          </a:xfrm>
          <a:ln/>
        </p:spPr>
      </p:sp>
      <p:sp>
        <p:nvSpPr>
          <p:cNvPr id="593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55830" eaLnBrk="0" hangingPunct="0">
              <a:defRPr sz="2300">
                <a:solidFill>
                  <a:schemeClr val="tx1"/>
                </a:solidFill>
                <a:latin typeface="Arial Narrow" pitchFamily="34" charset="0"/>
              </a:defRPr>
            </a:lvl1pPr>
            <a:lvl2pPr marL="716872" indent="-275720" defTabSz="955830" eaLnBrk="0" hangingPunct="0">
              <a:defRPr sz="2300">
                <a:solidFill>
                  <a:schemeClr val="tx1"/>
                </a:solidFill>
                <a:latin typeface="Arial Narrow" pitchFamily="34" charset="0"/>
              </a:defRPr>
            </a:lvl2pPr>
            <a:lvl3pPr marL="1102881" indent="-220576" defTabSz="955830" eaLnBrk="0" hangingPunct="0">
              <a:defRPr sz="2300">
                <a:solidFill>
                  <a:schemeClr val="tx1"/>
                </a:solidFill>
                <a:latin typeface="Arial Narrow" pitchFamily="34" charset="0"/>
              </a:defRPr>
            </a:lvl3pPr>
            <a:lvl4pPr marL="1544033" indent="-220576" defTabSz="955830" eaLnBrk="0" hangingPunct="0">
              <a:defRPr sz="2300">
                <a:solidFill>
                  <a:schemeClr val="tx1"/>
                </a:solidFill>
                <a:latin typeface="Arial Narrow" pitchFamily="34" charset="0"/>
              </a:defRPr>
            </a:lvl4pPr>
            <a:lvl5pPr marL="1985185" indent="-220576" defTabSz="955830" eaLnBrk="0" hangingPunct="0">
              <a:defRPr sz="2300">
                <a:solidFill>
                  <a:schemeClr val="tx1"/>
                </a:solidFill>
                <a:latin typeface="Arial Narrow" pitchFamily="34" charset="0"/>
              </a:defRPr>
            </a:lvl5pPr>
            <a:lvl6pPr marL="2426338" indent="-220576" defTabSz="955830" eaLnBrk="0" fontAlgn="base" hangingPunct="0">
              <a:spcBef>
                <a:spcPct val="0"/>
              </a:spcBef>
              <a:spcAft>
                <a:spcPct val="0"/>
              </a:spcAft>
              <a:defRPr sz="2300">
                <a:solidFill>
                  <a:schemeClr val="tx1"/>
                </a:solidFill>
                <a:latin typeface="Arial Narrow" pitchFamily="34" charset="0"/>
              </a:defRPr>
            </a:lvl6pPr>
            <a:lvl7pPr marL="2867490" indent="-220576" defTabSz="955830" eaLnBrk="0" fontAlgn="base" hangingPunct="0">
              <a:spcBef>
                <a:spcPct val="0"/>
              </a:spcBef>
              <a:spcAft>
                <a:spcPct val="0"/>
              </a:spcAft>
              <a:defRPr sz="2300">
                <a:solidFill>
                  <a:schemeClr val="tx1"/>
                </a:solidFill>
                <a:latin typeface="Arial Narrow" pitchFamily="34" charset="0"/>
              </a:defRPr>
            </a:lvl7pPr>
            <a:lvl8pPr marL="3308642" indent="-220576" defTabSz="955830" eaLnBrk="0" fontAlgn="base" hangingPunct="0">
              <a:spcBef>
                <a:spcPct val="0"/>
              </a:spcBef>
              <a:spcAft>
                <a:spcPct val="0"/>
              </a:spcAft>
              <a:defRPr sz="2300">
                <a:solidFill>
                  <a:schemeClr val="tx1"/>
                </a:solidFill>
                <a:latin typeface="Arial Narrow" pitchFamily="34" charset="0"/>
              </a:defRPr>
            </a:lvl8pPr>
            <a:lvl9pPr marL="3749794" indent="-220576" defTabSz="955830" eaLnBrk="0" fontAlgn="base" hangingPunct="0">
              <a:spcBef>
                <a:spcPct val="0"/>
              </a:spcBef>
              <a:spcAft>
                <a:spcPct val="0"/>
              </a:spcAft>
              <a:defRPr sz="2300">
                <a:solidFill>
                  <a:schemeClr val="tx1"/>
                </a:solidFill>
                <a:latin typeface="Arial Narrow" pitchFamily="34" charset="0"/>
              </a:defRPr>
            </a:lvl9pPr>
          </a:lstStyle>
          <a:p>
            <a:pPr eaLnBrk="1" hangingPunct="1"/>
            <a:fld id="{402A5AB0-B5DD-4726-90C8-A1F81DCF2F72}" type="slidenum">
              <a:rPr lang="en-GB" sz="1300">
                <a:solidFill>
                  <a:prstClr val="black"/>
                </a:solidFill>
                <a:latin typeface="Arial" charset="0"/>
              </a:rPr>
              <a:pPr eaLnBrk="1" hangingPunct="1"/>
              <a:t>10</a:t>
            </a:fld>
            <a:endParaRPr lang="en-GB" sz="1300">
              <a:solidFill>
                <a:prstClr val="black"/>
              </a:solidFill>
              <a:latin typeface="Arial" charset="0"/>
            </a:endParaRPr>
          </a:p>
        </p:txBody>
      </p:sp>
      <p:sp>
        <p:nvSpPr>
          <p:cNvPr id="59395" name="Rectangle 2"/>
          <p:cNvSpPr>
            <a:spLocks noGrp="1" noRot="1" noChangeAspect="1" noChangeArrowheads="1" noTextEdit="1"/>
          </p:cNvSpPr>
          <p:nvPr>
            <p:ph type="sldImg"/>
          </p:nvPr>
        </p:nvSpPr>
        <p:spPr>
          <a:xfrm>
            <a:off x="919163" y="746125"/>
            <a:ext cx="4959350" cy="3721100"/>
          </a:xfrm>
          <a:ln/>
        </p:spPr>
      </p:sp>
      <p:sp>
        <p:nvSpPr>
          <p:cNvPr id="593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55830" eaLnBrk="0" hangingPunct="0">
              <a:defRPr sz="2300">
                <a:solidFill>
                  <a:schemeClr val="tx1"/>
                </a:solidFill>
                <a:latin typeface="Arial Narrow" pitchFamily="34" charset="0"/>
              </a:defRPr>
            </a:lvl1pPr>
            <a:lvl2pPr marL="716872" indent="-275720" defTabSz="955830" eaLnBrk="0" hangingPunct="0">
              <a:defRPr sz="2300">
                <a:solidFill>
                  <a:schemeClr val="tx1"/>
                </a:solidFill>
                <a:latin typeface="Arial Narrow" pitchFamily="34" charset="0"/>
              </a:defRPr>
            </a:lvl2pPr>
            <a:lvl3pPr marL="1102881" indent="-220576" defTabSz="955830" eaLnBrk="0" hangingPunct="0">
              <a:defRPr sz="2300">
                <a:solidFill>
                  <a:schemeClr val="tx1"/>
                </a:solidFill>
                <a:latin typeface="Arial Narrow" pitchFamily="34" charset="0"/>
              </a:defRPr>
            </a:lvl3pPr>
            <a:lvl4pPr marL="1544033" indent="-220576" defTabSz="955830" eaLnBrk="0" hangingPunct="0">
              <a:defRPr sz="2300">
                <a:solidFill>
                  <a:schemeClr val="tx1"/>
                </a:solidFill>
                <a:latin typeface="Arial Narrow" pitchFamily="34" charset="0"/>
              </a:defRPr>
            </a:lvl4pPr>
            <a:lvl5pPr marL="1985185" indent="-220576" defTabSz="955830" eaLnBrk="0" hangingPunct="0">
              <a:defRPr sz="2300">
                <a:solidFill>
                  <a:schemeClr val="tx1"/>
                </a:solidFill>
                <a:latin typeface="Arial Narrow" pitchFamily="34" charset="0"/>
              </a:defRPr>
            </a:lvl5pPr>
            <a:lvl6pPr marL="2426338" indent="-220576" defTabSz="955830" eaLnBrk="0" fontAlgn="base" hangingPunct="0">
              <a:spcBef>
                <a:spcPct val="0"/>
              </a:spcBef>
              <a:spcAft>
                <a:spcPct val="0"/>
              </a:spcAft>
              <a:defRPr sz="2300">
                <a:solidFill>
                  <a:schemeClr val="tx1"/>
                </a:solidFill>
                <a:latin typeface="Arial Narrow" pitchFamily="34" charset="0"/>
              </a:defRPr>
            </a:lvl6pPr>
            <a:lvl7pPr marL="2867490" indent="-220576" defTabSz="955830" eaLnBrk="0" fontAlgn="base" hangingPunct="0">
              <a:spcBef>
                <a:spcPct val="0"/>
              </a:spcBef>
              <a:spcAft>
                <a:spcPct val="0"/>
              </a:spcAft>
              <a:defRPr sz="2300">
                <a:solidFill>
                  <a:schemeClr val="tx1"/>
                </a:solidFill>
                <a:latin typeface="Arial Narrow" pitchFamily="34" charset="0"/>
              </a:defRPr>
            </a:lvl7pPr>
            <a:lvl8pPr marL="3308642" indent="-220576" defTabSz="955830" eaLnBrk="0" fontAlgn="base" hangingPunct="0">
              <a:spcBef>
                <a:spcPct val="0"/>
              </a:spcBef>
              <a:spcAft>
                <a:spcPct val="0"/>
              </a:spcAft>
              <a:defRPr sz="2300">
                <a:solidFill>
                  <a:schemeClr val="tx1"/>
                </a:solidFill>
                <a:latin typeface="Arial Narrow" pitchFamily="34" charset="0"/>
              </a:defRPr>
            </a:lvl8pPr>
            <a:lvl9pPr marL="3749794" indent="-220576" defTabSz="955830" eaLnBrk="0" fontAlgn="base" hangingPunct="0">
              <a:spcBef>
                <a:spcPct val="0"/>
              </a:spcBef>
              <a:spcAft>
                <a:spcPct val="0"/>
              </a:spcAft>
              <a:defRPr sz="2300">
                <a:solidFill>
                  <a:schemeClr val="tx1"/>
                </a:solidFill>
                <a:latin typeface="Arial Narrow" pitchFamily="34" charset="0"/>
              </a:defRPr>
            </a:lvl9pPr>
          </a:lstStyle>
          <a:p>
            <a:pPr eaLnBrk="1" hangingPunct="1"/>
            <a:fld id="{402A5AB0-B5DD-4726-90C8-A1F81DCF2F72}" type="slidenum">
              <a:rPr lang="en-GB" sz="1300">
                <a:solidFill>
                  <a:prstClr val="black"/>
                </a:solidFill>
                <a:latin typeface="Arial" charset="0"/>
              </a:rPr>
              <a:pPr eaLnBrk="1" hangingPunct="1"/>
              <a:t>11</a:t>
            </a:fld>
            <a:endParaRPr lang="en-GB" sz="1300">
              <a:solidFill>
                <a:prstClr val="black"/>
              </a:solidFill>
              <a:latin typeface="Arial" charset="0"/>
            </a:endParaRPr>
          </a:p>
        </p:txBody>
      </p:sp>
      <p:sp>
        <p:nvSpPr>
          <p:cNvPr id="59395" name="Rectangle 2"/>
          <p:cNvSpPr>
            <a:spLocks noGrp="1" noRot="1" noChangeAspect="1" noChangeArrowheads="1" noTextEdit="1"/>
          </p:cNvSpPr>
          <p:nvPr>
            <p:ph type="sldImg"/>
          </p:nvPr>
        </p:nvSpPr>
        <p:spPr>
          <a:xfrm>
            <a:off x="919163" y="746125"/>
            <a:ext cx="4959350" cy="3721100"/>
          </a:xfrm>
          <a:ln/>
        </p:spPr>
      </p:sp>
      <p:sp>
        <p:nvSpPr>
          <p:cNvPr id="593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55830" eaLnBrk="0" hangingPunct="0">
              <a:defRPr sz="2300">
                <a:solidFill>
                  <a:schemeClr val="tx1"/>
                </a:solidFill>
                <a:latin typeface="Arial Narrow" pitchFamily="34" charset="0"/>
              </a:defRPr>
            </a:lvl1pPr>
            <a:lvl2pPr marL="716872" indent="-275720" defTabSz="955830" eaLnBrk="0" hangingPunct="0">
              <a:defRPr sz="2300">
                <a:solidFill>
                  <a:schemeClr val="tx1"/>
                </a:solidFill>
                <a:latin typeface="Arial Narrow" pitchFamily="34" charset="0"/>
              </a:defRPr>
            </a:lvl2pPr>
            <a:lvl3pPr marL="1102881" indent="-220576" defTabSz="955830" eaLnBrk="0" hangingPunct="0">
              <a:defRPr sz="2300">
                <a:solidFill>
                  <a:schemeClr val="tx1"/>
                </a:solidFill>
                <a:latin typeface="Arial Narrow" pitchFamily="34" charset="0"/>
              </a:defRPr>
            </a:lvl3pPr>
            <a:lvl4pPr marL="1544033" indent="-220576" defTabSz="955830" eaLnBrk="0" hangingPunct="0">
              <a:defRPr sz="2300">
                <a:solidFill>
                  <a:schemeClr val="tx1"/>
                </a:solidFill>
                <a:latin typeface="Arial Narrow" pitchFamily="34" charset="0"/>
              </a:defRPr>
            </a:lvl4pPr>
            <a:lvl5pPr marL="1985185" indent="-220576" defTabSz="955830" eaLnBrk="0" hangingPunct="0">
              <a:defRPr sz="2300">
                <a:solidFill>
                  <a:schemeClr val="tx1"/>
                </a:solidFill>
                <a:latin typeface="Arial Narrow" pitchFamily="34" charset="0"/>
              </a:defRPr>
            </a:lvl5pPr>
            <a:lvl6pPr marL="2426338" indent="-220576" defTabSz="955830" eaLnBrk="0" fontAlgn="base" hangingPunct="0">
              <a:spcBef>
                <a:spcPct val="0"/>
              </a:spcBef>
              <a:spcAft>
                <a:spcPct val="0"/>
              </a:spcAft>
              <a:defRPr sz="2300">
                <a:solidFill>
                  <a:schemeClr val="tx1"/>
                </a:solidFill>
                <a:latin typeface="Arial Narrow" pitchFamily="34" charset="0"/>
              </a:defRPr>
            </a:lvl6pPr>
            <a:lvl7pPr marL="2867490" indent="-220576" defTabSz="955830" eaLnBrk="0" fontAlgn="base" hangingPunct="0">
              <a:spcBef>
                <a:spcPct val="0"/>
              </a:spcBef>
              <a:spcAft>
                <a:spcPct val="0"/>
              </a:spcAft>
              <a:defRPr sz="2300">
                <a:solidFill>
                  <a:schemeClr val="tx1"/>
                </a:solidFill>
                <a:latin typeface="Arial Narrow" pitchFamily="34" charset="0"/>
              </a:defRPr>
            </a:lvl7pPr>
            <a:lvl8pPr marL="3308642" indent="-220576" defTabSz="955830" eaLnBrk="0" fontAlgn="base" hangingPunct="0">
              <a:spcBef>
                <a:spcPct val="0"/>
              </a:spcBef>
              <a:spcAft>
                <a:spcPct val="0"/>
              </a:spcAft>
              <a:defRPr sz="2300">
                <a:solidFill>
                  <a:schemeClr val="tx1"/>
                </a:solidFill>
                <a:latin typeface="Arial Narrow" pitchFamily="34" charset="0"/>
              </a:defRPr>
            </a:lvl8pPr>
            <a:lvl9pPr marL="3749794" indent="-220576" defTabSz="955830" eaLnBrk="0" fontAlgn="base" hangingPunct="0">
              <a:spcBef>
                <a:spcPct val="0"/>
              </a:spcBef>
              <a:spcAft>
                <a:spcPct val="0"/>
              </a:spcAft>
              <a:defRPr sz="2300">
                <a:solidFill>
                  <a:schemeClr val="tx1"/>
                </a:solidFill>
                <a:latin typeface="Arial Narrow" pitchFamily="34" charset="0"/>
              </a:defRPr>
            </a:lvl9pPr>
          </a:lstStyle>
          <a:p>
            <a:pPr eaLnBrk="1" hangingPunct="1"/>
            <a:fld id="{402A5AB0-B5DD-4726-90C8-A1F81DCF2F72}" type="slidenum">
              <a:rPr lang="en-GB" sz="1300">
                <a:solidFill>
                  <a:prstClr val="black"/>
                </a:solidFill>
                <a:latin typeface="Arial" charset="0"/>
              </a:rPr>
              <a:pPr eaLnBrk="1" hangingPunct="1"/>
              <a:t>12</a:t>
            </a:fld>
            <a:endParaRPr lang="en-GB" sz="1300">
              <a:solidFill>
                <a:prstClr val="black"/>
              </a:solidFill>
              <a:latin typeface="Arial" charset="0"/>
            </a:endParaRPr>
          </a:p>
        </p:txBody>
      </p:sp>
      <p:sp>
        <p:nvSpPr>
          <p:cNvPr id="59395" name="Rectangle 2"/>
          <p:cNvSpPr>
            <a:spLocks noGrp="1" noRot="1" noChangeAspect="1" noChangeArrowheads="1" noTextEdit="1"/>
          </p:cNvSpPr>
          <p:nvPr>
            <p:ph type="sldImg"/>
          </p:nvPr>
        </p:nvSpPr>
        <p:spPr>
          <a:xfrm>
            <a:off x="919163" y="746125"/>
            <a:ext cx="4959350" cy="3721100"/>
          </a:xfrm>
          <a:ln/>
        </p:spPr>
      </p:sp>
      <p:sp>
        <p:nvSpPr>
          <p:cNvPr id="593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14472" eaLnBrk="0" hangingPunct="0">
              <a:defRPr sz="2300">
                <a:solidFill>
                  <a:schemeClr val="tx1"/>
                </a:solidFill>
                <a:latin typeface="Arial Narrow" pitchFamily="34" charset="0"/>
              </a:defRPr>
            </a:lvl1pPr>
            <a:lvl2pPr marL="716872" indent="-275720" defTabSz="914472" eaLnBrk="0" hangingPunct="0">
              <a:defRPr sz="2300">
                <a:solidFill>
                  <a:schemeClr val="tx1"/>
                </a:solidFill>
                <a:latin typeface="Arial Narrow" pitchFamily="34" charset="0"/>
              </a:defRPr>
            </a:lvl2pPr>
            <a:lvl3pPr marL="1102881" indent="-220576" defTabSz="914472" eaLnBrk="0" hangingPunct="0">
              <a:defRPr sz="2300">
                <a:solidFill>
                  <a:schemeClr val="tx1"/>
                </a:solidFill>
                <a:latin typeface="Arial Narrow" pitchFamily="34" charset="0"/>
              </a:defRPr>
            </a:lvl3pPr>
            <a:lvl4pPr marL="1544033" indent="-220576" defTabSz="914472" eaLnBrk="0" hangingPunct="0">
              <a:defRPr sz="2300">
                <a:solidFill>
                  <a:schemeClr val="tx1"/>
                </a:solidFill>
                <a:latin typeface="Arial Narrow" pitchFamily="34" charset="0"/>
              </a:defRPr>
            </a:lvl4pPr>
            <a:lvl5pPr marL="1985185" indent="-220576" defTabSz="914472" eaLnBrk="0" hangingPunct="0">
              <a:defRPr sz="2300">
                <a:solidFill>
                  <a:schemeClr val="tx1"/>
                </a:solidFill>
                <a:latin typeface="Arial Narrow" pitchFamily="34" charset="0"/>
              </a:defRPr>
            </a:lvl5pPr>
            <a:lvl6pPr marL="2426338" indent="-220576" defTabSz="914472" eaLnBrk="0" fontAlgn="base" hangingPunct="0">
              <a:spcBef>
                <a:spcPct val="0"/>
              </a:spcBef>
              <a:spcAft>
                <a:spcPct val="0"/>
              </a:spcAft>
              <a:defRPr sz="2300">
                <a:solidFill>
                  <a:schemeClr val="tx1"/>
                </a:solidFill>
                <a:latin typeface="Arial Narrow" pitchFamily="34" charset="0"/>
              </a:defRPr>
            </a:lvl6pPr>
            <a:lvl7pPr marL="2867490" indent="-220576" defTabSz="914472" eaLnBrk="0" fontAlgn="base" hangingPunct="0">
              <a:spcBef>
                <a:spcPct val="0"/>
              </a:spcBef>
              <a:spcAft>
                <a:spcPct val="0"/>
              </a:spcAft>
              <a:defRPr sz="2300">
                <a:solidFill>
                  <a:schemeClr val="tx1"/>
                </a:solidFill>
                <a:latin typeface="Arial Narrow" pitchFamily="34" charset="0"/>
              </a:defRPr>
            </a:lvl7pPr>
            <a:lvl8pPr marL="3308642" indent="-220576" defTabSz="914472" eaLnBrk="0" fontAlgn="base" hangingPunct="0">
              <a:spcBef>
                <a:spcPct val="0"/>
              </a:spcBef>
              <a:spcAft>
                <a:spcPct val="0"/>
              </a:spcAft>
              <a:defRPr sz="2300">
                <a:solidFill>
                  <a:schemeClr val="tx1"/>
                </a:solidFill>
                <a:latin typeface="Arial Narrow" pitchFamily="34" charset="0"/>
              </a:defRPr>
            </a:lvl8pPr>
            <a:lvl9pPr marL="3749794" indent="-220576" defTabSz="914472" eaLnBrk="0" fontAlgn="base" hangingPunct="0">
              <a:spcBef>
                <a:spcPct val="0"/>
              </a:spcBef>
              <a:spcAft>
                <a:spcPct val="0"/>
              </a:spcAft>
              <a:defRPr sz="2300">
                <a:solidFill>
                  <a:schemeClr val="tx1"/>
                </a:solidFill>
                <a:latin typeface="Arial Narrow" pitchFamily="34" charset="0"/>
              </a:defRPr>
            </a:lvl9pPr>
          </a:lstStyle>
          <a:p>
            <a:pPr eaLnBrk="1" hangingPunct="1"/>
            <a:fld id="{4EE766CD-04E8-4F32-986C-91D57E56659B}" type="slidenum">
              <a:rPr lang="en-GB" sz="1200">
                <a:solidFill>
                  <a:srgbClr val="000000"/>
                </a:solidFill>
                <a:latin typeface="Arial" charset="0"/>
              </a:rPr>
              <a:pPr eaLnBrk="1" hangingPunct="1"/>
              <a:t>13</a:t>
            </a:fld>
            <a:endParaRPr lang="en-GB" sz="1200">
              <a:solidFill>
                <a:srgbClr val="000000"/>
              </a:solidFill>
              <a:latin typeface="Arial" charset="0"/>
            </a:endParaRPr>
          </a:p>
        </p:txBody>
      </p:sp>
      <p:sp>
        <p:nvSpPr>
          <p:cNvPr id="53251" name="Rectangle 2"/>
          <p:cNvSpPr>
            <a:spLocks noGrp="1" noRot="1" noChangeAspect="1" noChangeArrowheads="1" noTextEdit="1"/>
          </p:cNvSpPr>
          <p:nvPr>
            <p:ph type="sldImg"/>
          </p:nvPr>
        </p:nvSpPr>
        <p:spPr>
          <a:xfrm>
            <a:off x="919163" y="746125"/>
            <a:ext cx="4959350" cy="3721100"/>
          </a:xfrm>
          <a:ln/>
        </p:spPr>
      </p:sp>
      <p:sp>
        <p:nvSpPr>
          <p:cNvPr id="532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Graphite"/>
          <p:cNvPicPr>
            <a:picLocks noChangeAspect="1" noChangeArrowheads="1"/>
          </p:cNvPicPr>
          <p:nvPr userDrawn="1"/>
        </p:nvPicPr>
        <p:blipFill>
          <a:blip r:embed="rId2" cstate="print">
            <a:lum bright="78000" contrast="-88000"/>
          </a:blip>
          <a:srcRect/>
          <a:stretch>
            <a:fillRect/>
          </a:stretch>
        </p:blipFill>
        <p:spPr bwMode="auto">
          <a:xfrm>
            <a:off x="0" y="0"/>
            <a:ext cx="9144000" cy="6858000"/>
          </a:xfrm>
          <a:prstGeom prst="rect">
            <a:avLst/>
          </a:prstGeom>
          <a:noFill/>
          <a:ln w="9525">
            <a:noFill/>
            <a:miter lim="800000"/>
            <a:headEnd/>
            <a:tailEnd/>
          </a:ln>
        </p:spPr>
      </p:pic>
      <p:sp>
        <p:nvSpPr>
          <p:cNvPr id="5" name="Text Box 8"/>
          <p:cNvSpPr txBox="1">
            <a:spLocks noChangeArrowheads="1"/>
          </p:cNvSpPr>
          <p:nvPr userDrawn="1"/>
        </p:nvSpPr>
        <p:spPr bwMode="auto">
          <a:xfrm>
            <a:off x="1095375" y="136525"/>
            <a:ext cx="6932613" cy="366713"/>
          </a:xfrm>
          <a:prstGeom prst="rect">
            <a:avLst/>
          </a:prstGeom>
          <a:noFill/>
          <a:ln w="9525">
            <a:noFill/>
            <a:miter lim="800000"/>
            <a:headEnd/>
            <a:tailEnd/>
          </a:ln>
          <a:effectLst/>
        </p:spPr>
        <p:txBody>
          <a:bodyPr>
            <a:spAutoFit/>
          </a:bodyPr>
          <a:lstStyle/>
          <a:p>
            <a:pPr algn="l">
              <a:defRPr/>
            </a:pPr>
            <a:endParaRPr lang="en-GB" sz="1800" b="0">
              <a:solidFill>
                <a:schemeClr val="tx1"/>
              </a:solidFill>
              <a:latin typeface="Arial" charset="0"/>
            </a:endParaRPr>
          </a:p>
        </p:txBody>
      </p:sp>
      <p:sp>
        <p:nvSpPr>
          <p:cNvPr id="6" name="Text Box 9"/>
          <p:cNvSpPr txBox="1">
            <a:spLocks noChangeArrowheads="1"/>
          </p:cNvSpPr>
          <p:nvPr userDrawn="1"/>
        </p:nvSpPr>
        <p:spPr bwMode="auto">
          <a:xfrm>
            <a:off x="1311275" y="136525"/>
            <a:ext cx="184150" cy="366713"/>
          </a:xfrm>
          <a:prstGeom prst="rect">
            <a:avLst/>
          </a:prstGeom>
          <a:noFill/>
          <a:ln w="9525">
            <a:noFill/>
            <a:miter lim="800000"/>
            <a:headEnd/>
            <a:tailEnd/>
          </a:ln>
          <a:effectLst/>
        </p:spPr>
        <p:txBody>
          <a:bodyPr wrap="none">
            <a:spAutoFit/>
          </a:bodyPr>
          <a:lstStyle/>
          <a:p>
            <a:pPr algn="l">
              <a:defRPr/>
            </a:pPr>
            <a:endParaRPr lang="en-GB" sz="1800" b="0">
              <a:solidFill>
                <a:schemeClr val="tx1"/>
              </a:solidFill>
              <a:latin typeface="Arial" charset="0"/>
            </a:endParaRPr>
          </a:p>
        </p:txBody>
      </p:sp>
      <p:sp>
        <p:nvSpPr>
          <p:cNvPr id="106499" name="Rectangle 3"/>
          <p:cNvSpPr>
            <a:spLocks noGrp="1" noChangeArrowheads="1"/>
          </p:cNvSpPr>
          <p:nvPr>
            <p:ph type="ctrTitle"/>
          </p:nvPr>
        </p:nvSpPr>
        <p:spPr>
          <a:xfrm>
            <a:off x="685800" y="2130425"/>
            <a:ext cx="7772400" cy="1470025"/>
          </a:xfrm>
        </p:spPr>
        <p:txBody>
          <a:bodyPr/>
          <a:lstStyle>
            <a:lvl1pPr>
              <a:defRPr/>
            </a:lvl1pPr>
          </a:lstStyle>
          <a:p>
            <a:r>
              <a:rPr lang="ru-RU"/>
              <a:t>Click to edit Master title style</a:t>
            </a:r>
          </a:p>
        </p:txBody>
      </p:sp>
      <p:sp>
        <p:nvSpPr>
          <p:cNvPr id="106500"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ru-RU"/>
              <a:t>Click to edit Master subtitle style</a:t>
            </a:r>
          </a:p>
        </p:txBody>
      </p:sp>
      <p:sp>
        <p:nvSpPr>
          <p:cNvPr id="7" name="Rectangle 5"/>
          <p:cNvSpPr>
            <a:spLocks noGrp="1" noChangeArrowheads="1"/>
          </p:cNvSpPr>
          <p:nvPr>
            <p:ph type="dt" sz="half" idx="10"/>
          </p:nvPr>
        </p:nvSpPr>
        <p:spPr/>
        <p:txBody>
          <a:bodyPr/>
          <a:lstStyle>
            <a:lvl1pPr>
              <a:defRPr smtClean="0"/>
            </a:lvl1pPr>
          </a:lstStyle>
          <a:p>
            <a:pPr>
              <a:defRPr/>
            </a:pPr>
            <a:endParaRPr lang="ru-RU"/>
          </a:p>
        </p:txBody>
      </p:sp>
      <p:sp>
        <p:nvSpPr>
          <p:cNvPr id="8" name="Rectangle 6"/>
          <p:cNvSpPr>
            <a:spLocks noGrp="1" noChangeArrowheads="1"/>
          </p:cNvSpPr>
          <p:nvPr>
            <p:ph type="ftr" sz="quarter" idx="11"/>
          </p:nvPr>
        </p:nvSpPr>
        <p:spPr/>
        <p:txBody>
          <a:bodyPr/>
          <a:lstStyle>
            <a:lvl1pPr>
              <a:defRPr smtClean="0"/>
            </a:lvl1pPr>
          </a:lstStyle>
          <a:p>
            <a:pPr>
              <a:defRPr/>
            </a:pPr>
            <a:endParaRPr lang="ru-RU"/>
          </a:p>
        </p:txBody>
      </p:sp>
      <p:sp>
        <p:nvSpPr>
          <p:cNvPr id="9" name="Rectangle 7"/>
          <p:cNvSpPr>
            <a:spLocks noGrp="1" noChangeArrowheads="1"/>
          </p:cNvSpPr>
          <p:nvPr>
            <p:ph type="sldNum" sz="quarter" idx="12"/>
          </p:nvPr>
        </p:nvSpPr>
        <p:spPr/>
        <p:txBody>
          <a:bodyPr/>
          <a:lstStyle>
            <a:lvl1pPr>
              <a:defRPr smtClean="0"/>
            </a:lvl1pPr>
          </a:lstStyle>
          <a:p>
            <a:pPr>
              <a:defRPr/>
            </a:pPr>
            <a:fld id="{6C2A8D33-2424-49A7-94C3-8B63BE6DAFC3}"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F3D2F94-555D-4737-A26D-164629FCF83B}" type="slidenum">
              <a:rPr lang="ru-RU"/>
              <a:pPr>
                <a:defRPr/>
              </a:pPr>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49197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649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93159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82133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09676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09345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60843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90403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51020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2" descr="Graphite"/>
          <p:cNvPicPr>
            <a:picLocks noChangeAspect="1" noChangeArrowheads="1"/>
          </p:cNvPicPr>
          <p:nvPr/>
        </p:nvPicPr>
        <p:blipFill>
          <a:blip r:embed="rId2">
            <a:lum bright="78000" contrast="-8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095375" y="136525"/>
            <a:ext cx="6932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fontAlgn="auto" hangingPunct="1">
              <a:spcBef>
                <a:spcPts val="0"/>
              </a:spcBef>
              <a:spcAft>
                <a:spcPts val="0"/>
              </a:spcAft>
              <a:defRPr/>
            </a:pPr>
            <a:endParaRPr lang="en-GB" sz="1800" b="0" dirty="0" smtClean="0">
              <a:solidFill>
                <a:srgbClr val="000000"/>
              </a:solidFill>
              <a:latin typeface="Arial" charset="0"/>
            </a:endParaRPr>
          </a:p>
        </p:txBody>
      </p:sp>
      <p:sp>
        <p:nvSpPr>
          <p:cNvPr id="4" name="Text Box 9"/>
          <p:cNvSpPr txBox="1">
            <a:spLocks noChangeArrowheads="1"/>
          </p:cNvSpPr>
          <p:nvPr/>
        </p:nvSpPr>
        <p:spPr bwMode="auto">
          <a:xfrm>
            <a:off x="1311275" y="1365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fontAlgn="auto" hangingPunct="1">
              <a:spcBef>
                <a:spcPts val="0"/>
              </a:spcBef>
              <a:spcAft>
                <a:spcPts val="0"/>
              </a:spcAft>
              <a:defRPr/>
            </a:pPr>
            <a:endParaRPr lang="en-GB" sz="1800" b="0" dirty="0" smtClean="0">
              <a:solidFill>
                <a:srgbClr val="000000"/>
              </a:solidFill>
              <a:latin typeface="Arial" charset="0"/>
            </a:endParaRPr>
          </a:p>
        </p:txBody>
      </p:sp>
    </p:spTree>
    <p:extLst>
      <p:ext uri="{BB962C8B-B14F-4D97-AF65-F5344CB8AC3E}">
        <p14:creationId xmlns:p14="http://schemas.microsoft.com/office/powerpoint/2010/main" val="1758261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0"/>
            <a:ext cx="2071687" cy="6126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0"/>
            <a:ext cx="6067425"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35AC02F-E62A-4FF1-837D-36A9945203E3}" type="slidenum">
              <a:rPr lang="ru-RU"/>
              <a:pPr>
                <a:defRPr/>
              </a:pPr>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52117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4755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531067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4970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61686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2453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97269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25113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14173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6082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95288" y="0"/>
            <a:ext cx="8208962" cy="69215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C3730355-5D28-4EC7-84C0-DFBE91CD2736}" type="slidenum">
              <a:rPr lang="ru-RU"/>
              <a:pPr>
                <a:defRPr/>
              </a:pPr>
              <a:t>‹#›</a:t>
            </a:fld>
            <a:endParaRPr lang="ru-RU"/>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37784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2" descr="Graphite"/>
          <p:cNvPicPr>
            <a:picLocks noChangeAspect="1" noChangeArrowheads="1"/>
          </p:cNvPicPr>
          <p:nvPr/>
        </p:nvPicPr>
        <p:blipFill>
          <a:blip r:embed="rId2">
            <a:lum bright="78000" contrast="-8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095375" y="136525"/>
            <a:ext cx="6932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fontAlgn="auto" hangingPunct="1">
              <a:spcBef>
                <a:spcPts val="0"/>
              </a:spcBef>
              <a:spcAft>
                <a:spcPts val="0"/>
              </a:spcAft>
              <a:defRPr/>
            </a:pPr>
            <a:endParaRPr lang="en-GB" sz="1800" b="0" dirty="0" smtClean="0">
              <a:solidFill>
                <a:srgbClr val="000000"/>
              </a:solidFill>
              <a:latin typeface="Arial" charset="0"/>
            </a:endParaRPr>
          </a:p>
        </p:txBody>
      </p:sp>
      <p:sp>
        <p:nvSpPr>
          <p:cNvPr id="4" name="Text Box 9"/>
          <p:cNvSpPr txBox="1">
            <a:spLocks noChangeArrowheads="1"/>
          </p:cNvSpPr>
          <p:nvPr/>
        </p:nvSpPr>
        <p:spPr bwMode="auto">
          <a:xfrm>
            <a:off x="1311275" y="1365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fontAlgn="auto" hangingPunct="1">
              <a:spcBef>
                <a:spcPts val="0"/>
              </a:spcBef>
              <a:spcAft>
                <a:spcPts val="0"/>
              </a:spcAft>
              <a:defRPr/>
            </a:pPr>
            <a:endParaRPr lang="en-GB" sz="1800" b="0" dirty="0" smtClean="0">
              <a:solidFill>
                <a:srgbClr val="000000"/>
              </a:solidFill>
              <a:latin typeface="Arial" charset="0"/>
            </a:endParaRPr>
          </a:p>
        </p:txBody>
      </p:sp>
    </p:spTree>
    <p:extLst>
      <p:ext uri="{BB962C8B-B14F-4D97-AF65-F5344CB8AC3E}">
        <p14:creationId xmlns:p14="http://schemas.microsoft.com/office/powerpoint/2010/main" val="2351532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descr="Graphite"/>
          <p:cNvPicPr>
            <a:picLocks noChangeAspect="1" noChangeArrowheads="1"/>
          </p:cNvPicPr>
          <p:nvPr/>
        </p:nvPicPr>
        <p:blipFill>
          <a:blip r:embed="rId2" cstate="print">
            <a:lum bright="78000" contrast="-8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095375" y="136525"/>
            <a:ext cx="6932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l" eaLnBrk="1" hangingPunct="1"/>
            <a:endParaRPr lang="en-US" sz="1800" b="0">
              <a:solidFill>
                <a:srgbClr val="000000"/>
              </a:solidFill>
              <a:latin typeface="Arial" charset="0"/>
            </a:endParaRPr>
          </a:p>
        </p:txBody>
      </p:sp>
      <p:sp>
        <p:nvSpPr>
          <p:cNvPr id="4" name="Text Box 4"/>
          <p:cNvSpPr txBox="1">
            <a:spLocks noChangeArrowheads="1"/>
          </p:cNvSpPr>
          <p:nvPr/>
        </p:nvSpPr>
        <p:spPr bwMode="auto">
          <a:xfrm>
            <a:off x="1311275" y="1365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l" eaLnBrk="1" hangingPunct="1"/>
            <a:endParaRPr lang="en-US" sz="1800" b="0">
              <a:solidFill>
                <a:srgbClr val="000000"/>
              </a:solidFill>
              <a:latin typeface="Arial" charset="0"/>
            </a:endParaRPr>
          </a:p>
        </p:txBody>
      </p:sp>
    </p:spTree>
    <p:extLst>
      <p:ext uri="{BB962C8B-B14F-4D97-AF65-F5344CB8AC3E}">
        <p14:creationId xmlns:p14="http://schemas.microsoft.com/office/powerpoint/2010/main" val="1445333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912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0963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2660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4143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570514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85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09E756E-1634-4683-953E-C2F6C5685201}"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15438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6271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2488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1559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descr="Graphite"/>
          <p:cNvPicPr>
            <a:picLocks noChangeAspect="1" noChangeArrowheads="1"/>
          </p:cNvPicPr>
          <p:nvPr userDrawn="1"/>
        </p:nvPicPr>
        <p:blipFill>
          <a:blip r:embed="rId2" cstate="print">
            <a:lum bright="78000" contrast="-8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userDrawn="1"/>
        </p:nvSpPr>
        <p:spPr bwMode="auto">
          <a:xfrm>
            <a:off x="1095375" y="136525"/>
            <a:ext cx="6932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hangingPunct="1">
              <a:defRPr/>
            </a:pPr>
            <a:endParaRPr lang="en-GB" sz="1800" b="0" dirty="0" smtClean="0">
              <a:solidFill>
                <a:srgbClr val="000000"/>
              </a:solidFill>
              <a:latin typeface="Arial" charset="0"/>
            </a:endParaRPr>
          </a:p>
        </p:txBody>
      </p:sp>
      <p:sp>
        <p:nvSpPr>
          <p:cNvPr id="4" name="Text Box 4"/>
          <p:cNvSpPr txBox="1">
            <a:spLocks noChangeArrowheads="1"/>
          </p:cNvSpPr>
          <p:nvPr userDrawn="1"/>
        </p:nvSpPr>
        <p:spPr bwMode="auto">
          <a:xfrm>
            <a:off x="1311275" y="1365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hangingPunct="1">
              <a:defRPr/>
            </a:pPr>
            <a:endParaRPr lang="en-GB" sz="1800" b="0" dirty="0" smtClean="0">
              <a:solidFill>
                <a:srgbClr val="000000"/>
              </a:solidFill>
              <a:latin typeface="Arial" charset="0"/>
            </a:endParaRPr>
          </a:p>
        </p:txBody>
      </p:sp>
    </p:spTree>
    <p:extLst>
      <p:ext uri="{BB962C8B-B14F-4D97-AF65-F5344CB8AC3E}">
        <p14:creationId xmlns:p14="http://schemas.microsoft.com/office/powerpoint/2010/main" val="1836112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419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05017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0266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913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454746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5039D26-5AFA-48F2-9122-5D22721FDD96}" type="slidenum">
              <a:rPr lang="ru-RU"/>
              <a:pPr>
                <a:defRPr/>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293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7027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5646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9485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89385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95288" y="0"/>
            <a:ext cx="8208962" cy="692150"/>
          </a:xfrm>
          <a:prstGeom prst="rect">
            <a:avLst/>
          </a:prstGeo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lgn="l">
              <a:defRPr/>
            </a:pPr>
            <a:endParaRPr lang="ru-RU" sz="2400" b="0">
              <a:solidFill>
                <a:srgbClr val="000000"/>
              </a:solidFill>
              <a:latin typeface="Arial Narrow" pitchFamily="34" charset="0"/>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lgn="l">
              <a:defRPr/>
            </a:pPr>
            <a:endParaRPr lang="ru-RU" sz="2400" b="0">
              <a:solidFill>
                <a:srgbClr val="000000"/>
              </a:solidFill>
              <a:latin typeface="Arial Narrow" pitchFamily="34" charset="0"/>
            </a:endParaRPr>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lgn="l">
              <a:defRPr/>
            </a:pPr>
            <a:fld id="{C3730355-5D28-4EC7-84C0-DFBE91CD2736}" type="slidenum">
              <a:rPr lang="ru-RU" sz="2400" b="0">
                <a:solidFill>
                  <a:srgbClr val="000000"/>
                </a:solidFill>
                <a:latin typeface="Arial Narrow" pitchFamily="34" charset="0"/>
              </a:rPr>
              <a:pPr algn="l">
                <a:defRPr/>
              </a:pPr>
              <a:t>‹#›</a:t>
            </a:fld>
            <a:endParaRPr lang="ru-RU" sz="2400" b="0">
              <a:solidFill>
                <a:srgbClr val="000000"/>
              </a:solidFill>
              <a:latin typeface="Arial Narrow" pitchFamily="34" charset="0"/>
            </a:endParaRPr>
          </a:p>
        </p:txBody>
      </p:sp>
    </p:spTree>
    <p:extLst>
      <p:ext uri="{BB962C8B-B14F-4D97-AF65-F5344CB8AC3E}">
        <p14:creationId xmlns:p14="http://schemas.microsoft.com/office/powerpoint/2010/main" val="3713185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35A07F-84F3-404D-B51C-660C5EB0A7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59786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fld id="{D581BE9A-8218-41C8-98E1-C4F200B65913}" type="datetimeFigureOut">
              <a:rPr lang="en-GB"/>
              <a:pPr>
                <a:defRPr/>
              </a:pPr>
              <a:t>26/05/2015</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9DF12853-AE41-4599-83D7-C613BC75C355}" type="slidenum">
              <a:rPr lang="en-GB"/>
              <a:pPr>
                <a:defRPr/>
              </a:pPr>
              <a:t>‹#›</a:t>
            </a:fld>
            <a:endParaRPr lang="en-GB"/>
          </a:p>
        </p:txBody>
      </p:sp>
    </p:spTree>
    <p:extLst>
      <p:ext uri="{BB962C8B-B14F-4D97-AF65-F5344CB8AC3E}">
        <p14:creationId xmlns:p14="http://schemas.microsoft.com/office/powerpoint/2010/main" val="41295401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Graphite"/>
          <p:cNvPicPr>
            <a:picLocks noChangeAspect="1" noChangeArrowheads="1"/>
          </p:cNvPicPr>
          <p:nvPr userDrawn="1"/>
        </p:nvPicPr>
        <p:blipFill>
          <a:blip r:embed="rId2" cstate="print">
            <a:lum bright="78000" contrast="-88000"/>
          </a:blip>
          <a:srcRect/>
          <a:stretch>
            <a:fillRect/>
          </a:stretch>
        </p:blipFill>
        <p:spPr bwMode="auto">
          <a:xfrm>
            <a:off x="0" y="0"/>
            <a:ext cx="9144000" cy="6858000"/>
          </a:xfrm>
          <a:prstGeom prst="rect">
            <a:avLst/>
          </a:prstGeom>
          <a:noFill/>
          <a:ln w="9525">
            <a:noFill/>
            <a:miter lim="800000"/>
            <a:headEnd/>
            <a:tailEnd/>
          </a:ln>
        </p:spPr>
      </p:pic>
      <p:sp>
        <p:nvSpPr>
          <p:cNvPr id="5" name="Text Box 8"/>
          <p:cNvSpPr txBox="1">
            <a:spLocks noChangeArrowheads="1"/>
          </p:cNvSpPr>
          <p:nvPr userDrawn="1"/>
        </p:nvSpPr>
        <p:spPr bwMode="auto">
          <a:xfrm>
            <a:off x="1095375" y="136525"/>
            <a:ext cx="6932613" cy="366713"/>
          </a:xfrm>
          <a:prstGeom prst="rect">
            <a:avLst/>
          </a:prstGeom>
          <a:noFill/>
          <a:ln w="9525">
            <a:noFill/>
            <a:miter lim="800000"/>
            <a:headEnd/>
            <a:tailEnd/>
          </a:ln>
          <a:effectLst/>
        </p:spPr>
        <p:txBody>
          <a:bodyPr>
            <a:spAutoFit/>
          </a:bodyPr>
          <a:lstStyle/>
          <a:p>
            <a:pPr algn="l">
              <a:defRPr/>
            </a:pPr>
            <a:endParaRPr lang="en-GB" sz="1800" b="0">
              <a:solidFill>
                <a:srgbClr val="000000"/>
              </a:solidFill>
              <a:latin typeface="Arial" charset="0"/>
            </a:endParaRPr>
          </a:p>
        </p:txBody>
      </p:sp>
      <p:sp>
        <p:nvSpPr>
          <p:cNvPr id="6" name="Text Box 9"/>
          <p:cNvSpPr txBox="1">
            <a:spLocks noChangeArrowheads="1"/>
          </p:cNvSpPr>
          <p:nvPr userDrawn="1"/>
        </p:nvSpPr>
        <p:spPr bwMode="auto">
          <a:xfrm>
            <a:off x="1311275" y="136525"/>
            <a:ext cx="184150" cy="366713"/>
          </a:xfrm>
          <a:prstGeom prst="rect">
            <a:avLst/>
          </a:prstGeom>
          <a:noFill/>
          <a:ln w="9525">
            <a:noFill/>
            <a:miter lim="800000"/>
            <a:headEnd/>
            <a:tailEnd/>
          </a:ln>
          <a:effectLst/>
        </p:spPr>
        <p:txBody>
          <a:bodyPr wrap="none">
            <a:spAutoFit/>
          </a:bodyPr>
          <a:lstStyle/>
          <a:p>
            <a:pPr algn="l">
              <a:defRPr/>
            </a:pPr>
            <a:endParaRPr lang="en-GB" sz="1800" b="0">
              <a:solidFill>
                <a:srgbClr val="000000"/>
              </a:solidFill>
              <a:latin typeface="Arial" charset="0"/>
            </a:endParaRPr>
          </a:p>
        </p:txBody>
      </p:sp>
      <p:sp>
        <p:nvSpPr>
          <p:cNvPr id="106499" name="Rectangle 3"/>
          <p:cNvSpPr>
            <a:spLocks noGrp="1" noChangeArrowheads="1"/>
          </p:cNvSpPr>
          <p:nvPr>
            <p:ph type="ctrTitle"/>
          </p:nvPr>
        </p:nvSpPr>
        <p:spPr>
          <a:xfrm>
            <a:off x="685800" y="2130425"/>
            <a:ext cx="7772400" cy="1470025"/>
          </a:xfrm>
        </p:spPr>
        <p:txBody>
          <a:bodyPr/>
          <a:lstStyle>
            <a:lvl1pPr>
              <a:defRPr/>
            </a:lvl1pPr>
          </a:lstStyle>
          <a:p>
            <a:r>
              <a:rPr lang="ru-RU"/>
              <a:t>Click to edit Master title style</a:t>
            </a:r>
          </a:p>
        </p:txBody>
      </p:sp>
      <p:sp>
        <p:nvSpPr>
          <p:cNvPr id="106500"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ru-RU"/>
              <a:t>Click to edit Master subtitle style</a:t>
            </a:r>
          </a:p>
        </p:txBody>
      </p:sp>
      <p:sp>
        <p:nvSpPr>
          <p:cNvPr id="7" name="Rectangle 5"/>
          <p:cNvSpPr>
            <a:spLocks noGrp="1" noChangeArrowheads="1"/>
          </p:cNvSpPr>
          <p:nvPr>
            <p:ph type="dt" sz="half" idx="10"/>
          </p:nvPr>
        </p:nvSpPr>
        <p:spPr/>
        <p:txBody>
          <a:bodyPr/>
          <a:lstStyle>
            <a:lvl1pPr>
              <a:defRPr smtClean="0"/>
            </a:lvl1pPr>
          </a:lstStyle>
          <a:p>
            <a:pPr>
              <a:defRPr/>
            </a:pPr>
            <a:endParaRPr lang="ru-RU">
              <a:solidFill>
                <a:srgbClr val="000000"/>
              </a:solidFill>
            </a:endParaRPr>
          </a:p>
        </p:txBody>
      </p:sp>
      <p:sp>
        <p:nvSpPr>
          <p:cNvPr id="8" name="Rectangle 6"/>
          <p:cNvSpPr>
            <a:spLocks noGrp="1" noChangeArrowheads="1"/>
          </p:cNvSpPr>
          <p:nvPr>
            <p:ph type="ftr" sz="quarter" idx="11"/>
          </p:nvPr>
        </p:nvSpPr>
        <p:spPr/>
        <p:txBody>
          <a:bodyPr/>
          <a:lstStyle>
            <a:lvl1pPr>
              <a:defRPr smtClean="0"/>
            </a:lvl1pPr>
          </a:lstStyle>
          <a:p>
            <a:pPr>
              <a:defRPr/>
            </a:pPr>
            <a:endParaRPr lang="ru-RU">
              <a:solidFill>
                <a:srgbClr val="000000"/>
              </a:solidFill>
            </a:endParaRPr>
          </a:p>
        </p:txBody>
      </p:sp>
      <p:sp>
        <p:nvSpPr>
          <p:cNvPr id="9" name="Rectangle 7"/>
          <p:cNvSpPr>
            <a:spLocks noGrp="1" noChangeArrowheads="1"/>
          </p:cNvSpPr>
          <p:nvPr>
            <p:ph type="sldNum" sz="quarter" idx="12"/>
          </p:nvPr>
        </p:nvSpPr>
        <p:spPr/>
        <p:txBody>
          <a:bodyPr/>
          <a:lstStyle>
            <a:lvl1pPr>
              <a:defRPr smtClean="0"/>
            </a:lvl1pPr>
          </a:lstStyle>
          <a:p>
            <a:pPr>
              <a:defRPr/>
            </a:pPr>
            <a:fld id="{6C2A8D33-2424-49A7-94C3-8B63BE6DAFC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82426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9E756E-1634-4683-953E-C2F6C568520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5634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B76F584A-C52A-45ED-8FA8-38F7A34E8E5F}" type="slidenum">
              <a:rPr lang="ru-RU"/>
              <a:pPr>
                <a:defRPr/>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039D26-5AFA-48F2-9122-5D22721FDD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94428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6F584A-C52A-45ED-8FA8-38F7A34E8E5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78782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9AF7D8-7826-419C-B835-4B9FC383757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61745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C6D395-CADE-48C4-8277-2C851992768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08744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9E21E8-67B8-4E2D-AC62-39BE9A385A3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661379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C9FB43-0A8F-4C2D-A376-C2C3EE9A238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605270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20EA3D-E042-47DE-B1E0-09A0D65F8E7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804400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3D2F94-555D-4737-A26D-164629FCF83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34946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0"/>
            <a:ext cx="2071687" cy="6126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0"/>
            <a:ext cx="6067425"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5AC02F-E62A-4FF1-837D-36A9945203E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527650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95288" y="0"/>
            <a:ext cx="8208962" cy="69215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730355-5D28-4EC7-84C0-DFBE91CD273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34872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F39AF7D8-7826-419C-B835-4B9FC383757C}" type="slidenum">
              <a:rPr lang="ru-RU"/>
              <a:pPr>
                <a:defRPr/>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39332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5915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73266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45901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60271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45259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51709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53774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56694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13796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51C6D395-CADE-48C4-8277-2C8519927683}" type="slidenum">
              <a:rPr lang="ru-RU"/>
              <a:pPr>
                <a:defRPr/>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44475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2" descr="Graphite"/>
          <p:cNvPicPr>
            <a:picLocks noChangeAspect="1" noChangeArrowheads="1"/>
          </p:cNvPicPr>
          <p:nvPr/>
        </p:nvPicPr>
        <p:blipFill>
          <a:blip r:embed="rId2">
            <a:lum bright="78000" contrast="-8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095375" y="136525"/>
            <a:ext cx="6932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fontAlgn="auto" hangingPunct="1">
              <a:spcBef>
                <a:spcPts val="0"/>
              </a:spcBef>
              <a:spcAft>
                <a:spcPts val="0"/>
              </a:spcAft>
              <a:defRPr/>
            </a:pPr>
            <a:endParaRPr lang="en-GB" sz="1800" b="0" dirty="0" smtClean="0">
              <a:solidFill>
                <a:srgbClr val="000000"/>
              </a:solidFill>
              <a:latin typeface="Arial" charset="0"/>
            </a:endParaRPr>
          </a:p>
        </p:txBody>
      </p:sp>
      <p:sp>
        <p:nvSpPr>
          <p:cNvPr id="4" name="Text Box 9"/>
          <p:cNvSpPr txBox="1">
            <a:spLocks noChangeArrowheads="1"/>
          </p:cNvSpPr>
          <p:nvPr/>
        </p:nvSpPr>
        <p:spPr bwMode="auto">
          <a:xfrm>
            <a:off x="1311275" y="1365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fontAlgn="auto" hangingPunct="1">
              <a:spcBef>
                <a:spcPts val="0"/>
              </a:spcBef>
              <a:spcAft>
                <a:spcPts val="0"/>
              </a:spcAft>
              <a:defRPr/>
            </a:pPr>
            <a:endParaRPr lang="en-GB" sz="1800" b="0" dirty="0" smtClean="0">
              <a:solidFill>
                <a:srgbClr val="000000"/>
              </a:solidFill>
              <a:latin typeface="Arial" charset="0"/>
            </a:endParaRPr>
          </a:p>
        </p:txBody>
      </p:sp>
    </p:spTree>
    <p:extLst>
      <p:ext uri="{BB962C8B-B14F-4D97-AF65-F5344CB8AC3E}">
        <p14:creationId xmlns:p14="http://schemas.microsoft.com/office/powerpoint/2010/main" val="29711501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Graphite"/>
          <p:cNvPicPr>
            <a:picLocks noChangeAspect="1" noChangeArrowheads="1"/>
          </p:cNvPicPr>
          <p:nvPr userDrawn="1"/>
        </p:nvPicPr>
        <p:blipFill>
          <a:blip r:embed="rId2" cstate="print">
            <a:lum bright="78000" contrast="-88000"/>
          </a:blip>
          <a:srcRect/>
          <a:stretch>
            <a:fillRect/>
          </a:stretch>
        </p:blipFill>
        <p:spPr bwMode="auto">
          <a:xfrm>
            <a:off x="0" y="0"/>
            <a:ext cx="9144000" cy="6858000"/>
          </a:xfrm>
          <a:prstGeom prst="rect">
            <a:avLst/>
          </a:prstGeom>
          <a:noFill/>
          <a:ln w="9525">
            <a:noFill/>
            <a:miter lim="800000"/>
            <a:headEnd/>
            <a:tailEnd/>
          </a:ln>
        </p:spPr>
      </p:pic>
      <p:sp>
        <p:nvSpPr>
          <p:cNvPr id="5" name="Text Box 8"/>
          <p:cNvSpPr txBox="1">
            <a:spLocks noChangeArrowheads="1"/>
          </p:cNvSpPr>
          <p:nvPr userDrawn="1"/>
        </p:nvSpPr>
        <p:spPr bwMode="auto">
          <a:xfrm>
            <a:off x="1095375" y="136525"/>
            <a:ext cx="6932613" cy="366713"/>
          </a:xfrm>
          <a:prstGeom prst="rect">
            <a:avLst/>
          </a:prstGeom>
          <a:noFill/>
          <a:ln w="9525">
            <a:noFill/>
            <a:miter lim="800000"/>
            <a:headEnd/>
            <a:tailEnd/>
          </a:ln>
          <a:effectLst/>
        </p:spPr>
        <p:txBody>
          <a:bodyPr>
            <a:spAutoFit/>
          </a:bodyPr>
          <a:lstStyle/>
          <a:p>
            <a:pPr algn="l">
              <a:defRPr/>
            </a:pPr>
            <a:endParaRPr lang="en-GB" sz="1800" b="0">
              <a:solidFill>
                <a:srgbClr val="000000"/>
              </a:solidFill>
              <a:latin typeface="Arial" charset="0"/>
            </a:endParaRPr>
          </a:p>
        </p:txBody>
      </p:sp>
      <p:sp>
        <p:nvSpPr>
          <p:cNvPr id="6" name="Text Box 9"/>
          <p:cNvSpPr txBox="1">
            <a:spLocks noChangeArrowheads="1"/>
          </p:cNvSpPr>
          <p:nvPr userDrawn="1"/>
        </p:nvSpPr>
        <p:spPr bwMode="auto">
          <a:xfrm>
            <a:off x="1311275" y="136525"/>
            <a:ext cx="184150" cy="366713"/>
          </a:xfrm>
          <a:prstGeom prst="rect">
            <a:avLst/>
          </a:prstGeom>
          <a:noFill/>
          <a:ln w="9525">
            <a:noFill/>
            <a:miter lim="800000"/>
            <a:headEnd/>
            <a:tailEnd/>
          </a:ln>
          <a:effectLst/>
        </p:spPr>
        <p:txBody>
          <a:bodyPr wrap="none">
            <a:spAutoFit/>
          </a:bodyPr>
          <a:lstStyle/>
          <a:p>
            <a:pPr algn="l">
              <a:defRPr/>
            </a:pPr>
            <a:endParaRPr lang="en-GB" sz="1800" b="0">
              <a:solidFill>
                <a:srgbClr val="000000"/>
              </a:solidFill>
              <a:latin typeface="Arial" charset="0"/>
            </a:endParaRPr>
          </a:p>
        </p:txBody>
      </p:sp>
      <p:sp>
        <p:nvSpPr>
          <p:cNvPr id="106499" name="Rectangle 3"/>
          <p:cNvSpPr>
            <a:spLocks noGrp="1" noChangeArrowheads="1"/>
          </p:cNvSpPr>
          <p:nvPr>
            <p:ph type="ctrTitle"/>
          </p:nvPr>
        </p:nvSpPr>
        <p:spPr>
          <a:xfrm>
            <a:off x="685800" y="2130425"/>
            <a:ext cx="7772400" cy="1470025"/>
          </a:xfrm>
        </p:spPr>
        <p:txBody>
          <a:bodyPr/>
          <a:lstStyle>
            <a:lvl1pPr>
              <a:defRPr/>
            </a:lvl1pPr>
          </a:lstStyle>
          <a:p>
            <a:r>
              <a:rPr lang="ru-RU"/>
              <a:t>Click to edit Master title style</a:t>
            </a:r>
          </a:p>
        </p:txBody>
      </p:sp>
      <p:sp>
        <p:nvSpPr>
          <p:cNvPr id="106500"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ru-RU"/>
              <a:t>Click to edit Master subtitle style</a:t>
            </a:r>
          </a:p>
        </p:txBody>
      </p:sp>
      <p:sp>
        <p:nvSpPr>
          <p:cNvPr id="7" name="Rectangle 5"/>
          <p:cNvSpPr>
            <a:spLocks noGrp="1" noChangeArrowheads="1"/>
          </p:cNvSpPr>
          <p:nvPr>
            <p:ph type="dt" sz="half" idx="10"/>
          </p:nvPr>
        </p:nvSpPr>
        <p:spPr/>
        <p:txBody>
          <a:bodyPr/>
          <a:lstStyle>
            <a:lvl1pPr>
              <a:defRPr smtClean="0"/>
            </a:lvl1pPr>
          </a:lstStyle>
          <a:p>
            <a:pPr>
              <a:defRPr/>
            </a:pPr>
            <a:endParaRPr lang="ru-RU">
              <a:solidFill>
                <a:srgbClr val="000000"/>
              </a:solidFill>
            </a:endParaRPr>
          </a:p>
        </p:txBody>
      </p:sp>
      <p:sp>
        <p:nvSpPr>
          <p:cNvPr id="8" name="Rectangle 6"/>
          <p:cNvSpPr>
            <a:spLocks noGrp="1" noChangeArrowheads="1"/>
          </p:cNvSpPr>
          <p:nvPr>
            <p:ph type="ftr" sz="quarter" idx="11"/>
          </p:nvPr>
        </p:nvSpPr>
        <p:spPr/>
        <p:txBody>
          <a:bodyPr/>
          <a:lstStyle>
            <a:lvl1pPr>
              <a:defRPr smtClean="0"/>
            </a:lvl1pPr>
          </a:lstStyle>
          <a:p>
            <a:pPr>
              <a:defRPr/>
            </a:pPr>
            <a:endParaRPr lang="ru-RU">
              <a:solidFill>
                <a:srgbClr val="000000"/>
              </a:solidFill>
            </a:endParaRPr>
          </a:p>
        </p:txBody>
      </p:sp>
      <p:sp>
        <p:nvSpPr>
          <p:cNvPr id="9" name="Rectangle 7"/>
          <p:cNvSpPr>
            <a:spLocks noGrp="1" noChangeArrowheads="1"/>
          </p:cNvSpPr>
          <p:nvPr>
            <p:ph type="sldNum" sz="quarter" idx="12"/>
          </p:nvPr>
        </p:nvSpPr>
        <p:spPr/>
        <p:txBody>
          <a:bodyPr/>
          <a:lstStyle>
            <a:lvl1pPr>
              <a:defRPr smtClean="0"/>
            </a:lvl1pPr>
          </a:lstStyle>
          <a:p>
            <a:pPr>
              <a:defRPr/>
            </a:pPr>
            <a:fld id="{6C2A8D33-2424-49A7-94C3-8B63BE6DAFC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599936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9E756E-1634-4683-953E-C2F6C568520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145732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039D26-5AFA-48F2-9122-5D22721FDD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31412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6F584A-C52A-45ED-8FA8-38F7A34E8E5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90398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9AF7D8-7826-419C-B835-4B9FC383757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467251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C6D395-CADE-48C4-8277-2C851992768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62090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9E21E8-67B8-4E2D-AC62-39BE9A385A3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5125275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C9FB43-0A8F-4C2D-A376-C2C3EE9A238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8316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0F9E21E8-67B8-4E2D-AC62-39BE9A385A3B}" type="slidenum">
              <a:rPr lang="ru-RU"/>
              <a:pPr>
                <a:defRPr/>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20EA3D-E042-47DE-B1E0-09A0D65F8E7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303688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3D2F94-555D-4737-A26D-164629FCF83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755673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0"/>
            <a:ext cx="2071687" cy="6126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0"/>
            <a:ext cx="6067425"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5AC02F-E62A-4FF1-837D-36A9945203E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132899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95288" y="0"/>
            <a:ext cx="8208962" cy="69215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730355-5D28-4EC7-84C0-DFBE91CD273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370610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89029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0921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96150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537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2027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7410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6C9FB43-0A8F-4C2D-A376-C2C3EE9A2385}" type="slidenum">
              <a:rPr lang="ru-RU"/>
              <a:pPr>
                <a:defRPr/>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36108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79426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56865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3314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48112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2" descr="Graphite"/>
          <p:cNvPicPr>
            <a:picLocks noChangeAspect="1" noChangeArrowheads="1"/>
          </p:cNvPicPr>
          <p:nvPr/>
        </p:nvPicPr>
        <p:blipFill>
          <a:blip r:embed="rId2">
            <a:lum bright="78000" contrast="-8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095375" y="136525"/>
            <a:ext cx="6932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fontAlgn="auto" hangingPunct="1">
              <a:spcBef>
                <a:spcPts val="0"/>
              </a:spcBef>
              <a:spcAft>
                <a:spcPts val="0"/>
              </a:spcAft>
              <a:defRPr/>
            </a:pPr>
            <a:endParaRPr lang="en-GB" sz="1800" b="0" dirty="0" smtClean="0">
              <a:solidFill>
                <a:srgbClr val="000000"/>
              </a:solidFill>
              <a:latin typeface="Arial" charset="0"/>
            </a:endParaRPr>
          </a:p>
        </p:txBody>
      </p:sp>
      <p:sp>
        <p:nvSpPr>
          <p:cNvPr id="4" name="Text Box 9"/>
          <p:cNvSpPr txBox="1">
            <a:spLocks noChangeArrowheads="1"/>
          </p:cNvSpPr>
          <p:nvPr/>
        </p:nvSpPr>
        <p:spPr bwMode="auto">
          <a:xfrm>
            <a:off x="1311275" y="1365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fontAlgn="auto" hangingPunct="1">
              <a:spcBef>
                <a:spcPts val="0"/>
              </a:spcBef>
              <a:spcAft>
                <a:spcPts val="0"/>
              </a:spcAft>
              <a:defRPr/>
            </a:pPr>
            <a:endParaRPr lang="en-GB" sz="1800" b="0" dirty="0" smtClean="0">
              <a:solidFill>
                <a:srgbClr val="000000"/>
              </a:solidFill>
              <a:latin typeface="Arial" charset="0"/>
            </a:endParaRPr>
          </a:p>
        </p:txBody>
      </p:sp>
    </p:spTree>
    <p:extLst>
      <p:ext uri="{BB962C8B-B14F-4D97-AF65-F5344CB8AC3E}">
        <p14:creationId xmlns:p14="http://schemas.microsoft.com/office/powerpoint/2010/main" val="20569240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83587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14891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9270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4978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920EA3D-E042-47DE-B1E0-09A0D65F8E77}" type="slidenum">
              <a:rPr lang="ru-RU"/>
              <a:pPr>
                <a:defRPr/>
              </a:pPr>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691116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656586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9454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53876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60188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73425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94731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2" descr="Graphite"/>
          <p:cNvPicPr>
            <a:picLocks noChangeAspect="1" noChangeArrowheads="1"/>
          </p:cNvPicPr>
          <p:nvPr/>
        </p:nvPicPr>
        <p:blipFill>
          <a:blip r:embed="rId2">
            <a:lum bright="78000" contrast="-8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095375" y="136525"/>
            <a:ext cx="6932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fontAlgn="auto" hangingPunct="1">
              <a:spcBef>
                <a:spcPts val="0"/>
              </a:spcBef>
              <a:spcAft>
                <a:spcPts val="0"/>
              </a:spcAft>
              <a:defRPr/>
            </a:pPr>
            <a:endParaRPr lang="en-GB" sz="1800" b="0" dirty="0" smtClean="0">
              <a:solidFill>
                <a:srgbClr val="000000"/>
              </a:solidFill>
              <a:latin typeface="Arial" charset="0"/>
            </a:endParaRPr>
          </a:p>
        </p:txBody>
      </p:sp>
      <p:sp>
        <p:nvSpPr>
          <p:cNvPr id="4" name="Text Box 9"/>
          <p:cNvSpPr txBox="1">
            <a:spLocks noChangeArrowheads="1"/>
          </p:cNvSpPr>
          <p:nvPr/>
        </p:nvSpPr>
        <p:spPr bwMode="auto">
          <a:xfrm>
            <a:off x="1311275" y="1365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fontAlgn="auto" hangingPunct="1">
              <a:spcBef>
                <a:spcPts val="0"/>
              </a:spcBef>
              <a:spcAft>
                <a:spcPts val="0"/>
              </a:spcAft>
              <a:defRPr/>
            </a:pPr>
            <a:endParaRPr lang="en-GB" sz="1800" b="0" dirty="0" smtClean="0">
              <a:solidFill>
                <a:srgbClr val="000000"/>
              </a:solidFill>
              <a:latin typeface="Arial" charset="0"/>
            </a:endParaRPr>
          </a:p>
        </p:txBody>
      </p:sp>
    </p:spTree>
    <p:extLst>
      <p:ext uri="{BB962C8B-B14F-4D97-AF65-F5344CB8AC3E}">
        <p14:creationId xmlns:p14="http://schemas.microsoft.com/office/powerpoint/2010/main" val="4747705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03945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88A44A-028D-44CC-975B-AD27C50C46E3}" type="datetimeFigureOut">
              <a:rPr lang="en-GB" smtClean="0">
                <a:solidFill>
                  <a:prstClr val="black">
                    <a:tint val="75000"/>
                  </a:prstClr>
                </a:solidFill>
              </a:rPr>
              <a:pPr/>
              <a:t>26/05/2015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9EFAAF-CC7C-4933-BF8C-DF94E5AD69F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3112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1.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8.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9.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7" descr="Graphite"/>
          <p:cNvPicPr>
            <a:picLocks noChangeAspect="1" noChangeArrowheads="1"/>
          </p:cNvPicPr>
          <p:nvPr userDrawn="1"/>
        </p:nvPicPr>
        <p:blipFill>
          <a:blip r:embed="rId14" cstate="print">
            <a:lum bright="78000" contrast="-88000"/>
          </a:blip>
          <a:srcRect/>
          <a:stretch>
            <a:fillRect/>
          </a:stretch>
        </p:blipFill>
        <p:spPr bwMode="auto">
          <a:xfrm>
            <a:off x="0" y="0"/>
            <a:ext cx="9144000" cy="6858000"/>
          </a:xfrm>
          <a:prstGeom prst="rect">
            <a:avLst/>
          </a:prstGeom>
          <a:noFill/>
          <a:ln w="9525">
            <a:noFill/>
            <a:miter lim="800000"/>
            <a:headEnd/>
            <a:tailEnd/>
          </a:ln>
        </p:spPr>
      </p:pic>
      <p:sp>
        <p:nvSpPr>
          <p:cNvPr id="97282" name="Rectangle 2"/>
          <p:cNvSpPr>
            <a:spLocks noGrp="1" noChangeArrowheads="1"/>
          </p:cNvSpPr>
          <p:nvPr>
            <p:ph type="title"/>
          </p:nvPr>
        </p:nvSpPr>
        <p:spPr bwMode="auto">
          <a:xfrm>
            <a:off x="395288" y="0"/>
            <a:ext cx="8208962"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972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smtClean="0">
                <a:solidFill>
                  <a:schemeClr val="tx1"/>
                </a:solidFill>
                <a:latin typeface="+mn-lt"/>
              </a:defRPr>
            </a:lvl1pPr>
          </a:lstStyle>
          <a:p>
            <a:pPr>
              <a:defRPr/>
            </a:pPr>
            <a:endParaRPr lang="ru-RU"/>
          </a:p>
        </p:txBody>
      </p:sp>
      <p:sp>
        <p:nvSpPr>
          <p:cNvPr id="972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solidFill>
                  <a:schemeClr val="tx1"/>
                </a:solidFill>
                <a:latin typeface="+mn-lt"/>
              </a:defRPr>
            </a:lvl1pPr>
          </a:lstStyle>
          <a:p>
            <a:pPr>
              <a:defRPr/>
            </a:pPr>
            <a:endParaRPr lang="ru-RU"/>
          </a:p>
        </p:txBody>
      </p:sp>
      <p:sp>
        <p:nvSpPr>
          <p:cNvPr id="972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chemeClr val="tx1"/>
                </a:solidFill>
                <a:latin typeface="+mn-lt"/>
              </a:defRPr>
            </a:lvl1pPr>
          </a:lstStyle>
          <a:p>
            <a:pPr>
              <a:defRPr/>
            </a:pPr>
            <a:fld id="{017EA69F-59F6-4582-927C-32CD6A971649}" type="slidenum">
              <a:rPr lang="ru-RU"/>
              <a:pPr>
                <a:defRPr/>
              </a:pPr>
              <a:t>‹#›</a:t>
            </a:fld>
            <a:endParaRPr lang="ru-RU"/>
          </a:p>
        </p:txBody>
      </p:sp>
      <p:sp>
        <p:nvSpPr>
          <p:cNvPr id="97288" name="Text Box 8"/>
          <p:cNvSpPr txBox="1">
            <a:spLocks noChangeArrowheads="1"/>
          </p:cNvSpPr>
          <p:nvPr userDrawn="1"/>
        </p:nvSpPr>
        <p:spPr bwMode="auto">
          <a:xfrm>
            <a:off x="1095375" y="136525"/>
            <a:ext cx="6932613" cy="366713"/>
          </a:xfrm>
          <a:prstGeom prst="rect">
            <a:avLst/>
          </a:prstGeom>
          <a:noFill/>
          <a:ln w="9525">
            <a:noFill/>
            <a:miter lim="800000"/>
            <a:headEnd/>
            <a:tailEnd/>
          </a:ln>
          <a:effectLst/>
        </p:spPr>
        <p:txBody>
          <a:bodyPr>
            <a:spAutoFit/>
          </a:bodyPr>
          <a:lstStyle/>
          <a:p>
            <a:pPr algn="l">
              <a:defRPr/>
            </a:pPr>
            <a:endParaRPr lang="en-GB" sz="1800" b="0">
              <a:solidFill>
                <a:schemeClr val="tx1"/>
              </a:solidFill>
              <a:latin typeface="Arial" charset="0"/>
            </a:endParaRPr>
          </a:p>
        </p:txBody>
      </p:sp>
      <p:sp>
        <p:nvSpPr>
          <p:cNvPr id="97289" name="Text Box 9"/>
          <p:cNvSpPr txBox="1">
            <a:spLocks noChangeArrowheads="1"/>
          </p:cNvSpPr>
          <p:nvPr userDrawn="1"/>
        </p:nvSpPr>
        <p:spPr bwMode="auto">
          <a:xfrm>
            <a:off x="1311275" y="136525"/>
            <a:ext cx="184150" cy="366713"/>
          </a:xfrm>
          <a:prstGeom prst="rect">
            <a:avLst/>
          </a:prstGeom>
          <a:noFill/>
          <a:ln w="9525">
            <a:noFill/>
            <a:miter lim="800000"/>
            <a:headEnd/>
            <a:tailEnd/>
          </a:ln>
          <a:effectLst/>
        </p:spPr>
        <p:txBody>
          <a:bodyPr wrap="none">
            <a:spAutoFit/>
          </a:bodyPr>
          <a:lstStyle/>
          <a:p>
            <a:pPr algn="l">
              <a:defRPr/>
            </a:pPr>
            <a:endParaRPr lang="en-GB" sz="1800" b="0">
              <a:solidFill>
                <a:schemeClr val="tx1"/>
              </a:solidFill>
              <a:latin typeface="Arial" charset="0"/>
            </a:endParaRPr>
          </a:p>
        </p:txBody>
      </p:sp>
      <p:sp>
        <p:nvSpPr>
          <p:cNvPr id="97291" name="Line 11"/>
          <p:cNvSpPr>
            <a:spLocks noChangeShapeType="1"/>
          </p:cNvSpPr>
          <p:nvPr userDrawn="1"/>
        </p:nvSpPr>
        <p:spPr bwMode="auto">
          <a:xfrm>
            <a:off x="1116013" y="692150"/>
            <a:ext cx="6985000" cy="0"/>
          </a:xfrm>
          <a:prstGeom prst="line">
            <a:avLst/>
          </a:prstGeom>
          <a:noFill/>
          <a:ln w="76200">
            <a:solidFill>
              <a:srgbClr val="693C8A"/>
            </a:solidFill>
            <a:round/>
            <a:headEnd/>
            <a:tailEnd/>
          </a:ln>
          <a:effectLst>
            <a:outerShdw dist="35921" dir="2700000" algn="ctr" rotWithShape="0">
              <a:schemeClr val="bg2"/>
            </a:outerShdw>
          </a:effectLst>
        </p:spPr>
        <p:txBody>
          <a:bodyPr/>
          <a:lstStyle/>
          <a:p>
            <a:pPr>
              <a:defRPr/>
            </a:pPr>
            <a:endParaRPr lang="en-GB"/>
          </a:p>
        </p:txBody>
      </p:sp>
      <p:sp>
        <p:nvSpPr>
          <p:cNvPr id="97292" name="Line 12"/>
          <p:cNvSpPr>
            <a:spLocks noChangeShapeType="1"/>
          </p:cNvSpPr>
          <p:nvPr userDrawn="1"/>
        </p:nvSpPr>
        <p:spPr bwMode="auto">
          <a:xfrm>
            <a:off x="1116013" y="6669088"/>
            <a:ext cx="6985000" cy="0"/>
          </a:xfrm>
          <a:prstGeom prst="line">
            <a:avLst/>
          </a:prstGeom>
          <a:noFill/>
          <a:ln w="76200">
            <a:solidFill>
              <a:srgbClr val="693C8A"/>
            </a:solidFill>
            <a:round/>
            <a:headEnd/>
            <a:tailEnd/>
          </a:ln>
          <a:effectLst>
            <a:outerShdw dist="35921" dir="2700000" algn="ctr" rotWithShape="0">
              <a:schemeClr val="bg2"/>
            </a:outerShdw>
          </a:effectLst>
        </p:spPr>
        <p:txBody>
          <a:bodyPr/>
          <a:lstStyle/>
          <a:p>
            <a:pPr>
              <a:defRPr/>
            </a:pPr>
            <a:endParaRPr lang="en-GB"/>
          </a:p>
        </p:txBody>
      </p:sp>
    </p:spTree>
  </p:cSld>
  <p:clrMap bg1="lt1" tx1="dk1" bg2="lt2" tx2="dk2" accent1="accent1" accent2="accent2" accent3="accent3" accent4="accent4" accent5="accent5" accent6="accent6" hlink="hlink" folHlink="folHlink"/>
  <p:sldLayoutIdLst>
    <p:sldLayoutId id="2147483678"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hdr="0" ftr="0" dt="0"/>
  <p:txStyles>
    <p:titleStyle>
      <a:lvl1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693C8A"/>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693C8A"/>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693C8A"/>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693C8A"/>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693C8A"/>
          </a:solidFill>
          <a:latin typeface="+mn-lt"/>
          <a:ea typeface="+mn-ea"/>
          <a:cs typeface="+mn-cs"/>
        </a:defRPr>
      </a:lvl1pPr>
      <a:lvl2pPr marL="742950" indent="-285750" algn="l" rtl="0" eaLnBrk="0" fontAlgn="base" hangingPunct="0">
        <a:spcBef>
          <a:spcPct val="20000"/>
        </a:spcBef>
        <a:spcAft>
          <a:spcPct val="0"/>
        </a:spcAft>
        <a:buChar char="–"/>
        <a:defRPr sz="2800">
          <a:solidFill>
            <a:srgbClr val="693C8A"/>
          </a:solidFill>
          <a:latin typeface="+mn-lt"/>
        </a:defRPr>
      </a:lvl2pPr>
      <a:lvl3pPr marL="1143000" indent="-228600" algn="l" rtl="0" eaLnBrk="0" fontAlgn="base" hangingPunct="0">
        <a:spcBef>
          <a:spcPct val="20000"/>
        </a:spcBef>
        <a:spcAft>
          <a:spcPct val="0"/>
        </a:spcAft>
        <a:buChar char="•"/>
        <a:defRPr sz="2400">
          <a:solidFill>
            <a:srgbClr val="693C8A"/>
          </a:solidFill>
          <a:latin typeface="+mn-lt"/>
        </a:defRPr>
      </a:lvl3pPr>
      <a:lvl4pPr marL="1600200" indent="-228600" algn="l" rtl="0" eaLnBrk="0" fontAlgn="base" hangingPunct="0">
        <a:spcBef>
          <a:spcPct val="20000"/>
        </a:spcBef>
        <a:spcAft>
          <a:spcPct val="0"/>
        </a:spcAft>
        <a:buChar char="–"/>
        <a:defRPr sz="2000">
          <a:solidFill>
            <a:srgbClr val="693C8A"/>
          </a:solidFill>
          <a:latin typeface="+mn-lt"/>
        </a:defRPr>
      </a:lvl4pPr>
      <a:lvl5pPr marL="2057400" indent="-228600" algn="l" rtl="0" eaLnBrk="0" fontAlgn="base" hangingPunct="0">
        <a:spcBef>
          <a:spcPct val="20000"/>
        </a:spcBef>
        <a:spcAft>
          <a:spcPct val="0"/>
        </a:spcAft>
        <a:buChar char="»"/>
        <a:defRPr sz="2000">
          <a:solidFill>
            <a:srgbClr val="693C8A"/>
          </a:solidFill>
          <a:latin typeface="+mn-lt"/>
        </a:defRPr>
      </a:lvl5pPr>
      <a:lvl6pPr marL="2514600" indent="-228600" algn="l" rtl="0" fontAlgn="base">
        <a:spcBef>
          <a:spcPct val="20000"/>
        </a:spcBef>
        <a:spcAft>
          <a:spcPct val="0"/>
        </a:spcAft>
        <a:buChar char="»"/>
        <a:defRPr sz="2000">
          <a:solidFill>
            <a:srgbClr val="693C8A"/>
          </a:solidFill>
          <a:latin typeface="+mn-lt"/>
        </a:defRPr>
      </a:lvl6pPr>
      <a:lvl7pPr marL="2971800" indent="-228600" algn="l" rtl="0" fontAlgn="base">
        <a:spcBef>
          <a:spcPct val="20000"/>
        </a:spcBef>
        <a:spcAft>
          <a:spcPct val="0"/>
        </a:spcAft>
        <a:buChar char="»"/>
        <a:defRPr sz="2000">
          <a:solidFill>
            <a:srgbClr val="693C8A"/>
          </a:solidFill>
          <a:latin typeface="+mn-lt"/>
        </a:defRPr>
      </a:lvl7pPr>
      <a:lvl8pPr marL="3429000" indent="-228600" algn="l" rtl="0" fontAlgn="base">
        <a:spcBef>
          <a:spcPct val="20000"/>
        </a:spcBef>
        <a:spcAft>
          <a:spcPct val="0"/>
        </a:spcAft>
        <a:buChar char="»"/>
        <a:defRPr sz="2000">
          <a:solidFill>
            <a:srgbClr val="693C8A"/>
          </a:solidFill>
          <a:latin typeface="+mn-lt"/>
        </a:defRPr>
      </a:lvl8pPr>
      <a:lvl9pPr marL="3886200" indent="-228600" algn="l" rtl="0" fontAlgn="base">
        <a:spcBef>
          <a:spcPct val="20000"/>
        </a:spcBef>
        <a:spcAft>
          <a:spcPct val="0"/>
        </a:spcAft>
        <a:buChar char="»"/>
        <a:defRPr sz="2000">
          <a:solidFill>
            <a:srgbClr val="693C8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088A44A-028D-44CC-975B-AD27C50C46E3}" type="datetimeFigureOut">
              <a:rPr lang="en-GB" b="0" smtClean="0">
                <a:solidFill>
                  <a:prstClr val="black">
                    <a:tint val="75000"/>
                  </a:prstClr>
                </a:solidFill>
                <a:latin typeface="Calibri" panose="020F0502020204030204"/>
              </a:rPr>
              <a:pPr fontAlgn="auto">
                <a:spcBef>
                  <a:spcPts val="0"/>
                </a:spcBef>
                <a:spcAft>
                  <a:spcPts val="0"/>
                </a:spcAft>
              </a:pPr>
              <a:t>26/05/2015</a:t>
            </a:fld>
            <a:endParaRPr lang="en-GB" b="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b="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9EFAAF-CC7C-4933-BF8C-DF94E5AD69F5}" type="slidenum">
              <a:rPr lang="en-GB" b="0" smtClean="0">
                <a:solidFill>
                  <a:prstClr val="black">
                    <a:tint val="75000"/>
                  </a:prstClr>
                </a:solidFill>
                <a:latin typeface="Calibri" panose="020F0502020204030204"/>
              </a:rPr>
              <a:pPr fontAlgn="auto">
                <a:spcBef>
                  <a:spcPts val="0"/>
                </a:spcBef>
                <a:spcAft>
                  <a:spcPts val="0"/>
                </a:spcAft>
              </a:pPr>
              <a:t>‹#›</a:t>
            </a:fld>
            <a:endParaRPr lang="en-GB" b="0">
              <a:solidFill>
                <a:prstClr val="black">
                  <a:tint val="75000"/>
                </a:prstClr>
              </a:solidFill>
              <a:latin typeface="Calibri" panose="020F0502020204030204"/>
            </a:endParaRPr>
          </a:p>
        </p:txBody>
      </p:sp>
    </p:spTree>
    <p:extLst>
      <p:ext uri="{BB962C8B-B14F-4D97-AF65-F5344CB8AC3E}">
        <p14:creationId xmlns:p14="http://schemas.microsoft.com/office/powerpoint/2010/main" val="85048247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088A44A-028D-44CC-975B-AD27C50C46E3}" type="datetimeFigureOut">
              <a:rPr lang="en-GB" b="0" smtClean="0">
                <a:solidFill>
                  <a:prstClr val="black">
                    <a:tint val="75000"/>
                  </a:prstClr>
                </a:solidFill>
                <a:latin typeface="Calibri" panose="020F0502020204030204"/>
              </a:rPr>
              <a:pPr fontAlgn="auto">
                <a:spcBef>
                  <a:spcPts val="0"/>
                </a:spcBef>
                <a:spcAft>
                  <a:spcPts val="0"/>
                </a:spcAft>
              </a:pPr>
              <a:t>26/05/2015</a:t>
            </a:fld>
            <a:endParaRPr lang="en-GB" b="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b="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9EFAAF-CC7C-4933-BF8C-DF94E5AD69F5}" type="slidenum">
              <a:rPr lang="en-GB" b="0" smtClean="0">
                <a:solidFill>
                  <a:prstClr val="black">
                    <a:tint val="75000"/>
                  </a:prstClr>
                </a:solidFill>
                <a:latin typeface="Calibri" panose="020F0502020204030204"/>
              </a:rPr>
              <a:pPr fontAlgn="auto">
                <a:spcBef>
                  <a:spcPts val="0"/>
                </a:spcBef>
                <a:spcAft>
                  <a:spcPts val="0"/>
                </a:spcAft>
              </a:pPr>
              <a:t>‹#›</a:t>
            </a:fld>
            <a:endParaRPr lang="en-GB" b="0">
              <a:solidFill>
                <a:prstClr val="black">
                  <a:tint val="75000"/>
                </a:prstClr>
              </a:solidFill>
              <a:latin typeface="Calibri" panose="020F0502020204030204"/>
            </a:endParaRPr>
          </a:p>
        </p:txBody>
      </p:sp>
    </p:spTree>
    <p:extLst>
      <p:ext uri="{BB962C8B-B14F-4D97-AF65-F5344CB8AC3E}">
        <p14:creationId xmlns:p14="http://schemas.microsoft.com/office/powerpoint/2010/main" val="72909698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088A44A-028D-44CC-975B-AD27C50C46E3}" type="datetimeFigureOut">
              <a:rPr lang="en-GB" b="0" smtClean="0">
                <a:solidFill>
                  <a:prstClr val="black">
                    <a:tint val="75000"/>
                  </a:prstClr>
                </a:solidFill>
                <a:latin typeface="Calibri" panose="020F0502020204030204"/>
              </a:rPr>
              <a:pPr fontAlgn="auto">
                <a:spcBef>
                  <a:spcPts val="0"/>
                </a:spcBef>
                <a:spcAft>
                  <a:spcPts val="0"/>
                </a:spcAft>
              </a:pPr>
              <a:t>26/05/2015</a:t>
            </a:fld>
            <a:endParaRPr lang="en-GB" b="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b="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9EFAAF-CC7C-4933-BF8C-DF94E5AD69F5}" type="slidenum">
              <a:rPr lang="en-GB" b="0" smtClean="0">
                <a:solidFill>
                  <a:prstClr val="black">
                    <a:tint val="75000"/>
                  </a:prstClr>
                </a:solidFill>
                <a:latin typeface="Calibri" panose="020F0502020204030204"/>
              </a:rPr>
              <a:pPr fontAlgn="auto">
                <a:spcBef>
                  <a:spcPts val="0"/>
                </a:spcBef>
                <a:spcAft>
                  <a:spcPts val="0"/>
                </a:spcAft>
              </a:pPr>
              <a:t>‹#›</a:t>
            </a:fld>
            <a:endParaRPr lang="en-GB" b="0">
              <a:solidFill>
                <a:prstClr val="black">
                  <a:tint val="75000"/>
                </a:prstClr>
              </a:solidFill>
              <a:latin typeface="Calibri" panose="020F0502020204030204"/>
            </a:endParaRPr>
          </a:p>
        </p:txBody>
      </p:sp>
    </p:spTree>
    <p:extLst>
      <p:ext uri="{BB962C8B-B14F-4D97-AF65-F5344CB8AC3E}">
        <p14:creationId xmlns:p14="http://schemas.microsoft.com/office/powerpoint/2010/main" val="46675862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095375" y="136525"/>
            <a:ext cx="6932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l" eaLnBrk="1" hangingPunct="1"/>
            <a:endParaRPr lang="en-US" sz="1800" b="0">
              <a:solidFill>
                <a:srgbClr val="000000"/>
              </a:solidFill>
              <a:latin typeface="Arial" charset="0"/>
            </a:endParaRPr>
          </a:p>
        </p:txBody>
      </p:sp>
      <p:sp>
        <p:nvSpPr>
          <p:cNvPr id="3075" name="Text Box 3"/>
          <p:cNvSpPr txBox="1">
            <a:spLocks noChangeArrowheads="1"/>
          </p:cNvSpPr>
          <p:nvPr/>
        </p:nvSpPr>
        <p:spPr bwMode="auto">
          <a:xfrm>
            <a:off x="1311275" y="1365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l" eaLnBrk="1" hangingPunct="1"/>
            <a:endParaRPr lang="en-US" sz="1800" b="0">
              <a:solidFill>
                <a:srgbClr val="000000"/>
              </a:solidFill>
              <a:latin typeface="Arial" charset="0"/>
            </a:endParaRPr>
          </a:p>
        </p:txBody>
      </p:sp>
      <p:sp>
        <p:nvSpPr>
          <p:cNvPr id="3076" name="Line 4"/>
          <p:cNvSpPr>
            <a:spLocks noChangeShapeType="1"/>
          </p:cNvSpPr>
          <p:nvPr/>
        </p:nvSpPr>
        <p:spPr bwMode="auto">
          <a:xfrm>
            <a:off x="1116013" y="692150"/>
            <a:ext cx="6985000" cy="0"/>
          </a:xfrm>
          <a:prstGeom prst="line">
            <a:avLst/>
          </a:prstGeom>
          <a:noFill/>
          <a:ln w="76200">
            <a:solidFill>
              <a:srgbClr val="693C8A"/>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algn="l"/>
            <a:endParaRPr lang="en-US" sz="2400" b="0">
              <a:solidFill>
                <a:srgbClr val="000000"/>
              </a:solidFill>
              <a:latin typeface="Arial Narrow" pitchFamily="34" charset="0"/>
            </a:endParaRPr>
          </a:p>
        </p:txBody>
      </p:sp>
    </p:spTree>
    <p:extLst>
      <p:ext uri="{BB962C8B-B14F-4D97-AF65-F5344CB8AC3E}">
        <p14:creationId xmlns:p14="http://schemas.microsoft.com/office/powerpoint/2010/main" val="77066572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iming>
    <p:tnLst>
      <p:par>
        <p:cTn id="1" dur="indefinite" restart="never" nodeType="tmRoot"/>
      </p:par>
    </p:tnLst>
  </p:timing>
  <p:txStyles>
    <p:titleStyle>
      <a:lvl1pPr algn="ctr" rtl="0" eaLnBrk="0" fontAlgn="base" hangingPunct="0">
        <a:spcBef>
          <a:spcPct val="0"/>
        </a:spcBef>
        <a:spcAft>
          <a:spcPct val="0"/>
        </a:spcAft>
        <a:defRPr sz="3600" b="1">
          <a:solidFill>
            <a:srgbClr val="693C8A"/>
          </a:solidFill>
          <a:latin typeface="+mj-lt"/>
          <a:ea typeface="+mj-ea"/>
          <a:cs typeface="+mj-cs"/>
        </a:defRPr>
      </a:lvl1pPr>
      <a:lvl2pPr algn="ctr" rtl="0" eaLnBrk="0" fontAlgn="base" hangingPunct="0">
        <a:spcBef>
          <a:spcPct val="0"/>
        </a:spcBef>
        <a:spcAft>
          <a:spcPct val="0"/>
        </a:spcAft>
        <a:defRPr sz="3600" b="1">
          <a:solidFill>
            <a:srgbClr val="693C8A"/>
          </a:solidFill>
          <a:latin typeface="Arial" charset="0"/>
        </a:defRPr>
      </a:lvl2pPr>
      <a:lvl3pPr algn="ctr" rtl="0" eaLnBrk="0" fontAlgn="base" hangingPunct="0">
        <a:spcBef>
          <a:spcPct val="0"/>
        </a:spcBef>
        <a:spcAft>
          <a:spcPct val="0"/>
        </a:spcAft>
        <a:defRPr sz="3600" b="1">
          <a:solidFill>
            <a:srgbClr val="693C8A"/>
          </a:solidFill>
          <a:latin typeface="Arial" charset="0"/>
        </a:defRPr>
      </a:lvl3pPr>
      <a:lvl4pPr algn="ctr" rtl="0" eaLnBrk="0" fontAlgn="base" hangingPunct="0">
        <a:spcBef>
          <a:spcPct val="0"/>
        </a:spcBef>
        <a:spcAft>
          <a:spcPct val="0"/>
        </a:spcAft>
        <a:defRPr sz="3600" b="1">
          <a:solidFill>
            <a:srgbClr val="693C8A"/>
          </a:solidFill>
          <a:latin typeface="Arial" charset="0"/>
        </a:defRPr>
      </a:lvl4pPr>
      <a:lvl5pPr algn="ctr" rtl="0" eaLnBrk="0" fontAlgn="base" hangingPunct="0">
        <a:spcBef>
          <a:spcPct val="0"/>
        </a:spcBef>
        <a:spcAft>
          <a:spcPct val="0"/>
        </a:spcAft>
        <a:defRPr sz="3600" b="1">
          <a:solidFill>
            <a:srgbClr val="693C8A"/>
          </a:solidFill>
          <a:latin typeface="Arial" charset="0"/>
        </a:defRPr>
      </a:lvl5pPr>
      <a:lvl6pPr marL="457200" algn="ctr" rtl="0" fontAlgn="base">
        <a:spcBef>
          <a:spcPct val="0"/>
        </a:spcBef>
        <a:spcAft>
          <a:spcPct val="0"/>
        </a:spcAft>
        <a:defRPr sz="3600" b="1">
          <a:solidFill>
            <a:srgbClr val="693C8A"/>
          </a:solidFill>
          <a:latin typeface="Arial" charset="0"/>
        </a:defRPr>
      </a:lvl6pPr>
      <a:lvl7pPr marL="914400" algn="ctr" rtl="0" fontAlgn="base">
        <a:spcBef>
          <a:spcPct val="0"/>
        </a:spcBef>
        <a:spcAft>
          <a:spcPct val="0"/>
        </a:spcAft>
        <a:defRPr sz="3600" b="1">
          <a:solidFill>
            <a:srgbClr val="693C8A"/>
          </a:solidFill>
          <a:latin typeface="Arial" charset="0"/>
        </a:defRPr>
      </a:lvl7pPr>
      <a:lvl8pPr marL="1371600" algn="ctr" rtl="0" fontAlgn="base">
        <a:spcBef>
          <a:spcPct val="0"/>
        </a:spcBef>
        <a:spcAft>
          <a:spcPct val="0"/>
        </a:spcAft>
        <a:defRPr sz="3600" b="1">
          <a:solidFill>
            <a:srgbClr val="693C8A"/>
          </a:solidFill>
          <a:latin typeface="Arial" charset="0"/>
        </a:defRPr>
      </a:lvl8pPr>
      <a:lvl9pPr marL="1828800" algn="ctr" rtl="0" fontAlgn="base">
        <a:spcBef>
          <a:spcPct val="0"/>
        </a:spcBef>
        <a:spcAft>
          <a:spcPct val="0"/>
        </a:spcAft>
        <a:defRPr sz="3600" b="1">
          <a:solidFill>
            <a:srgbClr val="693C8A"/>
          </a:solidFill>
          <a:latin typeface="Arial" charset="0"/>
        </a:defRPr>
      </a:lvl9pPr>
    </p:titleStyle>
    <p:bodyStyle>
      <a:lvl1pPr marL="342900" indent="-342900" algn="l" rtl="0" eaLnBrk="0" fontAlgn="base" hangingPunct="0">
        <a:spcBef>
          <a:spcPct val="20000"/>
        </a:spcBef>
        <a:spcAft>
          <a:spcPct val="0"/>
        </a:spcAft>
        <a:buChar char="•"/>
        <a:defRPr sz="3200">
          <a:solidFill>
            <a:srgbClr val="693C8A"/>
          </a:solidFill>
          <a:latin typeface="+mn-lt"/>
          <a:ea typeface="+mn-ea"/>
          <a:cs typeface="+mn-cs"/>
        </a:defRPr>
      </a:lvl1pPr>
      <a:lvl2pPr marL="742950" indent="-285750" algn="l" rtl="0" eaLnBrk="0" fontAlgn="base" hangingPunct="0">
        <a:spcBef>
          <a:spcPct val="20000"/>
        </a:spcBef>
        <a:spcAft>
          <a:spcPct val="0"/>
        </a:spcAft>
        <a:buChar char="–"/>
        <a:defRPr sz="2800">
          <a:solidFill>
            <a:srgbClr val="693C8A"/>
          </a:solidFill>
          <a:latin typeface="+mn-lt"/>
        </a:defRPr>
      </a:lvl2pPr>
      <a:lvl3pPr marL="1143000" indent="-228600" algn="l" rtl="0" eaLnBrk="0" fontAlgn="base" hangingPunct="0">
        <a:spcBef>
          <a:spcPct val="20000"/>
        </a:spcBef>
        <a:spcAft>
          <a:spcPct val="0"/>
        </a:spcAft>
        <a:buChar char="•"/>
        <a:defRPr sz="2400">
          <a:solidFill>
            <a:srgbClr val="693C8A"/>
          </a:solidFill>
          <a:latin typeface="+mn-lt"/>
        </a:defRPr>
      </a:lvl3pPr>
      <a:lvl4pPr marL="1600200" indent="-228600" algn="l" rtl="0" eaLnBrk="0" fontAlgn="base" hangingPunct="0">
        <a:spcBef>
          <a:spcPct val="20000"/>
        </a:spcBef>
        <a:spcAft>
          <a:spcPct val="0"/>
        </a:spcAft>
        <a:buChar char="–"/>
        <a:defRPr sz="2000">
          <a:solidFill>
            <a:srgbClr val="693C8A"/>
          </a:solidFill>
          <a:latin typeface="+mn-lt"/>
        </a:defRPr>
      </a:lvl4pPr>
      <a:lvl5pPr marL="2057400" indent="-228600" algn="l" rtl="0" eaLnBrk="0" fontAlgn="base" hangingPunct="0">
        <a:spcBef>
          <a:spcPct val="20000"/>
        </a:spcBef>
        <a:spcAft>
          <a:spcPct val="0"/>
        </a:spcAft>
        <a:buChar char="»"/>
        <a:defRPr sz="2000">
          <a:solidFill>
            <a:srgbClr val="693C8A"/>
          </a:solidFill>
          <a:latin typeface="+mn-lt"/>
        </a:defRPr>
      </a:lvl5pPr>
      <a:lvl6pPr marL="2514600" indent="-228600" algn="l" rtl="0" fontAlgn="base">
        <a:spcBef>
          <a:spcPct val="20000"/>
        </a:spcBef>
        <a:spcAft>
          <a:spcPct val="0"/>
        </a:spcAft>
        <a:buChar char="»"/>
        <a:defRPr sz="2000">
          <a:solidFill>
            <a:srgbClr val="693C8A"/>
          </a:solidFill>
          <a:latin typeface="+mn-lt"/>
        </a:defRPr>
      </a:lvl6pPr>
      <a:lvl7pPr marL="2971800" indent="-228600" algn="l" rtl="0" fontAlgn="base">
        <a:spcBef>
          <a:spcPct val="20000"/>
        </a:spcBef>
        <a:spcAft>
          <a:spcPct val="0"/>
        </a:spcAft>
        <a:buChar char="»"/>
        <a:defRPr sz="2000">
          <a:solidFill>
            <a:srgbClr val="693C8A"/>
          </a:solidFill>
          <a:latin typeface="+mn-lt"/>
        </a:defRPr>
      </a:lvl7pPr>
      <a:lvl8pPr marL="3429000" indent="-228600" algn="l" rtl="0" fontAlgn="base">
        <a:spcBef>
          <a:spcPct val="20000"/>
        </a:spcBef>
        <a:spcAft>
          <a:spcPct val="0"/>
        </a:spcAft>
        <a:buChar char="»"/>
        <a:defRPr sz="2000">
          <a:solidFill>
            <a:srgbClr val="693C8A"/>
          </a:solidFill>
          <a:latin typeface="+mn-lt"/>
        </a:defRPr>
      </a:lvl8pPr>
      <a:lvl9pPr marL="3886200" indent="-228600" algn="l" rtl="0" fontAlgn="base">
        <a:spcBef>
          <a:spcPct val="20000"/>
        </a:spcBef>
        <a:spcAft>
          <a:spcPct val="0"/>
        </a:spcAft>
        <a:buChar char="»"/>
        <a:defRPr sz="2000">
          <a:solidFill>
            <a:srgbClr val="693C8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ext Box 2"/>
          <p:cNvSpPr txBox="1">
            <a:spLocks noChangeArrowheads="1"/>
          </p:cNvSpPr>
          <p:nvPr userDrawn="1"/>
        </p:nvSpPr>
        <p:spPr bwMode="auto">
          <a:xfrm>
            <a:off x="1095375" y="136525"/>
            <a:ext cx="6932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hangingPunct="1">
              <a:defRPr/>
            </a:pPr>
            <a:endParaRPr lang="en-GB" sz="1800" b="0" dirty="0" smtClean="0">
              <a:solidFill>
                <a:srgbClr val="000000"/>
              </a:solidFill>
              <a:latin typeface="Arial" charset="0"/>
            </a:endParaRPr>
          </a:p>
        </p:txBody>
      </p:sp>
      <p:sp>
        <p:nvSpPr>
          <p:cNvPr id="10243" name="Text Box 3"/>
          <p:cNvSpPr txBox="1">
            <a:spLocks noChangeArrowheads="1"/>
          </p:cNvSpPr>
          <p:nvPr userDrawn="1"/>
        </p:nvSpPr>
        <p:spPr bwMode="auto">
          <a:xfrm>
            <a:off x="1311275" y="1365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Narrow" pitchFamily="34" charset="0"/>
              </a:defRPr>
            </a:lvl1pPr>
            <a:lvl2pPr marL="742950" indent="-285750" eaLnBrk="0" hangingPunct="0">
              <a:defRPr sz="2800">
                <a:solidFill>
                  <a:schemeClr val="tx1"/>
                </a:solidFill>
                <a:latin typeface="Arial Narrow" pitchFamily="34" charset="0"/>
              </a:defRPr>
            </a:lvl2pPr>
            <a:lvl3pPr marL="1143000" indent="-228600" eaLnBrk="0" hangingPunct="0">
              <a:defRPr sz="2800">
                <a:solidFill>
                  <a:schemeClr val="tx1"/>
                </a:solidFill>
                <a:latin typeface="Arial Narrow" pitchFamily="34" charset="0"/>
              </a:defRPr>
            </a:lvl3pPr>
            <a:lvl4pPr marL="1600200" indent="-228600" eaLnBrk="0" hangingPunct="0">
              <a:defRPr sz="2800">
                <a:solidFill>
                  <a:schemeClr val="tx1"/>
                </a:solidFill>
                <a:latin typeface="Arial Narrow" pitchFamily="34" charset="0"/>
              </a:defRPr>
            </a:lvl4pPr>
            <a:lvl5pPr marL="2057400" indent="-228600" eaLnBrk="0" hangingPunct="0">
              <a:defRPr sz="2800">
                <a:solidFill>
                  <a:schemeClr val="tx1"/>
                </a:solidFill>
                <a:latin typeface="Arial Narrow" pitchFamily="34" charset="0"/>
              </a:defRPr>
            </a:lvl5pPr>
            <a:lvl6pPr marL="2514600" indent="-228600" algn="ctr" eaLnBrk="0" fontAlgn="base" hangingPunct="0">
              <a:spcBef>
                <a:spcPct val="0"/>
              </a:spcBef>
              <a:spcAft>
                <a:spcPct val="0"/>
              </a:spcAft>
              <a:defRPr sz="2800">
                <a:solidFill>
                  <a:schemeClr val="tx1"/>
                </a:solidFill>
                <a:latin typeface="Arial Narrow" pitchFamily="34" charset="0"/>
              </a:defRPr>
            </a:lvl6pPr>
            <a:lvl7pPr marL="2971800" indent="-228600" algn="ctr" eaLnBrk="0" fontAlgn="base" hangingPunct="0">
              <a:spcBef>
                <a:spcPct val="0"/>
              </a:spcBef>
              <a:spcAft>
                <a:spcPct val="0"/>
              </a:spcAft>
              <a:defRPr sz="2800">
                <a:solidFill>
                  <a:schemeClr val="tx1"/>
                </a:solidFill>
                <a:latin typeface="Arial Narrow" pitchFamily="34" charset="0"/>
              </a:defRPr>
            </a:lvl7pPr>
            <a:lvl8pPr marL="3429000" indent="-228600" algn="ctr" eaLnBrk="0" fontAlgn="base" hangingPunct="0">
              <a:spcBef>
                <a:spcPct val="0"/>
              </a:spcBef>
              <a:spcAft>
                <a:spcPct val="0"/>
              </a:spcAft>
              <a:defRPr sz="2800">
                <a:solidFill>
                  <a:schemeClr val="tx1"/>
                </a:solidFill>
                <a:latin typeface="Arial Narrow" pitchFamily="34" charset="0"/>
              </a:defRPr>
            </a:lvl8pPr>
            <a:lvl9pPr marL="3886200" indent="-228600" algn="ctr" eaLnBrk="0" fontAlgn="base" hangingPunct="0">
              <a:spcBef>
                <a:spcPct val="0"/>
              </a:spcBef>
              <a:spcAft>
                <a:spcPct val="0"/>
              </a:spcAft>
              <a:defRPr sz="2800">
                <a:solidFill>
                  <a:schemeClr val="tx1"/>
                </a:solidFill>
                <a:latin typeface="Arial Narrow" pitchFamily="34" charset="0"/>
              </a:defRPr>
            </a:lvl9pPr>
          </a:lstStyle>
          <a:p>
            <a:pPr algn="l" eaLnBrk="1" hangingPunct="1">
              <a:defRPr/>
            </a:pPr>
            <a:endParaRPr lang="en-GB" sz="1800" b="0" dirty="0" smtClean="0">
              <a:solidFill>
                <a:srgbClr val="000000"/>
              </a:solidFill>
              <a:latin typeface="Arial" charset="0"/>
            </a:endParaRPr>
          </a:p>
        </p:txBody>
      </p:sp>
      <p:sp>
        <p:nvSpPr>
          <p:cNvPr id="3391492" name="Line 4"/>
          <p:cNvSpPr>
            <a:spLocks noChangeShapeType="1"/>
          </p:cNvSpPr>
          <p:nvPr userDrawn="1"/>
        </p:nvSpPr>
        <p:spPr bwMode="auto">
          <a:xfrm>
            <a:off x="1116013" y="692150"/>
            <a:ext cx="6985000" cy="0"/>
          </a:xfrm>
          <a:prstGeom prst="line">
            <a:avLst/>
          </a:prstGeom>
          <a:noFill/>
          <a:ln w="76200">
            <a:solidFill>
              <a:srgbClr val="693C8A"/>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a:defRPr/>
            </a:pPr>
            <a:endParaRPr lang="en-US" sz="3200" b="0" dirty="0">
              <a:solidFill>
                <a:srgbClr val="000000"/>
              </a:solidFill>
              <a:effectLst>
                <a:outerShdw blurRad="38100" dist="38100" dir="2700000" algn="tl">
                  <a:srgbClr val="000000">
                    <a:alpha val="43137"/>
                  </a:srgbClr>
                </a:outerShdw>
              </a:effectLst>
              <a:latin typeface="Arial Narrow" pitchFamily="34" charset="0"/>
            </a:endParaRPr>
          </a:p>
        </p:txBody>
      </p:sp>
    </p:spTree>
    <p:extLst>
      <p:ext uri="{BB962C8B-B14F-4D97-AF65-F5344CB8AC3E}">
        <p14:creationId xmlns:p14="http://schemas.microsoft.com/office/powerpoint/2010/main" val="213056771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iming>
    <p:tnLst>
      <p:par>
        <p:cTn id="1" dur="indefinite" restart="never" nodeType="tmRoot"/>
      </p:par>
    </p:tnLst>
  </p:timing>
  <p:txStyles>
    <p:titleStyle>
      <a:lvl1pPr algn="ctr" rtl="0" eaLnBrk="0" fontAlgn="base" hangingPunct="0">
        <a:spcBef>
          <a:spcPct val="0"/>
        </a:spcBef>
        <a:spcAft>
          <a:spcPct val="0"/>
        </a:spcAft>
        <a:defRPr sz="3600" b="1">
          <a:solidFill>
            <a:srgbClr val="693C8A"/>
          </a:solidFill>
          <a:latin typeface="+mj-lt"/>
          <a:ea typeface="+mj-ea"/>
          <a:cs typeface="+mj-cs"/>
        </a:defRPr>
      </a:lvl1pPr>
      <a:lvl2pPr algn="ctr" rtl="0" eaLnBrk="0" fontAlgn="base" hangingPunct="0">
        <a:spcBef>
          <a:spcPct val="0"/>
        </a:spcBef>
        <a:spcAft>
          <a:spcPct val="0"/>
        </a:spcAft>
        <a:defRPr sz="3600" b="1">
          <a:solidFill>
            <a:srgbClr val="693C8A"/>
          </a:solidFill>
          <a:latin typeface="Arial" charset="0"/>
        </a:defRPr>
      </a:lvl2pPr>
      <a:lvl3pPr algn="ctr" rtl="0" eaLnBrk="0" fontAlgn="base" hangingPunct="0">
        <a:spcBef>
          <a:spcPct val="0"/>
        </a:spcBef>
        <a:spcAft>
          <a:spcPct val="0"/>
        </a:spcAft>
        <a:defRPr sz="3600" b="1">
          <a:solidFill>
            <a:srgbClr val="693C8A"/>
          </a:solidFill>
          <a:latin typeface="Arial" charset="0"/>
        </a:defRPr>
      </a:lvl3pPr>
      <a:lvl4pPr algn="ctr" rtl="0" eaLnBrk="0" fontAlgn="base" hangingPunct="0">
        <a:spcBef>
          <a:spcPct val="0"/>
        </a:spcBef>
        <a:spcAft>
          <a:spcPct val="0"/>
        </a:spcAft>
        <a:defRPr sz="3600" b="1">
          <a:solidFill>
            <a:srgbClr val="693C8A"/>
          </a:solidFill>
          <a:latin typeface="Arial" charset="0"/>
        </a:defRPr>
      </a:lvl4pPr>
      <a:lvl5pPr algn="ctr" rtl="0" eaLnBrk="0" fontAlgn="base" hangingPunct="0">
        <a:spcBef>
          <a:spcPct val="0"/>
        </a:spcBef>
        <a:spcAft>
          <a:spcPct val="0"/>
        </a:spcAft>
        <a:defRPr sz="3600" b="1">
          <a:solidFill>
            <a:srgbClr val="693C8A"/>
          </a:solidFill>
          <a:latin typeface="Arial" charset="0"/>
        </a:defRPr>
      </a:lvl5pPr>
      <a:lvl6pPr marL="457200" algn="ctr" rtl="0" fontAlgn="base">
        <a:spcBef>
          <a:spcPct val="0"/>
        </a:spcBef>
        <a:spcAft>
          <a:spcPct val="0"/>
        </a:spcAft>
        <a:defRPr sz="3600" b="1">
          <a:solidFill>
            <a:srgbClr val="693C8A"/>
          </a:solidFill>
          <a:latin typeface="Arial" charset="0"/>
        </a:defRPr>
      </a:lvl6pPr>
      <a:lvl7pPr marL="914400" algn="ctr" rtl="0" fontAlgn="base">
        <a:spcBef>
          <a:spcPct val="0"/>
        </a:spcBef>
        <a:spcAft>
          <a:spcPct val="0"/>
        </a:spcAft>
        <a:defRPr sz="3600" b="1">
          <a:solidFill>
            <a:srgbClr val="693C8A"/>
          </a:solidFill>
          <a:latin typeface="Arial" charset="0"/>
        </a:defRPr>
      </a:lvl7pPr>
      <a:lvl8pPr marL="1371600" algn="ctr" rtl="0" fontAlgn="base">
        <a:spcBef>
          <a:spcPct val="0"/>
        </a:spcBef>
        <a:spcAft>
          <a:spcPct val="0"/>
        </a:spcAft>
        <a:defRPr sz="3600" b="1">
          <a:solidFill>
            <a:srgbClr val="693C8A"/>
          </a:solidFill>
          <a:latin typeface="Arial" charset="0"/>
        </a:defRPr>
      </a:lvl8pPr>
      <a:lvl9pPr marL="1828800" algn="ctr" rtl="0" fontAlgn="base">
        <a:spcBef>
          <a:spcPct val="0"/>
        </a:spcBef>
        <a:spcAft>
          <a:spcPct val="0"/>
        </a:spcAft>
        <a:defRPr sz="3600" b="1">
          <a:solidFill>
            <a:srgbClr val="693C8A"/>
          </a:solidFill>
          <a:latin typeface="Arial" charset="0"/>
        </a:defRPr>
      </a:lvl9pPr>
    </p:titleStyle>
    <p:bodyStyle>
      <a:lvl1pPr marL="342900" indent="-342900" algn="l" rtl="0" eaLnBrk="0" fontAlgn="base" hangingPunct="0">
        <a:spcBef>
          <a:spcPct val="20000"/>
        </a:spcBef>
        <a:spcAft>
          <a:spcPct val="0"/>
        </a:spcAft>
        <a:buChar char="•"/>
        <a:defRPr sz="3200">
          <a:solidFill>
            <a:srgbClr val="693C8A"/>
          </a:solidFill>
          <a:latin typeface="+mn-lt"/>
          <a:ea typeface="+mn-ea"/>
          <a:cs typeface="+mn-cs"/>
        </a:defRPr>
      </a:lvl1pPr>
      <a:lvl2pPr marL="742950" indent="-285750" algn="l" rtl="0" eaLnBrk="0" fontAlgn="base" hangingPunct="0">
        <a:spcBef>
          <a:spcPct val="20000"/>
        </a:spcBef>
        <a:spcAft>
          <a:spcPct val="0"/>
        </a:spcAft>
        <a:buChar char="–"/>
        <a:defRPr sz="2800">
          <a:solidFill>
            <a:srgbClr val="693C8A"/>
          </a:solidFill>
          <a:latin typeface="+mn-lt"/>
        </a:defRPr>
      </a:lvl2pPr>
      <a:lvl3pPr marL="1143000" indent="-228600" algn="l" rtl="0" eaLnBrk="0" fontAlgn="base" hangingPunct="0">
        <a:spcBef>
          <a:spcPct val="20000"/>
        </a:spcBef>
        <a:spcAft>
          <a:spcPct val="0"/>
        </a:spcAft>
        <a:buChar char="•"/>
        <a:defRPr sz="2400">
          <a:solidFill>
            <a:srgbClr val="693C8A"/>
          </a:solidFill>
          <a:latin typeface="+mn-lt"/>
        </a:defRPr>
      </a:lvl3pPr>
      <a:lvl4pPr marL="1600200" indent="-228600" algn="l" rtl="0" eaLnBrk="0" fontAlgn="base" hangingPunct="0">
        <a:spcBef>
          <a:spcPct val="20000"/>
        </a:spcBef>
        <a:spcAft>
          <a:spcPct val="0"/>
        </a:spcAft>
        <a:buChar char="–"/>
        <a:defRPr sz="2000">
          <a:solidFill>
            <a:srgbClr val="693C8A"/>
          </a:solidFill>
          <a:latin typeface="+mn-lt"/>
        </a:defRPr>
      </a:lvl4pPr>
      <a:lvl5pPr marL="2057400" indent="-228600" algn="l" rtl="0" eaLnBrk="0" fontAlgn="base" hangingPunct="0">
        <a:spcBef>
          <a:spcPct val="20000"/>
        </a:spcBef>
        <a:spcAft>
          <a:spcPct val="0"/>
        </a:spcAft>
        <a:buChar char="»"/>
        <a:defRPr sz="2000">
          <a:solidFill>
            <a:srgbClr val="693C8A"/>
          </a:solidFill>
          <a:latin typeface="+mn-lt"/>
        </a:defRPr>
      </a:lvl5pPr>
      <a:lvl6pPr marL="2514600" indent="-228600" algn="l" rtl="0" fontAlgn="base">
        <a:spcBef>
          <a:spcPct val="20000"/>
        </a:spcBef>
        <a:spcAft>
          <a:spcPct val="0"/>
        </a:spcAft>
        <a:buChar char="»"/>
        <a:defRPr sz="2000">
          <a:solidFill>
            <a:srgbClr val="693C8A"/>
          </a:solidFill>
          <a:latin typeface="+mn-lt"/>
        </a:defRPr>
      </a:lvl6pPr>
      <a:lvl7pPr marL="2971800" indent="-228600" algn="l" rtl="0" fontAlgn="base">
        <a:spcBef>
          <a:spcPct val="20000"/>
        </a:spcBef>
        <a:spcAft>
          <a:spcPct val="0"/>
        </a:spcAft>
        <a:buChar char="»"/>
        <a:defRPr sz="2000">
          <a:solidFill>
            <a:srgbClr val="693C8A"/>
          </a:solidFill>
          <a:latin typeface="+mn-lt"/>
        </a:defRPr>
      </a:lvl7pPr>
      <a:lvl8pPr marL="3429000" indent="-228600" algn="l" rtl="0" fontAlgn="base">
        <a:spcBef>
          <a:spcPct val="20000"/>
        </a:spcBef>
        <a:spcAft>
          <a:spcPct val="0"/>
        </a:spcAft>
        <a:buChar char="»"/>
        <a:defRPr sz="2000">
          <a:solidFill>
            <a:srgbClr val="693C8A"/>
          </a:solidFill>
          <a:latin typeface="+mn-lt"/>
        </a:defRPr>
      </a:lvl8pPr>
      <a:lvl9pPr marL="3886200" indent="-228600" algn="l" rtl="0" fontAlgn="base">
        <a:spcBef>
          <a:spcPct val="20000"/>
        </a:spcBef>
        <a:spcAft>
          <a:spcPct val="0"/>
        </a:spcAft>
        <a:buChar char="»"/>
        <a:defRPr sz="2000">
          <a:solidFill>
            <a:srgbClr val="693C8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7" descr="Graphite"/>
          <p:cNvPicPr>
            <a:picLocks noChangeAspect="1" noChangeArrowheads="1"/>
          </p:cNvPicPr>
          <p:nvPr userDrawn="1"/>
        </p:nvPicPr>
        <p:blipFill>
          <a:blip r:embed="rId3" cstate="print">
            <a:lum bright="78000" contrast="-8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395288" y="0"/>
            <a:ext cx="820896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4100"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972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mn-lt"/>
              </a:defRPr>
            </a:lvl1pPr>
          </a:lstStyle>
          <a:p>
            <a:pPr>
              <a:defRPr/>
            </a:pPr>
            <a:endParaRPr lang="ru-RU">
              <a:solidFill>
                <a:srgbClr val="000000"/>
              </a:solidFill>
            </a:endParaRPr>
          </a:p>
        </p:txBody>
      </p:sp>
      <p:sp>
        <p:nvSpPr>
          <p:cNvPr id="972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n-lt"/>
              </a:defRPr>
            </a:lvl1pPr>
          </a:lstStyle>
          <a:p>
            <a:pPr>
              <a:defRPr/>
            </a:pPr>
            <a:endParaRPr lang="ru-RU">
              <a:solidFill>
                <a:srgbClr val="000000"/>
              </a:solidFill>
            </a:endParaRPr>
          </a:p>
        </p:txBody>
      </p:sp>
      <p:sp>
        <p:nvSpPr>
          <p:cNvPr id="972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mn-lt"/>
              </a:defRPr>
            </a:lvl1pPr>
          </a:lstStyle>
          <a:p>
            <a:pPr>
              <a:defRPr/>
            </a:pPr>
            <a:fld id="{F7D87B47-EED8-48AD-BC1E-6D5BC81BF0C4}" type="slidenum">
              <a:rPr lang="ru-RU">
                <a:solidFill>
                  <a:srgbClr val="000000"/>
                </a:solidFill>
              </a:rPr>
              <a:pPr>
                <a:defRPr/>
              </a:pPr>
              <a:t>‹#›</a:t>
            </a:fld>
            <a:endParaRPr lang="ru-RU">
              <a:solidFill>
                <a:srgbClr val="000000"/>
              </a:solidFill>
            </a:endParaRPr>
          </a:p>
        </p:txBody>
      </p:sp>
      <p:sp>
        <p:nvSpPr>
          <p:cNvPr id="4104" name="Text Box 8"/>
          <p:cNvSpPr txBox="1">
            <a:spLocks noChangeArrowheads="1"/>
          </p:cNvSpPr>
          <p:nvPr userDrawn="1"/>
        </p:nvSpPr>
        <p:spPr bwMode="auto">
          <a:xfrm>
            <a:off x="1095375" y="136525"/>
            <a:ext cx="6932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l" eaLnBrk="1" hangingPunct="1"/>
            <a:endParaRPr lang="en-US" sz="1800" b="0">
              <a:solidFill>
                <a:srgbClr val="000000"/>
              </a:solidFill>
              <a:latin typeface="Arial" charset="0"/>
            </a:endParaRPr>
          </a:p>
        </p:txBody>
      </p:sp>
      <p:sp>
        <p:nvSpPr>
          <p:cNvPr id="4105" name="Text Box 9"/>
          <p:cNvSpPr txBox="1">
            <a:spLocks noChangeArrowheads="1"/>
          </p:cNvSpPr>
          <p:nvPr userDrawn="1"/>
        </p:nvSpPr>
        <p:spPr bwMode="auto">
          <a:xfrm>
            <a:off x="1311275" y="1365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l" eaLnBrk="1" hangingPunct="1"/>
            <a:endParaRPr lang="en-US" sz="1800" b="0">
              <a:solidFill>
                <a:srgbClr val="000000"/>
              </a:solidFill>
              <a:latin typeface="Arial" charset="0"/>
            </a:endParaRPr>
          </a:p>
        </p:txBody>
      </p:sp>
      <p:sp>
        <p:nvSpPr>
          <p:cNvPr id="4106" name="Line 11"/>
          <p:cNvSpPr>
            <a:spLocks noChangeShapeType="1"/>
          </p:cNvSpPr>
          <p:nvPr userDrawn="1"/>
        </p:nvSpPr>
        <p:spPr bwMode="auto">
          <a:xfrm>
            <a:off x="1116013" y="692150"/>
            <a:ext cx="6985000" cy="0"/>
          </a:xfrm>
          <a:prstGeom prst="line">
            <a:avLst/>
          </a:prstGeom>
          <a:noFill/>
          <a:ln w="76200">
            <a:solidFill>
              <a:srgbClr val="693C8A"/>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algn="l"/>
            <a:endParaRPr lang="en-US" sz="2400" b="0">
              <a:solidFill>
                <a:srgbClr val="000000"/>
              </a:solidFill>
              <a:latin typeface="Arial Narrow" pitchFamily="34" charset="0"/>
            </a:endParaRPr>
          </a:p>
        </p:txBody>
      </p:sp>
      <p:sp>
        <p:nvSpPr>
          <p:cNvPr id="4107" name="Line 12"/>
          <p:cNvSpPr>
            <a:spLocks noChangeShapeType="1"/>
          </p:cNvSpPr>
          <p:nvPr userDrawn="1"/>
        </p:nvSpPr>
        <p:spPr bwMode="auto">
          <a:xfrm>
            <a:off x="1116013" y="6669088"/>
            <a:ext cx="6985000" cy="0"/>
          </a:xfrm>
          <a:prstGeom prst="line">
            <a:avLst/>
          </a:prstGeom>
          <a:noFill/>
          <a:ln w="76200">
            <a:solidFill>
              <a:srgbClr val="693C8A"/>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algn="l"/>
            <a:endParaRPr lang="en-US" sz="2400" b="0">
              <a:solidFill>
                <a:srgbClr val="000000"/>
              </a:solidFill>
              <a:latin typeface="Arial Narrow" pitchFamily="34" charset="0"/>
            </a:endParaRPr>
          </a:p>
        </p:txBody>
      </p:sp>
    </p:spTree>
    <p:extLst>
      <p:ext uri="{BB962C8B-B14F-4D97-AF65-F5344CB8AC3E}">
        <p14:creationId xmlns:p14="http://schemas.microsoft.com/office/powerpoint/2010/main" val="4265058546"/>
      </p:ext>
    </p:extLst>
  </p:cSld>
  <p:clrMap bg1="lt1" tx1="dk1" bg2="lt2" tx2="dk2" accent1="accent1" accent2="accent2" accent3="accent3" accent4="accent4" accent5="accent5" accent6="accent6" hlink="hlink" folHlink="folHlink"/>
  <p:sldLayoutIdLst>
    <p:sldLayoutId id="2147483726" r:id="rId1"/>
  </p:sldLayoutIdLst>
  <p:txStyles>
    <p:titleStyle>
      <a:lvl1pPr algn="ctr" rtl="0" eaLnBrk="0" fontAlgn="base" hangingPunct="0">
        <a:spcBef>
          <a:spcPct val="0"/>
        </a:spcBef>
        <a:spcAft>
          <a:spcPct val="0"/>
        </a:spcAft>
        <a:defRPr sz="3600" b="1">
          <a:solidFill>
            <a:srgbClr val="693C8A"/>
          </a:solidFill>
          <a:latin typeface="+mj-lt"/>
          <a:ea typeface="+mj-ea"/>
          <a:cs typeface="+mj-cs"/>
        </a:defRPr>
      </a:lvl1pPr>
      <a:lvl2pPr algn="ctr" rtl="0" eaLnBrk="0" fontAlgn="base" hangingPunct="0">
        <a:spcBef>
          <a:spcPct val="0"/>
        </a:spcBef>
        <a:spcAft>
          <a:spcPct val="0"/>
        </a:spcAft>
        <a:defRPr sz="3600" b="1">
          <a:solidFill>
            <a:srgbClr val="693C8A"/>
          </a:solidFill>
          <a:latin typeface="Arial" charset="0"/>
        </a:defRPr>
      </a:lvl2pPr>
      <a:lvl3pPr algn="ctr" rtl="0" eaLnBrk="0" fontAlgn="base" hangingPunct="0">
        <a:spcBef>
          <a:spcPct val="0"/>
        </a:spcBef>
        <a:spcAft>
          <a:spcPct val="0"/>
        </a:spcAft>
        <a:defRPr sz="3600" b="1">
          <a:solidFill>
            <a:srgbClr val="693C8A"/>
          </a:solidFill>
          <a:latin typeface="Arial" charset="0"/>
        </a:defRPr>
      </a:lvl3pPr>
      <a:lvl4pPr algn="ctr" rtl="0" eaLnBrk="0" fontAlgn="base" hangingPunct="0">
        <a:spcBef>
          <a:spcPct val="0"/>
        </a:spcBef>
        <a:spcAft>
          <a:spcPct val="0"/>
        </a:spcAft>
        <a:defRPr sz="3600" b="1">
          <a:solidFill>
            <a:srgbClr val="693C8A"/>
          </a:solidFill>
          <a:latin typeface="Arial" charset="0"/>
        </a:defRPr>
      </a:lvl4pPr>
      <a:lvl5pPr algn="ctr" rtl="0" eaLnBrk="0" fontAlgn="base" hangingPunct="0">
        <a:spcBef>
          <a:spcPct val="0"/>
        </a:spcBef>
        <a:spcAft>
          <a:spcPct val="0"/>
        </a:spcAft>
        <a:defRPr sz="3600" b="1">
          <a:solidFill>
            <a:srgbClr val="693C8A"/>
          </a:solidFill>
          <a:latin typeface="Arial" charset="0"/>
        </a:defRPr>
      </a:lvl5pPr>
      <a:lvl6pPr marL="457200" algn="ctr" rtl="0" fontAlgn="base">
        <a:spcBef>
          <a:spcPct val="0"/>
        </a:spcBef>
        <a:spcAft>
          <a:spcPct val="0"/>
        </a:spcAft>
        <a:defRPr sz="3600" b="1">
          <a:solidFill>
            <a:srgbClr val="693C8A"/>
          </a:solidFill>
          <a:latin typeface="Arial" charset="0"/>
        </a:defRPr>
      </a:lvl6pPr>
      <a:lvl7pPr marL="914400" algn="ctr" rtl="0" fontAlgn="base">
        <a:spcBef>
          <a:spcPct val="0"/>
        </a:spcBef>
        <a:spcAft>
          <a:spcPct val="0"/>
        </a:spcAft>
        <a:defRPr sz="3600" b="1">
          <a:solidFill>
            <a:srgbClr val="693C8A"/>
          </a:solidFill>
          <a:latin typeface="Arial" charset="0"/>
        </a:defRPr>
      </a:lvl7pPr>
      <a:lvl8pPr marL="1371600" algn="ctr" rtl="0" fontAlgn="base">
        <a:spcBef>
          <a:spcPct val="0"/>
        </a:spcBef>
        <a:spcAft>
          <a:spcPct val="0"/>
        </a:spcAft>
        <a:defRPr sz="3600" b="1">
          <a:solidFill>
            <a:srgbClr val="693C8A"/>
          </a:solidFill>
          <a:latin typeface="Arial" charset="0"/>
        </a:defRPr>
      </a:lvl8pPr>
      <a:lvl9pPr marL="1828800" algn="ctr" rtl="0" fontAlgn="base">
        <a:spcBef>
          <a:spcPct val="0"/>
        </a:spcBef>
        <a:spcAft>
          <a:spcPct val="0"/>
        </a:spcAft>
        <a:defRPr sz="3600" b="1">
          <a:solidFill>
            <a:srgbClr val="693C8A"/>
          </a:solidFill>
          <a:latin typeface="Arial" charset="0"/>
        </a:defRPr>
      </a:lvl9pPr>
    </p:titleStyle>
    <p:bodyStyle>
      <a:lvl1pPr marL="342900" indent="-342900" algn="l" rtl="0" eaLnBrk="0" fontAlgn="base" hangingPunct="0">
        <a:spcBef>
          <a:spcPct val="20000"/>
        </a:spcBef>
        <a:spcAft>
          <a:spcPct val="0"/>
        </a:spcAft>
        <a:buChar char="•"/>
        <a:defRPr sz="3200">
          <a:solidFill>
            <a:srgbClr val="693C8A"/>
          </a:solidFill>
          <a:latin typeface="+mn-lt"/>
          <a:ea typeface="+mn-ea"/>
          <a:cs typeface="+mn-cs"/>
        </a:defRPr>
      </a:lvl1pPr>
      <a:lvl2pPr marL="742950" indent="-285750" algn="l" rtl="0" eaLnBrk="0" fontAlgn="base" hangingPunct="0">
        <a:spcBef>
          <a:spcPct val="20000"/>
        </a:spcBef>
        <a:spcAft>
          <a:spcPct val="0"/>
        </a:spcAft>
        <a:buChar char="–"/>
        <a:defRPr sz="2800">
          <a:solidFill>
            <a:srgbClr val="693C8A"/>
          </a:solidFill>
          <a:latin typeface="+mn-lt"/>
        </a:defRPr>
      </a:lvl2pPr>
      <a:lvl3pPr marL="1143000" indent="-228600" algn="l" rtl="0" eaLnBrk="0" fontAlgn="base" hangingPunct="0">
        <a:spcBef>
          <a:spcPct val="20000"/>
        </a:spcBef>
        <a:spcAft>
          <a:spcPct val="0"/>
        </a:spcAft>
        <a:buChar char="•"/>
        <a:defRPr sz="2400">
          <a:solidFill>
            <a:srgbClr val="693C8A"/>
          </a:solidFill>
          <a:latin typeface="+mn-lt"/>
        </a:defRPr>
      </a:lvl3pPr>
      <a:lvl4pPr marL="1600200" indent="-228600" algn="l" rtl="0" eaLnBrk="0" fontAlgn="base" hangingPunct="0">
        <a:spcBef>
          <a:spcPct val="20000"/>
        </a:spcBef>
        <a:spcAft>
          <a:spcPct val="0"/>
        </a:spcAft>
        <a:buChar char="–"/>
        <a:defRPr sz="2000">
          <a:solidFill>
            <a:srgbClr val="693C8A"/>
          </a:solidFill>
          <a:latin typeface="+mn-lt"/>
        </a:defRPr>
      </a:lvl4pPr>
      <a:lvl5pPr marL="2057400" indent="-228600" algn="l" rtl="0" eaLnBrk="0" fontAlgn="base" hangingPunct="0">
        <a:spcBef>
          <a:spcPct val="20000"/>
        </a:spcBef>
        <a:spcAft>
          <a:spcPct val="0"/>
        </a:spcAft>
        <a:buChar char="»"/>
        <a:defRPr sz="2000">
          <a:solidFill>
            <a:srgbClr val="693C8A"/>
          </a:solidFill>
          <a:latin typeface="+mn-lt"/>
        </a:defRPr>
      </a:lvl5pPr>
      <a:lvl6pPr marL="2514600" indent="-228600" algn="l" rtl="0" fontAlgn="base">
        <a:spcBef>
          <a:spcPct val="20000"/>
        </a:spcBef>
        <a:spcAft>
          <a:spcPct val="0"/>
        </a:spcAft>
        <a:buChar char="»"/>
        <a:defRPr sz="2000">
          <a:solidFill>
            <a:srgbClr val="693C8A"/>
          </a:solidFill>
          <a:latin typeface="+mn-lt"/>
        </a:defRPr>
      </a:lvl6pPr>
      <a:lvl7pPr marL="2971800" indent="-228600" algn="l" rtl="0" fontAlgn="base">
        <a:spcBef>
          <a:spcPct val="20000"/>
        </a:spcBef>
        <a:spcAft>
          <a:spcPct val="0"/>
        </a:spcAft>
        <a:buChar char="»"/>
        <a:defRPr sz="2000">
          <a:solidFill>
            <a:srgbClr val="693C8A"/>
          </a:solidFill>
          <a:latin typeface="+mn-lt"/>
        </a:defRPr>
      </a:lvl7pPr>
      <a:lvl8pPr marL="3429000" indent="-228600" algn="l" rtl="0" fontAlgn="base">
        <a:spcBef>
          <a:spcPct val="20000"/>
        </a:spcBef>
        <a:spcAft>
          <a:spcPct val="0"/>
        </a:spcAft>
        <a:buChar char="»"/>
        <a:defRPr sz="2000">
          <a:solidFill>
            <a:srgbClr val="693C8A"/>
          </a:solidFill>
          <a:latin typeface="+mn-lt"/>
        </a:defRPr>
      </a:lvl8pPr>
      <a:lvl9pPr marL="3886200" indent="-228600" algn="l" rtl="0" fontAlgn="base">
        <a:spcBef>
          <a:spcPct val="20000"/>
        </a:spcBef>
        <a:spcAft>
          <a:spcPct val="0"/>
        </a:spcAft>
        <a:buChar char="»"/>
        <a:defRPr sz="2000">
          <a:solidFill>
            <a:srgbClr val="693C8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0693F256-9D17-4F6A-815C-F5D739A48992}" type="datetimeFigureOut">
              <a:rPr lang="en-GB" b="0"/>
              <a:pPr>
                <a:defRPr/>
              </a:pPr>
              <a:t>26/05/2015</a:t>
            </a:fld>
            <a:endParaRPr lang="en-GB" b="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GB" b="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D39FBF85-D881-4270-84FA-5402FE0D9E41}" type="slidenum">
              <a:rPr lang="en-GB" b="0"/>
              <a:pPr>
                <a:defRPr/>
              </a:pPr>
              <a:t>‹#›</a:t>
            </a:fld>
            <a:endParaRPr lang="en-GB" b="0"/>
          </a:p>
        </p:txBody>
      </p:sp>
    </p:spTree>
    <p:extLst>
      <p:ext uri="{BB962C8B-B14F-4D97-AF65-F5344CB8AC3E}">
        <p14:creationId xmlns:p14="http://schemas.microsoft.com/office/powerpoint/2010/main" val="2592697132"/>
      </p:ext>
    </p:extLst>
  </p:cSld>
  <p:clrMap bg1="lt1" tx1="dk1" bg2="lt2" tx2="dk2" accent1="accent1" accent2="accent2" accent3="accent3" accent4="accent4" accent5="accent5" accent6="accent6" hlink="hlink" folHlink="folHlink"/>
  <p:sldLayoutIdLst>
    <p:sldLayoutId id="2147483728"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7" descr="Graphite"/>
          <p:cNvPicPr>
            <a:picLocks noChangeAspect="1" noChangeArrowheads="1"/>
          </p:cNvPicPr>
          <p:nvPr userDrawn="1"/>
        </p:nvPicPr>
        <p:blipFill>
          <a:blip r:embed="rId14" cstate="print">
            <a:lum bright="78000" contrast="-88000"/>
          </a:blip>
          <a:srcRect/>
          <a:stretch>
            <a:fillRect/>
          </a:stretch>
        </p:blipFill>
        <p:spPr bwMode="auto">
          <a:xfrm>
            <a:off x="0" y="0"/>
            <a:ext cx="9144000" cy="6858000"/>
          </a:xfrm>
          <a:prstGeom prst="rect">
            <a:avLst/>
          </a:prstGeom>
          <a:noFill/>
          <a:ln w="9525">
            <a:noFill/>
            <a:miter lim="800000"/>
            <a:headEnd/>
            <a:tailEnd/>
          </a:ln>
        </p:spPr>
      </p:pic>
      <p:sp>
        <p:nvSpPr>
          <p:cNvPr id="97282" name="Rectangle 2"/>
          <p:cNvSpPr>
            <a:spLocks noGrp="1" noChangeArrowheads="1"/>
          </p:cNvSpPr>
          <p:nvPr>
            <p:ph type="title"/>
          </p:nvPr>
        </p:nvSpPr>
        <p:spPr bwMode="auto">
          <a:xfrm>
            <a:off x="395288" y="0"/>
            <a:ext cx="8208962"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972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smtClean="0">
                <a:solidFill>
                  <a:schemeClr val="tx1"/>
                </a:solidFill>
                <a:latin typeface="+mn-lt"/>
              </a:defRPr>
            </a:lvl1pPr>
          </a:lstStyle>
          <a:p>
            <a:pPr>
              <a:defRPr/>
            </a:pPr>
            <a:endParaRPr lang="ru-RU">
              <a:solidFill>
                <a:srgbClr val="000000"/>
              </a:solidFill>
            </a:endParaRPr>
          </a:p>
        </p:txBody>
      </p:sp>
      <p:sp>
        <p:nvSpPr>
          <p:cNvPr id="972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solidFill>
                  <a:schemeClr val="tx1"/>
                </a:solidFill>
                <a:latin typeface="+mn-lt"/>
              </a:defRPr>
            </a:lvl1pPr>
          </a:lstStyle>
          <a:p>
            <a:pPr>
              <a:defRPr/>
            </a:pPr>
            <a:endParaRPr lang="ru-RU">
              <a:solidFill>
                <a:srgbClr val="000000"/>
              </a:solidFill>
            </a:endParaRPr>
          </a:p>
        </p:txBody>
      </p:sp>
      <p:sp>
        <p:nvSpPr>
          <p:cNvPr id="972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chemeClr val="tx1"/>
                </a:solidFill>
                <a:latin typeface="+mn-lt"/>
              </a:defRPr>
            </a:lvl1pPr>
          </a:lstStyle>
          <a:p>
            <a:pPr>
              <a:defRPr/>
            </a:pPr>
            <a:fld id="{017EA69F-59F6-4582-927C-32CD6A971649}" type="slidenum">
              <a:rPr lang="ru-RU">
                <a:solidFill>
                  <a:srgbClr val="000000"/>
                </a:solidFill>
              </a:rPr>
              <a:pPr>
                <a:defRPr/>
              </a:pPr>
              <a:t>‹#›</a:t>
            </a:fld>
            <a:endParaRPr lang="ru-RU">
              <a:solidFill>
                <a:srgbClr val="000000"/>
              </a:solidFill>
            </a:endParaRPr>
          </a:p>
        </p:txBody>
      </p:sp>
      <p:sp>
        <p:nvSpPr>
          <p:cNvPr id="97288" name="Text Box 8"/>
          <p:cNvSpPr txBox="1">
            <a:spLocks noChangeArrowheads="1"/>
          </p:cNvSpPr>
          <p:nvPr userDrawn="1"/>
        </p:nvSpPr>
        <p:spPr bwMode="auto">
          <a:xfrm>
            <a:off x="1095375" y="136525"/>
            <a:ext cx="6932613" cy="366713"/>
          </a:xfrm>
          <a:prstGeom prst="rect">
            <a:avLst/>
          </a:prstGeom>
          <a:noFill/>
          <a:ln w="9525">
            <a:noFill/>
            <a:miter lim="800000"/>
            <a:headEnd/>
            <a:tailEnd/>
          </a:ln>
          <a:effectLst/>
        </p:spPr>
        <p:txBody>
          <a:bodyPr>
            <a:spAutoFit/>
          </a:bodyPr>
          <a:lstStyle/>
          <a:p>
            <a:pPr algn="l">
              <a:defRPr/>
            </a:pPr>
            <a:endParaRPr lang="en-GB" sz="1800" b="0">
              <a:solidFill>
                <a:srgbClr val="000000"/>
              </a:solidFill>
              <a:latin typeface="Arial" charset="0"/>
            </a:endParaRPr>
          </a:p>
        </p:txBody>
      </p:sp>
      <p:sp>
        <p:nvSpPr>
          <p:cNvPr id="97289" name="Text Box 9"/>
          <p:cNvSpPr txBox="1">
            <a:spLocks noChangeArrowheads="1"/>
          </p:cNvSpPr>
          <p:nvPr userDrawn="1"/>
        </p:nvSpPr>
        <p:spPr bwMode="auto">
          <a:xfrm>
            <a:off x="1311275" y="136525"/>
            <a:ext cx="184150" cy="366713"/>
          </a:xfrm>
          <a:prstGeom prst="rect">
            <a:avLst/>
          </a:prstGeom>
          <a:noFill/>
          <a:ln w="9525">
            <a:noFill/>
            <a:miter lim="800000"/>
            <a:headEnd/>
            <a:tailEnd/>
          </a:ln>
          <a:effectLst/>
        </p:spPr>
        <p:txBody>
          <a:bodyPr wrap="none">
            <a:spAutoFit/>
          </a:bodyPr>
          <a:lstStyle/>
          <a:p>
            <a:pPr algn="l">
              <a:defRPr/>
            </a:pPr>
            <a:endParaRPr lang="en-GB" sz="1800" b="0">
              <a:solidFill>
                <a:srgbClr val="000000"/>
              </a:solidFill>
              <a:latin typeface="Arial" charset="0"/>
            </a:endParaRPr>
          </a:p>
        </p:txBody>
      </p:sp>
      <p:sp>
        <p:nvSpPr>
          <p:cNvPr id="97291" name="Line 11"/>
          <p:cNvSpPr>
            <a:spLocks noChangeShapeType="1"/>
          </p:cNvSpPr>
          <p:nvPr userDrawn="1"/>
        </p:nvSpPr>
        <p:spPr bwMode="auto">
          <a:xfrm>
            <a:off x="1116013" y="692150"/>
            <a:ext cx="6985000" cy="0"/>
          </a:xfrm>
          <a:prstGeom prst="line">
            <a:avLst/>
          </a:prstGeom>
          <a:noFill/>
          <a:ln w="76200">
            <a:solidFill>
              <a:srgbClr val="693C8A"/>
            </a:solidFill>
            <a:round/>
            <a:headEnd/>
            <a:tailEnd/>
          </a:ln>
          <a:effectLst>
            <a:outerShdw dist="35921" dir="2700000" algn="ctr" rotWithShape="0">
              <a:schemeClr val="bg2"/>
            </a:outerShdw>
          </a:effectLst>
        </p:spPr>
        <p:txBody>
          <a:bodyPr/>
          <a:lstStyle/>
          <a:p>
            <a:pPr>
              <a:defRPr/>
            </a:pPr>
            <a:endParaRPr lang="en-GB"/>
          </a:p>
        </p:txBody>
      </p:sp>
      <p:sp>
        <p:nvSpPr>
          <p:cNvPr id="97292" name="Line 12"/>
          <p:cNvSpPr>
            <a:spLocks noChangeShapeType="1"/>
          </p:cNvSpPr>
          <p:nvPr userDrawn="1"/>
        </p:nvSpPr>
        <p:spPr bwMode="auto">
          <a:xfrm>
            <a:off x="1116013" y="6669088"/>
            <a:ext cx="6985000" cy="0"/>
          </a:xfrm>
          <a:prstGeom prst="line">
            <a:avLst/>
          </a:prstGeom>
          <a:noFill/>
          <a:ln w="76200">
            <a:solidFill>
              <a:srgbClr val="693C8A"/>
            </a:solidFill>
            <a:round/>
            <a:headEnd/>
            <a:tailEnd/>
          </a:ln>
          <a:effectLst>
            <a:outerShdw dist="35921" dir="2700000" algn="ctr" rotWithShape="0">
              <a:schemeClr val="bg2"/>
            </a:outerShdw>
          </a:effectLst>
        </p:spPr>
        <p:txBody>
          <a:bodyPr/>
          <a:lstStyle/>
          <a:p>
            <a:pPr>
              <a:defRPr/>
            </a:pPr>
            <a:endParaRPr lang="en-GB"/>
          </a:p>
        </p:txBody>
      </p:sp>
    </p:spTree>
    <p:extLst>
      <p:ext uri="{BB962C8B-B14F-4D97-AF65-F5344CB8AC3E}">
        <p14:creationId xmlns:p14="http://schemas.microsoft.com/office/powerpoint/2010/main" val="150813434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693C8A"/>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693C8A"/>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693C8A"/>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693C8A"/>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693C8A"/>
          </a:solidFill>
          <a:latin typeface="+mn-lt"/>
          <a:ea typeface="+mn-ea"/>
          <a:cs typeface="+mn-cs"/>
        </a:defRPr>
      </a:lvl1pPr>
      <a:lvl2pPr marL="742950" indent="-285750" algn="l" rtl="0" eaLnBrk="0" fontAlgn="base" hangingPunct="0">
        <a:spcBef>
          <a:spcPct val="20000"/>
        </a:spcBef>
        <a:spcAft>
          <a:spcPct val="0"/>
        </a:spcAft>
        <a:buChar char="–"/>
        <a:defRPr sz="2800">
          <a:solidFill>
            <a:srgbClr val="693C8A"/>
          </a:solidFill>
          <a:latin typeface="+mn-lt"/>
        </a:defRPr>
      </a:lvl2pPr>
      <a:lvl3pPr marL="1143000" indent="-228600" algn="l" rtl="0" eaLnBrk="0" fontAlgn="base" hangingPunct="0">
        <a:spcBef>
          <a:spcPct val="20000"/>
        </a:spcBef>
        <a:spcAft>
          <a:spcPct val="0"/>
        </a:spcAft>
        <a:buChar char="•"/>
        <a:defRPr sz="2400">
          <a:solidFill>
            <a:srgbClr val="693C8A"/>
          </a:solidFill>
          <a:latin typeface="+mn-lt"/>
        </a:defRPr>
      </a:lvl3pPr>
      <a:lvl4pPr marL="1600200" indent="-228600" algn="l" rtl="0" eaLnBrk="0" fontAlgn="base" hangingPunct="0">
        <a:spcBef>
          <a:spcPct val="20000"/>
        </a:spcBef>
        <a:spcAft>
          <a:spcPct val="0"/>
        </a:spcAft>
        <a:buChar char="–"/>
        <a:defRPr sz="2000">
          <a:solidFill>
            <a:srgbClr val="693C8A"/>
          </a:solidFill>
          <a:latin typeface="+mn-lt"/>
        </a:defRPr>
      </a:lvl4pPr>
      <a:lvl5pPr marL="2057400" indent="-228600" algn="l" rtl="0" eaLnBrk="0" fontAlgn="base" hangingPunct="0">
        <a:spcBef>
          <a:spcPct val="20000"/>
        </a:spcBef>
        <a:spcAft>
          <a:spcPct val="0"/>
        </a:spcAft>
        <a:buChar char="»"/>
        <a:defRPr sz="2000">
          <a:solidFill>
            <a:srgbClr val="693C8A"/>
          </a:solidFill>
          <a:latin typeface="+mn-lt"/>
        </a:defRPr>
      </a:lvl5pPr>
      <a:lvl6pPr marL="2514600" indent="-228600" algn="l" rtl="0" fontAlgn="base">
        <a:spcBef>
          <a:spcPct val="20000"/>
        </a:spcBef>
        <a:spcAft>
          <a:spcPct val="0"/>
        </a:spcAft>
        <a:buChar char="»"/>
        <a:defRPr sz="2000">
          <a:solidFill>
            <a:srgbClr val="693C8A"/>
          </a:solidFill>
          <a:latin typeface="+mn-lt"/>
        </a:defRPr>
      </a:lvl6pPr>
      <a:lvl7pPr marL="2971800" indent="-228600" algn="l" rtl="0" fontAlgn="base">
        <a:spcBef>
          <a:spcPct val="20000"/>
        </a:spcBef>
        <a:spcAft>
          <a:spcPct val="0"/>
        </a:spcAft>
        <a:buChar char="»"/>
        <a:defRPr sz="2000">
          <a:solidFill>
            <a:srgbClr val="693C8A"/>
          </a:solidFill>
          <a:latin typeface="+mn-lt"/>
        </a:defRPr>
      </a:lvl7pPr>
      <a:lvl8pPr marL="3429000" indent="-228600" algn="l" rtl="0" fontAlgn="base">
        <a:spcBef>
          <a:spcPct val="20000"/>
        </a:spcBef>
        <a:spcAft>
          <a:spcPct val="0"/>
        </a:spcAft>
        <a:buChar char="»"/>
        <a:defRPr sz="2000">
          <a:solidFill>
            <a:srgbClr val="693C8A"/>
          </a:solidFill>
          <a:latin typeface="+mn-lt"/>
        </a:defRPr>
      </a:lvl8pPr>
      <a:lvl9pPr marL="3886200" indent="-228600" algn="l" rtl="0" fontAlgn="base">
        <a:spcBef>
          <a:spcPct val="20000"/>
        </a:spcBef>
        <a:spcAft>
          <a:spcPct val="0"/>
        </a:spcAft>
        <a:buChar char="»"/>
        <a:defRPr sz="2000">
          <a:solidFill>
            <a:srgbClr val="693C8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088A44A-028D-44CC-975B-AD27C50C46E3}" type="datetimeFigureOut">
              <a:rPr lang="en-GB" b="0" smtClean="0">
                <a:solidFill>
                  <a:prstClr val="black">
                    <a:tint val="75000"/>
                  </a:prstClr>
                </a:solidFill>
                <a:latin typeface="Calibri" panose="020F0502020204030204"/>
              </a:rPr>
              <a:pPr fontAlgn="auto">
                <a:spcBef>
                  <a:spcPts val="0"/>
                </a:spcBef>
                <a:spcAft>
                  <a:spcPts val="0"/>
                </a:spcAft>
              </a:pPr>
              <a:t>26/05/2015</a:t>
            </a:fld>
            <a:endParaRPr lang="en-GB" b="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b="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9EFAAF-CC7C-4933-BF8C-DF94E5AD69F5}" type="slidenum">
              <a:rPr lang="en-GB" b="0" smtClean="0">
                <a:solidFill>
                  <a:prstClr val="black">
                    <a:tint val="75000"/>
                  </a:prstClr>
                </a:solidFill>
                <a:latin typeface="Calibri" panose="020F0502020204030204"/>
              </a:rPr>
              <a:pPr fontAlgn="auto">
                <a:spcBef>
                  <a:spcPts val="0"/>
                </a:spcBef>
                <a:spcAft>
                  <a:spcPts val="0"/>
                </a:spcAft>
              </a:pPr>
              <a:t>‹#›</a:t>
            </a:fld>
            <a:endParaRPr lang="en-GB" b="0">
              <a:solidFill>
                <a:prstClr val="black">
                  <a:tint val="75000"/>
                </a:prstClr>
              </a:solidFill>
              <a:latin typeface="Calibri" panose="020F0502020204030204"/>
            </a:endParaRPr>
          </a:p>
        </p:txBody>
      </p:sp>
    </p:spTree>
    <p:extLst>
      <p:ext uri="{BB962C8B-B14F-4D97-AF65-F5344CB8AC3E}">
        <p14:creationId xmlns:p14="http://schemas.microsoft.com/office/powerpoint/2010/main" val="373590496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7" descr="Graphite"/>
          <p:cNvPicPr>
            <a:picLocks noChangeAspect="1" noChangeArrowheads="1"/>
          </p:cNvPicPr>
          <p:nvPr userDrawn="1"/>
        </p:nvPicPr>
        <p:blipFill>
          <a:blip r:embed="rId14" cstate="print">
            <a:lum bright="78000" contrast="-88000"/>
          </a:blip>
          <a:srcRect/>
          <a:stretch>
            <a:fillRect/>
          </a:stretch>
        </p:blipFill>
        <p:spPr bwMode="auto">
          <a:xfrm>
            <a:off x="0" y="0"/>
            <a:ext cx="9144000" cy="6858000"/>
          </a:xfrm>
          <a:prstGeom prst="rect">
            <a:avLst/>
          </a:prstGeom>
          <a:noFill/>
          <a:ln w="9525">
            <a:noFill/>
            <a:miter lim="800000"/>
            <a:headEnd/>
            <a:tailEnd/>
          </a:ln>
        </p:spPr>
      </p:pic>
      <p:sp>
        <p:nvSpPr>
          <p:cNvPr id="97282" name="Rectangle 2"/>
          <p:cNvSpPr>
            <a:spLocks noGrp="1" noChangeArrowheads="1"/>
          </p:cNvSpPr>
          <p:nvPr>
            <p:ph type="title"/>
          </p:nvPr>
        </p:nvSpPr>
        <p:spPr bwMode="auto">
          <a:xfrm>
            <a:off x="395288" y="0"/>
            <a:ext cx="8208962"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972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smtClean="0">
                <a:solidFill>
                  <a:schemeClr val="tx1"/>
                </a:solidFill>
                <a:latin typeface="+mn-lt"/>
              </a:defRPr>
            </a:lvl1pPr>
          </a:lstStyle>
          <a:p>
            <a:pPr>
              <a:defRPr/>
            </a:pPr>
            <a:endParaRPr lang="ru-RU">
              <a:solidFill>
                <a:srgbClr val="000000"/>
              </a:solidFill>
            </a:endParaRPr>
          </a:p>
        </p:txBody>
      </p:sp>
      <p:sp>
        <p:nvSpPr>
          <p:cNvPr id="972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solidFill>
                  <a:schemeClr val="tx1"/>
                </a:solidFill>
                <a:latin typeface="+mn-lt"/>
              </a:defRPr>
            </a:lvl1pPr>
          </a:lstStyle>
          <a:p>
            <a:pPr>
              <a:defRPr/>
            </a:pPr>
            <a:endParaRPr lang="ru-RU">
              <a:solidFill>
                <a:srgbClr val="000000"/>
              </a:solidFill>
            </a:endParaRPr>
          </a:p>
        </p:txBody>
      </p:sp>
      <p:sp>
        <p:nvSpPr>
          <p:cNvPr id="972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chemeClr val="tx1"/>
                </a:solidFill>
                <a:latin typeface="+mn-lt"/>
              </a:defRPr>
            </a:lvl1pPr>
          </a:lstStyle>
          <a:p>
            <a:pPr>
              <a:defRPr/>
            </a:pPr>
            <a:fld id="{017EA69F-59F6-4582-927C-32CD6A971649}" type="slidenum">
              <a:rPr lang="ru-RU">
                <a:solidFill>
                  <a:srgbClr val="000000"/>
                </a:solidFill>
              </a:rPr>
              <a:pPr>
                <a:defRPr/>
              </a:pPr>
              <a:t>‹#›</a:t>
            </a:fld>
            <a:endParaRPr lang="ru-RU">
              <a:solidFill>
                <a:srgbClr val="000000"/>
              </a:solidFill>
            </a:endParaRPr>
          </a:p>
        </p:txBody>
      </p:sp>
      <p:sp>
        <p:nvSpPr>
          <p:cNvPr id="97288" name="Text Box 8"/>
          <p:cNvSpPr txBox="1">
            <a:spLocks noChangeArrowheads="1"/>
          </p:cNvSpPr>
          <p:nvPr userDrawn="1"/>
        </p:nvSpPr>
        <p:spPr bwMode="auto">
          <a:xfrm>
            <a:off x="1095375" y="136525"/>
            <a:ext cx="6932613" cy="366713"/>
          </a:xfrm>
          <a:prstGeom prst="rect">
            <a:avLst/>
          </a:prstGeom>
          <a:noFill/>
          <a:ln w="9525">
            <a:noFill/>
            <a:miter lim="800000"/>
            <a:headEnd/>
            <a:tailEnd/>
          </a:ln>
          <a:effectLst/>
        </p:spPr>
        <p:txBody>
          <a:bodyPr>
            <a:spAutoFit/>
          </a:bodyPr>
          <a:lstStyle/>
          <a:p>
            <a:pPr algn="l">
              <a:defRPr/>
            </a:pPr>
            <a:endParaRPr lang="en-GB" sz="1800" b="0">
              <a:solidFill>
                <a:srgbClr val="000000"/>
              </a:solidFill>
              <a:latin typeface="Arial" charset="0"/>
            </a:endParaRPr>
          </a:p>
        </p:txBody>
      </p:sp>
      <p:sp>
        <p:nvSpPr>
          <p:cNvPr id="97289" name="Text Box 9"/>
          <p:cNvSpPr txBox="1">
            <a:spLocks noChangeArrowheads="1"/>
          </p:cNvSpPr>
          <p:nvPr userDrawn="1"/>
        </p:nvSpPr>
        <p:spPr bwMode="auto">
          <a:xfrm>
            <a:off x="1311275" y="136525"/>
            <a:ext cx="184150" cy="366713"/>
          </a:xfrm>
          <a:prstGeom prst="rect">
            <a:avLst/>
          </a:prstGeom>
          <a:noFill/>
          <a:ln w="9525">
            <a:noFill/>
            <a:miter lim="800000"/>
            <a:headEnd/>
            <a:tailEnd/>
          </a:ln>
          <a:effectLst/>
        </p:spPr>
        <p:txBody>
          <a:bodyPr wrap="none">
            <a:spAutoFit/>
          </a:bodyPr>
          <a:lstStyle/>
          <a:p>
            <a:pPr algn="l">
              <a:defRPr/>
            </a:pPr>
            <a:endParaRPr lang="en-GB" sz="1800" b="0">
              <a:solidFill>
                <a:srgbClr val="000000"/>
              </a:solidFill>
              <a:latin typeface="Arial" charset="0"/>
            </a:endParaRPr>
          </a:p>
        </p:txBody>
      </p:sp>
      <p:sp>
        <p:nvSpPr>
          <p:cNvPr id="97291" name="Line 11"/>
          <p:cNvSpPr>
            <a:spLocks noChangeShapeType="1"/>
          </p:cNvSpPr>
          <p:nvPr userDrawn="1"/>
        </p:nvSpPr>
        <p:spPr bwMode="auto">
          <a:xfrm>
            <a:off x="1116013" y="692150"/>
            <a:ext cx="6985000" cy="0"/>
          </a:xfrm>
          <a:prstGeom prst="line">
            <a:avLst/>
          </a:prstGeom>
          <a:noFill/>
          <a:ln w="76200">
            <a:solidFill>
              <a:srgbClr val="693C8A"/>
            </a:solidFill>
            <a:round/>
            <a:headEnd/>
            <a:tailEnd/>
          </a:ln>
          <a:effectLst>
            <a:outerShdw dist="35921" dir="2700000" algn="ctr" rotWithShape="0">
              <a:schemeClr val="bg2"/>
            </a:outerShdw>
          </a:effectLst>
        </p:spPr>
        <p:txBody>
          <a:bodyPr/>
          <a:lstStyle/>
          <a:p>
            <a:pPr>
              <a:defRPr/>
            </a:pPr>
            <a:endParaRPr lang="en-GB"/>
          </a:p>
        </p:txBody>
      </p:sp>
      <p:sp>
        <p:nvSpPr>
          <p:cNvPr id="97292" name="Line 12"/>
          <p:cNvSpPr>
            <a:spLocks noChangeShapeType="1"/>
          </p:cNvSpPr>
          <p:nvPr userDrawn="1"/>
        </p:nvSpPr>
        <p:spPr bwMode="auto">
          <a:xfrm>
            <a:off x="1116013" y="6669088"/>
            <a:ext cx="6985000" cy="0"/>
          </a:xfrm>
          <a:prstGeom prst="line">
            <a:avLst/>
          </a:prstGeom>
          <a:noFill/>
          <a:ln w="76200">
            <a:solidFill>
              <a:srgbClr val="693C8A"/>
            </a:solidFill>
            <a:round/>
            <a:headEnd/>
            <a:tailEnd/>
          </a:ln>
          <a:effectLst>
            <a:outerShdw dist="35921" dir="2700000" algn="ctr" rotWithShape="0">
              <a:schemeClr val="bg2"/>
            </a:outerShdw>
          </a:effectLst>
        </p:spPr>
        <p:txBody>
          <a:bodyPr/>
          <a:lstStyle/>
          <a:p>
            <a:pPr>
              <a:defRPr/>
            </a:pPr>
            <a:endParaRPr lang="en-GB"/>
          </a:p>
        </p:txBody>
      </p:sp>
    </p:spTree>
    <p:extLst>
      <p:ext uri="{BB962C8B-B14F-4D97-AF65-F5344CB8AC3E}">
        <p14:creationId xmlns:p14="http://schemas.microsoft.com/office/powerpoint/2010/main" val="197232007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hf hdr="0" ftr="0" dt="0"/>
  <p:txStyles>
    <p:titleStyle>
      <a:lvl1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693C8A"/>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693C8A"/>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693C8A"/>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693C8A"/>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693C8A"/>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693C8A"/>
          </a:solidFill>
          <a:latin typeface="+mn-lt"/>
          <a:ea typeface="+mn-ea"/>
          <a:cs typeface="+mn-cs"/>
        </a:defRPr>
      </a:lvl1pPr>
      <a:lvl2pPr marL="742950" indent="-285750" algn="l" rtl="0" eaLnBrk="0" fontAlgn="base" hangingPunct="0">
        <a:spcBef>
          <a:spcPct val="20000"/>
        </a:spcBef>
        <a:spcAft>
          <a:spcPct val="0"/>
        </a:spcAft>
        <a:buChar char="–"/>
        <a:defRPr sz="2800">
          <a:solidFill>
            <a:srgbClr val="693C8A"/>
          </a:solidFill>
          <a:latin typeface="+mn-lt"/>
        </a:defRPr>
      </a:lvl2pPr>
      <a:lvl3pPr marL="1143000" indent="-228600" algn="l" rtl="0" eaLnBrk="0" fontAlgn="base" hangingPunct="0">
        <a:spcBef>
          <a:spcPct val="20000"/>
        </a:spcBef>
        <a:spcAft>
          <a:spcPct val="0"/>
        </a:spcAft>
        <a:buChar char="•"/>
        <a:defRPr sz="2400">
          <a:solidFill>
            <a:srgbClr val="693C8A"/>
          </a:solidFill>
          <a:latin typeface="+mn-lt"/>
        </a:defRPr>
      </a:lvl3pPr>
      <a:lvl4pPr marL="1600200" indent="-228600" algn="l" rtl="0" eaLnBrk="0" fontAlgn="base" hangingPunct="0">
        <a:spcBef>
          <a:spcPct val="20000"/>
        </a:spcBef>
        <a:spcAft>
          <a:spcPct val="0"/>
        </a:spcAft>
        <a:buChar char="–"/>
        <a:defRPr sz="2000">
          <a:solidFill>
            <a:srgbClr val="693C8A"/>
          </a:solidFill>
          <a:latin typeface="+mn-lt"/>
        </a:defRPr>
      </a:lvl4pPr>
      <a:lvl5pPr marL="2057400" indent="-228600" algn="l" rtl="0" eaLnBrk="0" fontAlgn="base" hangingPunct="0">
        <a:spcBef>
          <a:spcPct val="20000"/>
        </a:spcBef>
        <a:spcAft>
          <a:spcPct val="0"/>
        </a:spcAft>
        <a:buChar char="»"/>
        <a:defRPr sz="2000">
          <a:solidFill>
            <a:srgbClr val="693C8A"/>
          </a:solidFill>
          <a:latin typeface="+mn-lt"/>
        </a:defRPr>
      </a:lvl5pPr>
      <a:lvl6pPr marL="2514600" indent="-228600" algn="l" rtl="0" fontAlgn="base">
        <a:spcBef>
          <a:spcPct val="20000"/>
        </a:spcBef>
        <a:spcAft>
          <a:spcPct val="0"/>
        </a:spcAft>
        <a:buChar char="»"/>
        <a:defRPr sz="2000">
          <a:solidFill>
            <a:srgbClr val="693C8A"/>
          </a:solidFill>
          <a:latin typeface="+mn-lt"/>
        </a:defRPr>
      </a:lvl6pPr>
      <a:lvl7pPr marL="2971800" indent="-228600" algn="l" rtl="0" fontAlgn="base">
        <a:spcBef>
          <a:spcPct val="20000"/>
        </a:spcBef>
        <a:spcAft>
          <a:spcPct val="0"/>
        </a:spcAft>
        <a:buChar char="»"/>
        <a:defRPr sz="2000">
          <a:solidFill>
            <a:srgbClr val="693C8A"/>
          </a:solidFill>
          <a:latin typeface="+mn-lt"/>
        </a:defRPr>
      </a:lvl7pPr>
      <a:lvl8pPr marL="3429000" indent="-228600" algn="l" rtl="0" fontAlgn="base">
        <a:spcBef>
          <a:spcPct val="20000"/>
        </a:spcBef>
        <a:spcAft>
          <a:spcPct val="0"/>
        </a:spcAft>
        <a:buChar char="»"/>
        <a:defRPr sz="2000">
          <a:solidFill>
            <a:srgbClr val="693C8A"/>
          </a:solidFill>
          <a:latin typeface="+mn-lt"/>
        </a:defRPr>
      </a:lvl8pPr>
      <a:lvl9pPr marL="3886200" indent="-228600" algn="l" rtl="0" fontAlgn="base">
        <a:spcBef>
          <a:spcPct val="20000"/>
        </a:spcBef>
        <a:spcAft>
          <a:spcPct val="0"/>
        </a:spcAft>
        <a:buChar char="»"/>
        <a:defRPr sz="2000">
          <a:solidFill>
            <a:srgbClr val="693C8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088A44A-028D-44CC-975B-AD27C50C46E3}" type="datetimeFigureOut">
              <a:rPr lang="en-GB" b="0" smtClean="0">
                <a:solidFill>
                  <a:prstClr val="black">
                    <a:tint val="75000"/>
                  </a:prstClr>
                </a:solidFill>
                <a:latin typeface="Calibri" panose="020F0502020204030204"/>
              </a:rPr>
              <a:pPr fontAlgn="auto">
                <a:spcBef>
                  <a:spcPts val="0"/>
                </a:spcBef>
                <a:spcAft>
                  <a:spcPts val="0"/>
                </a:spcAft>
              </a:pPr>
              <a:t>26/05/2015</a:t>
            </a:fld>
            <a:endParaRPr lang="en-GB" b="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b="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9EFAAF-CC7C-4933-BF8C-DF94E5AD69F5}" type="slidenum">
              <a:rPr lang="en-GB" b="0" smtClean="0">
                <a:solidFill>
                  <a:prstClr val="black">
                    <a:tint val="75000"/>
                  </a:prstClr>
                </a:solidFill>
                <a:latin typeface="Calibri" panose="020F0502020204030204"/>
              </a:rPr>
              <a:pPr fontAlgn="auto">
                <a:spcBef>
                  <a:spcPts val="0"/>
                </a:spcBef>
                <a:spcAft>
                  <a:spcPts val="0"/>
                </a:spcAft>
              </a:pPr>
              <a:t>‹#›</a:t>
            </a:fld>
            <a:endParaRPr lang="en-GB" b="0">
              <a:solidFill>
                <a:prstClr val="black">
                  <a:tint val="75000"/>
                </a:prstClr>
              </a:solidFill>
              <a:latin typeface="Calibri" panose="020F0502020204030204"/>
            </a:endParaRPr>
          </a:p>
        </p:txBody>
      </p:sp>
    </p:spTree>
    <p:extLst>
      <p:ext uri="{BB962C8B-B14F-4D97-AF65-F5344CB8AC3E}">
        <p14:creationId xmlns:p14="http://schemas.microsoft.com/office/powerpoint/2010/main" val="238939303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gif"/><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40.png"/></Relationships>
</file>

<file path=ppt/slides/_rels/slide15.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40.png"/></Relationships>
</file>

<file path=ppt/slides/_rels/slide16.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54.png"/><Relationship Id="rId7" Type="http://schemas.openxmlformats.org/officeDocument/2006/relationships/image" Target="../media/image440.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430.png"/><Relationship Id="rId5" Type="http://schemas.openxmlformats.org/officeDocument/2006/relationships/image" Target="../media/image53.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37.xml"/><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gif"/><Relationship Id="rId5" Type="http://schemas.openxmlformats.org/officeDocument/2006/relationships/image" Target="../media/image11.jpe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16.xml"/><Relationship Id="rId7" Type="http://schemas.openxmlformats.org/officeDocument/2006/relationships/image" Target="../media/image63.jpeg"/><Relationship Id="rId2" Type="http://schemas.openxmlformats.org/officeDocument/2006/relationships/slideLayout" Target="../slideLayouts/slideLayout36.xml"/><Relationship Id="rId1" Type="http://schemas.openxmlformats.org/officeDocument/2006/relationships/vmlDrawing" Target="../drawings/vmlDrawing3.vml"/><Relationship Id="rId6" Type="http://schemas.openxmlformats.org/officeDocument/2006/relationships/image" Target="../media/image62.wmf"/><Relationship Id="rId5" Type="http://schemas.openxmlformats.org/officeDocument/2006/relationships/oleObject" Target="../embeddings/oleObject4.bin"/><Relationship Id="rId4" Type="http://schemas.openxmlformats.org/officeDocument/2006/relationships/image" Target="../media/image7.png"/><Relationship Id="rId9"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36.xml"/><Relationship Id="rId5" Type="http://schemas.openxmlformats.org/officeDocument/2006/relationships/image" Target="../media/image64.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36.xml"/><Relationship Id="rId5" Type="http://schemas.openxmlformats.org/officeDocument/2006/relationships/image" Target="../media/image670.png"/><Relationship Id="rId4" Type="http://schemas.openxmlformats.org/officeDocument/2006/relationships/image" Target="../media/image660.png"/></Relationships>
</file>

<file path=ppt/slides/_rels/slide23.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80.png"/><Relationship Id="rId7" Type="http://schemas.openxmlformats.org/officeDocument/2006/relationships/image" Target="../media/image120.png"/><Relationship Id="rId12"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openxmlformats.org/officeDocument/2006/relationships/image" Target="../media/image11.png"/><Relationship Id="rId11" Type="http://schemas.openxmlformats.org/officeDocument/2006/relationships/image" Target="../media/image610.png"/><Relationship Id="rId5" Type="http://schemas.openxmlformats.org/officeDocument/2006/relationships/image" Target="../media/image100.png"/><Relationship Id="rId10" Type="http://schemas.openxmlformats.org/officeDocument/2006/relationships/image" Target="../media/image141.png"/><Relationship Id="rId9" Type="http://schemas.openxmlformats.org/officeDocument/2006/relationships/image" Target="../media/image130.png"/></Relationships>
</file>

<file path=ppt/slides/_rels/slide2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5.xml"/><Relationship Id="rId6" Type="http://schemas.openxmlformats.org/officeDocument/2006/relationships/image" Target="../media/image20.png"/><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0.png"/><Relationship Id="rId2" Type="http://schemas.openxmlformats.org/officeDocument/2006/relationships/image" Target="../media/image250.png"/><Relationship Id="rId1" Type="http://schemas.openxmlformats.org/officeDocument/2006/relationships/slideLayout" Target="../slideLayouts/slideLayout97.xml"/><Relationship Id="rId6" Type="http://schemas.openxmlformats.org/officeDocument/2006/relationships/image" Target="../media/image271.png"/><Relationship Id="rId4" Type="http://schemas.openxmlformats.org/officeDocument/2006/relationships/image" Target="../media/image261.png"/><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9.xml"/><Relationship Id="rId6" Type="http://schemas.openxmlformats.org/officeDocument/2006/relationships/image" Target="../media/image350.png"/><Relationship Id="rId5" Type="http://schemas.openxmlformats.org/officeDocument/2006/relationships/image" Target="../media/image34.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jpeg"/><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82.jpeg"/><Relationship Id="rId1" Type="http://schemas.openxmlformats.org/officeDocument/2006/relationships/slideLayout" Target="../slideLayouts/slideLayout121.xml"/><Relationship Id="rId4" Type="http://schemas.openxmlformats.org/officeDocument/2006/relationships/image" Target="../media/image270.png"/></Relationships>
</file>

<file path=ppt/slides/_rels/slide3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1.xml"/></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73.xml"/><Relationship Id="rId6" Type="http://schemas.openxmlformats.org/officeDocument/2006/relationships/image" Target="../media/image85.png"/><Relationship Id="rId11" Type="http://schemas.openxmlformats.org/officeDocument/2006/relationships/image" Target="../media/image90.png"/><Relationship Id="rId5" Type="http://schemas.microsoft.com/office/2007/relationships/hdphoto" Target="../media/hdphoto2.wdp"/><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oleObject" Target="../embeddings/oleObject1.bin"/><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slideLayout" Target="../slideLayouts/slideLayout7.xml"/><Relationship Id="rId7" Type="http://schemas.openxmlformats.org/officeDocument/2006/relationships/oleObject" Target="../embeddings/oleObject2.bin"/><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9.jpeg"/><Relationship Id="rId5" Type="http://schemas.openxmlformats.org/officeDocument/2006/relationships/image" Target="../media/image16.jpeg"/><Relationship Id="rId10" Type="http://schemas.openxmlformats.org/officeDocument/2006/relationships/image" Target="../media/image18.wmf"/><Relationship Id="rId4" Type="http://schemas.openxmlformats.org/officeDocument/2006/relationships/image" Target="../media/image15.png"/><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41" name="Rectangle 1025"/>
          <p:cNvSpPr>
            <a:spLocks noChangeArrowheads="1"/>
          </p:cNvSpPr>
          <p:nvPr/>
        </p:nvSpPr>
        <p:spPr bwMode="auto">
          <a:xfrm>
            <a:off x="-12700" y="4176260"/>
            <a:ext cx="9144000" cy="620712"/>
          </a:xfrm>
          <a:prstGeom prst="rect">
            <a:avLst/>
          </a:prstGeom>
          <a:noFill/>
          <a:ln w="9525">
            <a:noFill/>
            <a:miter lim="800000"/>
            <a:headEnd/>
            <a:tailEnd/>
          </a:ln>
          <a:effectLst/>
        </p:spPr>
        <p:txBody>
          <a:bodyPr/>
          <a:lstStyle/>
          <a:p>
            <a:pPr defTabSz="257175">
              <a:lnSpc>
                <a:spcPct val="120000"/>
              </a:lnSpc>
              <a:defRPr/>
            </a:pPr>
            <a:r>
              <a:rPr lang="en-GB" sz="2400" i="1" dirty="0">
                <a:effectLst>
                  <a:outerShdw blurRad="38100" dist="38100" dir="2700000" algn="tl">
                    <a:srgbClr val="C0C0C0"/>
                  </a:outerShdw>
                </a:effectLst>
                <a:latin typeface="Arial Narrow" pitchFamily="34" charset="0"/>
              </a:rPr>
              <a:t>Leonid Ponomarenko</a:t>
            </a:r>
          </a:p>
          <a:p>
            <a:pPr defTabSz="257175">
              <a:lnSpc>
                <a:spcPct val="120000"/>
              </a:lnSpc>
              <a:defRPr/>
            </a:pPr>
            <a:endParaRPr lang="en-GB" sz="2400" i="1" dirty="0">
              <a:effectLst>
                <a:outerShdw blurRad="38100" dist="38100" dir="2700000" algn="tl">
                  <a:srgbClr val="C0C0C0"/>
                </a:outerShdw>
              </a:effectLst>
              <a:latin typeface="Arial Narrow" pitchFamily="34" charset="0"/>
            </a:endParaRPr>
          </a:p>
        </p:txBody>
      </p:sp>
      <p:pic>
        <p:nvPicPr>
          <p:cNvPr id="12" name="Picture 11" descr="manchester-uni.jpg"/>
          <p:cNvPicPr>
            <a:picLocks noChangeAspect="1"/>
          </p:cNvPicPr>
          <p:nvPr/>
        </p:nvPicPr>
        <p:blipFill>
          <a:blip r:embed="rId4" cstate="print"/>
          <a:stretch>
            <a:fillRect/>
          </a:stretch>
        </p:blipFill>
        <p:spPr>
          <a:xfrm>
            <a:off x="3767929" y="5053883"/>
            <a:ext cx="1832125" cy="788046"/>
          </a:xfrm>
          <a:prstGeom prst="rect">
            <a:avLst/>
          </a:prstGeom>
        </p:spPr>
      </p:pic>
      <p:pic>
        <p:nvPicPr>
          <p:cNvPr id="13" name="Picture 12" descr="RoyalSociety.gif"/>
          <p:cNvPicPr>
            <a:picLocks noChangeAspect="1"/>
          </p:cNvPicPr>
          <p:nvPr/>
        </p:nvPicPr>
        <p:blipFill>
          <a:blip r:embed="rId5" cstate="print"/>
          <a:stretch>
            <a:fillRect/>
          </a:stretch>
        </p:blipFill>
        <p:spPr>
          <a:xfrm>
            <a:off x="6286501" y="5114832"/>
            <a:ext cx="2345436" cy="496824"/>
          </a:xfrm>
          <a:prstGeom prst="rect">
            <a:avLst/>
          </a:prstGeom>
        </p:spPr>
      </p:pic>
      <p:sp>
        <p:nvSpPr>
          <p:cNvPr id="9" name="Rectangle 71"/>
          <p:cNvSpPr>
            <a:spLocks noChangeArrowheads="1"/>
          </p:cNvSpPr>
          <p:nvPr/>
        </p:nvSpPr>
        <p:spPr bwMode="auto">
          <a:xfrm>
            <a:off x="-12700" y="2596560"/>
            <a:ext cx="9144000" cy="1308100"/>
          </a:xfrm>
          <a:prstGeom prst="rect">
            <a:avLst/>
          </a:prstGeom>
          <a:noFill/>
          <a:ln w="9525">
            <a:noFill/>
            <a:miter lim="800000"/>
            <a:headEnd/>
            <a:tailEnd/>
          </a:ln>
          <a:effectLst/>
        </p:spPr>
        <p:txBody>
          <a:bodyPr anchor="ctr"/>
          <a:lstStyle/>
          <a:p>
            <a:r>
              <a:rPr lang="en-GB" sz="3200" dirty="0" smtClean="0">
                <a:latin typeface="Comic Sans MS" panose="030F0702030302020204" pitchFamily="66" charset="0"/>
              </a:rPr>
              <a:t>Graphene Superlattices</a:t>
            </a:r>
            <a:endParaRPr lang="en-GB" sz="3200" dirty="0">
              <a:latin typeface="Comic Sans MS" panose="030F0702030302020204" pitchFamily="66" charset="0"/>
            </a:endParaRPr>
          </a:p>
        </p:txBody>
      </p:sp>
      <p:grpSp>
        <p:nvGrpSpPr>
          <p:cNvPr id="14" name="Group 13"/>
          <p:cNvGrpSpPr/>
          <p:nvPr/>
        </p:nvGrpSpPr>
        <p:grpSpPr>
          <a:xfrm>
            <a:off x="2094623" y="343197"/>
            <a:ext cx="1873556" cy="1949475"/>
            <a:chOff x="6454074" y="3564417"/>
            <a:chExt cx="1873556" cy="1949475"/>
          </a:xfrm>
        </p:grpSpPr>
        <p:grpSp>
          <p:nvGrpSpPr>
            <p:cNvPr id="15" name="Group 32"/>
            <p:cNvGrpSpPr/>
            <p:nvPr/>
          </p:nvGrpSpPr>
          <p:grpSpPr>
            <a:xfrm>
              <a:off x="6454074" y="3640086"/>
              <a:ext cx="1873556" cy="1873556"/>
              <a:chOff x="5193822" y="476672"/>
              <a:chExt cx="3554642" cy="3554642"/>
            </a:xfrm>
          </p:grpSpPr>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3822" y="476672"/>
                <a:ext cx="3554642" cy="3554642"/>
              </a:xfrm>
              <a:prstGeom prst="rect">
                <a:avLst/>
              </a:prstGeom>
            </p:spPr>
          </p:pic>
          <p:cxnSp>
            <p:nvCxnSpPr>
              <p:cNvPr id="24" name="Straight Connector 23"/>
              <p:cNvCxnSpPr/>
              <p:nvPr/>
            </p:nvCxnSpPr>
            <p:spPr>
              <a:xfrm flipV="1">
                <a:off x="6968629" y="477145"/>
                <a:ext cx="0" cy="1776848"/>
              </a:xfrm>
              <a:prstGeom prst="line">
                <a:avLst/>
              </a:prstGeom>
              <a:noFill/>
              <a:ln w="19050" cap="flat" cmpd="sng" algn="ctr">
                <a:solidFill>
                  <a:sysClr val="windowText" lastClr="000000"/>
                </a:solidFill>
                <a:prstDash val="solid"/>
              </a:ln>
              <a:effectLst/>
            </p:spPr>
          </p:cxnSp>
        </p:grpSp>
        <p:grpSp>
          <p:nvGrpSpPr>
            <p:cNvPr id="16" name="Group 35"/>
            <p:cNvGrpSpPr/>
            <p:nvPr/>
          </p:nvGrpSpPr>
          <p:grpSpPr>
            <a:xfrm>
              <a:off x="6454074" y="3640086"/>
              <a:ext cx="1873556" cy="1873806"/>
              <a:chOff x="5121814" y="848207"/>
              <a:chExt cx="3554642" cy="3555115"/>
            </a:xfrm>
          </p:grpSpPr>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1814" y="848680"/>
                <a:ext cx="3554642" cy="3554642"/>
              </a:xfrm>
              <a:prstGeom prst="rect">
                <a:avLst/>
              </a:prstGeom>
            </p:spPr>
          </p:pic>
          <p:cxnSp>
            <p:nvCxnSpPr>
              <p:cNvPr id="22" name="Straight Connector 21"/>
              <p:cNvCxnSpPr/>
              <p:nvPr/>
            </p:nvCxnSpPr>
            <p:spPr>
              <a:xfrm flipV="1">
                <a:off x="6898558" y="848207"/>
                <a:ext cx="0" cy="1776848"/>
              </a:xfrm>
              <a:prstGeom prst="line">
                <a:avLst/>
              </a:prstGeom>
              <a:noFill/>
              <a:ln w="19050" cap="flat" cmpd="sng" algn="ctr">
                <a:solidFill>
                  <a:srgbClr val="000000"/>
                </a:solidFill>
                <a:prstDash val="solid"/>
              </a:ln>
              <a:effectLst/>
            </p:spPr>
          </p:cxnSp>
        </p:grpSp>
        <p:sp>
          <p:nvSpPr>
            <p:cNvPr id="17" name="Rectangle 16"/>
            <p:cNvSpPr/>
            <p:nvPr/>
          </p:nvSpPr>
          <p:spPr>
            <a:xfrm>
              <a:off x="7357283" y="3564417"/>
              <a:ext cx="283222" cy="400110"/>
            </a:xfrm>
            <a:prstGeom prst="rect">
              <a:avLst/>
            </a:prstGeom>
          </p:spPr>
          <p:txBody>
            <a:bodyPr wrap="square">
              <a:spAutoFit/>
            </a:bodyPr>
            <a:lstStyle/>
            <a:p>
              <a:pPr fontAlgn="auto">
                <a:spcBef>
                  <a:spcPts val="0"/>
                </a:spcBef>
                <a:spcAft>
                  <a:spcPts val="0"/>
                </a:spcAft>
              </a:pPr>
              <a:r>
                <a:rPr lang="en-GB" sz="2000" dirty="0" smtClean="0">
                  <a:solidFill>
                    <a:prstClr val="black"/>
                  </a:solidFill>
                  <a:latin typeface="Calibri"/>
                  <a:sym typeface="Symbol"/>
                </a:rPr>
                <a:t></a:t>
              </a:r>
              <a:endParaRPr lang="en-GB" sz="2000" dirty="0">
                <a:solidFill>
                  <a:prstClr val="black"/>
                </a:solidFill>
                <a:latin typeface="Calibri"/>
              </a:endParaRP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9439" y="3812905"/>
              <a:ext cx="1617918" cy="1556093"/>
            </a:xfrm>
            <a:prstGeom prst="rect">
              <a:avLst/>
            </a:prstGeom>
            <a:effectLst>
              <a:glow rad="63500">
                <a:srgbClr val="4F81BD">
                  <a:satMod val="175000"/>
                  <a:alpha val="40000"/>
                </a:srgbClr>
              </a:glow>
            </a:effectLst>
          </p:spPr>
        </p:pic>
        <p:sp>
          <p:nvSpPr>
            <p:cNvPr id="19" name="TextBox 18"/>
            <p:cNvSpPr txBox="1"/>
            <p:nvPr/>
          </p:nvSpPr>
          <p:spPr>
            <a:xfrm>
              <a:off x="7034229" y="4277460"/>
              <a:ext cx="201255" cy="275775"/>
            </a:xfrm>
            <a:prstGeom prst="rect">
              <a:avLst/>
            </a:prstGeom>
            <a:solidFill>
              <a:srgbClr val="FFC000"/>
            </a:solidFill>
            <a:ln>
              <a:solidFill>
                <a:srgbClr val="FFC000"/>
              </a:solidFill>
            </a:ln>
            <a:effectLst>
              <a:glow rad="101600">
                <a:sysClr val="window" lastClr="FFFFFF">
                  <a:alpha val="60000"/>
                </a:sysClr>
              </a:glow>
              <a:outerShdw blurRad="50800" dist="38100" dir="2700000" algn="tl" rotWithShape="0">
                <a:prstClr val="black">
                  <a:alpha val="40000"/>
                </a:prstClr>
              </a:outerShdw>
              <a:softEdge rad="304800"/>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smtClean="0">
                  <a:ln>
                    <a:solidFill>
                      <a:srgbClr val="000000"/>
                    </a:solidFill>
                  </a:ln>
                  <a:solidFill>
                    <a:prstClr val="black"/>
                  </a:solidFill>
                  <a:effectLst>
                    <a:glow rad="101600">
                      <a:prstClr val="white">
                        <a:alpha val="60000"/>
                      </a:prstClr>
                    </a:glow>
                  </a:effectLst>
                  <a:uLnTx/>
                  <a:uFillTx/>
                  <a:latin typeface="Symbol" pitchFamily="18" charset="2"/>
                </a:rPr>
                <a:t>l</a:t>
              </a:r>
            </a:p>
          </p:txBody>
        </p:sp>
        <p:sp>
          <p:nvSpPr>
            <p:cNvPr id="20" name="Rectangle 19"/>
            <p:cNvSpPr/>
            <p:nvPr/>
          </p:nvSpPr>
          <p:spPr>
            <a:xfrm>
              <a:off x="6873251" y="4582076"/>
              <a:ext cx="523211" cy="24097"/>
            </a:xfrm>
            <a:prstGeom prst="rect">
              <a:avLst/>
            </a:prstGeom>
            <a:solidFill>
              <a:sysClr val="windowText" lastClr="000000"/>
            </a:solidFill>
            <a:ln w="9525" cap="flat" cmpd="sng" algn="ctr">
              <a:noFill/>
              <a:prstDash val="solid"/>
            </a:ln>
            <a:effectLst>
              <a:glow rad="101600">
                <a:sysClr val="window" lastClr="FFFFFF">
                  <a:alpha val="60000"/>
                </a:sysClr>
              </a:glow>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pic>
        <p:nvPicPr>
          <p:cNvPr id="26" name="Picture 2"/>
          <p:cNvPicPr>
            <a:picLocks noChangeArrowheads="1"/>
          </p:cNvPicPr>
          <p:nvPr/>
        </p:nvPicPr>
        <p:blipFill>
          <a:blip r:embed="rId9" cstate="print"/>
          <a:srcRect/>
          <a:stretch>
            <a:fillRect/>
          </a:stretch>
        </p:blipFill>
        <p:spPr bwMode="auto">
          <a:xfrm rot="5400000">
            <a:off x="4800559" y="207161"/>
            <a:ext cx="2223611" cy="2252663"/>
          </a:xfrm>
          <a:prstGeom prst="rect">
            <a:avLst/>
          </a:prstGeom>
          <a:noFill/>
          <a:ln w="9525">
            <a:noFill/>
            <a:miter lim="800000"/>
            <a:headEnd/>
            <a:tailEnd/>
          </a:ln>
        </p:spPr>
      </p:pic>
      <p:sp>
        <p:nvSpPr>
          <p:cNvPr id="28" name="Text Box 1031"/>
          <p:cNvSpPr txBox="1">
            <a:spLocks noChangeArrowheads="1"/>
          </p:cNvSpPr>
          <p:nvPr/>
        </p:nvSpPr>
        <p:spPr bwMode="auto">
          <a:xfrm>
            <a:off x="3492500" y="6464058"/>
            <a:ext cx="5638800" cy="369332"/>
          </a:xfrm>
          <a:prstGeom prst="rect">
            <a:avLst/>
          </a:prstGeom>
          <a:noFill/>
          <a:ln w="9525">
            <a:noFill/>
            <a:miter lim="800000"/>
            <a:headEnd/>
            <a:tailEnd/>
          </a:ln>
        </p:spPr>
        <p:txBody>
          <a:bodyPr wrap="square">
            <a:spAutoFit/>
          </a:bodyPr>
          <a:lstStyle/>
          <a:p>
            <a:pPr algn="r" fontAlgn="auto">
              <a:spcBef>
                <a:spcPct val="50000"/>
              </a:spcBef>
              <a:spcAft>
                <a:spcPts val="0"/>
              </a:spcAft>
            </a:pPr>
            <a:r>
              <a:rPr lang="en-GB" sz="1800" b="0" dirty="0" smtClean="0">
                <a:solidFill>
                  <a:schemeClr val="tx1"/>
                </a:solidFill>
                <a:latin typeface="+mn-lt"/>
              </a:rPr>
              <a:t>QT2DS, </a:t>
            </a:r>
            <a:r>
              <a:rPr lang="en-GB" sz="1800" b="0" dirty="0" err="1" smtClean="0">
                <a:solidFill>
                  <a:schemeClr val="tx1"/>
                </a:solidFill>
                <a:latin typeface="+mn-lt"/>
              </a:rPr>
              <a:t>Luchon</a:t>
            </a:r>
            <a:r>
              <a:rPr lang="en-US" sz="1800" b="0" dirty="0" smtClean="0">
                <a:solidFill>
                  <a:schemeClr val="tx1"/>
                </a:solidFill>
                <a:latin typeface="+mn-lt"/>
              </a:rPr>
              <a:t> (France), 26/05/15</a:t>
            </a:r>
            <a:endParaRPr lang="en-GB" sz="1800" b="0" dirty="0">
              <a:solidFill>
                <a:schemeClr val="tx1"/>
              </a:solidFill>
              <a:latin typeface="+mn-lt"/>
            </a:endParaRPr>
          </a:p>
        </p:txBody>
      </p:sp>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3582" y="4749325"/>
            <a:ext cx="2194560" cy="1355598"/>
          </a:xfrm>
          <a:prstGeom prst="rect">
            <a:avLst/>
          </a:prstGeom>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Rectangle 17"/>
          <p:cNvSpPr>
            <a:spLocks noChangeArrowheads="1"/>
          </p:cNvSpPr>
          <p:nvPr/>
        </p:nvSpPr>
        <p:spPr bwMode="auto">
          <a:xfrm>
            <a:off x="1111923" y="-4763"/>
            <a:ext cx="70551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4000" b="0" dirty="0" smtClean="0">
                <a:solidFill>
                  <a:srgbClr val="660066"/>
                </a:solidFill>
                <a:effectLst>
                  <a:outerShdw blurRad="38100" dist="38100" dir="2700000" algn="tl">
                    <a:srgbClr val="C0C0C0"/>
                  </a:outerShdw>
                </a:effectLst>
                <a:latin typeface="Comic Sans MS" pitchFamily="66" charset="0"/>
              </a:rPr>
              <a:t>Mobility and Mean Free Path</a:t>
            </a:r>
            <a:endParaRPr lang="ru-RU" sz="4000" b="0" dirty="0">
              <a:solidFill>
                <a:srgbClr val="660066"/>
              </a:solidFill>
              <a:effectLst>
                <a:outerShdw blurRad="38100" dist="38100" dir="2700000" algn="tl">
                  <a:srgbClr val="C0C0C0"/>
                </a:outerShdw>
              </a:effectLst>
              <a:latin typeface="Comic Sans MS"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011" y="1096728"/>
            <a:ext cx="3891686" cy="392094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972" y="1117510"/>
            <a:ext cx="4067251" cy="3891686"/>
          </a:xfrm>
          <a:prstGeom prst="rect">
            <a:avLst/>
          </a:prstGeom>
        </p:spPr>
      </p:pic>
    </p:spTree>
    <p:extLst>
      <p:ext uri="{BB962C8B-B14F-4D97-AF65-F5344CB8AC3E}">
        <p14:creationId xmlns:p14="http://schemas.microsoft.com/office/powerpoint/2010/main" val="1708721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Rectangle 17"/>
          <p:cNvSpPr>
            <a:spLocks noChangeArrowheads="1"/>
          </p:cNvSpPr>
          <p:nvPr/>
        </p:nvSpPr>
        <p:spPr bwMode="auto">
          <a:xfrm>
            <a:off x="1111923" y="-4763"/>
            <a:ext cx="70551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4000" b="0" dirty="0" smtClean="0">
                <a:solidFill>
                  <a:srgbClr val="660066"/>
                </a:solidFill>
                <a:effectLst>
                  <a:outerShdw blurRad="38100" dist="38100" dir="2700000" algn="tl">
                    <a:srgbClr val="C0C0C0"/>
                  </a:outerShdw>
                </a:effectLst>
                <a:latin typeface="Comic Sans MS" pitchFamily="66" charset="0"/>
              </a:rPr>
              <a:t>Mobility and Mean Free Path</a:t>
            </a:r>
            <a:endParaRPr lang="ru-RU" sz="4000" b="0" dirty="0">
              <a:solidFill>
                <a:srgbClr val="660066"/>
              </a:solidFill>
              <a:effectLst>
                <a:outerShdw blurRad="38100" dist="38100" dir="2700000" algn="tl">
                  <a:srgbClr val="C0C0C0"/>
                </a:outerShdw>
              </a:effectLst>
              <a:latin typeface="Comic Sans MS"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011" y="1096728"/>
            <a:ext cx="3891686" cy="392094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2872" y="1133301"/>
            <a:ext cx="3803904" cy="3877056"/>
          </a:xfrm>
          <a:prstGeom prst="rect">
            <a:avLst/>
          </a:prstGeom>
        </p:spPr>
      </p:pic>
      <p:sp>
        <p:nvSpPr>
          <p:cNvPr id="3" name="TextBox 2"/>
          <p:cNvSpPr txBox="1"/>
          <p:nvPr/>
        </p:nvSpPr>
        <p:spPr>
          <a:xfrm>
            <a:off x="4572001" y="5299364"/>
            <a:ext cx="4436919" cy="400110"/>
          </a:xfrm>
          <a:prstGeom prst="rect">
            <a:avLst/>
          </a:prstGeom>
          <a:noFill/>
        </p:spPr>
        <p:txBody>
          <a:bodyPr wrap="square" rtlCol="0">
            <a:spAutoFit/>
          </a:bodyPr>
          <a:lstStyle/>
          <a:p>
            <a:r>
              <a:rPr lang="en-GB" sz="2000" b="0" dirty="0" smtClean="0"/>
              <a:t>The width of the Hall bar is 2 </a:t>
            </a:r>
            <a:r>
              <a:rPr lang="en-GB" sz="2000" b="0" dirty="0" smtClean="0">
                <a:sym typeface="Symbol"/>
              </a:rPr>
              <a:t></a:t>
            </a:r>
            <a:r>
              <a:rPr lang="en-GB" sz="2000" b="0" dirty="0" smtClean="0"/>
              <a:t>m</a:t>
            </a:r>
            <a:endParaRPr lang="en-GB" sz="2000" b="0" dirty="0"/>
          </a:p>
        </p:txBody>
      </p:sp>
      <p:sp>
        <p:nvSpPr>
          <p:cNvPr id="7" name="TextBox 6"/>
          <p:cNvSpPr txBox="1"/>
          <p:nvPr/>
        </p:nvSpPr>
        <p:spPr>
          <a:xfrm>
            <a:off x="321011" y="5940137"/>
            <a:ext cx="8604780" cy="400110"/>
          </a:xfrm>
          <a:prstGeom prst="rect">
            <a:avLst/>
          </a:prstGeom>
          <a:noFill/>
        </p:spPr>
        <p:txBody>
          <a:bodyPr wrap="square" rtlCol="0">
            <a:spAutoFit/>
          </a:bodyPr>
          <a:lstStyle/>
          <a:p>
            <a:r>
              <a:rPr lang="en-GB" sz="2000" b="0" dirty="0" smtClean="0"/>
              <a:t>At low temperatures the MFP is limited by the size of the device</a:t>
            </a:r>
            <a:endParaRPr lang="en-GB" sz="2000" b="0" dirty="0"/>
          </a:p>
        </p:txBody>
      </p:sp>
    </p:spTree>
    <p:extLst>
      <p:ext uri="{BB962C8B-B14F-4D97-AF65-F5344CB8AC3E}">
        <p14:creationId xmlns:p14="http://schemas.microsoft.com/office/powerpoint/2010/main" val="33329184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Line 18"/>
          <p:cNvSpPr>
            <a:spLocks noChangeShapeType="1"/>
          </p:cNvSpPr>
          <p:nvPr/>
        </p:nvSpPr>
        <p:spPr bwMode="auto">
          <a:xfrm>
            <a:off x="1187450" y="763588"/>
            <a:ext cx="6911975" cy="0"/>
          </a:xfrm>
          <a:prstGeom prst="line">
            <a:avLst/>
          </a:prstGeom>
          <a:noFill/>
          <a:ln w="76200">
            <a:solidFill>
              <a:srgbClr val="80008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a:endParaRPr lang="en-US" sz="2400" b="0">
              <a:solidFill>
                <a:srgbClr val="000000"/>
              </a:solidFill>
              <a:latin typeface="Arial Narrow" pitchFamily="34" charset="0"/>
            </a:endParaRPr>
          </a:p>
        </p:txBody>
      </p:sp>
      <p:grpSp>
        <p:nvGrpSpPr>
          <p:cNvPr id="8" name="Group 5"/>
          <p:cNvGrpSpPr>
            <a:grpSpLocks noChangeAspect="1"/>
          </p:cNvGrpSpPr>
          <p:nvPr/>
        </p:nvGrpSpPr>
        <p:grpSpPr bwMode="auto">
          <a:xfrm>
            <a:off x="586589" y="1544314"/>
            <a:ext cx="2581275" cy="2562225"/>
            <a:chOff x="351" y="2449"/>
            <a:chExt cx="1626" cy="1614"/>
          </a:xfrm>
        </p:grpSpPr>
        <p:sp>
          <p:nvSpPr>
            <p:cNvPr id="9" name="AutoShape 4"/>
            <p:cNvSpPr>
              <a:spLocks noChangeAspect="1" noChangeArrowheads="1" noTextEdit="1"/>
            </p:cNvSpPr>
            <p:nvPr/>
          </p:nvSpPr>
          <p:spPr bwMode="auto">
            <a:xfrm>
              <a:off x="351" y="2449"/>
              <a:ext cx="1626" cy="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endParaRPr lang="en-US" sz="2400" b="0">
                <a:solidFill>
                  <a:srgbClr val="000000"/>
                </a:solidFill>
                <a:latin typeface="Arial Narrow" pitchFamily="34" charset="0"/>
              </a:endParaRPr>
            </a:p>
          </p:txBody>
        </p:sp>
        <p:pic>
          <p:nvPicPr>
            <p:cNvPr id="51206" name="Picture 6"/>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6000"/>
                      </a14:imgEffect>
                      <a14:imgEffect>
                        <a14:brightnessContrast bright="-4000" contrast="58000"/>
                      </a14:imgEffect>
                    </a14:imgLayer>
                  </a14:imgProps>
                </a:ext>
                <a:ext uri="{28A0092B-C50C-407E-A947-70E740481C1C}">
                  <a14:useLocalDpi xmlns:a14="http://schemas.microsoft.com/office/drawing/2010/main" val="0"/>
                </a:ext>
              </a:extLst>
            </a:blip>
            <a:srcRect/>
            <a:stretch>
              <a:fillRect/>
            </a:stretch>
          </p:blipFill>
          <p:spPr bwMode="auto">
            <a:xfrm>
              <a:off x="351" y="2449"/>
              <a:ext cx="1626" cy="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p:cNvSpPr>
              <a:spLocks noChangeArrowheads="1"/>
            </p:cNvSpPr>
            <p:nvPr/>
          </p:nvSpPr>
          <p:spPr bwMode="auto">
            <a:xfrm>
              <a:off x="399" y="3990"/>
              <a:ext cx="187"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endParaRPr lang="en-US" sz="2400" b="0">
                <a:solidFill>
                  <a:srgbClr val="000000"/>
                </a:solidFill>
                <a:latin typeface="Arial Narrow" pitchFamily="34" charset="0"/>
              </a:endParaRPr>
            </a:p>
          </p:txBody>
        </p:sp>
        <p:sp>
          <p:nvSpPr>
            <p:cNvPr id="11" name="Rectangle 8"/>
            <p:cNvSpPr>
              <a:spLocks noChangeArrowheads="1"/>
            </p:cNvSpPr>
            <p:nvPr/>
          </p:nvSpPr>
          <p:spPr bwMode="auto">
            <a:xfrm>
              <a:off x="402" y="3994"/>
              <a:ext cx="181"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endParaRPr lang="en-US" sz="2400" b="0">
                <a:solidFill>
                  <a:srgbClr val="000000"/>
                </a:solidFill>
                <a:latin typeface="Arial Narrow" pitchFamily="34" charset="0"/>
              </a:endParaRPr>
            </a:p>
          </p:txBody>
        </p:sp>
      </p:grpSp>
      <p:sp>
        <p:nvSpPr>
          <p:cNvPr id="20" name="Rectangle 16"/>
          <p:cNvSpPr>
            <a:spLocks noChangeArrowheads="1"/>
          </p:cNvSpPr>
          <p:nvPr/>
        </p:nvSpPr>
        <p:spPr bwMode="auto">
          <a:xfrm>
            <a:off x="597622" y="3647536"/>
            <a:ext cx="648232" cy="35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p>
            <a:pPr>
              <a:lnSpc>
                <a:spcPct val="85000"/>
              </a:lnSpc>
            </a:pPr>
            <a:r>
              <a:rPr lang="en-GB" sz="2000" b="0" dirty="0" smtClean="0">
                <a:solidFill>
                  <a:srgbClr val="FFFFFF"/>
                </a:solidFill>
                <a:latin typeface="Arial Narrow" pitchFamily="34" charset="0"/>
                <a:sym typeface="Symbol" pitchFamily="18" charset="2"/>
              </a:rPr>
              <a:t>2 nm</a:t>
            </a:r>
            <a:endParaRPr lang="en-GB" sz="2000" b="0" dirty="0">
              <a:solidFill>
                <a:srgbClr val="FFFFFF"/>
              </a:solidFill>
              <a:latin typeface="Arial Narrow" pitchFamily="34" charset="0"/>
              <a:sym typeface="Symbol" pitchFamily="18" charset="2"/>
            </a:endParaRPr>
          </a:p>
        </p:txBody>
      </p:sp>
      <p:sp>
        <p:nvSpPr>
          <p:cNvPr id="22" name="Rectangle 16"/>
          <p:cNvSpPr>
            <a:spLocks noChangeArrowheads="1"/>
          </p:cNvSpPr>
          <p:nvPr/>
        </p:nvSpPr>
        <p:spPr bwMode="auto">
          <a:xfrm>
            <a:off x="424264" y="819669"/>
            <a:ext cx="3027088" cy="72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p>
            <a:pPr>
              <a:lnSpc>
                <a:spcPct val="85000"/>
              </a:lnSpc>
            </a:pPr>
            <a:r>
              <a:rPr lang="en-GB" sz="2400" b="0" dirty="0" smtClean="0">
                <a:solidFill>
                  <a:srgbClr val="000000"/>
                </a:solidFill>
                <a:latin typeface="Comic Sans MS" pitchFamily="66" charset="0"/>
                <a:sym typeface="Symbol" pitchFamily="18" charset="2"/>
              </a:rPr>
              <a:t>everything covered </a:t>
            </a:r>
          </a:p>
          <a:p>
            <a:pPr>
              <a:lnSpc>
                <a:spcPct val="85000"/>
              </a:lnSpc>
            </a:pPr>
            <a:r>
              <a:rPr lang="en-GB" sz="2400" b="0" dirty="0" smtClean="0">
                <a:solidFill>
                  <a:srgbClr val="000000"/>
                </a:solidFill>
                <a:latin typeface="Comic Sans MS" pitchFamily="66" charset="0"/>
                <a:sym typeface="Symbol" pitchFamily="18" charset="2"/>
              </a:rPr>
              <a:t>with contamination </a:t>
            </a:r>
            <a:endParaRPr lang="en-GB" sz="2400" b="0" dirty="0">
              <a:solidFill>
                <a:srgbClr val="000000"/>
              </a:solidFill>
              <a:latin typeface="Comic Sans MS" pitchFamily="66" charset="0"/>
              <a:sym typeface="Symbol" pitchFamily="18" charset="2"/>
            </a:endParaRPr>
          </a:p>
        </p:txBody>
      </p:sp>
      <p:sp>
        <p:nvSpPr>
          <p:cNvPr id="23" name="Rectangle 16"/>
          <p:cNvSpPr>
            <a:spLocks noChangeArrowheads="1"/>
          </p:cNvSpPr>
          <p:nvPr/>
        </p:nvSpPr>
        <p:spPr bwMode="auto">
          <a:xfrm>
            <a:off x="493427" y="1598906"/>
            <a:ext cx="856623" cy="40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p>
            <a:pPr>
              <a:lnSpc>
                <a:spcPct val="85000"/>
              </a:lnSpc>
            </a:pPr>
            <a:r>
              <a:rPr lang="en-GB" sz="2400" b="0" dirty="0" smtClean="0">
                <a:solidFill>
                  <a:srgbClr val="FFFFFF"/>
                </a:solidFill>
                <a:latin typeface="Comic Sans MS" pitchFamily="66" charset="0"/>
                <a:sym typeface="Symbol" pitchFamily="18" charset="2"/>
              </a:rPr>
              <a:t>TEM</a:t>
            </a:r>
            <a:endParaRPr lang="en-GB" sz="2400" b="0" dirty="0">
              <a:solidFill>
                <a:srgbClr val="FFFFFF"/>
              </a:solidFill>
              <a:latin typeface="Comic Sans MS" pitchFamily="66" charset="0"/>
              <a:sym typeface="Symbol" pitchFamily="18" charset="2"/>
            </a:endParaRPr>
          </a:p>
        </p:txBody>
      </p:sp>
      <p:grpSp>
        <p:nvGrpSpPr>
          <p:cNvPr id="16" name="Group 15"/>
          <p:cNvGrpSpPr/>
          <p:nvPr/>
        </p:nvGrpSpPr>
        <p:grpSpPr>
          <a:xfrm>
            <a:off x="575556" y="4203284"/>
            <a:ext cx="2581772" cy="2581772"/>
            <a:chOff x="575556" y="4203284"/>
            <a:chExt cx="2581772" cy="2581772"/>
          </a:xfrm>
        </p:grpSpPr>
        <p:pic>
          <p:nvPicPr>
            <p:cNvPr id="5120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556" y="4203284"/>
              <a:ext cx="2581772" cy="258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6"/>
            <p:cNvSpPr>
              <a:spLocks noChangeArrowheads="1"/>
            </p:cNvSpPr>
            <p:nvPr/>
          </p:nvSpPr>
          <p:spPr bwMode="auto">
            <a:xfrm>
              <a:off x="724208" y="6133703"/>
              <a:ext cx="648232" cy="35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p>
              <a:pPr>
                <a:lnSpc>
                  <a:spcPct val="85000"/>
                </a:lnSpc>
              </a:pPr>
              <a:r>
                <a:rPr lang="en-GB" sz="2000" b="0" dirty="0" smtClean="0">
                  <a:solidFill>
                    <a:srgbClr val="FFFFFF"/>
                  </a:solidFill>
                  <a:latin typeface="Arial Narrow" pitchFamily="34" charset="0"/>
                  <a:sym typeface="Symbol" pitchFamily="18" charset="2"/>
                </a:rPr>
                <a:t>2 nm</a:t>
              </a:r>
              <a:endParaRPr lang="en-GB" sz="2000" b="0" dirty="0">
                <a:solidFill>
                  <a:srgbClr val="FFFFFF"/>
                </a:solidFill>
                <a:latin typeface="Arial Narrow" pitchFamily="34" charset="0"/>
                <a:sym typeface="Symbol" pitchFamily="18" charset="2"/>
              </a:endParaRPr>
            </a:p>
          </p:txBody>
        </p:sp>
        <p:sp>
          <p:nvSpPr>
            <p:cNvPr id="24" name="Rectangle 16"/>
            <p:cNvSpPr>
              <a:spLocks noChangeArrowheads="1"/>
            </p:cNvSpPr>
            <p:nvPr/>
          </p:nvSpPr>
          <p:spPr bwMode="auto">
            <a:xfrm>
              <a:off x="1409310" y="4225265"/>
              <a:ext cx="1472176" cy="80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p>
              <a:pPr>
                <a:lnSpc>
                  <a:spcPct val="85000"/>
                </a:lnSpc>
              </a:pPr>
              <a:r>
                <a:rPr lang="en-GB" sz="1800" b="0" dirty="0" smtClean="0">
                  <a:solidFill>
                    <a:srgbClr val="FFFFFF"/>
                  </a:solidFill>
                  <a:latin typeface="Comic Sans MS" pitchFamily="66" charset="0"/>
                  <a:sym typeface="Symbol" pitchFamily="18" charset="2"/>
                </a:rPr>
                <a:t>occasional </a:t>
              </a:r>
            </a:p>
            <a:p>
              <a:pPr>
                <a:lnSpc>
                  <a:spcPct val="85000"/>
                </a:lnSpc>
              </a:pPr>
              <a:r>
                <a:rPr lang="en-GB" sz="1800" b="0" dirty="0" smtClean="0">
                  <a:solidFill>
                    <a:srgbClr val="FFFFFF"/>
                  </a:solidFill>
                  <a:latin typeface="Comic Sans MS" pitchFamily="66" charset="0"/>
                  <a:sym typeface="Symbol" pitchFamily="18" charset="2"/>
                </a:rPr>
                <a:t>10 nm scale </a:t>
              </a:r>
            </a:p>
            <a:p>
              <a:pPr>
                <a:lnSpc>
                  <a:spcPct val="85000"/>
                </a:lnSpc>
              </a:pPr>
              <a:r>
                <a:rPr lang="en-GB" sz="1800" b="0" dirty="0" smtClean="0">
                  <a:solidFill>
                    <a:srgbClr val="FFFFFF"/>
                  </a:solidFill>
                  <a:latin typeface="Comic Sans MS" pitchFamily="66" charset="0"/>
                  <a:sym typeface="Symbol" pitchFamily="18" charset="2"/>
                </a:rPr>
                <a:t>patches  </a:t>
              </a:r>
              <a:endParaRPr lang="en-GB" sz="1800" b="0" dirty="0">
                <a:solidFill>
                  <a:srgbClr val="FFFFFF"/>
                </a:solidFill>
                <a:latin typeface="Comic Sans MS" pitchFamily="66" charset="0"/>
                <a:sym typeface="Symbol" pitchFamily="18" charset="2"/>
              </a:endParaRPr>
            </a:p>
          </p:txBody>
        </p:sp>
      </p:grpSp>
      <p:sp>
        <p:nvSpPr>
          <p:cNvPr id="25" name="Rectangle 16"/>
          <p:cNvSpPr>
            <a:spLocks noChangeArrowheads="1"/>
          </p:cNvSpPr>
          <p:nvPr/>
        </p:nvSpPr>
        <p:spPr bwMode="auto">
          <a:xfrm>
            <a:off x="3618204" y="6285604"/>
            <a:ext cx="5264881" cy="40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p>
            <a:pPr>
              <a:lnSpc>
                <a:spcPct val="85000"/>
              </a:lnSpc>
            </a:pPr>
            <a:r>
              <a:rPr lang="en-GB" sz="2400" b="0" dirty="0" smtClean="0">
                <a:solidFill>
                  <a:srgbClr val="660066"/>
                </a:solidFill>
                <a:latin typeface="Comic Sans MS" pitchFamily="66" charset="0"/>
                <a:sym typeface="Symbol" pitchFamily="18" charset="2"/>
              </a:rPr>
              <a:t>so much contamination </a:t>
            </a:r>
            <a:r>
              <a:rPr lang="en-GB" sz="2400" dirty="0" smtClean="0">
                <a:solidFill>
                  <a:srgbClr val="660066"/>
                </a:solidFill>
                <a:latin typeface="Comic Sans MS" pitchFamily="66" charset="0"/>
                <a:sym typeface="Symbol"/>
              </a:rPr>
              <a:t></a:t>
            </a:r>
            <a:r>
              <a:rPr lang="en-GB" sz="2400" b="0" dirty="0" smtClean="0">
                <a:solidFill>
                  <a:srgbClr val="660066"/>
                </a:solidFill>
                <a:latin typeface="Comic Sans MS" pitchFamily="66" charset="0"/>
                <a:sym typeface="Symbol"/>
              </a:rPr>
              <a:t> </a:t>
            </a:r>
            <a:r>
              <a:rPr lang="en-GB" sz="2400" b="0" dirty="0" smtClean="0">
                <a:solidFill>
                  <a:srgbClr val="660066"/>
                </a:solidFill>
                <a:latin typeface="Comic Sans MS" pitchFamily="66" charset="0"/>
                <a:sym typeface="Symbol" pitchFamily="18" charset="2"/>
              </a:rPr>
              <a:t>BUBBLES</a:t>
            </a:r>
            <a:endParaRPr lang="en-GB" sz="2400" b="0" dirty="0">
              <a:solidFill>
                <a:srgbClr val="660066"/>
              </a:solidFill>
              <a:latin typeface="Comic Sans MS" pitchFamily="66" charset="0"/>
              <a:sym typeface="Symbol" pitchFamily="18" charset="2"/>
            </a:endParaRPr>
          </a:p>
        </p:txBody>
      </p:sp>
      <p:grpSp>
        <p:nvGrpSpPr>
          <p:cNvPr id="15" name="Group 14"/>
          <p:cNvGrpSpPr/>
          <p:nvPr/>
        </p:nvGrpSpPr>
        <p:grpSpPr>
          <a:xfrm>
            <a:off x="3999164" y="1015649"/>
            <a:ext cx="4939677" cy="5104746"/>
            <a:chOff x="3984737" y="1028957"/>
            <a:chExt cx="4939677" cy="5104746"/>
          </a:xfrm>
        </p:grpSpPr>
        <p:pic>
          <p:nvPicPr>
            <p:cNvPr id="5" name="Picture 4" descr="C:\Work\2 Papers\2012 TEM crossections\Supp Figure\Fig S1 v3.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3592" y="1028957"/>
              <a:ext cx="4910822" cy="5104746"/>
            </a:xfrm>
            <a:prstGeom prst="rect">
              <a:avLst/>
            </a:prstGeom>
            <a:noFill/>
            <a:ln>
              <a:noFill/>
            </a:ln>
          </p:spPr>
        </p:pic>
        <p:sp>
          <p:nvSpPr>
            <p:cNvPr id="26" name="Rectangle 16"/>
            <p:cNvSpPr>
              <a:spLocks noChangeArrowheads="1"/>
            </p:cNvSpPr>
            <p:nvPr/>
          </p:nvSpPr>
          <p:spPr bwMode="auto">
            <a:xfrm>
              <a:off x="5498712" y="1046011"/>
              <a:ext cx="731587" cy="356124"/>
            </a:xfrm>
            <a:prstGeom prst="rect">
              <a:avLst/>
            </a:prstGeom>
            <a:ln>
              <a:noFill/>
            </a:ln>
            <a:extLst/>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p>
              <a:pPr>
                <a:lnSpc>
                  <a:spcPct val="85000"/>
                </a:lnSpc>
              </a:pPr>
              <a:r>
                <a:rPr lang="en-GB" sz="2000" b="0" dirty="0" smtClean="0">
                  <a:solidFill>
                    <a:srgbClr val="000000"/>
                  </a:solidFill>
                  <a:effectLst>
                    <a:outerShdw blurRad="38100" dist="38100" dir="2700000" algn="tl">
                      <a:srgbClr val="000000">
                        <a:alpha val="43137"/>
                      </a:srgbClr>
                    </a:outerShdw>
                  </a:effectLst>
                  <a:latin typeface="Arial Narrow" pitchFamily="34" charset="0"/>
                  <a:sym typeface="Symbol" pitchFamily="18" charset="2"/>
                </a:rPr>
                <a:t>optics</a:t>
              </a:r>
              <a:endParaRPr lang="en-GB" sz="2000" b="0" dirty="0">
                <a:solidFill>
                  <a:srgbClr val="000000"/>
                </a:solidFill>
                <a:effectLst>
                  <a:outerShdw blurRad="38100" dist="38100" dir="2700000" algn="tl">
                    <a:srgbClr val="000000">
                      <a:alpha val="43137"/>
                    </a:srgbClr>
                  </a:outerShdw>
                </a:effectLst>
                <a:latin typeface="Arial Narrow" pitchFamily="34" charset="0"/>
                <a:sym typeface="Symbol" pitchFamily="18" charset="2"/>
              </a:endParaRPr>
            </a:p>
          </p:txBody>
        </p:sp>
        <p:sp>
          <p:nvSpPr>
            <p:cNvPr id="27" name="Rectangle 16"/>
            <p:cNvSpPr>
              <a:spLocks noChangeArrowheads="1"/>
            </p:cNvSpPr>
            <p:nvPr/>
          </p:nvSpPr>
          <p:spPr bwMode="auto">
            <a:xfrm>
              <a:off x="8164411" y="1052673"/>
              <a:ext cx="638614" cy="356124"/>
            </a:xfrm>
            <a:prstGeom prst="rect">
              <a:avLst/>
            </a:prstGeom>
            <a:ln>
              <a:noFill/>
            </a:ln>
            <a:extLst/>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p>
              <a:pPr>
                <a:lnSpc>
                  <a:spcPct val="85000"/>
                </a:lnSpc>
              </a:pPr>
              <a:r>
                <a:rPr lang="en-GB" sz="2000" b="0" dirty="0" err="1" smtClean="0">
                  <a:solidFill>
                    <a:srgbClr val="000000"/>
                  </a:solidFill>
                  <a:effectLst>
                    <a:outerShdw blurRad="38100" dist="38100" dir="2700000" algn="tl">
                      <a:srgbClr val="000000">
                        <a:alpha val="43137"/>
                      </a:srgbClr>
                    </a:outerShdw>
                  </a:effectLst>
                  <a:latin typeface="Arial Narrow" pitchFamily="34" charset="0"/>
                  <a:sym typeface="Symbol" pitchFamily="18" charset="2"/>
                </a:rPr>
                <a:t>SEM</a:t>
              </a:r>
              <a:endParaRPr lang="en-GB" sz="2000" b="0" dirty="0">
                <a:solidFill>
                  <a:srgbClr val="000000"/>
                </a:solidFill>
                <a:effectLst>
                  <a:outerShdw blurRad="38100" dist="38100" dir="2700000" algn="tl">
                    <a:srgbClr val="000000">
                      <a:alpha val="43137"/>
                    </a:srgbClr>
                  </a:outerShdw>
                </a:effectLst>
                <a:latin typeface="Arial Narrow" pitchFamily="34" charset="0"/>
                <a:sym typeface="Symbol" pitchFamily="18" charset="2"/>
              </a:endParaRPr>
            </a:p>
          </p:txBody>
        </p:sp>
        <p:sp>
          <p:nvSpPr>
            <p:cNvPr id="28" name="Rectangle 16"/>
            <p:cNvSpPr>
              <a:spLocks noChangeArrowheads="1"/>
            </p:cNvSpPr>
            <p:nvPr/>
          </p:nvSpPr>
          <p:spPr bwMode="auto">
            <a:xfrm>
              <a:off x="4115520" y="3400596"/>
              <a:ext cx="795708" cy="35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p>
              <a:pPr>
                <a:lnSpc>
                  <a:spcPct val="85000"/>
                </a:lnSpc>
              </a:pPr>
              <a:r>
                <a:rPr lang="en-GB" sz="2000" b="0" dirty="0" smtClean="0">
                  <a:solidFill>
                    <a:srgbClr val="FFFFFF"/>
                  </a:solidFill>
                  <a:latin typeface="Arial Narrow" pitchFamily="34" charset="0"/>
                  <a:sym typeface="Symbol" pitchFamily="18" charset="2"/>
                </a:rPr>
                <a:t>20 </a:t>
              </a:r>
              <a:r>
                <a:rPr lang="en-GB" sz="2000" b="0" dirty="0">
                  <a:solidFill>
                    <a:srgbClr val="FFFFFF"/>
                  </a:solidFill>
                  <a:latin typeface="Arial Narrow" pitchFamily="34" charset="0"/>
                  <a:sym typeface="Symbol" pitchFamily="18" charset="2"/>
                </a:rPr>
                <a:t></a:t>
              </a:r>
              <a:r>
                <a:rPr lang="en-GB" sz="2000" b="0" dirty="0" smtClean="0">
                  <a:solidFill>
                    <a:srgbClr val="FFFFFF"/>
                  </a:solidFill>
                  <a:latin typeface="Arial Narrow" pitchFamily="34" charset="0"/>
                  <a:sym typeface="Symbol" pitchFamily="18" charset="2"/>
                </a:rPr>
                <a:t>m</a:t>
              </a:r>
              <a:endParaRPr lang="en-GB" sz="2000" b="0" dirty="0">
                <a:solidFill>
                  <a:srgbClr val="FFFFFF"/>
                </a:solidFill>
                <a:latin typeface="Arial Narrow" pitchFamily="34" charset="0"/>
                <a:sym typeface="Symbol" pitchFamily="18" charset="2"/>
              </a:endParaRPr>
            </a:p>
          </p:txBody>
        </p:sp>
        <p:sp>
          <p:nvSpPr>
            <p:cNvPr id="29" name="Rectangle 16"/>
            <p:cNvSpPr>
              <a:spLocks noChangeArrowheads="1"/>
            </p:cNvSpPr>
            <p:nvPr/>
          </p:nvSpPr>
          <p:spPr bwMode="auto">
            <a:xfrm>
              <a:off x="3984737" y="5641104"/>
              <a:ext cx="853417" cy="35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p>
              <a:pPr>
                <a:lnSpc>
                  <a:spcPct val="85000"/>
                </a:lnSpc>
              </a:pPr>
              <a:r>
                <a:rPr lang="en-GB" sz="2000" b="0" dirty="0" smtClean="0">
                  <a:solidFill>
                    <a:srgbClr val="000000"/>
                  </a:solidFill>
                  <a:latin typeface="Arial Narrow" pitchFamily="34" charset="0"/>
                  <a:sym typeface="Symbol" pitchFamily="18" charset="2"/>
                </a:rPr>
                <a:t>0.5 </a:t>
              </a:r>
              <a:r>
                <a:rPr lang="en-GB" sz="2000" b="0" dirty="0">
                  <a:solidFill>
                    <a:srgbClr val="000000"/>
                  </a:solidFill>
                  <a:latin typeface="Arial Narrow" pitchFamily="34" charset="0"/>
                  <a:sym typeface="Symbol" pitchFamily="18" charset="2"/>
                </a:rPr>
                <a:t></a:t>
              </a:r>
              <a:r>
                <a:rPr lang="en-GB" sz="2000" b="0" dirty="0" smtClean="0">
                  <a:solidFill>
                    <a:srgbClr val="000000"/>
                  </a:solidFill>
                  <a:latin typeface="Arial Narrow" pitchFamily="34" charset="0"/>
                  <a:sym typeface="Symbol" pitchFamily="18" charset="2"/>
                </a:rPr>
                <a:t>m</a:t>
              </a:r>
              <a:endParaRPr lang="en-GB" sz="2000" b="0" dirty="0">
                <a:solidFill>
                  <a:srgbClr val="000000"/>
                </a:solidFill>
                <a:latin typeface="Arial Narrow" pitchFamily="34" charset="0"/>
                <a:sym typeface="Symbol" pitchFamily="18" charset="2"/>
              </a:endParaRPr>
            </a:p>
          </p:txBody>
        </p:sp>
        <p:sp>
          <p:nvSpPr>
            <p:cNvPr id="30" name="Rectangle 16"/>
            <p:cNvSpPr>
              <a:spLocks noChangeArrowheads="1"/>
            </p:cNvSpPr>
            <p:nvPr/>
          </p:nvSpPr>
          <p:spPr bwMode="auto">
            <a:xfrm>
              <a:off x="5606202" y="3915964"/>
              <a:ext cx="625789" cy="356124"/>
            </a:xfrm>
            <a:prstGeom prst="rect">
              <a:avLst/>
            </a:prstGeom>
            <a:ln>
              <a:noFill/>
            </a:ln>
            <a:extLst/>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p>
              <a:pPr>
                <a:lnSpc>
                  <a:spcPct val="85000"/>
                </a:lnSpc>
              </a:pPr>
              <a:r>
                <a:rPr lang="en-GB" sz="2000" b="0" dirty="0" smtClean="0">
                  <a:solidFill>
                    <a:srgbClr val="000000"/>
                  </a:solidFill>
                  <a:effectLst>
                    <a:outerShdw blurRad="38100" dist="38100" dir="2700000" algn="tl">
                      <a:srgbClr val="000000">
                        <a:alpha val="43137"/>
                      </a:srgbClr>
                    </a:outerShdw>
                  </a:effectLst>
                  <a:latin typeface="Arial Narrow" pitchFamily="34" charset="0"/>
                  <a:sym typeface="Symbol" pitchFamily="18" charset="2"/>
                </a:rPr>
                <a:t>AFM</a:t>
              </a:r>
              <a:endParaRPr lang="en-GB" sz="2000" b="0" dirty="0">
                <a:solidFill>
                  <a:srgbClr val="000000"/>
                </a:solidFill>
                <a:effectLst>
                  <a:outerShdw blurRad="38100" dist="38100" dir="2700000" algn="tl">
                    <a:srgbClr val="000000">
                      <a:alpha val="43137"/>
                    </a:srgbClr>
                  </a:outerShdw>
                </a:effectLst>
                <a:latin typeface="Arial Narrow" pitchFamily="34" charset="0"/>
                <a:sym typeface="Symbol" pitchFamily="18" charset="2"/>
              </a:endParaRPr>
            </a:p>
          </p:txBody>
        </p:sp>
        <p:sp>
          <p:nvSpPr>
            <p:cNvPr id="31" name="Rectangle 16"/>
            <p:cNvSpPr>
              <a:spLocks noChangeArrowheads="1"/>
            </p:cNvSpPr>
            <p:nvPr/>
          </p:nvSpPr>
          <p:spPr bwMode="auto">
            <a:xfrm>
              <a:off x="7909362" y="3911295"/>
              <a:ext cx="625789" cy="356124"/>
            </a:xfrm>
            <a:prstGeom prst="rect">
              <a:avLst/>
            </a:prstGeom>
            <a:ln>
              <a:noFill/>
            </a:ln>
            <a:extLst/>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p>
              <a:pPr>
                <a:lnSpc>
                  <a:spcPct val="85000"/>
                </a:lnSpc>
              </a:pPr>
              <a:r>
                <a:rPr lang="en-GB" sz="2000" b="0" dirty="0" smtClean="0">
                  <a:solidFill>
                    <a:srgbClr val="000000"/>
                  </a:solidFill>
                  <a:effectLst>
                    <a:outerShdw blurRad="38100" dist="38100" dir="2700000" algn="tl">
                      <a:srgbClr val="000000">
                        <a:alpha val="43137"/>
                      </a:srgbClr>
                    </a:outerShdw>
                  </a:effectLst>
                  <a:latin typeface="Arial Narrow" pitchFamily="34" charset="0"/>
                  <a:sym typeface="Symbol" pitchFamily="18" charset="2"/>
                </a:rPr>
                <a:t>AFM</a:t>
              </a:r>
              <a:endParaRPr lang="en-GB" sz="2000" b="0" dirty="0">
                <a:solidFill>
                  <a:srgbClr val="000000"/>
                </a:solidFill>
                <a:effectLst>
                  <a:outerShdw blurRad="38100" dist="38100" dir="2700000" algn="tl">
                    <a:srgbClr val="000000">
                      <a:alpha val="43137"/>
                    </a:srgbClr>
                  </a:outerShdw>
                </a:effectLst>
                <a:latin typeface="Arial Narrow" pitchFamily="34" charset="0"/>
                <a:sym typeface="Symbol" pitchFamily="18" charset="2"/>
              </a:endParaRPr>
            </a:p>
          </p:txBody>
        </p:sp>
      </p:grpSp>
      <p:sp>
        <p:nvSpPr>
          <p:cNvPr id="34" name="Rectangle 17"/>
          <p:cNvSpPr>
            <a:spLocks noChangeArrowheads="1"/>
          </p:cNvSpPr>
          <p:nvPr/>
        </p:nvSpPr>
        <p:spPr bwMode="auto">
          <a:xfrm>
            <a:off x="3611796" y="-4763"/>
            <a:ext cx="2055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4000" b="0" dirty="0" smtClean="0">
                <a:solidFill>
                  <a:srgbClr val="660066"/>
                </a:solidFill>
                <a:effectLst>
                  <a:outerShdw blurRad="38100" dist="38100" dir="2700000" algn="tl">
                    <a:srgbClr val="C0C0C0"/>
                  </a:outerShdw>
                </a:effectLst>
                <a:latin typeface="Comic Sans MS" pitchFamily="66" charset="0"/>
              </a:rPr>
              <a:t>Bubbles</a:t>
            </a:r>
            <a:endParaRPr lang="ru-RU" sz="4000" b="0" dirty="0">
              <a:solidFill>
                <a:srgbClr val="660066"/>
              </a:solidFill>
              <a:effectLst>
                <a:outerShdw blurRad="38100" dist="38100" dir="2700000" algn="tl">
                  <a:srgbClr val="C0C0C0"/>
                </a:outerShdw>
              </a:effectLst>
              <a:latin typeface="Comic Sans MS" pitchFamily="66" charset="0"/>
            </a:endParaRPr>
          </a:p>
        </p:txBody>
      </p:sp>
    </p:spTree>
    <p:extLst>
      <p:ext uri="{BB962C8B-B14F-4D97-AF65-F5344CB8AC3E}">
        <p14:creationId xmlns:p14="http://schemas.microsoft.com/office/powerpoint/2010/main" val="356218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7847" name="Line 71"/>
          <p:cNvSpPr>
            <a:spLocks noChangeShapeType="1"/>
          </p:cNvSpPr>
          <p:nvPr/>
        </p:nvSpPr>
        <p:spPr bwMode="auto">
          <a:xfrm>
            <a:off x="1187450" y="763588"/>
            <a:ext cx="6911975" cy="0"/>
          </a:xfrm>
          <a:prstGeom prst="line">
            <a:avLst/>
          </a:prstGeom>
          <a:noFill/>
          <a:ln w="76200">
            <a:solidFill>
              <a:srgbClr val="80008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defRPr/>
            </a:pPr>
            <a:endParaRPr lang="en-US" sz="3200" b="0">
              <a:solidFill>
                <a:srgbClr val="000000"/>
              </a:solidFill>
              <a:effectLst>
                <a:outerShdw blurRad="38100" dist="38100" dir="2700000" algn="tl">
                  <a:srgbClr val="000000">
                    <a:alpha val="43137"/>
                  </a:srgbClr>
                </a:outerShdw>
              </a:effectLst>
              <a:latin typeface="Arial Narrow" pitchFamily="34" charset="0"/>
            </a:endParaRPr>
          </a:p>
        </p:txBody>
      </p:sp>
      <p:sp>
        <p:nvSpPr>
          <p:cNvPr id="5067848" name="Rectangle 72"/>
          <p:cNvSpPr>
            <a:spLocks noChangeArrowheads="1"/>
          </p:cNvSpPr>
          <p:nvPr/>
        </p:nvSpPr>
        <p:spPr bwMode="auto">
          <a:xfrm>
            <a:off x="5690975" y="6455708"/>
            <a:ext cx="3453166" cy="402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defRPr/>
            </a:pPr>
            <a:r>
              <a:rPr lang="en-GB" sz="2000" b="0" dirty="0">
                <a:solidFill>
                  <a:srgbClr val="000000"/>
                </a:solidFill>
                <a:effectLst>
                  <a:outerShdw blurRad="38100" dist="38100" dir="2700000" algn="tl">
                    <a:srgbClr val="C0C0C0"/>
                  </a:outerShdw>
                </a:effectLst>
                <a:latin typeface="Arial Narrow" pitchFamily="34" charset="0"/>
              </a:rPr>
              <a:t>Manchester, </a:t>
            </a:r>
            <a:r>
              <a:rPr lang="en-GB" sz="2000" b="0" i="1" dirty="0" smtClean="0">
                <a:solidFill>
                  <a:srgbClr val="000000"/>
                </a:solidFill>
                <a:effectLst>
                  <a:outerShdw blurRad="38100" dist="38100" dir="2700000" algn="tl">
                    <a:srgbClr val="C0C0C0"/>
                  </a:outerShdw>
                </a:effectLst>
                <a:latin typeface="Arial Narrow" pitchFamily="34" charset="0"/>
              </a:rPr>
              <a:t>Nature Materials</a:t>
            </a:r>
            <a:r>
              <a:rPr lang="en-GB" sz="2000" b="0" dirty="0" smtClean="0">
                <a:solidFill>
                  <a:srgbClr val="000000"/>
                </a:solidFill>
                <a:effectLst>
                  <a:outerShdw blurRad="38100" dist="38100" dir="2700000" algn="tl">
                    <a:srgbClr val="C0C0C0"/>
                  </a:outerShdw>
                </a:effectLst>
                <a:latin typeface="Arial Narrow" pitchFamily="34" charset="0"/>
              </a:rPr>
              <a:t> 2012</a:t>
            </a:r>
            <a:endParaRPr lang="en-GB" sz="2000" b="0" dirty="0">
              <a:solidFill>
                <a:srgbClr val="000000"/>
              </a:solidFill>
              <a:effectLst>
                <a:outerShdw blurRad="38100" dist="38100" dir="2700000" algn="tl">
                  <a:srgbClr val="C0C0C0"/>
                </a:outerShdw>
              </a:effectLst>
              <a:latin typeface="Arial Narrow" pitchFamily="34" charset="0"/>
            </a:endParaRPr>
          </a:p>
        </p:txBody>
      </p:sp>
      <p:grpSp>
        <p:nvGrpSpPr>
          <p:cNvPr id="17" name="Group 20"/>
          <p:cNvGrpSpPr>
            <a:grpSpLocks/>
          </p:cNvGrpSpPr>
          <p:nvPr/>
        </p:nvGrpSpPr>
        <p:grpSpPr bwMode="auto">
          <a:xfrm>
            <a:off x="617375" y="1231057"/>
            <a:ext cx="3381375" cy="2564381"/>
            <a:chOff x="205" y="574"/>
            <a:chExt cx="2811" cy="2130"/>
          </a:xfrm>
        </p:grpSpPr>
        <p:pic>
          <p:nvPicPr>
            <p:cNvPr id="18" name="Picture 5" descr="DoubleLaye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 y="574"/>
              <a:ext cx="2811" cy="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DoubleLayer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 y="574"/>
              <a:ext cx="2811" cy="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DoubleLayer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 y="574"/>
              <a:ext cx="2811" cy="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DoubleLayer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 y="574"/>
              <a:ext cx="2811" cy="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ine 24"/>
            <p:cNvSpPr>
              <a:spLocks noChangeShapeType="1"/>
            </p:cNvSpPr>
            <p:nvPr/>
          </p:nvSpPr>
          <p:spPr bwMode="auto">
            <a:xfrm rot="5400000" flipV="1">
              <a:off x="726" y="2388"/>
              <a:ext cx="0" cy="453"/>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algn="l" fontAlgn="auto">
                <a:spcBef>
                  <a:spcPts val="0"/>
                </a:spcBef>
                <a:spcAft>
                  <a:spcPts val="0"/>
                </a:spcAft>
                <a:defRPr/>
              </a:pPr>
              <a:endParaRPr lang="en-US" sz="1800" b="0" kern="0">
                <a:solidFill>
                  <a:sysClr val="windowText" lastClr="000000"/>
                </a:solidFill>
                <a:latin typeface="Arial Narrow" pitchFamily="34" charset="0"/>
              </a:endParaRPr>
            </a:p>
          </p:txBody>
        </p:sp>
        <p:sp>
          <p:nvSpPr>
            <p:cNvPr id="23" name="Text Box 25"/>
            <p:cNvSpPr txBox="1">
              <a:spLocks noChangeArrowheads="1"/>
            </p:cNvSpPr>
            <p:nvPr/>
          </p:nvSpPr>
          <p:spPr bwMode="auto">
            <a:xfrm>
              <a:off x="499" y="2388"/>
              <a:ext cx="448"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l" eaLnBrk="1" fontAlgn="auto" hangingPunct="1">
                <a:spcBef>
                  <a:spcPts val="0"/>
                </a:spcBef>
                <a:spcAft>
                  <a:spcPts val="0"/>
                </a:spcAft>
                <a:defRPr/>
              </a:pPr>
              <a:r>
                <a:rPr lang="en-GB" sz="1400" b="0" kern="0">
                  <a:solidFill>
                    <a:srgbClr val="FFFFFF"/>
                  </a:solidFill>
                  <a:latin typeface="Comic Sans MS" pitchFamily="66" charset="0"/>
                </a:rPr>
                <a:t>10 </a:t>
              </a:r>
              <a:r>
                <a:rPr lang="en-GB" sz="1400" b="0" kern="0">
                  <a:solidFill>
                    <a:srgbClr val="FFFFFF"/>
                  </a:solidFill>
                  <a:latin typeface="Comic Sans MS" pitchFamily="66" charset="0"/>
                  <a:sym typeface="Symbol" pitchFamily="18" charset="2"/>
                </a:rPr>
                <a:t></a:t>
              </a:r>
              <a:r>
                <a:rPr lang="en-GB" sz="1400" b="0" kern="0">
                  <a:solidFill>
                    <a:srgbClr val="FFFFFF"/>
                  </a:solidFill>
                  <a:latin typeface="Comic Sans MS" pitchFamily="66" charset="0"/>
                </a:rPr>
                <a:t>m</a:t>
              </a:r>
            </a:p>
          </p:txBody>
        </p:sp>
      </p:grpSp>
      <p:pic>
        <p:nvPicPr>
          <p:cNvPr id="24" name="Picture 3" descr="Figure 1and2 v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104" t="55464" r="48556" b="6884"/>
          <a:stretch/>
        </p:blipFill>
        <p:spPr bwMode="auto">
          <a:xfrm>
            <a:off x="5062718" y="1056464"/>
            <a:ext cx="3167340" cy="15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p:cNvGrpSpPr/>
          <p:nvPr/>
        </p:nvGrpSpPr>
        <p:grpSpPr>
          <a:xfrm>
            <a:off x="4948212" y="1736697"/>
            <a:ext cx="3744708" cy="2663443"/>
            <a:chOff x="177170" y="688422"/>
            <a:chExt cx="5054600" cy="3595111"/>
          </a:xfrm>
        </p:grpSpPr>
        <p:pic>
          <p:nvPicPr>
            <p:cNvPr id="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7170" y="2492834"/>
              <a:ext cx="5054600" cy="179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26"/>
            <p:cNvCxnSpPr/>
            <p:nvPr/>
          </p:nvCxnSpPr>
          <p:spPr bwMode="auto">
            <a:xfrm flipH="1">
              <a:off x="177170" y="688422"/>
              <a:ext cx="3197077" cy="1804412"/>
            </a:xfrm>
            <a:prstGeom prst="line">
              <a:avLst/>
            </a:prstGeom>
            <a:solidFill>
              <a:schemeClr val="accent1"/>
            </a:solidFill>
            <a:ln w="25400" cap="flat" cmpd="sng" algn="ctr">
              <a:solidFill>
                <a:srgbClr val="FFFF00"/>
              </a:solidFill>
              <a:prstDash val="dash"/>
              <a:round/>
              <a:headEnd type="none" w="med" len="med"/>
              <a:tailEnd type="none" w="med" len="med"/>
            </a:ln>
            <a:effectLst/>
          </p:spPr>
        </p:cxnSp>
        <p:cxnSp>
          <p:nvCxnSpPr>
            <p:cNvPr id="28" name="Straight Connector 27"/>
            <p:cNvCxnSpPr/>
            <p:nvPr/>
          </p:nvCxnSpPr>
          <p:spPr bwMode="auto">
            <a:xfrm>
              <a:off x="3710145" y="688422"/>
              <a:ext cx="1521625" cy="1804412"/>
            </a:xfrm>
            <a:prstGeom prst="line">
              <a:avLst/>
            </a:prstGeom>
            <a:solidFill>
              <a:schemeClr val="accent1"/>
            </a:solidFill>
            <a:ln w="25400" cap="flat" cmpd="sng" algn="ctr">
              <a:solidFill>
                <a:srgbClr val="FFFF00"/>
              </a:solidFill>
              <a:prstDash val="dash"/>
              <a:round/>
              <a:headEnd type="none" w="med" len="med"/>
              <a:tailEnd type="none" w="med" len="med"/>
            </a:ln>
            <a:effectLst/>
          </p:spPr>
        </p:cxnSp>
      </p:grpSp>
      <p:sp>
        <p:nvSpPr>
          <p:cNvPr id="34" name="Rectangle 33"/>
          <p:cNvSpPr/>
          <p:nvPr/>
        </p:nvSpPr>
        <p:spPr bwMode="auto">
          <a:xfrm>
            <a:off x="6758038" y="3554875"/>
            <a:ext cx="399955" cy="247268"/>
          </a:xfrm>
          <a:prstGeom prst="rect">
            <a:avLst/>
          </a:prstGeom>
          <a:noFill/>
          <a:ln w="2540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b="0"/>
          </a:p>
        </p:txBody>
      </p:sp>
      <p:grpSp>
        <p:nvGrpSpPr>
          <p:cNvPr id="35" name="Group 34"/>
          <p:cNvGrpSpPr/>
          <p:nvPr/>
        </p:nvGrpSpPr>
        <p:grpSpPr>
          <a:xfrm>
            <a:off x="4957621" y="3678509"/>
            <a:ext cx="3735299" cy="2543272"/>
            <a:chOff x="60917" y="2908430"/>
            <a:chExt cx="5041900" cy="3432904"/>
          </a:xfrm>
        </p:grpSpPr>
        <p:pic>
          <p:nvPicPr>
            <p:cNvPr id="3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17" y="4144234"/>
              <a:ext cx="5041900"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Connector 36"/>
            <p:cNvCxnSpPr/>
            <p:nvPr/>
          </p:nvCxnSpPr>
          <p:spPr bwMode="auto">
            <a:xfrm flipH="1">
              <a:off x="60917" y="2908430"/>
              <a:ext cx="2430200" cy="1235804"/>
            </a:xfrm>
            <a:prstGeom prst="line">
              <a:avLst/>
            </a:prstGeom>
            <a:solidFill>
              <a:schemeClr val="accent1"/>
            </a:solidFill>
            <a:ln w="25400" cap="flat" cmpd="sng" algn="ctr">
              <a:solidFill>
                <a:srgbClr val="FFFF00"/>
              </a:solidFill>
              <a:prstDash val="dash"/>
              <a:round/>
              <a:headEnd type="none" w="med" len="med"/>
              <a:tailEnd type="none" w="med" len="med"/>
            </a:ln>
            <a:effectLst/>
          </p:spPr>
        </p:cxnSp>
        <p:cxnSp>
          <p:nvCxnSpPr>
            <p:cNvPr id="38" name="Straight Connector 37"/>
            <p:cNvCxnSpPr/>
            <p:nvPr/>
          </p:nvCxnSpPr>
          <p:spPr bwMode="auto">
            <a:xfrm>
              <a:off x="3023887" y="2913058"/>
              <a:ext cx="2071842" cy="1235804"/>
            </a:xfrm>
            <a:prstGeom prst="line">
              <a:avLst/>
            </a:prstGeom>
            <a:solidFill>
              <a:schemeClr val="accent1"/>
            </a:solidFill>
            <a:ln w="25400" cap="flat" cmpd="sng" algn="ctr">
              <a:solidFill>
                <a:srgbClr val="FFFF00"/>
              </a:solidFill>
              <a:prstDash val="dash"/>
              <a:round/>
              <a:headEnd type="none" w="med" len="med"/>
              <a:tailEnd type="none" w="med" len="med"/>
            </a:ln>
            <a:effectLst/>
          </p:spPr>
        </p:cxnSp>
      </p:grpSp>
      <p:sp>
        <p:nvSpPr>
          <p:cNvPr id="43" name="Rectangle 16"/>
          <p:cNvSpPr>
            <a:spLocks noChangeArrowheads="1"/>
          </p:cNvSpPr>
          <p:nvPr/>
        </p:nvSpPr>
        <p:spPr bwMode="auto">
          <a:xfrm>
            <a:off x="7591444" y="1056464"/>
            <a:ext cx="638614" cy="356124"/>
          </a:xfrm>
          <a:prstGeom prst="rect">
            <a:avLst/>
          </a:prstGeom>
          <a:noFill/>
          <a:ln>
            <a:noFill/>
          </a:ln>
          <a:extLst/>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p>
            <a:pPr>
              <a:lnSpc>
                <a:spcPct val="85000"/>
              </a:lnSpc>
            </a:pPr>
            <a:r>
              <a:rPr lang="en-GB" sz="2000" b="0" dirty="0" err="1" smtClean="0">
                <a:solidFill>
                  <a:srgbClr val="FFFFFF"/>
                </a:solidFill>
                <a:latin typeface="Arial Narrow" pitchFamily="34" charset="0"/>
                <a:sym typeface="Symbol" pitchFamily="18" charset="2"/>
              </a:rPr>
              <a:t>SEM</a:t>
            </a:r>
            <a:endParaRPr lang="en-GB" sz="2000" b="0" dirty="0">
              <a:solidFill>
                <a:srgbClr val="FFFFFF"/>
              </a:solidFill>
              <a:latin typeface="Arial Narrow" pitchFamily="34" charset="0"/>
              <a:sym typeface="Symbol" pitchFamily="18" charset="2"/>
            </a:endParaRPr>
          </a:p>
        </p:txBody>
      </p:sp>
      <p:sp>
        <p:nvSpPr>
          <p:cNvPr id="48" name="Rectangle 16"/>
          <p:cNvSpPr>
            <a:spLocks noChangeArrowheads="1"/>
          </p:cNvSpPr>
          <p:nvPr/>
        </p:nvSpPr>
        <p:spPr bwMode="auto">
          <a:xfrm>
            <a:off x="7003876" y="5160978"/>
            <a:ext cx="625790" cy="356124"/>
          </a:xfrm>
          <a:prstGeom prst="rect">
            <a:avLst/>
          </a:prstGeom>
          <a:noFill/>
          <a:ln>
            <a:noFill/>
          </a:ln>
          <a:extLst/>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p>
            <a:pPr>
              <a:lnSpc>
                <a:spcPct val="85000"/>
              </a:lnSpc>
            </a:pPr>
            <a:r>
              <a:rPr lang="en-GB" sz="2000" b="0" dirty="0">
                <a:solidFill>
                  <a:srgbClr val="000000"/>
                </a:solidFill>
                <a:effectLst>
                  <a:outerShdw blurRad="38100" dist="38100" dir="2700000" algn="tl">
                    <a:srgbClr val="000000">
                      <a:alpha val="43137"/>
                    </a:srgbClr>
                  </a:outerShdw>
                </a:effectLst>
                <a:latin typeface="Arial Narrow" pitchFamily="34" charset="0"/>
                <a:sym typeface="Symbol" pitchFamily="18" charset="2"/>
              </a:rPr>
              <a:t>T</a:t>
            </a:r>
            <a:r>
              <a:rPr lang="en-GB" sz="2000" b="0" dirty="0" smtClean="0">
                <a:solidFill>
                  <a:srgbClr val="000000"/>
                </a:solidFill>
                <a:effectLst>
                  <a:outerShdw blurRad="38100" dist="38100" dir="2700000" algn="tl">
                    <a:srgbClr val="000000">
                      <a:alpha val="43137"/>
                    </a:srgbClr>
                  </a:outerShdw>
                </a:effectLst>
                <a:latin typeface="Arial Narrow" pitchFamily="34" charset="0"/>
                <a:sym typeface="Symbol" pitchFamily="18" charset="2"/>
              </a:rPr>
              <a:t>EM</a:t>
            </a:r>
            <a:endParaRPr lang="en-GB" sz="2000" b="0" dirty="0">
              <a:solidFill>
                <a:srgbClr val="000000"/>
              </a:solidFill>
              <a:effectLst>
                <a:outerShdw blurRad="38100" dist="38100" dir="2700000" algn="tl">
                  <a:srgbClr val="000000">
                    <a:alpha val="43137"/>
                  </a:srgbClr>
                </a:outerShdw>
              </a:effectLst>
              <a:latin typeface="Arial Narrow" pitchFamily="34" charset="0"/>
              <a:sym typeface="Symbol" pitchFamily="18" charset="2"/>
            </a:endParaRPr>
          </a:p>
        </p:txBody>
      </p:sp>
      <p:sp>
        <p:nvSpPr>
          <p:cNvPr id="49" name="Rectangle 16"/>
          <p:cNvSpPr>
            <a:spLocks noChangeArrowheads="1"/>
          </p:cNvSpPr>
          <p:nvPr/>
        </p:nvSpPr>
        <p:spPr bwMode="auto">
          <a:xfrm>
            <a:off x="5371695" y="5065442"/>
            <a:ext cx="1069821" cy="617734"/>
          </a:xfrm>
          <a:prstGeom prst="rect">
            <a:avLst/>
          </a:prstGeom>
          <a:noFill/>
          <a:ln>
            <a:noFill/>
          </a:ln>
          <a:extLst/>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p>
            <a:pPr>
              <a:lnSpc>
                <a:spcPct val="85000"/>
              </a:lnSpc>
            </a:pPr>
            <a:r>
              <a:rPr lang="en-GB" sz="2000" b="0" dirty="0" smtClean="0">
                <a:solidFill>
                  <a:srgbClr val="000000"/>
                </a:solidFill>
                <a:effectLst>
                  <a:outerShdw blurRad="38100" dist="38100" dir="2700000" algn="tl">
                    <a:srgbClr val="000000">
                      <a:alpha val="43137"/>
                    </a:srgbClr>
                  </a:outerShdw>
                </a:effectLst>
                <a:latin typeface="Arial Narrow" pitchFamily="34" charset="0"/>
                <a:sym typeface="Symbol" pitchFamily="18" charset="2"/>
              </a:rPr>
              <a:t>chemical </a:t>
            </a:r>
          </a:p>
          <a:p>
            <a:pPr>
              <a:lnSpc>
                <a:spcPct val="85000"/>
              </a:lnSpc>
            </a:pPr>
            <a:r>
              <a:rPr lang="en-GB" sz="2000" b="0" dirty="0" smtClean="0">
                <a:solidFill>
                  <a:srgbClr val="000000"/>
                </a:solidFill>
                <a:effectLst>
                  <a:outerShdw blurRad="38100" dist="38100" dir="2700000" algn="tl">
                    <a:srgbClr val="000000">
                      <a:alpha val="43137"/>
                    </a:srgbClr>
                  </a:outerShdw>
                </a:effectLst>
                <a:latin typeface="Arial Narrow" pitchFamily="34" charset="0"/>
                <a:sym typeface="Symbol" pitchFamily="18" charset="2"/>
              </a:rPr>
              <a:t>analysis</a:t>
            </a:r>
            <a:endParaRPr lang="en-GB" sz="2000" b="0" dirty="0">
              <a:solidFill>
                <a:srgbClr val="000000"/>
              </a:solidFill>
              <a:effectLst>
                <a:outerShdw blurRad="38100" dist="38100" dir="2700000" algn="tl">
                  <a:srgbClr val="000000">
                    <a:alpha val="43137"/>
                  </a:srgbClr>
                </a:outerShdw>
              </a:effectLst>
              <a:latin typeface="Arial Narrow" pitchFamily="34" charset="0"/>
              <a:sym typeface="Symbol" pitchFamily="18" charset="2"/>
            </a:endParaRPr>
          </a:p>
        </p:txBody>
      </p:sp>
      <p:sp>
        <p:nvSpPr>
          <p:cNvPr id="50" name="Rectangle 16"/>
          <p:cNvSpPr>
            <a:spLocks noChangeArrowheads="1"/>
          </p:cNvSpPr>
          <p:nvPr/>
        </p:nvSpPr>
        <p:spPr bwMode="auto">
          <a:xfrm>
            <a:off x="98199" y="4106217"/>
            <a:ext cx="4721462" cy="151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p>
            <a:pPr>
              <a:lnSpc>
                <a:spcPct val="115000"/>
              </a:lnSpc>
              <a:defRPr/>
            </a:pPr>
            <a:r>
              <a:rPr lang="en-GB" sz="2400" b="0" dirty="0" smtClean="0">
                <a:solidFill>
                  <a:srgbClr val="333399"/>
                </a:solidFill>
                <a:effectLst>
                  <a:outerShdw blurRad="38100" dist="38100" dir="2700000" algn="tl">
                    <a:srgbClr val="C0C0C0"/>
                  </a:outerShdw>
                </a:effectLst>
                <a:latin typeface="Comic Sans MS" pitchFamily="66" charset="0"/>
                <a:sym typeface="Symbol" pitchFamily="18" charset="2"/>
              </a:rPr>
              <a:t>NO CONTAMINATION LAYER</a:t>
            </a:r>
          </a:p>
          <a:p>
            <a:pPr>
              <a:lnSpc>
                <a:spcPct val="115000"/>
              </a:lnSpc>
              <a:defRPr/>
            </a:pPr>
            <a:r>
              <a:rPr lang="en-GB" b="0" dirty="0" smtClean="0">
                <a:solidFill>
                  <a:srgbClr val="333399"/>
                </a:solidFill>
                <a:effectLst>
                  <a:outerShdw blurRad="38100" dist="38100" dir="2700000" algn="tl">
                    <a:srgbClr val="C0C0C0"/>
                  </a:outerShdw>
                </a:effectLst>
                <a:latin typeface="Comic Sans MS" pitchFamily="66" charset="0"/>
                <a:sym typeface="Symbol" pitchFamily="18" charset="2"/>
              </a:rPr>
              <a:t>at the interface </a:t>
            </a:r>
          </a:p>
          <a:p>
            <a:pPr>
              <a:lnSpc>
                <a:spcPct val="115000"/>
              </a:lnSpc>
              <a:defRPr/>
            </a:pPr>
            <a:r>
              <a:rPr lang="en-GB" b="0" dirty="0" smtClean="0">
                <a:solidFill>
                  <a:srgbClr val="333399"/>
                </a:solidFill>
                <a:effectLst>
                  <a:outerShdw blurRad="38100" dist="38100" dir="2700000" algn="tl">
                    <a:srgbClr val="C0C0C0"/>
                  </a:outerShdw>
                </a:effectLst>
                <a:latin typeface="Comic Sans MS" pitchFamily="66" charset="0"/>
                <a:sym typeface="Symbol" pitchFamily="18" charset="2"/>
              </a:rPr>
              <a:t>between graphene &amp; hBN</a:t>
            </a:r>
            <a:endParaRPr lang="en-GB" b="0" dirty="0">
              <a:solidFill>
                <a:srgbClr val="333399"/>
              </a:solidFill>
              <a:effectLst>
                <a:outerShdw blurRad="38100" dist="38100" dir="2700000" algn="tl">
                  <a:srgbClr val="C0C0C0"/>
                </a:outerShdw>
              </a:effectLst>
              <a:latin typeface="Comic Sans MS" pitchFamily="66" charset="0"/>
              <a:sym typeface="Symbol" pitchFamily="18" charset="2"/>
            </a:endParaRPr>
          </a:p>
        </p:txBody>
      </p:sp>
      <p:sp>
        <p:nvSpPr>
          <p:cNvPr id="52" name="Rectangle 17"/>
          <p:cNvSpPr>
            <a:spLocks noChangeArrowheads="1"/>
          </p:cNvSpPr>
          <p:nvPr/>
        </p:nvSpPr>
        <p:spPr bwMode="auto">
          <a:xfrm>
            <a:off x="709557" y="-4763"/>
            <a:ext cx="78598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4000" b="0" dirty="0" smtClean="0">
                <a:solidFill>
                  <a:srgbClr val="660066"/>
                </a:solidFill>
                <a:effectLst>
                  <a:outerShdw blurRad="38100" dist="38100" dir="2700000" algn="tl">
                    <a:srgbClr val="C0C0C0"/>
                  </a:outerShdw>
                </a:effectLst>
                <a:latin typeface="Comic Sans MS" pitchFamily="66" charset="0"/>
              </a:rPr>
              <a:t>graphene-hBN interface in TEM</a:t>
            </a:r>
            <a:endParaRPr lang="ru-RU" sz="4000" b="0" dirty="0">
              <a:solidFill>
                <a:srgbClr val="660066"/>
              </a:solidFill>
              <a:effectLst>
                <a:outerShdw blurRad="38100" dist="38100" dir="2700000" algn="tl">
                  <a:srgbClr val="C0C0C0"/>
                </a:outerShdw>
              </a:effectLst>
              <a:latin typeface="Comic Sans MS" pitchFamily="66" charset="0"/>
            </a:endParaRPr>
          </a:p>
        </p:txBody>
      </p:sp>
      <p:sp>
        <p:nvSpPr>
          <p:cNvPr id="29" name="Rectangle 28"/>
          <p:cNvSpPr/>
          <p:nvPr/>
        </p:nvSpPr>
        <p:spPr>
          <a:xfrm>
            <a:off x="136480" y="5743054"/>
            <a:ext cx="4940490" cy="830997"/>
          </a:xfrm>
          <a:prstGeom prst="rect">
            <a:avLst/>
          </a:prstGeom>
        </p:spPr>
        <p:txBody>
          <a:bodyPr wrap="square">
            <a:spAutoFit/>
          </a:bodyPr>
          <a:lstStyle/>
          <a:p>
            <a:pPr algn="l"/>
            <a:r>
              <a:rPr lang="en-US" sz="2400" b="0" dirty="0" smtClean="0">
                <a:solidFill>
                  <a:srgbClr val="000000"/>
                </a:solidFill>
                <a:latin typeface="Arial Narrow" pitchFamily="34" charset="0"/>
              </a:rPr>
              <a:t>Focused ion beam (FIB) milling + STEM</a:t>
            </a:r>
          </a:p>
          <a:p>
            <a:pPr algn="l"/>
            <a:r>
              <a:rPr lang="en-US" sz="2400" b="0" dirty="0" smtClean="0">
                <a:solidFill>
                  <a:srgbClr val="000000"/>
                </a:solidFill>
                <a:latin typeface="Arial Narrow" pitchFamily="34" charset="0"/>
              </a:rPr>
              <a:t>Slices 20-70 nm thick</a:t>
            </a:r>
            <a:endParaRPr lang="en-GB" sz="2400" b="0" dirty="0">
              <a:solidFill>
                <a:srgbClr val="000000"/>
              </a:solidFill>
              <a:latin typeface="Arial Narrow" pitchFamily="34" charset="0"/>
            </a:endParaRPr>
          </a:p>
        </p:txBody>
      </p:sp>
    </p:spTree>
    <p:extLst>
      <p:ext uri="{BB962C8B-B14F-4D97-AF65-F5344CB8AC3E}">
        <p14:creationId xmlns:p14="http://schemas.microsoft.com/office/powerpoint/2010/main" val="226108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67848"/>
                                        </p:tgtEl>
                                        <p:attrNameLst>
                                          <p:attrName>style.visibility</p:attrName>
                                        </p:attrNameLst>
                                      </p:cBhvr>
                                      <p:to>
                                        <p:strVal val="visible"/>
                                      </p:to>
                                    </p:set>
                                    <p:animEffect transition="in" filter="fade">
                                      <p:cBhvr>
                                        <p:cTn id="10" dur="500"/>
                                        <p:tgtEl>
                                          <p:spTgt spid="506784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1000"/>
                                        <p:tgtEl>
                                          <p:spTgt spid="25"/>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par>
                          <p:cTn id="30" fill="hold">
                            <p:stCondLst>
                              <p:cond delay="3000"/>
                            </p:stCondLst>
                            <p:childTnLst>
                              <p:par>
                                <p:cTn id="31" presetID="1" presetClass="entr" presetSubtype="0"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7848" grpId="0"/>
      <p:bldP spid="34" grpId="0" animBg="1"/>
      <p:bldP spid="48" grpId="0"/>
      <p:bldP spid="49"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14"/>
          <p:cNvGrpSpPr/>
          <p:nvPr/>
        </p:nvGrpSpPr>
        <p:grpSpPr>
          <a:xfrm>
            <a:off x="5409913" y="3608259"/>
            <a:ext cx="3122594" cy="3122594"/>
            <a:chOff x="5193822" y="476672"/>
            <a:chExt cx="3554642" cy="3554642"/>
          </a:xfrm>
        </p:grpSpPr>
        <p:pic>
          <p:nvPicPr>
            <p:cNvPr id="116" name="Picture 1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3822" y="476672"/>
              <a:ext cx="3554642" cy="3554642"/>
            </a:xfrm>
            <a:prstGeom prst="rect">
              <a:avLst/>
            </a:prstGeom>
          </p:spPr>
        </p:pic>
        <p:cxnSp>
          <p:nvCxnSpPr>
            <p:cNvPr id="117" name="Straight Connector 116"/>
            <p:cNvCxnSpPr/>
            <p:nvPr/>
          </p:nvCxnSpPr>
          <p:spPr>
            <a:xfrm flipV="1">
              <a:off x="6968629" y="477145"/>
              <a:ext cx="0" cy="1776848"/>
            </a:xfrm>
            <a:prstGeom prst="line">
              <a:avLst/>
            </a:prstGeom>
            <a:noFill/>
            <a:ln w="19050" cap="flat" cmpd="sng" algn="ctr">
              <a:solidFill>
                <a:sysClr val="windowText" lastClr="000000"/>
              </a:solidFill>
              <a:prstDash val="solid"/>
            </a:ln>
            <a:effectLst/>
          </p:spPr>
        </p:cxnSp>
      </p:grpSp>
      <p:sp>
        <p:nvSpPr>
          <p:cNvPr id="389127" name="Rectangle 7"/>
          <p:cNvSpPr>
            <a:spLocks noChangeArrowheads="1"/>
          </p:cNvSpPr>
          <p:nvPr/>
        </p:nvSpPr>
        <p:spPr bwMode="auto">
          <a:xfrm>
            <a:off x="959855" y="0"/>
            <a:ext cx="7313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3600" b="0" dirty="0" smtClean="0">
                <a:solidFill>
                  <a:srgbClr val="660066"/>
                </a:solidFill>
                <a:effectLst>
                  <a:outerShdw blurRad="38100" dist="38100" dir="2700000" algn="tl">
                    <a:srgbClr val="C0C0C0"/>
                  </a:outerShdw>
                </a:effectLst>
                <a:latin typeface="Comic Sans MS" pitchFamily="66" charset="0"/>
              </a:rPr>
              <a:t>moiré patterns: graphene on hBN</a:t>
            </a:r>
            <a:endParaRPr lang="ru-RU" sz="3600" b="0" dirty="0">
              <a:solidFill>
                <a:srgbClr val="660066"/>
              </a:solidFill>
              <a:effectLst>
                <a:outerShdw blurRad="38100" dist="38100" dir="2700000" algn="tl">
                  <a:srgbClr val="C0C0C0"/>
                </a:outerShdw>
              </a:effectLst>
              <a:latin typeface="Comic Sans MS" pitchFamily="66" charset="0"/>
            </a:endParaRPr>
          </a:p>
        </p:txBody>
      </p:sp>
      <p:grpSp>
        <p:nvGrpSpPr>
          <p:cNvPr id="3" name="Group 1"/>
          <p:cNvGrpSpPr/>
          <p:nvPr/>
        </p:nvGrpSpPr>
        <p:grpSpPr>
          <a:xfrm>
            <a:off x="1162685" y="646331"/>
            <a:ext cx="7153624" cy="2971741"/>
            <a:chOff x="1162685" y="646331"/>
            <a:chExt cx="7153624" cy="2971741"/>
          </a:xfrm>
        </p:grpSpPr>
        <p:sp>
          <p:nvSpPr>
            <p:cNvPr id="19" name="Rectangle 18"/>
            <p:cNvSpPr>
              <a:spLocks noChangeArrowheads="1"/>
            </p:cNvSpPr>
            <p:nvPr/>
          </p:nvSpPr>
          <p:spPr bwMode="auto">
            <a:xfrm>
              <a:off x="1162685" y="3031115"/>
              <a:ext cx="4281662" cy="586957"/>
            </a:xfrm>
            <a:prstGeom prst="rect">
              <a:avLst/>
            </a:prstGeom>
            <a:noFill/>
            <a:ln w="9525" algn="ctr">
              <a:noFill/>
              <a:miter lim="800000"/>
              <a:headEnd/>
              <a:tailEnd/>
            </a:ln>
            <a:effectLst/>
          </p:spPr>
          <p:txBody>
            <a:bodyPr wrap="none" lIns="90000" tIns="46800" rIns="90000" bIns="46800">
              <a:spAutoFit/>
            </a:bodyPr>
            <a:lstStyle/>
            <a:p>
              <a:pPr algn="r">
                <a:defRPr/>
              </a:pPr>
              <a:r>
                <a:rPr lang="en-GB" sz="1600" b="0" dirty="0" err="1" smtClean="0">
                  <a:solidFill>
                    <a:srgbClr val="000000"/>
                  </a:solidFill>
                  <a:effectLst>
                    <a:outerShdw blurRad="38100" dist="38100" dir="2700000" algn="tl">
                      <a:srgbClr val="C0C0C0"/>
                    </a:outerShdw>
                  </a:effectLst>
                  <a:latin typeface="Arial Narrow" pitchFamily="34" charset="0"/>
                </a:rPr>
                <a:t>Yankowitz</a:t>
              </a:r>
              <a:r>
                <a:rPr lang="en-GB" sz="1600" b="0" dirty="0" smtClean="0">
                  <a:solidFill>
                    <a:srgbClr val="000000"/>
                  </a:solidFill>
                  <a:effectLst>
                    <a:outerShdw blurRad="38100" dist="38100" dir="2700000" algn="tl">
                      <a:srgbClr val="C0C0C0"/>
                    </a:outerShdw>
                  </a:effectLst>
                  <a:latin typeface="Arial Narrow" pitchFamily="34" charset="0"/>
                </a:rPr>
                <a:t> et al, </a:t>
              </a:r>
              <a:r>
                <a:rPr lang="en-GB" sz="1600" b="0" i="1" dirty="0" smtClean="0">
                  <a:solidFill>
                    <a:srgbClr val="000000"/>
                  </a:solidFill>
                  <a:effectLst>
                    <a:outerShdw blurRad="38100" dist="38100" dir="2700000" algn="tl">
                      <a:srgbClr val="C0C0C0"/>
                    </a:outerShdw>
                  </a:effectLst>
                  <a:latin typeface="Arial Narrow" pitchFamily="34" charset="0"/>
                </a:rPr>
                <a:t>Nature Phys </a:t>
              </a:r>
              <a:r>
                <a:rPr lang="en-GB" sz="1600" b="0" dirty="0" smtClean="0">
                  <a:solidFill>
                    <a:srgbClr val="000000"/>
                  </a:solidFill>
                  <a:effectLst>
                    <a:outerShdw blurRad="38100" dist="38100" dir="2700000" algn="tl">
                      <a:srgbClr val="C0C0C0"/>
                    </a:outerShdw>
                  </a:effectLst>
                  <a:latin typeface="Arial Narrow" pitchFamily="34" charset="0"/>
                </a:rPr>
                <a:t>2012</a:t>
              </a:r>
              <a:endParaRPr lang="en-GB" sz="1600" b="0" dirty="0" smtClean="0">
                <a:solidFill>
                  <a:srgbClr val="660066"/>
                </a:solidFill>
                <a:effectLst>
                  <a:outerShdw blurRad="38100" dist="38100" dir="2700000" algn="tl">
                    <a:srgbClr val="C0C0C0"/>
                  </a:outerShdw>
                </a:effectLst>
                <a:latin typeface="Comic Sans MS" pitchFamily="66" charset="0"/>
              </a:endParaRPr>
            </a:p>
            <a:p>
              <a:pPr algn="r">
                <a:defRPr/>
              </a:pPr>
              <a:r>
                <a:rPr lang="en-GB" sz="1600" b="0" dirty="0" err="1" smtClean="0">
                  <a:solidFill>
                    <a:srgbClr val="000000"/>
                  </a:solidFill>
                  <a:effectLst>
                    <a:outerShdw blurRad="38100" dist="38100" dir="2700000" algn="tl">
                      <a:srgbClr val="C0C0C0"/>
                    </a:outerShdw>
                  </a:effectLst>
                  <a:latin typeface="Arial Narrow" pitchFamily="34" charset="0"/>
                </a:rPr>
                <a:t>Xue</a:t>
              </a:r>
              <a:r>
                <a:rPr lang="en-GB" sz="1600" b="0" dirty="0" smtClean="0">
                  <a:solidFill>
                    <a:srgbClr val="000000"/>
                  </a:solidFill>
                  <a:effectLst>
                    <a:outerShdw blurRad="38100" dist="38100" dir="2700000" algn="tl">
                      <a:srgbClr val="C0C0C0"/>
                    </a:outerShdw>
                  </a:effectLst>
                  <a:latin typeface="Arial Narrow" pitchFamily="34" charset="0"/>
                </a:rPr>
                <a:t> </a:t>
              </a:r>
              <a:r>
                <a:rPr lang="en-GB" sz="1600" b="0" dirty="0">
                  <a:solidFill>
                    <a:srgbClr val="000000"/>
                  </a:solidFill>
                  <a:effectLst>
                    <a:outerShdw blurRad="38100" dist="38100" dir="2700000" algn="tl">
                      <a:srgbClr val="C0C0C0"/>
                    </a:outerShdw>
                  </a:effectLst>
                  <a:latin typeface="Arial Narrow" pitchFamily="34" charset="0"/>
                </a:rPr>
                <a:t>et al, </a:t>
              </a:r>
              <a:r>
                <a:rPr lang="en-GB" sz="1600" b="0" i="1" dirty="0">
                  <a:solidFill>
                    <a:srgbClr val="000000"/>
                  </a:solidFill>
                  <a:effectLst>
                    <a:outerShdw blurRad="38100" dist="38100" dir="2700000" algn="tl">
                      <a:srgbClr val="C0C0C0"/>
                    </a:outerShdw>
                  </a:effectLst>
                  <a:latin typeface="Arial Narrow" pitchFamily="34" charset="0"/>
                </a:rPr>
                <a:t>Nature Mat </a:t>
              </a:r>
              <a:r>
                <a:rPr lang="en-GB" sz="1600" b="0" dirty="0">
                  <a:solidFill>
                    <a:srgbClr val="000000"/>
                  </a:solidFill>
                  <a:effectLst>
                    <a:outerShdw blurRad="38100" dist="38100" dir="2700000" algn="tl">
                      <a:srgbClr val="C0C0C0"/>
                    </a:outerShdw>
                  </a:effectLst>
                  <a:latin typeface="Arial Narrow" pitchFamily="34" charset="0"/>
                </a:rPr>
                <a:t>2011; Decker et al, </a:t>
              </a:r>
              <a:r>
                <a:rPr lang="en-GB" sz="1600" b="0" i="1" dirty="0" err="1">
                  <a:solidFill>
                    <a:srgbClr val="000000"/>
                  </a:solidFill>
                  <a:effectLst>
                    <a:outerShdw blurRad="38100" dist="38100" dir="2700000" algn="tl">
                      <a:srgbClr val="C0C0C0"/>
                    </a:outerShdw>
                  </a:effectLst>
                  <a:latin typeface="Arial Narrow" pitchFamily="34" charset="0"/>
                </a:rPr>
                <a:t>Nanolett</a:t>
              </a:r>
              <a:r>
                <a:rPr lang="en-GB" sz="1600" b="0" dirty="0">
                  <a:solidFill>
                    <a:srgbClr val="000000"/>
                  </a:solidFill>
                  <a:effectLst>
                    <a:outerShdw blurRad="38100" dist="38100" dir="2700000" algn="tl">
                      <a:srgbClr val="C0C0C0"/>
                    </a:outerShdw>
                  </a:effectLst>
                  <a:latin typeface="Arial Narrow" pitchFamily="34" charset="0"/>
                </a:rPr>
                <a:t> 2011</a:t>
              </a:r>
            </a:p>
          </p:txBody>
        </p:sp>
        <p:grpSp>
          <p:nvGrpSpPr>
            <p:cNvPr id="4" name="Group 15"/>
            <p:cNvGrpSpPr/>
            <p:nvPr/>
          </p:nvGrpSpPr>
          <p:grpSpPr>
            <a:xfrm>
              <a:off x="1176369" y="646331"/>
              <a:ext cx="7139940" cy="2461084"/>
              <a:chOff x="107504" y="4358698"/>
              <a:chExt cx="7139940" cy="2461084"/>
            </a:xfrm>
          </p:grpSpPr>
          <p:pic>
            <p:nvPicPr>
              <p:cNvPr id="18"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3" t="13916" r="1211" b="2564"/>
              <a:stretch/>
            </p:blipFill>
            <p:spPr bwMode="auto">
              <a:xfrm>
                <a:off x="107504" y="4517763"/>
                <a:ext cx="7139940" cy="223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2385472" y="4365104"/>
                <a:ext cx="170304" cy="2454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b="0">
                  <a:ln>
                    <a:solidFill>
                      <a:prstClr val="white"/>
                    </a:solidFill>
                  </a:ln>
                  <a:solidFill>
                    <a:prstClr val="white"/>
                  </a:solidFill>
                </a:endParaRPr>
              </a:p>
            </p:txBody>
          </p:sp>
          <p:sp>
            <p:nvSpPr>
              <p:cNvPr id="21" name="Rectangle 20"/>
              <p:cNvSpPr/>
              <p:nvPr/>
            </p:nvSpPr>
            <p:spPr>
              <a:xfrm>
                <a:off x="4837172" y="4358698"/>
                <a:ext cx="170304" cy="2454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b="0">
                  <a:ln>
                    <a:solidFill>
                      <a:prstClr val="white"/>
                    </a:solidFill>
                  </a:ln>
                  <a:solidFill>
                    <a:prstClr val="white"/>
                  </a:solidFill>
                </a:endParaRPr>
              </a:p>
            </p:txBody>
          </p:sp>
        </p:grpSp>
        <p:sp>
          <p:nvSpPr>
            <p:cNvPr id="22" name="Rectangle 21"/>
            <p:cNvSpPr>
              <a:spLocks noChangeArrowheads="1"/>
            </p:cNvSpPr>
            <p:nvPr/>
          </p:nvSpPr>
          <p:spPr bwMode="auto">
            <a:xfrm>
              <a:off x="4992793" y="825790"/>
              <a:ext cx="903109" cy="402291"/>
            </a:xfrm>
            <a:prstGeom prst="rect">
              <a:avLst/>
            </a:prstGeom>
            <a:noFill/>
            <a:ln w="9525" algn="ctr">
              <a:noFill/>
              <a:miter lim="800000"/>
              <a:headEnd/>
              <a:tailEnd/>
            </a:ln>
            <a:effectLst/>
          </p:spPr>
          <p:txBody>
            <a:bodyPr wrap="none" lIns="90000" tIns="46800" rIns="90000" bIns="46800">
              <a:spAutoFit/>
            </a:bodyPr>
            <a:lstStyle/>
            <a:p>
              <a:pPr algn="r" fontAlgn="auto">
                <a:spcBef>
                  <a:spcPts val="0"/>
                </a:spcBef>
                <a:spcAft>
                  <a:spcPts val="0"/>
                </a:spcAft>
                <a:defRPr/>
              </a:pPr>
              <a:r>
                <a:rPr lang="en-GB" sz="2000" b="0" dirty="0" smtClean="0">
                  <a:solidFill>
                    <a:prstClr val="white"/>
                  </a:solidFill>
                  <a:latin typeface="Calibri"/>
                </a:rPr>
                <a:t>6.0 nm</a:t>
              </a:r>
            </a:p>
          </p:txBody>
        </p:sp>
        <p:sp>
          <p:nvSpPr>
            <p:cNvPr id="23" name="Rectangle 22"/>
            <p:cNvSpPr>
              <a:spLocks noChangeArrowheads="1"/>
            </p:cNvSpPr>
            <p:nvPr/>
          </p:nvSpPr>
          <p:spPr bwMode="auto">
            <a:xfrm>
              <a:off x="1247691" y="805396"/>
              <a:ext cx="2199939" cy="402291"/>
            </a:xfrm>
            <a:prstGeom prst="rect">
              <a:avLst/>
            </a:prstGeom>
            <a:noFill/>
            <a:ln w="9525" algn="ctr">
              <a:noFill/>
              <a:miter lim="800000"/>
              <a:headEnd/>
              <a:tailEnd/>
            </a:ln>
            <a:effectLst/>
          </p:spPr>
          <p:txBody>
            <a:bodyPr wrap="none" lIns="90000" tIns="46800" rIns="90000" bIns="46800">
              <a:spAutoFit/>
            </a:bodyPr>
            <a:lstStyle/>
            <a:p>
              <a:pPr algn="r" fontAlgn="auto">
                <a:spcBef>
                  <a:spcPts val="0"/>
                </a:spcBef>
                <a:spcAft>
                  <a:spcPts val="0"/>
                </a:spcAft>
                <a:defRPr/>
              </a:pPr>
              <a:r>
                <a:rPr lang="en-GB" sz="2000" b="0" dirty="0" smtClean="0">
                  <a:solidFill>
                    <a:prstClr val="white"/>
                  </a:solidFill>
                  <a:latin typeface="Calibri"/>
                </a:rPr>
                <a:t>periodicity =2.4 nm</a:t>
              </a:r>
            </a:p>
          </p:txBody>
        </p:sp>
        <p:sp>
          <p:nvSpPr>
            <p:cNvPr id="24" name="Rectangle 23"/>
            <p:cNvSpPr>
              <a:spLocks noChangeArrowheads="1"/>
            </p:cNvSpPr>
            <p:nvPr/>
          </p:nvSpPr>
          <p:spPr bwMode="auto">
            <a:xfrm>
              <a:off x="7272208" y="826510"/>
              <a:ext cx="1032953" cy="402291"/>
            </a:xfrm>
            <a:prstGeom prst="rect">
              <a:avLst/>
            </a:prstGeom>
            <a:noFill/>
            <a:ln w="9525" algn="ctr">
              <a:noFill/>
              <a:miter lim="800000"/>
              <a:headEnd/>
              <a:tailEnd/>
            </a:ln>
            <a:effectLst/>
          </p:spPr>
          <p:txBody>
            <a:bodyPr wrap="none" lIns="90000" tIns="46800" rIns="90000" bIns="46800">
              <a:spAutoFit/>
            </a:bodyPr>
            <a:lstStyle/>
            <a:p>
              <a:pPr algn="r" fontAlgn="auto">
                <a:spcBef>
                  <a:spcPts val="0"/>
                </a:spcBef>
                <a:spcAft>
                  <a:spcPts val="0"/>
                </a:spcAft>
                <a:defRPr/>
              </a:pPr>
              <a:r>
                <a:rPr lang="en-GB" sz="2000" b="0" dirty="0" smtClean="0">
                  <a:solidFill>
                    <a:prstClr val="white"/>
                  </a:solidFill>
                  <a:latin typeface="Calibri"/>
                </a:rPr>
                <a:t>11.5 nm</a:t>
              </a:r>
            </a:p>
          </p:txBody>
        </p:sp>
      </p:grpSp>
      <p:grpSp>
        <p:nvGrpSpPr>
          <p:cNvPr id="5" name="Group 109"/>
          <p:cNvGrpSpPr/>
          <p:nvPr/>
        </p:nvGrpSpPr>
        <p:grpSpPr>
          <a:xfrm>
            <a:off x="5409913" y="3608260"/>
            <a:ext cx="3122594" cy="3123010"/>
            <a:chOff x="5121814" y="848207"/>
            <a:chExt cx="3554642" cy="3555115"/>
          </a:xfrm>
        </p:grpSpPr>
        <p:pic>
          <p:nvPicPr>
            <p:cNvPr id="111" name="Picture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1814" y="848680"/>
              <a:ext cx="3554642" cy="3554642"/>
            </a:xfrm>
            <a:prstGeom prst="rect">
              <a:avLst/>
            </a:prstGeom>
          </p:spPr>
        </p:pic>
        <p:cxnSp>
          <p:nvCxnSpPr>
            <p:cNvPr id="112" name="Straight Connector 111"/>
            <p:cNvCxnSpPr/>
            <p:nvPr/>
          </p:nvCxnSpPr>
          <p:spPr>
            <a:xfrm flipV="1">
              <a:off x="6898558" y="848207"/>
              <a:ext cx="0" cy="1776848"/>
            </a:xfrm>
            <a:prstGeom prst="line">
              <a:avLst/>
            </a:prstGeom>
            <a:noFill/>
            <a:ln w="19050" cap="flat" cmpd="sng" algn="ctr">
              <a:solidFill>
                <a:srgbClr val="000000"/>
              </a:solidFill>
              <a:prstDash val="solid"/>
            </a:ln>
            <a:effectLst/>
          </p:spPr>
        </p:cxnSp>
      </p:grpSp>
      <p:sp>
        <p:nvSpPr>
          <p:cNvPr id="118" name="Rectangle 117"/>
          <p:cNvSpPr/>
          <p:nvPr/>
        </p:nvSpPr>
        <p:spPr>
          <a:xfrm>
            <a:off x="6764434" y="3275748"/>
            <a:ext cx="472037" cy="400110"/>
          </a:xfrm>
          <a:prstGeom prst="rect">
            <a:avLst/>
          </a:prstGeom>
        </p:spPr>
        <p:txBody>
          <a:bodyPr wrap="square">
            <a:spAutoFit/>
          </a:bodyPr>
          <a:lstStyle/>
          <a:p>
            <a:pPr algn="l" fontAlgn="auto">
              <a:spcBef>
                <a:spcPts val="0"/>
              </a:spcBef>
              <a:spcAft>
                <a:spcPts val="0"/>
              </a:spcAft>
            </a:pPr>
            <a:r>
              <a:rPr lang="en-GB" sz="1800" b="0" dirty="0" smtClean="0">
                <a:solidFill>
                  <a:prstClr val="black"/>
                </a:solidFill>
                <a:latin typeface="Calibri"/>
              </a:rPr>
              <a:t> </a:t>
            </a:r>
            <a:r>
              <a:rPr lang="en-GB" sz="2000" b="0" dirty="0" smtClean="0">
                <a:solidFill>
                  <a:prstClr val="black"/>
                </a:solidFill>
                <a:latin typeface="Calibri"/>
                <a:sym typeface="Symbol"/>
              </a:rPr>
              <a:t></a:t>
            </a:r>
            <a:endParaRPr lang="en-GB" sz="2000" b="0" dirty="0">
              <a:solidFill>
                <a:prstClr val="black"/>
              </a:solidFill>
              <a:latin typeface="Calibri"/>
            </a:endParaRPr>
          </a:p>
        </p:txBody>
      </p:sp>
      <p:grpSp>
        <p:nvGrpSpPr>
          <p:cNvPr id="6" name="Group 118"/>
          <p:cNvGrpSpPr/>
          <p:nvPr/>
        </p:nvGrpSpPr>
        <p:grpSpPr>
          <a:xfrm>
            <a:off x="5652188" y="3896291"/>
            <a:ext cx="2696530" cy="2593488"/>
            <a:chOff x="3662613" y="764704"/>
            <a:chExt cx="3069627" cy="2952328"/>
          </a:xfrm>
        </p:grpSpPr>
        <p:grpSp>
          <p:nvGrpSpPr>
            <p:cNvPr id="7" name="Group 119"/>
            <p:cNvGrpSpPr/>
            <p:nvPr/>
          </p:nvGrpSpPr>
          <p:grpSpPr>
            <a:xfrm>
              <a:off x="3662613" y="764704"/>
              <a:ext cx="3069627" cy="2952328"/>
              <a:chOff x="6453353" y="767408"/>
              <a:chExt cx="3127262" cy="3007762"/>
            </a:xfrm>
          </p:grpSpPr>
          <p:pic>
            <p:nvPicPr>
              <p:cNvPr id="122" name="Picture 1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3353" y="767408"/>
                <a:ext cx="3127262" cy="3007762"/>
              </a:xfrm>
              <a:prstGeom prst="rect">
                <a:avLst/>
              </a:prstGeom>
              <a:effectLst>
                <a:glow rad="63500">
                  <a:srgbClr val="4F81BD">
                    <a:satMod val="175000"/>
                    <a:alpha val="40000"/>
                  </a:srgbClr>
                </a:glow>
              </a:effectLst>
            </p:spPr>
          </p:pic>
          <p:sp>
            <p:nvSpPr>
              <p:cNvPr id="123" name="TextBox 122"/>
              <p:cNvSpPr txBox="1"/>
              <p:nvPr/>
            </p:nvSpPr>
            <p:spPr>
              <a:xfrm>
                <a:off x="7293755" y="1665343"/>
                <a:ext cx="389005" cy="533044"/>
              </a:xfrm>
              <a:prstGeom prst="rect">
                <a:avLst/>
              </a:prstGeom>
              <a:solidFill>
                <a:srgbClr val="FFC000"/>
              </a:solidFill>
              <a:ln>
                <a:solidFill>
                  <a:srgbClr val="FFC000"/>
                </a:solidFill>
              </a:ln>
              <a:effectLst>
                <a:glow rad="101600">
                  <a:sysClr val="window" lastClr="FFFFFF">
                    <a:alpha val="60000"/>
                  </a:sysClr>
                </a:glow>
                <a:outerShdw blurRad="50800" dist="38100" dir="2700000" algn="tl" rotWithShape="0">
                  <a:prstClr val="black">
                    <a:alpha val="40000"/>
                  </a:prstClr>
                </a:outerShdw>
                <a:softEdge rad="304800"/>
              </a:effectLst>
            </p:spPr>
            <p:txBody>
              <a:bodyPr wrap="none" rtlCol="0">
                <a:spAutoFit/>
              </a:bodyPr>
              <a:lstStyle/>
              <a:p>
                <a:pPr algn="l" fontAlgn="auto">
                  <a:spcBef>
                    <a:spcPts val="0"/>
                  </a:spcBef>
                  <a:spcAft>
                    <a:spcPts val="0"/>
                  </a:spcAft>
                  <a:defRPr/>
                </a:pPr>
                <a:r>
                  <a:rPr lang="en-GB" kern="0" dirty="0" smtClean="0">
                    <a:ln>
                      <a:solidFill>
                        <a:srgbClr val="000000"/>
                      </a:solidFill>
                    </a:ln>
                    <a:solidFill>
                      <a:prstClr val="black"/>
                    </a:solidFill>
                    <a:effectLst>
                      <a:glow rad="101600">
                        <a:prstClr val="white">
                          <a:alpha val="60000"/>
                        </a:prstClr>
                      </a:glow>
                    </a:effectLst>
                    <a:latin typeface="Symbol" pitchFamily="18" charset="2"/>
                  </a:rPr>
                  <a:t>l</a:t>
                </a:r>
              </a:p>
            </p:txBody>
          </p:sp>
        </p:grpSp>
        <p:sp>
          <p:nvSpPr>
            <p:cNvPr id="121" name="Rectangle 120"/>
            <p:cNvSpPr/>
            <p:nvPr/>
          </p:nvSpPr>
          <p:spPr>
            <a:xfrm>
              <a:off x="4182109" y="2224028"/>
              <a:ext cx="992672" cy="45719"/>
            </a:xfrm>
            <a:prstGeom prst="rect">
              <a:avLst/>
            </a:prstGeom>
            <a:solidFill>
              <a:sysClr val="windowText" lastClr="000000"/>
            </a:solidFill>
            <a:ln w="9525" cap="flat" cmpd="sng" algn="ctr">
              <a:noFill/>
              <a:prstDash val="solid"/>
            </a:ln>
            <a:effectLst>
              <a:glow rad="101600">
                <a:sysClr val="window" lastClr="FFFFFF">
                  <a:alpha val="60000"/>
                </a:sysClr>
              </a:glow>
              <a:outerShdw blurRad="50800" dist="38100" dir="2700000" algn="tl" rotWithShape="0">
                <a:prstClr val="black">
                  <a:alpha val="40000"/>
                </a:prstClr>
              </a:outerShdw>
            </a:effectLst>
          </p:spPr>
          <p:txBody>
            <a:bodyPr rtlCol="0" anchor="ctr"/>
            <a:lstStyle/>
            <a:p>
              <a:pPr fontAlgn="auto">
                <a:spcBef>
                  <a:spcPts val="0"/>
                </a:spcBef>
                <a:spcAft>
                  <a:spcPts val="0"/>
                </a:spcAft>
                <a:defRPr/>
              </a:pPr>
              <a:endParaRPr lang="en-GB" sz="1800" b="0" kern="0" smtClean="0">
                <a:solidFill>
                  <a:prstClr val="white"/>
                </a:solidFill>
                <a:latin typeface="Calibri"/>
              </a:endParaRPr>
            </a:p>
          </p:txBody>
        </p:sp>
      </p:grpSp>
      <p:grpSp>
        <p:nvGrpSpPr>
          <p:cNvPr id="33" name="Group 32"/>
          <p:cNvGrpSpPr/>
          <p:nvPr/>
        </p:nvGrpSpPr>
        <p:grpSpPr>
          <a:xfrm>
            <a:off x="25456" y="3552003"/>
            <a:ext cx="6033443" cy="3192603"/>
            <a:chOff x="25456" y="3552003"/>
            <a:chExt cx="6033443" cy="3192603"/>
          </a:xfrm>
        </p:grpSpPr>
        <p:grpSp>
          <p:nvGrpSpPr>
            <p:cNvPr id="27" name="Group 27"/>
            <p:cNvGrpSpPr/>
            <p:nvPr/>
          </p:nvGrpSpPr>
          <p:grpSpPr>
            <a:xfrm>
              <a:off x="25456" y="3552003"/>
              <a:ext cx="2719860" cy="3123428"/>
              <a:chOff x="397" y="3441723"/>
              <a:chExt cx="2843411" cy="3299645"/>
            </a:xfrm>
          </p:grpSpPr>
          <p:pic>
            <p:nvPicPr>
              <p:cNvPr id="28" name="Picture 2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75" t="7418" r="5785" b="1012"/>
              <a:stretch/>
            </p:blipFill>
            <p:spPr bwMode="auto">
              <a:xfrm>
                <a:off x="562137" y="3441723"/>
                <a:ext cx="2281671" cy="329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0" name="TextBox 29"/>
                  <p:cNvSpPr txBox="1"/>
                  <p:nvPr/>
                </p:nvSpPr>
                <p:spPr>
                  <a:xfrm>
                    <a:off x="397" y="3831259"/>
                    <a:ext cx="59896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0079FE"/>
                                  </a:solidFill>
                                  <a:latin typeface="Cambria Math"/>
                                </a:rPr>
                              </m:ctrlPr>
                            </m:sSubPr>
                            <m:e>
                              <m:r>
                                <a:rPr lang="en-GB" sz="2000" b="0" i="1" smtClean="0">
                                  <a:solidFill>
                                    <a:srgbClr val="0079FE"/>
                                  </a:solidFill>
                                  <a:latin typeface="Cambria Math"/>
                                </a:rPr>
                                <m:t>𝐸</m:t>
                              </m:r>
                            </m:e>
                            <m:sub>
                              <m:r>
                                <a:rPr lang="en-GB" sz="2000" b="0" i="1" smtClean="0">
                                  <a:solidFill>
                                    <a:srgbClr val="0079FE"/>
                                  </a:solidFill>
                                  <a:latin typeface="Cambria Math"/>
                                </a:rPr>
                                <m:t>𝑠</m:t>
                              </m:r>
                            </m:sub>
                          </m:sSub>
                        </m:oMath>
                      </m:oMathPara>
                    </a14:m>
                    <a:endParaRPr lang="en-GB" sz="2000" dirty="0">
                      <a:solidFill>
                        <a:srgbClr val="0079FE"/>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397" y="3831259"/>
                    <a:ext cx="598963" cy="400110"/>
                  </a:xfrm>
                  <a:prstGeom prst="rect">
                    <a:avLst/>
                  </a:prstGeom>
                  <a:blipFill rotWithShape="1">
                    <a:blip r:embed="rId8" cstate="print"/>
                    <a:stretch>
                      <a:fillRect/>
                    </a:stretch>
                  </a:blipFill>
                </p:spPr>
                <p:txBody>
                  <a:bodyPr/>
                  <a:lstStyle/>
                  <a:p>
                    <a:pPr algn="l"/>
                    <a:r>
                      <a:rPr lang="en-GB" sz="2400" b="0">
                        <a:noFill/>
                        <a:latin typeface="Arial Narrow" pitchFamily="34" charset="0"/>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397" y="6021288"/>
                    <a:ext cx="59896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0079FE"/>
                                  </a:solidFill>
                                  <a:latin typeface="Cambria Math"/>
                                </a:rPr>
                              </m:ctrlPr>
                            </m:sSubPr>
                            <m:e>
                              <m:r>
                                <a:rPr lang="en-GB" sz="2000" b="0" i="1" smtClean="0">
                                  <a:solidFill>
                                    <a:srgbClr val="0079FE"/>
                                  </a:solidFill>
                                  <a:latin typeface="Cambria Math"/>
                                </a:rPr>
                                <m:t>−</m:t>
                              </m:r>
                              <m:r>
                                <a:rPr lang="en-GB" sz="2000" b="0" i="1" smtClean="0">
                                  <a:solidFill>
                                    <a:srgbClr val="0079FE"/>
                                  </a:solidFill>
                                  <a:latin typeface="Cambria Math"/>
                                </a:rPr>
                                <m:t>𝐸</m:t>
                              </m:r>
                            </m:e>
                            <m:sub>
                              <m:r>
                                <a:rPr lang="en-GB" sz="2000" b="0" i="1" smtClean="0">
                                  <a:solidFill>
                                    <a:srgbClr val="0079FE"/>
                                  </a:solidFill>
                                  <a:latin typeface="Cambria Math"/>
                                </a:rPr>
                                <m:t>𝑠</m:t>
                              </m:r>
                            </m:sub>
                          </m:sSub>
                        </m:oMath>
                      </m:oMathPara>
                    </a14:m>
                    <a:endParaRPr lang="en-GB" sz="2000" dirty="0">
                      <a:solidFill>
                        <a:srgbClr val="0079FE"/>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397" y="6021288"/>
                    <a:ext cx="598963" cy="400110"/>
                  </a:xfrm>
                  <a:prstGeom prst="rect">
                    <a:avLst/>
                  </a:prstGeom>
                  <a:blipFill rotWithShape="1">
                    <a:blip r:embed="rId9" cstate="print"/>
                    <a:stretch>
                      <a:fillRect/>
                    </a:stretch>
                  </a:blipFill>
                </p:spPr>
                <p:txBody>
                  <a:bodyPr/>
                  <a:lstStyle/>
                  <a:p>
                    <a:pPr algn="l"/>
                    <a:r>
                      <a:rPr lang="en-GB" sz="2400" b="0">
                        <a:noFill/>
                        <a:latin typeface="Arial Narrow" pitchFamily="34" charset="0"/>
                      </a:rPr>
                      <a:t> </a:t>
                    </a:r>
                  </a:p>
                </p:txBody>
              </p:sp>
            </mc:Fallback>
          </mc:AlternateContent>
        </p:grpSp>
        <p:sp>
          <p:nvSpPr>
            <p:cNvPr id="32" name="Rectangle 31"/>
            <p:cNvSpPr/>
            <p:nvPr/>
          </p:nvSpPr>
          <p:spPr>
            <a:xfrm>
              <a:off x="1994177" y="4128505"/>
              <a:ext cx="4064722" cy="2616101"/>
            </a:xfrm>
            <a:prstGeom prst="rect">
              <a:avLst/>
            </a:prstGeom>
          </p:spPr>
          <p:txBody>
            <a:bodyPr wrap="square">
              <a:spAutoFit/>
            </a:bodyPr>
            <a:lstStyle/>
            <a:p>
              <a:pPr marL="342900" indent="-342900" fontAlgn="auto">
                <a:spcBef>
                  <a:spcPts val="0"/>
                </a:spcBef>
                <a:spcAft>
                  <a:spcPts val="0"/>
                </a:spcAft>
                <a:buClr>
                  <a:srgbClr val="000000"/>
                </a:buClr>
                <a:buFont typeface="Wingdings" pitchFamily="2" charset="2"/>
                <a:buNone/>
                <a:defRPr/>
              </a:pPr>
              <a:r>
                <a:rPr lang="en-GB" sz="2000" b="0" kern="0" dirty="0" smtClean="0">
                  <a:solidFill>
                    <a:srgbClr val="660066"/>
                  </a:solidFill>
                  <a:latin typeface="Arial Narrow" pitchFamily="34" charset="0"/>
                </a:rPr>
                <a:t>THEORY:</a:t>
              </a:r>
            </a:p>
            <a:p>
              <a:pPr marL="4763" indent="-4763" fontAlgn="auto">
                <a:spcBef>
                  <a:spcPts val="0"/>
                </a:spcBef>
                <a:spcAft>
                  <a:spcPts val="0"/>
                </a:spcAft>
                <a:buClr>
                  <a:srgbClr val="000000"/>
                </a:buClr>
                <a:buFont typeface="Wingdings" pitchFamily="2" charset="2"/>
                <a:buNone/>
                <a:defRPr/>
              </a:pPr>
              <a:r>
                <a:rPr lang="de-DE" sz="1600" b="0" kern="0" dirty="0" smtClean="0">
                  <a:solidFill>
                    <a:srgbClr val="000000"/>
                  </a:solidFill>
                  <a:latin typeface="Arial" pitchFamily="34" charset="0"/>
                </a:rPr>
                <a:t>Steve Louie‘s group </a:t>
              </a:r>
            </a:p>
            <a:p>
              <a:pPr marL="4763" indent="-4763" fontAlgn="auto">
                <a:spcBef>
                  <a:spcPts val="0"/>
                </a:spcBef>
                <a:spcAft>
                  <a:spcPts val="0"/>
                </a:spcAft>
                <a:buClr>
                  <a:srgbClr val="000000"/>
                </a:buClr>
                <a:buFont typeface="Wingdings" pitchFamily="2" charset="2"/>
                <a:buNone/>
                <a:defRPr/>
              </a:pPr>
              <a:r>
                <a:rPr lang="de-DE" sz="1600" b="0" i="1" kern="0" dirty="0" smtClean="0">
                  <a:solidFill>
                    <a:srgbClr val="000000"/>
                  </a:solidFill>
                  <a:latin typeface="Arial" pitchFamily="34" charset="0"/>
                </a:rPr>
                <a:t>Nature Phys </a:t>
              </a:r>
              <a:r>
                <a:rPr lang="de-DE" sz="1600" b="0" kern="0" dirty="0" smtClean="0">
                  <a:solidFill>
                    <a:srgbClr val="000000"/>
                  </a:solidFill>
                  <a:latin typeface="Arial" pitchFamily="34" charset="0"/>
                </a:rPr>
                <a:t>2008, </a:t>
              </a:r>
              <a:r>
                <a:rPr lang="de-DE" sz="1600" b="0" i="1" kern="0" dirty="0" smtClean="0">
                  <a:solidFill>
                    <a:srgbClr val="000000"/>
                  </a:solidFill>
                  <a:latin typeface="Arial" pitchFamily="34" charset="0"/>
                </a:rPr>
                <a:t>PRL </a:t>
              </a:r>
              <a:r>
                <a:rPr lang="de-DE" sz="1600" b="0" kern="0" dirty="0" smtClean="0">
                  <a:solidFill>
                    <a:srgbClr val="000000"/>
                  </a:solidFill>
                  <a:latin typeface="Arial" pitchFamily="34" charset="0"/>
                </a:rPr>
                <a:t>2008 </a:t>
              </a:r>
            </a:p>
            <a:p>
              <a:pPr marL="4763" indent="-4763" fontAlgn="auto">
                <a:spcBef>
                  <a:spcPts val="0"/>
                </a:spcBef>
                <a:spcAft>
                  <a:spcPts val="0"/>
                </a:spcAft>
                <a:buClr>
                  <a:srgbClr val="000000"/>
                </a:buClr>
                <a:buFont typeface="Wingdings" pitchFamily="2" charset="2"/>
                <a:buNone/>
                <a:defRPr/>
              </a:pPr>
              <a:r>
                <a:rPr lang="en-GB" sz="1600" b="0" kern="0" dirty="0" smtClean="0">
                  <a:solidFill>
                    <a:srgbClr val="000000"/>
                  </a:solidFill>
                  <a:latin typeface="Arial" pitchFamily="34" charset="0"/>
                </a:rPr>
                <a:t>Francois </a:t>
              </a:r>
              <a:r>
                <a:rPr lang="en-GB" sz="1600" b="0" kern="0" dirty="0" err="1" smtClean="0">
                  <a:solidFill>
                    <a:srgbClr val="000000"/>
                  </a:solidFill>
                  <a:latin typeface="Arial" pitchFamily="34" charset="0"/>
                </a:rPr>
                <a:t>Peeters</a:t>
              </a:r>
              <a:r>
                <a:rPr lang="en-GB" sz="1600" b="0" kern="0" dirty="0" smtClean="0">
                  <a:solidFill>
                    <a:srgbClr val="000000"/>
                  </a:solidFill>
                  <a:latin typeface="Arial" pitchFamily="34" charset="0"/>
                </a:rPr>
                <a:t>’ group </a:t>
              </a:r>
            </a:p>
            <a:p>
              <a:pPr marL="4763" indent="-4763" fontAlgn="auto">
                <a:spcBef>
                  <a:spcPts val="0"/>
                </a:spcBef>
                <a:spcAft>
                  <a:spcPts val="0"/>
                </a:spcAft>
                <a:buClr>
                  <a:srgbClr val="000000"/>
                </a:buClr>
                <a:buFont typeface="Wingdings" pitchFamily="2" charset="2"/>
                <a:buNone/>
                <a:defRPr/>
              </a:pPr>
              <a:r>
                <a:rPr lang="en-GB" sz="1600" b="0" i="1" kern="0" dirty="0" err="1" smtClean="0">
                  <a:solidFill>
                    <a:srgbClr val="000000"/>
                  </a:solidFill>
                  <a:latin typeface="Arial" pitchFamily="34" charset="0"/>
                </a:rPr>
                <a:t>PRB</a:t>
              </a:r>
              <a:r>
                <a:rPr lang="en-GB" sz="1600" b="0" kern="0" dirty="0" smtClean="0">
                  <a:solidFill>
                    <a:srgbClr val="000000"/>
                  </a:solidFill>
                  <a:latin typeface="Arial" pitchFamily="34" charset="0"/>
                </a:rPr>
                <a:t> 2010-2012 </a:t>
              </a:r>
            </a:p>
            <a:p>
              <a:pPr marL="4763" indent="-4763" fontAlgn="auto">
                <a:spcBef>
                  <a:spcPts val="0"/>
                </a:spcBef>
                <a:spcAft>
                  <a:spcPts val="0"/>
                </a:spcAft>
                <a:buClr>
                  <a:srgbClr val="000000"/>
                </a:buClr>
                <a:buFont typeface="Wingdings" pitchFamily="2" charset="2"/>
                <a:buNone/>
                <a:defRPr/>
              </a:pPr>
              <a:r>
                <a:rPr lang="en-GB" sz="1600" b="0" kern="0" dirty="0" err="1" smtClean="0">
                  <a:solidFill>
                    <a:srgbClr val="000000"/>
                  </a:solidFill>
                  <a:latin typeface="Arial" pitchFamily="34" charset="0"/>
                </a:rPr>
                <a:t>Burset</a:t>
              </a:r>
              <a:r>
                <a:rPr lang="en-GB" sz="1600" b="0" kern="0" dirty="0" smtClean="0">
                  <a:solidFill>
                    <a:srgbClr val="000000"/>
                  </a:solidFill>
                  <a:latin typeface="Arial" pitchFamily="34" charset="0"/>
                </a:rPr>
                <a:t> et al, </a:t>
              </a:r>
              <a:r>
                <a:rPr lang="en-GB" sz="1600" b="0" i="1" kern="0" dirty="0" err="1" smtClean="0">
                  <a:solidFill>
                    <a:srgbClr val="000000"/>
                  </a:solidFill>
                  <a:latin typeface="Arial" pitchFamily="34" charset="0"/>
                </a:rPr>
                <a:t>PRB</a:t>
              </a:r>
              <a:r>
                <a:rPr lang="en-GB" sz="1600" b="0" kern="0" dirty="0" smtClean="0">
                  <a:solidFill>
                    <a:srgbClr val="000000"/>
                  </a:solidFill>
                  <a:latin typeface="Arial" pitchFamily="34" charset="0"/>
                </a:rPr>
                <a:t> 2011 </a:t>
              </a:r>
            </a:p>
            <a:p>
              <a:pPr marL="4763" indent="-4763" fontAlgn="auto">
                <a:spcBef>
                  <a:spcPts val="0"/>
                </a:spcBef>
                <a:spcAft>
                  <a:spcPts val="0"/>
                </a:spcAft>
                <a:buClr>
                  <a:srgbClr val="000000"/>
                </a:buClr>
                <a:buFont typeface="Wingdings" pitchFamily="2" charset="2"/>
                <a:buNone/>
                <a:defRPr/>
              </a:pPr>
              <a:r>
                <a:rPr lang="it-IT" sz="1600" b="0" kern="0" dirty="0" smtClean="0">
                  <a:solidFill>
                    <a:srgbClr val="000000"/>
                  </a:solidFill>
                  <a:latin typeface="Arial" pitchFamily="34" charset="0"/>
                </a:rPr>
                <a:t>Ortix </a:t>
              </a:r>
              <a:r>
                <a:rPr lang="it-IT" sz="1600" b="0" kern="0" dirty="0">
                  <a:solidFill>
                    <a:srgbClr val="000000"/>
                  </a:solidFill>
                  <a:latin typeface="Arial" pitchFamily="34" charset="0"/>
                </a:rPr>
                <a:t>et al, </a:t>
              </a:r>
              <a:r>
                <a:rPr lang="it-IT" sz="1600" b="0" i="1" kern="0" dirty="0">
                  <a:solidFill>
                    <a:srgbClr val="000000"/>
                  </a:solidFill>
                  <a:latin typeface="Arial" pitchFamily="34" charset="0"/>
                </a:rPr>
                <a:t>P</a:t>
              </a:r>
              <a:r>
                <a:rPr lang="en-GB" sz="1600" b="0" i="1" kern="0" dirty="0">
                  <a:solidFill>
                    <a:srgbClr val="000000"/>
                  </a:solidFill>
                  <a:latin typeface="Arial" pitchFamily="34" charset="0"/>
                </a:rPr>
                <a:t>RB</a:t>
              </a:r>
              <a:r>
                <a:rPr lang="en-GB" sz="1600" b="0" kern="0" dirty="0">
                  <a:solidFill>
                    <a:srgbClr val="000000"/>
                  </a:solidFill>
                  <a:latin typeface="Arial" pitchFamily="34" charset="0"/>
                </a:rPr>
                <a:t> </a:t>
              </a:r>
              <a:r>
                <a:rPr lang="en-GB" sz="1600" b="0" kern="0" dirty="0" smtClean="0">
                  <a:solidFill>
                    <a:srgbClr val="000000"/>
                  </a:solidFill>
                  <a:latin typeface="Arial" pitchFamily="34" charset="0"/>
                </a:rPr>
                <a:t>2012</a:t>
              </a:r>
              <a:endParaRPr lang="en-GB" sz="1600" b="0" kern="0" dirty="0">
                <a:solidFill>
                  <a:srgbClr val="000000"/>
                </a:solidFill>
                <a:latin typeface="Arial" pitchFamily="34" charset="0"/>
              </a:endParaRPr>
            </a:p>
            <a:p>
              <a:pPr marL="4763" indent="-4763" fontAlgn="auto">
                <a:spcBef>
                  <a:spcPts val="0"/>
                </a:spcBef>
                <a:spcAft>
                  <a:spcPts val="0"/>
                </a:spcAft>
                <a:buClr>
                  <a:srgbClr val="000000"/>
                </a:buClr>
                <a:buFont typeface="Wingdings" pitchFamily="2" charset="2"/>
                <a:buNone/>
                <a:defRPr/>
              </a:pPr>
              <a:r>
                <a:rPr lang="en-GB" sz="1600" b="0" kern="0" dirty="0" err="1" smtClean="0">
                  <a:solidFill>
                    <a:srgbClr val="000000"/>
                  </a:solidFill>
                  <a:latin typeface="Arial" pitchFamily="34" charset="0"/>
                </a:rPr>
                <a:t>Kindermann</a:t>
              </a:r>
              <a:r>
                <a:rPr lang="en-GB" sz="1600" b="0" kern="0" dirty="0" smtClean="0">
                  <a:solidFill>
                    <a:srgbClr val="000000"/>
                  </a:solidFill>
                  <a:latin typeface="Arial" pitchFamily="34" charset="0"/>
                </a:rPr>
                <a:t> et </a:t>
              </a:r>
              <a:r>
                <a:rPr lang="en-GB" sz="1600" b="0" kern="0" dirty="0">
                  <a:solidFill>
                    <a:srgbClr val="000000"/>
                  </a:solidFill>
                  <a:latin typeface="Arial" pitchFamily="34" charset="0"/>
                </a:rPr>
                <a:t>al, </a:t>
              </a:r>
              <a:r>
                <a:rPr lang="en-GB" sz="1600" b="0" i="1" kern="0" dirty="0">
                  <a:solidFill>
                    <a:srgbClr val="000000"/>
                  </a:solidFill>
                  <a:latin typeface="Arial" pitchFamily="34" charset="0"/>
                </a:rPr>
                <a:t>PRB </a:t>
              </a:r>
              <a:r>
                <a:rPr lang="en-GB" sz="1600" b="0" kern="0" dirty="0" smtClean="0">
                  <a:solidFill>
                    <a:srgbClr val="000000"/>
                  </a:solidFill>
                  <a:latin typeface="Arial" pitchFamily="34" charset="0"/>
                </a:rPr>
                <a:t>2012</a:t>
              </a:r>
            </a:p>
            <a:p>
              <a:pPr marL="4763" indent="-4763" fontAlgn="auto">
                <a:spcBef>
                  <a:spcPts val="0"/>
                </a:spcBef>
                <a:spcAft>
                  <a:spcPts val="0"/>
                </a:spcAft>
                <a:buClr>
                  <a:srgbClr val="000000"/>
                </a:buClr>
                <a:buFont typeface="Wingdings" pitchFamily="2" charset="2"/>
                <a:buNone/>
                <a:defRPr/>
              </a:pPr>
              <a:r>
                <a:rPr lang="en-GB" sz="1600" b="0" kern="0" dirty="0" err="1" smtClean="0">
                  <a:solidFill>
                    <a:srgbClr val="000000"/>
                  </a:solidFill>
                  <a:latin typeface="Arial" pitchFamily="34" charset="0"/>
                </a:rPr>
                <a:t>Fal’ko</a:t>
              </a:r>
              <a:r>
                <a:rPr lang="en-GB" sz="1600" b="0" kern="0" dirty="0" smtClean="0">
                  <a:solidFill>
                    <a:srgbClr val="000000"/>
                  </a:solidFill>
                  <a:latin typeface="Arial" pitchFamily="34" charset="0"/>
                </a:rPr>
                <a:t> </a:t>
              </a:r>
              <a:r>
                <a:rPr lang="en-GB" sz="1600" b="0" kern="0" dirty="0">
                  <a:solidFill>
                    <a:srgbClr val="000000"/>
                  </a:solidFill>
                  <a:latin typeface="Arial" pitchFamily="34" charset="0"/>
                </a:rPr>
                <a:t>et al, </a:t>
              </a:r>
              <a:r>
                <a:rPr lang="en-GB" sz="1600" b="0" i="1" kern="0" dirty="0">
                  <a:solidFill>
                    <a:srgbClr val="000000"/>
                  </a:solidFill>
                  <a:latin typeface="Arial" pitchFamily="34" charset="0"/>
                </a:rPr>
                <a:t>P</a:t>
              </a:r>
              <a:r>
                <a:rPr lang="de-DE" sz="1600" b="0" i="1" kern="0" dirty="0" smtClean="0">
                  <a:solidFill>
                    <a:srgbClr val="000000"/>
                  </a:solidFill>
                  <a:latin typeface="Arial" pitchFamily="34" charset="0"/>
                </a:rPr>
                <a:t>RB</a:t>
              </a:r>
              <a:r>
                <a:rPr lang="de-DE" sz="1600" b="0" kern="0" dirty="0" smtClean="0">
                  <a:solidFill>
                    <a:srgbClr val="000000"/>
                  </a:solidFill>
                  <a:latin typeface="Arial" pitchFamily="34" charset="0"/>
                </a:rPr>
                <a:t> 2013</a:t>
              </a:r>
            </a:p>
            <a:p>
              <a:pPr marL="4763" indent="-4763" fontAlgn="auto">
                <a:spcBef>
                  <a:spcPts val="0"/>
                </a:spcBef>
                <a:spcAft>
                  <a:spcPts val="0"/>
                </a:spcAft>
                <a:buClr>
                  <a:srgbClr val="000000"/>
                </a:buClr>
                <a:buFont typeface="Wingdings" pitchFamily="2" charset="2"/>
                <a:buNone/>
                <a:defRPr/>
              </a:pPr>
              <a:r>
                <a:rPr lang="de-DE" sz="1600" b="0" kern="0" dirty="0" smtClean="0">
                  <a:solidFill>
                    <a:srgbClr val="000000"/>
                  </a:solidFill>
                  <a:latin typeface="Arial" pitchFamily="34" charset="0"/>
                </a:rPr>
                <a:t>and SOME MORE</a:t>
              </a:r>
              <a:endParaRPr lang="de-DE" sz="1600" b="0" kern="0" dirty="0">
                <a:solidFill>
                  <a:srgbClr val="000000"/>
                </a:solidFill>
                <a:latin typeface="Arial" pitchFamily="34" charset="0"/>
              </a:endParaRPr>
            </a:p>
          </p:txBody>
        </p:sp>
      </p:grpSp>
      <p:sp>
        <p:nvSpPr>
          <p:cNvPr id="8" name="TextBox 7"/>
          <p:cNvSpPr txBox="1"/>
          <p:nvPr/>
        </p:nvSpPr>
        <p:spPr>
          <a:xfrm>
            <a:off x="1974267" y="3563586"/>
            <a:ext cx="4956464" cy="461665"/>
          </a:xfrm>
          <a:prstGeom prst="rect">
            <a:avLst/>
          </a:prstGeom>
          <a:noFill/>
        </p:spPr>
        <p:txBody>
          <a:bodyPr wrap="square" rtlCol="0">
            <a:spAutoFit/>
          </a:bodyPr>
          <a:lstStyle/>
          <a:p>
            <a:r>
              <a:rPr lang="en-GB" sz="2400" b="0" dirty="0" smtClean="0">
                <a:latin typeface="Comic Sans MS" panose="030F0702030302020204" pitchFamily="66" charset="0"/>
              </a:rPr>
              <a:t>1.8% lattice mismatch</a:t>
            </a:r>
            <a:endParaRPr lang="en-GB" sz="2400" b="0" dirty="0">
              <a:latin typeface="Comic Sans MS" panose="030F0702030302020204" pitchFamily="66" charset="0"/>
            </a:endParaRPr>
          </a:p>
        </p:txBody>
      </p:sp>
      <p:sp>
        <p:nvSpPr>
          <p:cNvPr id="9" name="TextBox 8"/>
          <p:cNvSpPr txBox="1"/>
          <p:nvPr/>
        </p:nvSpPr>
        <p:spPr>
          <a:xfrm>
            <a:off x="7788684" y="3092261"/>
            <a:ext cx="1311451" cy="523220"/>
          </a:xfrm>
          <a:prstGeom prst="rect">
            <a:avLst/>
          </a:prstGeom>
          <a:noFill/>
        </p:spPr>
        <p:txBody>
          <a:bodyPr wrap="square" rtlCol="0">
            <a:spAutoFit/>
          </a:bodyPr>
          <a:lstStyle/>
          <a:p>
            <a:r>
              <a:rPr lang="en-GB" dirty="0" smtClean="0">
                <a:solidFill>
                  <a:schemeClr val="tx1"/>
                </a:solidFill>
              </a:rPr>
              <a:t>STM</a:t>
            </a:r>
            <a:endParaRPr lang="en-GB" dirty="0">
              <a:solidFill>
                <a:schemeClr val="tx1"/>
              </a:solidFill>
            </a:endParaRPr>
          </a:p>
        </p:txBody>
      </p:sp>
    </p:spTree>
    <p:extLst>
      <p:ext uri="{BB962C8B-B14F-4D97-AF65-F5344CB8AC3E}">
        <p14:creationId xmlns:p14="http://schemas.microsoft.com/office/powerpoint/2010/main" val="220826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500"/>
                                        <p:tgtEl>
                                          <p:spTgt spid="118"/>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mph" presetSubtype="0" autoRev="1" fill="hold" nodeType="clickEffect">
                                  <p:stCondLst>
                                    <p:cond delay="0"/>
                                  </p:stCondLst>
                                  <p:childTnLst>
                                    <p:animRot by="1800000">
                                      <p:cBhvr>
                                        <p:cTn id="22" dur="10000" fill="hold"/>
                                        <p:tgtEl>
                                          <p:spTgt spid="5"/>
                                        </p:tgtEl>
                                        <p:attrNameLst>
                                          <p:attrName>r</p:attrName>
                                        </p:attrNameLst>
                                      </p:cBhvr>
                                    </p:animRot>
                                  </p:childTnLst>
                                </p:cTn>
                              </p:par>
                            </p:childTnLst>
                          </p:cTn>
                        </p:par>
                        <p:par>
                          <p:cTn id="23" fill="hold">
                            <p:stCondLst>
                              <p:cond delay="2000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14"/>
          <p:cNvGrpSpPr/>
          <p:nvPr/>
        </p:nvGrpSpPr>
        <p:grpSpPr>
          <a:xfrm>
            <a:off x="5409913" y="3608259"/>
            <a:ext cx="3122594" cy="3122594"/>
            <a:chOff x="5193822" y="476672"/>
            <a:chExt cx="3554642" cy="3554642"/>
          </a:xfrm>
        </p:grpSpPr>
        <p:pic>
          <p:nvPicPr>
            <p:cNvPr id="116" name="Picture 1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3822" y="476672"/>
              <a:ext cx="3554642" cy="3554642"/>
            </a:xfrm>
            <a:prstGeom prst="rect">
              <a:avLst/>
            </a:prstGeom>
          </p:spPr>
        </p:pic>
        <p:cxnSp>
          <p:nvCxnSpPr>
            <p:cNvPr id="117" name="Straight Connector 116"/>
            <p:cNvCxnSpPr/>
            <p:nvPr/>
          </p:nvCxnSpPr>
          <p:spPr>
            <a:xfrm flipV="1">
              <a:off x="6968629" y="477145"/>
              <a:ext cx="0" cy="1776848"/>
            </a:xfrm>
            <a:prstGeom prst="line">
              <a:avLst/>
            </a:prstGeom>
            <a:noFill/>
            <a:ln w="19050" cap="flat" cmpd="sng" algn="ctr">
              <a:solidFill>
                <a:sysClr val="windowText" lastClr="000000"/>
              </a:solidFill>
              <a:prstDash val="solid"/>
            </a:ln>
            <a:effectLst/>
          </p:spPr>
        </p:cxnSp>
      </p:grpSp>
      <p:sp>
        <p:nvSpPr>
          <p:cNvPr id="389127" name="Rectangle 7"/>
          <p:cNvSpPr>
            <a:spLocks noChangeArrowheads="1"/>
          </p:cNvSpPr>
          <p:nvPr/>
        </p:nvSpPr>
        <p:spPr bwMode="auto">
          <a:xfrm>
            <a:off x="959855" y="0"/>
            <a:ext cx="7313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3600" b="0" dirty="0" smtClean="0">
                <a:solidFill>
                  <a:srgbClr val="660066"/>
                </a:solidFill>
                <a:effectLst>
                  <a:outerShdw blurRad="38100" dist="38100" dir="2700000" algn="tl">
                    <a:srgbClr val="C0C0C0"/>
                  </a:outerShdw>
                </a:effectLst>
                <a:latin typeface="Comic Sans MS" pitchFamily="66" charset="0"/>
              </a:rPr>
              <a:t>moiré patterns: graphene on hBN</a:t>
            </a:r>
            <a:endParaRPr lang="ru-RU" sz="3600" b="0" dirty="0">
              <a:solidFill>
                <a:srgbClr val="660066"/>
              </a:solidFill>
              <a:effectLst>
                <a:outerShdw blurRad="38100" dist="38100" dir="2700000" algn="tl">
                  <a:srgbClr val="C0C0C0"/>
                </a:outerShdw>
              </a:effectLst>
              <a:latin typeface="Comic Sans MS" pitchFamily="66" charset="0"/>
            </a:endParaRPr>
          </a:p>
        </p:txBody>
      </p:sp>
      <p:grpSp>
        <p:nvGrpSpPr>
          <p:cNvPr id="3" name="Group 1"/>
          <p:cNvGrpSpPr/>
          <p:nvPr/>
        </p:nvGrpSpPr>
        <p:grpSpPr>
          <a:xfrm>
            <a:off x="1176369" y="646331"/>
            <a:ext cx="7139940" cy="2725519"/>
            <a:chOff x="1176369" y="646331"/>
            <a:chExt cx="7139940" cy="2725519"/>
          </a:xfrm>
        </p:grpSpPr>
        <p:sp>
          <p:nvSpPr>
            <p:cNvPr id="19" name="Rectangle 18"/>
            <p:cNvSpPr>
              <a:spLocks noChangeArrowheads="1"/>
            </p:cNvSpPr>
            <p:nvPr/>
          </p:nvSpPr>
          <p:spPr bwMode="auto">
            <a:xfrm>
              <a:off x="2710096" y="3031115"/>
              <a:ext cx="2734251" cy="340735"/>
            </a:xfrm>
            <a:prstGeom prst="rect">
              <a:avLst/>
            </a:prstGeom>
            <a:noFill/>
            <a:ln w="9525" algn="ctr">
              <a:noFill/>
              <a:miter lim="800000"/>
              <a:headEnd/>
              <a:tailEnd/>
            </a:ln>
            <a:effectLst/>
          </p:spPr>
          <p:txBody>
            <a:bodyPr wrap="none" lIns="90000" tIns="46800" rIns="90000" bIns="46800">
              <a:spAutoFit/>
            </a:bodyPr>
            <a:lstStyle/>
            <a:p>
              <a:pPr algn="r">
                <a:defRPr/>
              </a:pPr>
              <a:r>
                <a:rPr lang="en-GB" sz="1600" b="0" dirty="0" err="1" smtClean="0">
                  <a:solidFill>
                    <a:srgbClr val="000000"/>
                  </a:solidFill>
                  <a:effectLst>
                    <a:outerShdw blurRad="38100" dist="38100" dir="2700000" algn="tl">
                      <a:srgbClr val="C0C0C0"/>
                    </a:outerShdw>
                  </a:effectLst>
                  <a:latin typeface="Arial Narrow" pitchFamily="34" charset="0"/>
                </a:rPr>
                <a:t>Yankowitz</a:t>
              </a:r>
              <a:r>
                <a:rPr lang="en-GB" sz="1600" b="0" dirty="0" smtClean="0">
                  <a:solidFill>
                    <a:srgbClr val="000000"/>
                  </a:solidFill>
                  <a:effectLst>
                    <a:outerShdw blurRad="38100" dist="38100" dir="2700000" algn="tl">
                      <a:srgbClr val="C0C0C0"/>
                    </a:outerShdw>
                  </a:effectLst>
                  <a:latin typeface="Arial Narrow" pitchFamily="34" charset="0"/>
                </a:rPr>
                <a:t> et al, </a:t>
              </a:r>
              <a:r>
                <a:rPr lang="en-GB" sz="1600" b="0" i="1" dirty="0" smtClean="0">
                  <a:solidFill>
                    <a:srgbClr val="000000"/>
                  </a:solidFill>
                  <a:effectLst>
                    <a:outerShdw blurRad="38100" dist="38100" dir="2700000" algn="tl">
                      <a:srgbClr val="C0C0C0"/>
                    </a:outerShdw>
                  </a:effectLst>
                  <a:latin typeface="Arial Narrow" pitchFamily="34" charset="0"/>
                </a:rPr>
                <a:t>Nature Phys </a:t>
              </a:r>
              <a:r>
                <a:rPr lang="en-GB" sz="1600" b="0" dirty="0" smtClean="0">
                  <a:solidFill>
                    <a:srgbClr val="000000"/>
                  </a:solidFill>
                  <a:effectLst>
                    <a:outerShdw blurRad="38100" dist="38100" dir="2700000" algn="tl">
                      <a:srgbClr val="C0C0C0"/>
                    </a:outerShdw>
                  </a:effectLst>
                  <a:latin typeface="Arial Narrow" pitchFamily="34" charset="0"/>
                </a:rPr>
                <a:t>2012</a:t>
              </a:r>
              <a:endParaRPr lang="en-GB" sz="1600" b="0" dirty="0" smtClean="0">
                <a:solidFill>
                  <a:srgbClr val="660066"/>
                </a:solidFill>
                <a:effectLst>
                  <a:outerShdw blurRad="38100" dist="38100" dir="2700000" algn="tl">
                    <a:srgbClr val="C0C0C0"/>
                  </a:outerShdw>
                </a:effectLst>
                <a:latin typeface="Comic Sans MS" pitchFamily="66" charset="0"/>
              </a:endParaRPr>
            </a:p>
          </p:txBody>
        </p:sp>
        <p:grpSp>
          <p:nvGrpSpPr>
            <p:cNvPr id="4" name="Group 15"/>
            <p:cNvGrpSpPr/>
            <p:nvPr/>
          </p:nvGrpSpPr>
          <p:grpSpPr>
            <a:xfrm>
              <a:off x="1176369" y="646331"/>
              <a:ext cx="7139940" cy="2461084"/>
              <a:chOff x="107504" y="4358698"/>
              <a:chExt cx="7139940" cy="2461084"/>
            </a:xfrm>
          </p:grpSpPr>
          <p:pic>
            <p:nvPicPr>
              <p:cNvPr id="18"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3" t="13916" r="1211" b="2564"/>
              <a:stretch/>
            </p:blipFill>
            <p:spPr bwMode="auto">
              <a:xfrm>
                <a:off x="107504" y="4517763"/>
                <a:ext cx="7139940" cy="223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2385472" y="4365104"/>
                <a:ext cx="170304" cy="2454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b="0">
                  <a:ln>
                    <a:solidFill>
                      <a:prstClr val="white"/>
                    </a:solidFill>
                  </a:ln>
                  <a:solidFill>
                    <a:prstClr val="white"/>
                  </a:solidFill>
                </a:endParaRPr>
              </a:p>
            </p:txBody>
          </p:sp>
          <p:sp>
            <p:nvSpPr>
              <p:cNvPr id="21" name="Rectangle 20"/>
              <p:cNvSpPr/>
              <p:nvPr/>
            </p:nvSpPr>
            <p:spPr>
              <a:xfrm>
                <a:off x="4837172" y="4358698"/>
                <a:ext cx="170304" cy="2454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b="0">
                  <a:ln>
                    <a:solidFill>
                      <a:prstClr val="white"/>
                    </a:solidFill>
                  </a:ln>
                  <a:solidFill>
                    <a:prstClr val="white"/>
                  </a:solidFill>
                </a:endParaRPr>
              </a:p>
            </p:txBody>
          </p:sp>
        </p:grpSp>
        <p:sp>
          <p:nvSpPr>
            <p:cNvPr id="22" name="Rectangle 21"/>
            <p:cNvSpPr>
              <a:spLocks noChangeArrowheads="1"/>
            </p:cNvSpPr>
            <p:nvPr/>
          </p:nvSpPr>
          <p:spPr bwMode="auto">
            <a:xfrm>
              <a:off x="4992793" y="825790"/>
              <a:ext cx="903109" cy="402291"/>
            </a:xfrm>
            <a:prstGeom prst="rect">
              <a:avLst/>
            </a:prstGeom>
            <a:noFill/>
            <a:ln w="9525" algn="ctr">
              <a:noFill/>
              <a:miter lim="800000"/>
              <a:headEnd/>
              <a:tailEnd/>
            </a:ln>
            <a:effectLst/>
          </p:spPr>
          <p:txBody>
            <a:bodyPr wrap="none" lIns="90000" tIns="46800" rIns="90000" bIns="46800">
              <a:spAutoFit/>
            </a:bodyPr>
            <a:lstStyle/>
            <a:p>
              <a:pPr algn="r" fontAlgn="auto">
                <a:spcBef>
                  <a:spcPts val="0"/>
                </a:spcBef>
                <a:spcAft>
                  <a:spcPts val="0"/>
                </a:spcAft>
                <a:defRPr/>
              </a:pPr>
              <a:r>
                <a:rPr lang="en-GB" sz="2000" b="0" dirty="0" smtClean="0">
                  <a:solidFill>
                    <a:prstClr val="white"/>
                  </a:solidFill>
                  <a:latin typeface="Calibri"/>
                </a:rPr>
                <a:t>6.0 nm</a:t>
              </a:r>
            </a:p>
          </p:txBody>
        </p:sp>
        <p:sp>
          <p:nvSpPr>
            <p:cNvPr id="23" name="Rectangle 22"/>
            <p:cNvSpPr>
              <a:spLocks noChangeArrowheads="1"/>
            </p:cNvSpPr>
            <p:nvPr/>
          </p:nvSpPr>
          <p:spPr bwMode="auto">
            <a:xfrm>
              <a:off x="1247691" y="805396"/>
              <a:ext cx="2199939" cy="402291"/>
            </a:xfrm>
            <a:prstGeom prst="rect">
              <a:avLst/>
            </a:prstGeom>
            <a:noFill/>
            <a:ln w="9525" algn="ctr">
              <a:noFill/>
              <a:miter lim="800000"/>
              <a:headEnd/>
              <a:tailEnd/>
            </a:ln>
            <a:effectLst/>
          </p:spPr>
          <p:txBody>
            <a:bodyPr wrap="none" lIns="90000" tIns="46800" rIns="90000" bIns="46800">
              <a:spAutoFit/>
            </a:bodyPr>
            <a:lstStyle/>
            <a:p>
              <a:pPr algn="r" fontAlgn="auto">
                <a:spcBef>
                  <a:spcPts val="0"/>
                </a:spcBef>
                <a:spcAft>
                  <a:spcPts val="0"/>
                </a:spcAft>
                <a:defRPr/>
              </a:pPr>
              <a:r>
                <a:rPr lang="en-GB" sz="2000" b="0" dirty="0" smtClean="0">
                  <a:solidFill>
                    <a:prstClr val="white"/>
                  </a:solidFill>
                  <a:latin typeface="Calibri"/>
                </a:rPr>
                <a:t>periodicity =2.4 nm</a:t>
              </a:r>
            </a:p>
          </p:txBody>
        </p:sp>
        <p:sp>
          <p:nvSpPr>
            <p:cNvPr id="24" name="Rectangle 23"/>
            <p:cNvSpPr>
              <a:spLocks noChangeArrowheads="1"/>
            </p:cNvSpPr>
            <p:nvPr/>
          </p:nvSpPr>
          <p:spPr bwMode="auto">
            <a:xfrm>
              <a:off x="7272208" y="826510"/>
              <a:ext cx="1032953" cy="402291"/>
            </a:xfrm>
            <a:prstGeom prst="rect">
              <a:avLst/>
            </a:prstGeom>
            <a:noFill/>
            <a:ln w="9525" algn="ctr">
              <a:noFill/>
              <a:miter lim="800000"/>
              <a:headEnd/>
              <a:tailEnd/>
            </a:ln>
            <a:effectLst/>
          </p:spPr>
          <p:txBody>
            <a:bodyPr wrap="none" lIns="90000" tIns="46800" rIns="90000" bIns="46800">
              <a:spAutoFit/>
            </a:bodyPr>
            <a:lstStyle/>
            <a:p>
              <a:pPr algn="r" fontAlgn="auto">
                <a:spcBef>
                  <a:spcPts val="0"/>
                </a:spcBef>
                <a:spcAft>
                  <a:spcPts val="0"/>
                </a:spcAft>
                <a:defRPr/>
              </a:pPr>
              <a:r>
                <a:rPr lang="en-GB" sz="2000" b="0" dirty="0" smtClean="0">
                  <a:solidFill>
                    <a:prstClr val="white"/>
                  </a:solidFill>
                  <a:latin typeface="Calibri"/>
                </a:rPr>
                <a:t>11.5 nm</a:t>
              </a:r>
            </a:p>
          </p:txBody>
        </p:sp>
      </p:grpSp>
      <p:grpSp>
        <p:nvGrpSpPr>
          <p:cNvPr id="5" name="Group 109"/>
          <p:cNvGrpSpPr/>
          <p:nvPr/>
        </p:nvGrpSpPr>
        <p:grpSpPr>
          <a:xfrm>
            <a:off x="5409913" y="3608260"/>
            <a:ext cx="3122594" cy="3123010"/>
            <a:chOff x="5121814" y="848207"/>
            <a:chExt cx="3554642" cy="3555115"/>
          </a:xfrm>
        </p:grpSpPr>
        <p:pic>
          <p:nvPicPr>
            <p:cNvPr id="111" name="Picture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1814" y="848680"/>
              <a:ext cx="3554642" cy="3554642"/>
            </a:xfrm>
            <a:prstGeom prst="rect">
              <a:avLst/>
            </a:prstGeom>
          </p:spPr>
        </p:pic>
        <p:cxnSp>
          <p:nvCxnSpPr>
            <p:cNvPr id="112" name="Straight Connector 111"/>
            <p:cNvCxnSpPr/>
            <p:nvPr/>
          </p:nvCxnSpPr>
          <p:spPr>
            <a:xfrm flipV="1">
              <a:off x="6898558" y="848207"/>
              <a:ext cx="0" cy="1776848"/>
            </a:xfrm>
            <a:prstGeom prst="line">
              <a:avLst/>
            </a:prstGeom>
            <a:noFill/>
            <a:ln w="19050" cap="flat" cmpd="sng" algn="ctr">
              <a:solidFill>
                <a:srgbClr val="000000"/>
              </a:solidFill>
              <a:prstDash val="solid"/>
            </a:ln>
            <a:effectLst/>
          </p:spPr>
        </p:cxnSp>
      </p:grpSp>
      <p:sp>
        <p:nvSpPr>
          <p:cNvPr id="118" name="Rectangle 117"/>
          <p:cNvSpPr/>
          <p:nvPr/>
        </p:nvSpPr>
        <p:spPr>
          <a:xfrm>
            <a:off x="6764434" y="3275748"/>
            <a:ext cx="472037" cy="400110"/>
          </a:xfrm>
          <a:prstGeom prst="rect">
            <a:avLst/>
          </a:prstGeom>
        </p:spPr>
        <p:txBody>
          <a:bodyPr wrap="square">
            <a:spAutoFit/>
          </a:bodyPr>
          <a:lstStyle/>
          <a:p>
            <a:pPr algn="l" fontAlgn="auto">
              <a:spcBef>
                <a:spcPts val="0"/>
              </a:spcBef>
              <a:spcAft>
                <a:spcPts val="0"/>
              </a:spcAft>
            </a:pPr>
            <a:r>
              <a:rPr lang="en-GB" sz="1800" b="0" dirty="0" smtClean="0">
                <a:solidFill>
                  <a:prstClr val="black"/>
                </a:solidFill>
                <a:latin typeface="Calibri"/>
              </a:rPr>
              <a:t> </a:t>
            </a:r>
            <a:r>
              <a:rPr lang="en-GB" sz="2000" b="0" dirty="0" smtClean="0">
                <a:solidFill>
                  <a:prstClr val="black"/>
                </a:solidFill>
                <a:latin typeface="Calibri"/>
                <a:sym typeface="Symbol"/>
              </a:rPr>
              <a:t></a:t>
            </a:r>
            <a:endParaRPr lang="en-GB" sz="2000" b="0" dirty="0">
              <a:solidFill>
                <a:prstClr val="black"/>
              </a:solidFill>
              <a:latin typeface="Calibri"/>
            </a:endParaRPr>
          </a:p>
        </p:txBody>
      </p:sp>
      <p:grpSp>
        <p:nvGrpSpPr>
          <p:cNvPr id="6" name="Group 118"/>
          <p:cNvGrpSpPr/>
          <p:nvPr/>
        </p:nvGrpSpPr>
        <p:grpSpPr>
          <a:xfrm>
            <a:off x="5652188" y="3896291"/>
            <a:ext cx="2696530" cy="2593488"/>
            <a:chOff x="3662613" y="764704"/>
            <a:chExt cx="3069627" cy="2952328"/>
          </a:xfrm>
        </p:grpSpPr>
        <p:grpSp>
          <p:nvGrpSpPr>
            <p:cNvPr id="7" name="Group 119"/>
            <p:cNvGrpSpPr/>
            <p:nvPr/>
          </p:nvGrpSpPr>
          <p:grpSpPr>
            <a:xfrm>
              <a:off x="3662613" y="764704"/>
              <a:ext cx="3069627" cy="2952328"/>
              <a:chOff x="6453353" y="767408"/>
              <a:chExt cx="3127262" cy="3007762"/>
            </a:xfrm>
          </p:grpSpPr>
          <p:pic>
            <p:nvPicPr>
              <p:cNvPr id="122" name="Picture 1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3353" y="767408"/>
                <a:ext cx="3127262" cy="3007762"/>
              </a:xfrm>
              <a:prstGeom prst="rect">
                <a:avLst/>
              </a:prstGeom>
              <a:effectLst>
                <a:glow rad="63500">
                  <a:srgbClr val="4F81BD">
                    <a:satMod val="175000"/>
                    <a:alpha val="40000"/>
                  </a:srgbClr>
                </a:glow>
              </a:effectLst>
            </p:spPr>
          </p:pic>
          <p:sp>
            <p:nvSpPr>
              <p:cNvPr id="123" name="TextBox 122"/>
              <p:cNvSpPr txBox="1"/>
              <p:nvPr/>
            </p:nvSpPr>
            <p:spPr>
              <a:xfrm>
                <a:off x="7293755" y="1665343"/>
                <a:ext cx="389005" cy="533044"/>
              </a:xfrm>
              <a:prstGeom prst="rect">
                <a:avLst/>
              </a:prstGeom>
              <a:solidFill>
                <a:srgbClr val="FFC000"/>
              </a:solidFill>
              <a:ln>
                <a:solidFill>
                  <a:srgbClr val="FFC000"/>
                </a:solidFill>
              </a:ln>
              <a:effectLst>
                <a:glow rad="101600">
                  <a:sysClr val="window" lastClr="FFFFFF">
                    <a:alpha val="60000"/>
                  </a:sysClr>
                </a:glow>
                <a:outerShdw blurRad="50800" dist="38100" dir="2700000" algn="tl" rotWithShape="0">
                  <a:prstClr val="black">
                    <a:alpha val="40000"/>
                  </a:prstClr>
                </a:outerShdw>
                <a:softEdge rad="304800"/>
              </a:effectLst>
            </p:spPr>
            <p:txBody>
              <a:bodyPr wrap="none" rtlCol="0">
                <a:spAutoFit/>
              </a:bodyPr>
              <a:lstStyle/>
              <a:p>
                <a:pPr algn="l" fontAlgn="auto">
                  <a:spcBef>
                    <a:spcPts val="0"/>
                  </a:spcBef>
                  <a:spcAft>
                    <a:spcPts val="0"/>
                  </a:spcAft>
                  <a:defRPr/>
                </a:pPr>
                <a:r>
                  <a:rPr lang="en-GB" kern="0" dirty="0" smtClean="0">
                    <a:ln>
                      <a:solidFill>
                        <a:srgbClr val="000000"/>
                      </a:solidFill>
                    </a:ln>
                    <a:solidFill>
                      <a:prstClr val="black"/>
                    </a:solidFill>
                    <a:effectLst>
                      <a:glow rad="101600">
                        <a:prstClr val="white">
                          <a:alpha val="60000"/>
                        </a:prstClr>
                      </a:glow>
                    </a:effectLst>
                    <a:latin typeface="Symbol" pitchFamily="18" charset="2"/>
                  </a:rPr>
                  <a:t>l</a:t>
                </a:r>
              </a:p>
            </p:txBody>
          </p:sp>
        </p:grpSp>
        <p:sp>
          <p:nvSpPr>
            <p:cNvPr id="121" name="Rectangle 120"/>
            <p:cNvSpPr/>
            <p:nvPr/>
          </p:nvSpPr>
          <p:spPr>
            <a:xfrm>
              <a:off x="4182109" y="2224028"/>
              <a:ext cx="992672" cy="45719"/>
            </a:xfrm>
            <a:prstGeom prst="rect">
              <a:avLst/>
            </a:prstGeom>
            <a:solidFill>
              <a:sysClr val="windowText" lastClr="000000"/>
            </a:solidFill>
            <a:ln w="9525" cap="flat" cmpd="sng" algn="ctr">
              <a:noFill/>
              <a:prstDash val="solid"/>
            </a:ln>
            <a:effectLst>
              <a:glow rad="101600">
                <a:sysClr val="window" lastClr="FFFFFF">
                  <a:alpha val="60000"/>
                </a:sysClr>
              </a:glow>
              <a:outerShdw blurRad="50800" dist="38100" dir="2700000" algn="tl" rotWithShape="0">
                <a:prstClr val="black">
                  <a:alpha val="40000"/>
                </a:prstClr>
              </a:outerShdw>
            </a:effectLst>
          </p:spPr>
          <p:txBody>
            <a:bodyPr rtlCol="0" anchor="ctr"/>
            <a:lstStyle/>
            <a:p>
              <a:pPr fontAlgn="auto">
                <a:spcBef>
                  <a:spcPts val="0"/>
                </a:spcBef>
                <a:spcAft>
                  <a:spcPts val="0"/>
                </a:spcAft>
                <a:defRPr/>
              </a:pPr>
              <a:endParaRPr lang="en-GB" sz="1800" b="0" kern="0" smtClean="0">
                <a:solidFill>
                  <a:prstClr val="white"/>
                </a:solidFill>
                <a:latin typeface="Calibri"/>
              </a:endParaRPr>
            </a:p>
          </p:txBody>
        </p:sp>
      </p:grpSp>
      <p:grpSp>
        <p:nvGrpSpPr>
          <p:cNvPr id="8" name="Group 27"/>
          <p:cNvGrpSpPr/>
          <p:nvPr/>
        </p:nvGrpSpPr>
        <p:grpSpPr>
          <a:xfrm>
            <a:off x="25456" y="3475803"/>
            <a:ext cx="2719860" cy="3123428"/>
            <a:chOff x="397" y="3441723"/>
            <a:chExt cx="2843411" cy="3299645"/>
          </a:xfrm>
        </p:grpSpPr>
        <p:pic>
          <p:nvPicPr>
            <p:cNvPr id="29" name="Picture 2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75" t="7418" r="5785" b="1012"/>
            <a:stretch/>
          </p:blipFill>
          <p:spPr bwMode="auto">
            <a:xfrm>
              <a:off x="562137" y="3441723"/>
              <a:ext cx="2281671" cy="329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0" name="TextBox 29"/>
                <p:cNvSpPr txBox="1"/>
                <p:nvPr/>
              </p:nvSpPr>
              <p:spPr>
                <a:xfrm>
                  <a:off x="397" y="3831259"/>
                  <a:ext cx="59896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0079FE"/>
                                </a:solidFill>
                                <a:latin typeface="Cambria Math"/>
                              </a:rPr>
                            </m:ctrlPr>
                          </m:sSubPr>
                          <m:e>
                            <m:r>
                              <a:rPr lang="en-GB" sz="2000" b="0" i="1" smtClean="0">
                                <a:solidFill>
                                  <a:srgbClr val="0079FE"/>
                                </a:solidFill>
                                <a:latin typeface="Cambria Math"/>
                              </a:rPr>
                              <m:t>𝐸</m:t>
                            </m:r>
                          </m:e>
                          <m:sub>
                            <m:r>
                              <a:rPr lang="en-GB" sz="2000" b="0" i="1" smtClean="0">
                                <a:solidFill>
                                  <a:srgbClr val="0079FE"/>
                                </a:solidFill>
                                <a:latin typeface="Cambria Math"/>
                              </a:rPr>
                              <m:t>𝑠</m:t>
                            </m:r>
                          </m:sub>
                        </m:sSub>
                      </m:oMath>
                    </m:oMathPara>
                  </a14:m>
                  <a:endParaRPr lang="en-GB" sz="2000" dirty="0">
                    <a:solidFill>
                      <a:srgbClr val="0079FE"/>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397" y="3831259"/>
                  <a:ext cx="598963" cy="400110"/>
                </a:xfrm>
                <a:prstGeom prst="rect">
                  <a:avLst/>
                </a:prstGeom>
                <a:blipFill rotWithShape="1">
                  <a:blip r:embed="rId8" cstate="print"/>
                  <a:stretch>
                    <a:fillRect/>
                  </a:stretch>
                </a:blipFill>
              </p:spPr>
              <p:txBody>
                <a:bodyPr/>
                <a:lstStyle/>
                <a:p>
                  <a:pPr algn="l"/>
                  <a:r>
                    <a:rPr lang="en-GB" sz="2400" b="0">
                      <a:noFill/>
                      <a:latin typeface="Arial Narrow" pitchFamily="34" charset="0"/>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397" y="6021288"/>
                  <a:ext cx="59896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0079FE"/>
                                </a:solidFill>
                                <a:latin typeface="Cambria Math"/>
                              </a:rPr>
                            </m:ctrlPr>
                          </m:sSubPr>
                          <m:e>
                            <m:r>
                              <a:rPr lang="en-GB" sz="2000" b="0" i="1" smtClean="0">
                                <a:solidFill>
                                  <a:srgbClr val="0079FE"/>
                                </a:solidFill>
                                <a:latin typeface="Cambria Math"/>
                              </a:rPr>
                              <m:t>−</m:t>
                            </m:r>
                            <m:r>
                              <a:rPr lang="en-GB" sz="2000" b="0" i="1" smtClean="0">
                                <a:solidFill>
                                  <a:srgbClr val="0079FE"/>
                                </a:solidFill>
                                <a:latin typeface="Cambria Math"/>
                              </a:rPr>
                              <m:t>𝐸</m:t>
                            </m:r>
                          </m:e>
                          <m:sub>
                            <m:r>
                              <a:rPr lang="en-GB" sz="2000" b="0" i="1" smtClean="0">
                                <a:solidFill>
                                  <a:srgbClr val="0079FE"/>
                                </a:solidFill>
                                <a:latin typeface="Cambria Math"/>
                              </a:rPr>
                              <m:t>𝑠</m:t>
                            </m:r>
                          </m:sub>
                        </m:sSub>
                      </m:oMath>
                    </m:oMathPara>
                  </a14:m>
                  <a:endParaRPr lang="en-GB" sz="2000" dirty="0">
                    <a:solidFill>
                      <a:srgbClr val="0079FE"/>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397" y="6021288"/>
                  <a:ext cx="598963" cy="400110"/>
                </a:xfrm>
                <a:prstGeom prst="rect">
                  <a:avLst/>
                </a:prstGeom>
                <a:blipFill rotWithShape="1">
                  <a:blip r:embed="rId9" cstate="print"/>
                  <a:stretch>
                    <a:fillRect/>
                  </a:stretch>
                </a:blipFill>
              </p:spPr>
              <p:txBody>
                <a:bodyPr/>
                <a:lstStyle/>
                <a:p>
                  <a:pPr algn="l"/>
                  <a:r>
                    <a:rPr lang="en-GB" sz="2400" b="0">
                      <a:noFill/>
                      <a:latin typeface="Arial Narrow" pitchFamily="34" charset="0"/>
                    </a:rPr>
                    <a:t> </a:t>
                  </a:r>
                </a:p>
              </p:txBody>
            </p:sp>
          </mc:Fallback>
        </mc:AlternateContent>
      </p:grpSp>
      <p:sp>
        <p:nvSpPr>
          <p:cNvPr id="33" name="Rectangle 32"/>
          <p:cNvSpPr/>
          <p:nvPr/>
        </p:nvSpPr>
        <p:spPr>
          <a:xfrm>
            <a:off x="2550302" y="3421407"/>
            <a:ext cx="2723823" cy="1938992"/>
          </a:xfrm>
          <a:prstGeom prst="rect">
            <a:avLst/>
          </a:prstGeom>
        </p:spPr>
        <p:txBody>
          <a:bodyPr wrap="none">
            <a:spAutoFit/>
          </a:bodyPr>
          <a:lstStyle/>
          <a:p>
            <a:r>
              <a:rPr lang="en-GB" sz="2400" b="0" dirty="0" smtClean="0">
                <a:solidFill>
                  <a:srgbClr val="660066"/>
                </a:solidFill>
                <a:effectLst>
                  <a:outerShdw blurRad="38100" dist="38100" dir="2700000" algn="tl">
                    <a:srgbClr val="C0C0C0"/>
                  </a:outerShdw>
                </a:effectLst>
                <a:latin typeface="Comic Sans MS" pitchFamily="66" charset="0"/>
              </a:rPr>
              <a:t>New Dirac points </a:t>
            </a:r>
          </a:p>
          <a:p>
            <a:r>
              <a:rPr lang="en-GB" sz="2400" b="0" dirty="0" smtClean="0">
                <a:solidFill>
                  <a:srgbClr val="660066"/>
                </a:solidFill>
                <a:effectLst>
                  <a:outerShdw blurRad="38100" dist="38100" dir="2700000" algn="tl">
                    <a:srgbClr val="C0C0C0"/>
                  </a:outerShdw>
                </a:effectLst>
                <a:latin typeface="Comic Sans MS" pitchFamily="66" charset="0"/>
              </a:rPr>
              <a:t>generated  </a:t>
            </a:r>
          </a:p>
          <a:p>
            <a:r>
              <a:rPr lang="en-GB" sz="2400" b="0" dirty="0" smtClean="0">
                <a:solidFill>
                  <a:srgbClr val="660066"/>
                </a:solidFill>
                <a:effectLst>
                  <a:outerShdw blurRad="38100" dist="38100" dir="2700000" algn="tl">
                    <a:srgbClr val="C0C0C0"/>
                  </a:outerShdw>
                </a:effectLst>
                <a:latin typeface="Comic Sans MS" pitchFamily="66" charset="0"/>
              </a:rPr>
              <a:t>at the edges of</a:t>
            </a:r>
          </a:p>
          <a:p>
            <a:r>
              <a:rPr lang="en-GB" sz="2400" b="0" dirty="0" smtClean="0">
                <a:solidFill>
                  <a:srgbClr val="660066"/>
                </a:solidFill>
                <a:effectLst>
                  <a:outerShdw blurRad="38100" dist="38100" dir="2700000" algn="tl">
                    <a:srgbClr val="C0C0C0"/>
                  </a:outerShdw>
                </a:effectLst>
                <a:latin typeface="Comic Sans MS" pitchFamily="66" charset="0"/>
              </a:rPr>
              <a:t>the superlattice </a:t>
            </a:r>
          </a:p>
          <a:p>
            <a:r>
              <a:rPr lang="en-GB" sz="2400" b="0" dirty="0" smtClean="0">
                <a:solidFill>
                  <a:srgbClr val="660066"/>
                </a:solidFill>
                <a:effectLst>
                  <a:outerShdw blurRad="38100" dist="38100" dir="2700000" algn="tl">
                    <a:srgbClr val="C0C0C0"/>
                  </a:outerShdw>
                </a:effectLst>
                <a:latin typeface="Comic Sans MS" pitchFamily="66" charset="0"/>
              </a:rPr>
              <a:t>Brillouin zone </a:t>
            </a:r>
            <a:endParaRPr lang="en-GB" sz="2400" b="0" dirty="0">
              <a:solidFill>
                <a:srgbClr val="000000"/>
              </a:solidFill>
              <a:latin typeface="Arial Narrow" pitchFamily="34" charset="0"/>
            </a:endParaRPr>
          </a:p>
        </p:txBody>
      </p:sp>
      <p:sp>
        <p:nvSpPr>
          <p:cNvPr id="32" name="Rectangle 31"/>
          <p:cNvSpPr/>
          <p:nvPr/>
        </p:nvSpPr>
        <p:spPr>
          <a:xfrm>
            <a:off x="2644138" y="5360399"/>
            <a:ext cx="2348655" cy="1200329"/>
          </a:xfrm>
          <a:prstGeom prst="rect">
            <a:avLst/>
          </a:prstGeom>
        </p:spPr>
        <p:txBody>
          <a:bodyPr wrap="none">
            <a:spAutoFit/>
          </a:bodyPr>
          <a:lstStyle/>
          <a:p>
            <a:r>
              <a:rPr lang="en-GB" sz="2400" b="0" dirty="0" smtClean="0">
                <a:solidFill>
                  <a:srgbClr val="000000"/>
                </a:solidFill>
                <a:effectLst>
                  <a:outerShdw blurRad="38100" dist="38100" dir="2700000" algn="tl">
                    <a:srgbClr val="C0C0C0"/>
                  </a:outerShdw>
                </a:effectLst>
                <a:latin typeface="Calibri" pitchFamily="34" charset="0"/>
                <a:cs typeface="Calibri" pitchFamily="34" charset="0"/>
              </a:rPr>
              <a:t>for short periods,</a:t>
            </a:r>
          </a:p>
          <a:p>
            <a:r>
              <a:rPr lang="en-GB" sz="2400" b="0" dirty="0" smtClean="0">
                <a:solidFill>
                  <a:srgbClr val="000000"/>
                </a:solidFill>
                <a:effectLst>
                  <a:outerShdw blurRad="38100" dist="38100" dir="2700000" algn="tl">
                    <a:srgbClr val="C0C0C0"/>
                  </a:outerShdw>
                </a:effectLst>
                <a:latin typeface="Calibri" pitchFamily="34" charset="0"/>
                <a:cs typeface="Calibri" pitchFamily="34" charset="0"/>
              </a:rPr>
              <a:t>gaps lie at </a:t>
            </a:r>
          </a:p>
          <a:p>
            <a:r>
              <a:rPr lang="en-GB" sz="2400" b="0" dirty="0" smtClean="0">
                <a:solidFill>
                  <a:srgbClr val="000000"/>
                </a:solidFill>
                <a:effectLst>
                  <a:outerShdw blurRad="38100" dist="38100" dir="2700000" algn="tl">
                    <a:srgbClr val="C0C0C0"/>
                  </a:outerShdw>
                </a:effectLst>
                <a:latin typeface="Calibri" pitchFamily="34" charset="0"/>
                <a:cs typeface="Calibri" pitchFamily="34" charset="0"/>
              </a:rPr>
              <a:t>too high energies</a:t>
            </a:r>
          </a:p>
        </p:txBody>
      </p:sp>
    </p:spTree>
    <p:extLst>
      <p:ext uri="{BB962C8B-B14F-4D97-AF65-F5344CB8AC3E}">
        <p14:creationId xmlns:p14="http://schemas.microsoft.com/office/powerpoint/2010/main" val="28307100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 name="Picture 2" descr="C:\Work\3 Talks\2013 Kirchberg\lambda.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02" t="8025" b="3846"/>
          <a:stretch/>
        </p:blipFill>
        <p:spPr bwMode="auto">
          <a:xfrm>
            <a:off x="4759071" y="3844536"/>
            <a:ext cx="4365692" cy="2900355"/>
          </a:xfrm>
          <a:prstGeom prst="rect">
            <a:avLst/>
          </a:prstGeom>
          <a:noFill/>
          <a:extLst>
            <a:ext uri="{909E8E84-426E-40DD-AFC4-6F175D3DCCD1}">
              <a14:hiddenFill xmlns:a14="http://schemas.microsoft.com/office/drawing/2010/main">
                <a:solidFill>
                  <a:srgbClr val="FFFFFF"/>
                </a:solidFill>
              </a14:hiddenFill>
            </a:ext>
          </a:extLst>
        </p:spPr>
      </p:pic>
      <p:sp>
        <p:nvSpPr>
          <p:cNvPr id="389127" name="Rectangle 7"/>
          <p:cNvSpPr>
            <a:spLocks noChangeArrowheads="1"/>
          </p:cNvSpPr>
          <p:nvPr/>
        </p:nvSpPr>
        <p:spPr bwMode="auto">
          <a:xfrm>
            <a:off x="1645946" y="0"/>
            <a:ext cx="5941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3600" b="0" dirty="0" smtClean="0">
                <a:solidFill>
                  <a:srgbClr val="660066"/>
                </a:solidFill>
                <a:effectLst>
                  <a:outerShdw blurRad="38100" dist="38100" dir="2700000" algn="tl">
                    <a:srgbClr val="C0C0C0"/>
                  </a:outerShdw>
                </a:effectLst>
                <a:latin typeface="Comic Sans MS" pitchFamily="66" charset="0"/>
              </a:rPr>
              <a:t>can we probe in transport?</a:t>
            </a:r>
            <a:endParaRPr lang="ru-RU" sz="3600" b="0" dirty="0">
              <a:solidFill>
                <a:srgbClr val="660066"/>
              </a:solidFill>
              <a:effectLst>
                <a:outerShdw blurRad="38100" dist="38100" dir="2700000" algn="tl">
                  <a:srgbClr val="C0C0C0"/>
                </a:outerShdw>
              </a:effectLst>
              <a:latin typeface="Comic Sans MS" pitchFamily="66" charset="0"/>
            </a:endParaRPr>
          </a:p>
        </p:txBody>
      </p:sp>
      <p:grpSp>
        <p:nvGrpSpPr>
          <p:cNvPr id="2" name="Group 1"/>
          <p:cNvGrpSpPr/>
          <p:nvPr/>
        </p:nvGrpSpPr>
        <p:grpSpPr>
          <a:xfrm>
            <a:off x="1176369" y="646331"/>
            <a:ext cx="7139940" cy="2725519"/>
            <a:chOff x="1176369" y="646331"/>
            <a:chExt cx="7139940" cy="2725519"/>
          </a:xfrm>
        </p:grpSpPr>
        <p:sp>
          <p:nvSpPr>
            <p:cNvPr id="19" name="Rectangle 18"/>
            <p:cNvSpPr>
              <a:spLocks noChangeArrowheads="1"/>
            </p:cNvSpPr>
            <p:nvPr/>
          </p:nvSpPr>
          <p:spPr bwMode="auto">
            <a:xfrm>
              <a:off x="1936390" y="3031115"/>
              <a:ext cx="2734251" cy="340735"/>
            </a:xfrm>
            <a:prstGeom prst="rect">
              <a:avLst/>
            </a:prstGeom>
            <a:noFill/>
            <a:ln w="9525" algn="ctr">
              <a:noFill/>
              <a:miter lim="800000"/>
              <a:headEnd/>
              <a:tailEnd/>
            </a:ln>
            <a:effectLst/>
          </p:spPr>
          <p:txBody>
            <a:bodyPr wrap="none" lIns="90000" tIns="46800" rIns="90000" bIns="46800">
              <a:spAutoFit/>
            </a:bodyPr>
            <a:lstStyle/>
            <a:p>
              <a:r>
                <a:rPr lang="en-GB" sz="1600" b="0" dirty="0" err="1" smtClean="0">
                  <a:solidFill>
                    <a:srgbClr val="000000"/>
                  </a:solidFill>
                  <a:effectLst>
                    <a:outerShdw blurRad="38100" dist="38100" dir="2700000" algn="tl">
                      <a:srgbClr val="C0C0C0"/>
                    </a:outerShdw>
                  </a:effectLst>
                  <a:latin typeface="Arial Narrow" pitchFamily="34" charset="0"/>
                </a:rPr>
                <a:t>Yankowitz</a:t>
              </a:r>
              <a:r>
                <a:rPr lang="en-GB" sz="1600" b="0" dirty="0" smtClean="0">
                  <a:solidFill>
                    <a:srgbClr val="000000"/>
                  </a:solidFill>
                  <a:effectLst>
                    <a:outerShdw blurRad="38100" dist="38100" dir="2700000" algn="tl">
                      <a:srgbClr val="C0C0C0"/>
                    </a:outerShdw>
                  </a:effectLst>
                  <a:latin typeface="Arial Narrow" pitchFamily="34" charset="0"/>
                </a:rPr>
                <a:t> et al, </a:t>
              </a:r>
              <a:r>
                <a:rPr lang="en-GB" sz="1600" b="0" i="1" dirty="0" smtClean="0">
                  <a:solidFill>
                    <a:srgbClr val="000000"/>
                  </a:solidFill>
                  <a:effectLst>
                    <a:outerShdw blurRad="38100" dist="38100" dir="2700000" algn="tl">
                      <a:srgbClr val="C0C0C0"/>
                    </a:outerShdw>
                  </a:effectLst>
                  <a:latin typeface="Arial Narrow" pitchFamily="34" charset="0"/>
                </a:rPr>
                <a:t>Nature Phys </a:t>
              </a:r>
              <a:r>
                <a:rPr lang="en-GB" sz="1600" b="0" dirty="0" smtClean="0">
                  <a:solidFill>
                    <a:srgbClr val="000000"/>
                  </a:solidFill>
                  <a:effectLst>
                    <a:outerShdw blurRad="38100" dist="38100" dir="2700000" algn="tl">
                      <a:srgbClr val="C0C0C0"/>
                    </a:outerShdw>
                  </a:effectLst>
                  <a:latin typeface="Arial Narrow" pitchFamily="34" charset="0"/>
                </a:rPr>
                <a:t>2012</a:t>
              </a:r>
              <a:endParaRPr lang="en-GB" sz="1600" b="0" dirty="0" smtClean="0">
                <a:solidFill>
                  <a:srgbClr val="660066"/>
                </a:solidFill>
                <a:effectLst>
                  <a:outerShdw blurRad="38100" dist="38100" dir="2700000" algn="tl">
                    <a:srgbClr val="C0C0C0"/>
                  </a:outerShdw>
                </a:effectLst>
                <a:latin typeface="Comic Sans MS" pitchFamily="66" charset="0"/>
              </a:endParaRPr>
            </a:p>
          </p:txBody>
        </p:sp>
        <p:grpSp>
          <p:nvGrpSpPr>
            <p:cNvPr id="5" name="Group 15"/>
            <p:cNvGrpSpPr/>
            <p:nvPr/>
          </p:nvGrpSpPr>
          <p:grpSpPr>
            <a:xfrm>
              <a:off x="1176369" y="646331"/>
              <a:ext cx="7139940" cy="2461084"/>
              <a:chOff x="107504" y="4358698"/>
              <a:chExt cx="7139940" cy="2461084"/>
            </a:xfrm>
          </p:grpSpPr>
          <p:pic>
            <p:nvPicPr>
              <p:cNvPr id="18"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3" t="13916" r="1211" b="2564"/>
              <a:stretch/>
            </p:blipFill>
            <p:spPr bwMode="auto">
              <a:xfrm>
                <a:off x="107504" y="4517763"/>
                <a:ext cx="7139940" cy="223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2385472" y="4365104"/>
                <a:ext cx="170304" cy="2454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b="0">
                  <a:ln>
                    <a:solidFill>
                      <a:prstClr val="white"/>
                    </a:solidFill>
                  </a:ln>
                  <a:solidFill>
                    <a:prstClr val="white"/>
                  </a:solidFill>
                </a:endParaRPr>
              </a:p>
            </p:txBody>
          </p:sp>
          <p:sp>
            <p:nvSpPr>
              <p:cNvPr id="21" name="Rectangle 20"/>
              <p:cNvSpPr/>
              <p:nvPr/>
            </p:nvSpPr>
            <p:spPr>
              <a:xfrm>
                <a:off x="4837172" y="4358698"/>
                <a:ext cx="170304" cy="2454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b="0">
                  <a:ln>
                    <a:solidFill>
                      <a:prstClr val="white"/>
                    </a:solidFill>
                  </a:ln>
                  <a:solidFill>
                    <a:prstClr val="white"/>
                  </a:solidFill>
                </a:endParaRPr>
              </a:p>
            </p:txBody>
          </p:sp>
        </p:grpSp>
        <p:sp>
          <p:nvSpPr>
            <p:cNvPr id="22" name="Rectangle 21"/>
            <p:cNvSpPr>
              <a:spLocks noChangeArrowheads="1"/>
            </p:cNvSpPr>
            <p:nvPr/>
          </p:nvSpPr>
          <p:spPr bwMode="auto">
            <a:xfrm>
              <a:off x="4992793" y="825790"/>
              <a:ext cx="903109" cy="402291"/>
            </a:xfrm>
            <a:prstGeom prst="rect">
              <a:avLst/>
            </a:prstGeom>
            <a:noFill/>
            <a:ln w="9525" algn="ctr">
              <a:noFill/>
              <a:miter lim="800000"/>
              <a:headEnd/>
              <a:tailEnd/>
            </a:ln>
            <a:effectLst/>
          </p:spPr>
          <p:txBody>
            <a:bodyPr wrap="none" lIns="90000" tIns="46800" rIns="90000" bIns="46800">
              <a:spAutoFit/>
            </a:bodyPr>
            <a:lstStyle/>
            <a:p>
              <a:pPr algn="r" fontAlgn="auto">
                <a:spcBef>
                  <a:spcPts val="0"/>
                </a:spcBef>
                <a:spcAft>
                  <a:spcPts val="0"/>
                </a:spcAft>
                <a:defRPr/>
              </a:pPr>
              <a:r>
                <a:rPr lang="en-GB" sz="2000" b="0" dirty="0" smtClean="0">
                  <a:solidFill>
                    <a:prstClr val="white"/>
                  </a:solidFill>
                  <a:latin typeface="Calibri"/>
                </a:rPr>
                <a:t>6.0 nm</a:t>
              </a:r>
            </a:p>
          </p:txBody>
        </p:sp>
        <p:sp>
          <p:nvSpPr>
            <p:cNvPr id="23" name="Rectangle 22"/>
            <p:cNvSpPr>
              <a:spLocks noChangeArrowheads="1"/>
            </p:cNvSpPr>
            <p:nvPr/>
          </p:nvSpPr>
          <p:spPr bwMode="auto">
            <a:xfrm>
              <a:off x="1247691" y="805396"/>
              <a:ext cx="2199939" cy="402291"/>
            </a:xfrm>
            <a:prstGeom prst="rect">
              <a:avLst/>
            </a:prstGeom>
            <a:noFill/>
            <a:ln w="9525" algn="ctr">
              <a:noFill/>
              <a:miter lim="800000"/>
              <a:headEnd/>
              <a:tailEnd/>
            </a:ln>
            <a:effectLst/>
          </p:spPr>
          <p:txBody>
            <a:bodyPr wrap="none" lIns="90000" tIns="46800" rIns="90000" bIns="46800">
              <a:spAutoFit/>
            </a:bodyPr>
            <a:lstStyle/>
            <a:p>
              <a:pPr algn="r" fontAlgn="auto">
                <a:spcBef>
                  <a:spcPts val="0"/>
                </a:spcBef>
                <a:spcAft>
                  <a:spcPts val="0"/>
                </a:spcAft>
                <a:defRPr/>
              </a:pPr>
              <a:r>
                <a:rPr lang="en-GB" sz="2000" b="0" dirty="0" smtClean="0">
                  <a:solidFill>
                    <a:prstClr val="white"/>
                  </a:solidFill>
                  <a:latin typeface="Calibri"/>
                </a:rPr>
                <a:t>periodicity =2.4 nm</a:t>
              </a:r>
            </a:p>
          </p:txBody>
        </p:sp>
        <p:sp>
          <p:nvSpPr>
            <p:cNvPr id="24" name="Rectangle 23"/>
            <p:cNvSpPr>
              <a:spLocks noChangeArrowheads="1"/>
            </p:cNvSpPr>
            <p:nvPr/>
          </p:nvSpPr>
          <p:spPr bwMode="auto">
            <a:xfrm>
              <a:off x="7272208" y="826510"/>
              <a:ext cx="1032953" cy="402291"/>
            </a:xfrm>
            <a:prstGeom prst="rect">
              <a:avLst/>
            </a:prstGeom>
            <a:noFill/>
            <a:ln w="9525" algn="ctr">
              <a:noFill/>
              <a:miter lim="800000"/>
              <a:headEnd/>
              <a:tailEnd/>
            </a:ln>
            <a:effectLst/>
          </p:spPr>
          <p:txBody>
            <a:bodyPr wrap="none" lIns="90000" tIns="46800" rIns="90000" bIns="46800">
              <a:spAutoFit/>
            </a:bodyPr>
            <a:lstStyle/>
            <a:p>
              <a:pPr algn="r" fontAlgn="auto">
                <a:spcBef>
                  <a:spcPts val="0"/>
                </a:spcBef>
                <a:spcAft>
                  <a:spcPts val="0"/>
                </a:spcAft>
                <a:defRPr/>
              </a:pPr>
              <a:r>
                <a:rPr lang="en-GB" sz="2000" b="0" dirty="0" smtClean="0">
                  <a:solidFill>
                    <a:prstClr val="white"/>
                  </a:solidFill>
                  <a:latin typeface="Calibri"/>
                </a:rPr>
                <a:t>11.5 nm</a:t>
              </a:r>
            </a:p>
          </p:txBody>
        </p:sp>
      </p:grpSp>
      <p:grpSp>
        <p:nvGrpSpPr>
          <p:cNvPr id="6" name="Group 46"/>
          <p:cNvGrpSpPr/>
          <p:nvPr/>
        </p:nvGrpSpPr>
        <p:grpSpPr>
          <a:xfrm>
            <a:off x="5257153" y="4723158"/>
            <a:ext cx="1829424" cy="1469579"/>
            <a:chOff x="4887576" y="1383357"/>
            <a:chExt cx="1829424" cy="1469579"/>
          </a:xfrm>
        </p:grpSpPr>
        <p:sp>
          <p:nvSpPr>
            <p:cNvPr id="48" name="Oval 47"/>
            <p:cNvSpPr/>
            <p:nvPr/>
          </p:nvSpPr>
          <p:spPr>
            <a:xfrm>
              <a:off x="6286965" y="2479424"/>
              <a:ext cx="430035" cy="373512"/>
            </a:xfrm>
            <a:prstGeom prst="ellipse">
              <a:avLst/>
            </a:prstGeom>
            <a:noFill/>
            <a:ln w="25400" cap="flat" cmpd="sng" algn="ctr">
              <a:solidFill>
                <a:srgbClr val="FF0000"/>
              </a:solidFill>
              <a:prstDash val="solid"/>
            </a:ln>
            <a:effectLst/>
          </p:spPr>
          <p:txBody>
            <a:bodyPr rtlCol="0" anchor="ctr"/>
            <a:lstStyle/>
            <a:p>
              <a:pPr fontAlgn="auto">
                <a:spcBef>
                  <a:spcPts val="0"/>
                </a:spcBef>
                <a:spcAft>
                  <a:spcPts val="0"/>
                </a:spcAft>
                <a:defRPr/>
              </a:pPr>
              <a:endParaRPr lang="en-GB" sz="1800" b="0" kern="0" smtClean="0">
                <a:solidFill>
                  <a:prstClr val="white"/>
                </a:solidFill>
                <a:latin typeface="Calibri"/>
              </a:endParaRPr>
            </a:p>
          </p:txBody>
        </p:sp>
        <p:sp>
          <p:nvSpPr>
            <p:cNvPr id="49" name="TextBox 48"/>
            <p:cNvSpPr txBox="1"/>
            <p:nvPr/>
          </p:nvSpPr>
          <p:spPr>
            <a:xfrm>
              <a:off x="4887576" y="1383357"/>
              <a:ext cx="1420582" cy="923330"/>
            </a:xfrm>
            <a:prstGeom prst="rect">
              <a:avLst/>
            </a:prstGeom>
            <a:noFill/>
          </p:spPr>
          <p:txBody>
            <a:bodyPr wrap="none" rtlCol="0">
              <a:spAutoFit/>
            </a:bodyPr>
            <a:lstStyle/>
            <a:p>
              <a:pPr fontAlgn="auto">
                <a:spcBef>
                  <a:spcPts val="0"/>
                </a:spcBef>
                <a:spcAft>
                  <a:spcPts val="0"/>
                </a:spcAft>
                <a:defRPr/>
              </a:pPr>
              <a:r>
                <a:rPr lang="en-GB" sz="1800" b="0" kern="0" dirty="0" smtClean="0">
                  <a:solidFill>
                    <a:srgbClr val="C00000"/>
                  </a:solidFill>
                  <a:effectLst>
                    <a:outerShdw blurRad="38100" dist="38100" dir="2700000" algn="tl">
                      <a:srgbClr val="000000">
                        <a:alpha val="43137"/>
                      </a:srgbClr>
                    </a:outerShdw>
                  </a:effectLst>
                  <a:latin typeface="Arial Narrow" pitchFamily="34" charset="0"/>
                </a:rPr>
                <a:t>&lt;2 degrees</a:t>
              </a:r>
            </a:p>
            <a:p>
              <a:pPr fontAlgn="auto">
                <a:spcBef>
                  <a:spcPts val="0"/>
                </a:spcBef>
                <a:spcAft>
                  <a:spcPts val="0"/>
                </a:spcAft>
                <a:defRPr/>
              </a:pPr>
              <a:r>
                <a:rPr lang="en-GB" sz="1800" b="0" kern="0" dirty="0" smtClean="0">
                  <a:solidFill>
                    <a:srgbClr val="C00000"/>
                  </a:solidFill>
                  <a:effectLst>
                    <a:outerShdw blurRad="38100" dist="38100" dir="2700000" algn="tl">
                      <a:srgbClr val="000000">
                        <a:alpha val="43137"/>
                      </a:srgbClr>
                    </a:outerShdw>
                  </a:effectLst>
                  <a:latin typeface="Arial Narrow" pitchFamily="34" charset="0"/>
                </a:rPr>
                <a:t>accessible by</a:t>
              </a:r>
            </a:p>
            <a:p>
              <a:pPr fontAlgn="auto">
                <a:spcBef>
                  <a:spcPts val="0"/>
                </a:spcBef>
                <a:spcAft>
                  <a:spcPts val="0"/>
                </a:spcAft>
                <a:defRPr/>
              </a:pPr>
              <a:r>
                <a:rPr lang="en-GB" sz="1800" b="0" kern="0" dirty="0" smtClean="0">
                  <a:solidFill>
                    <a:srgbClr val="C00000"/>
                  </a:solidFill>
                  <a:effectLst>
                    <a:outerShdw blurRad="38100" dist="38100" dir="2700000" algn="tl">
                      <a:srgbClr val="000000">
                        <a:alpha val="43137"/>
                      </a:srgbClr>
                    </a:outerShdw>
                  </a:effectLst>
                  <a:latin typeface="Arial Narrow" pitchFamily="34" charset="0"/>
                </a:rPr>
                <a:t> the field effect</a:t>
              </a:r>
            </a:p>
          </p:txBody>
        </p:sp>
        <p:cxnSp>
          <p:nvCxnSpPr>
            <p:cNvPr id="3" name="Straight Connector 49"/>
            <p:cNvCxnSpPr/>
            <p:nvPr/>
          </p:nvCxnSpPr>
          <p:spPr>
            <a:xfrm flipH="1" flipV="1">
              <a:off x="5597868" y="2276873"/>
              <a:ext cx="689097" cy="288032"/>
            </a:xfrm>
            <a:prstGeom prst="line">
              <a:avLst/>
            </a:prstGeom>
            <a:noFill/>
            <a:ln w="19050" cap="flat" cmpd="sng" algn="ctr">
              <a:solidFill>
                <a:srgbClr val="FF0000"/>
              </a:solidFill>
              <a:prstDash val="solid"/>
            </a:ln>
            <a:effectLst/>
          </p:spPr>
        </p:cxnSp>
      </p:grpSp>
      <p:grpSp>
        <p:nvGrpSpPr>
          <p:cNvPr id="7" name="Group 50"/>
          <p:cNvGrpSpPr/>
          <p:nvPr/>
        </p:nvGrpSpPr>
        <p:grpSpPr>
          <a:xfrm>
            <a:off x="25456" y="3475803"/>
            <a:ext cx="2719860" cy="3123428"/>
            <a:chOff x="397" y="3441723"/>
            <a:chExt cx="2843411" cy="3299645"/>
          </a:xfrm>
        </p:grpSpPr>
        <p:pic>
          <p:nvPicPr>
            <p:cNvPr id="52" name="Picture 5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75" t="7418" r="5785" b="1012"/>
            <a:stretch/>
          </p:blipFill>
          <p:spPr bwMode="auto">
            <a:xfrm>
              <a:off x="562137" y="3441723"/>
              <a:ext cx="2281671" cy="329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3" name="TextBox 52"/>
                <p:cNvSpPr txBox="1"/>
                <p:nvPr/>
              </p:nvSpPr>
              <p:spPr>
                <a:xfrm>
                  <a:off x="397" y="3831259"/>
                  <a:ext cx="59896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0079FE"/>
                                </a:solidFill>
                                <a:latin typeface="Cambria Math"/>
                              </a:rPr>
                            </m:ctrlPr>
                          </m:sSubPr>
                          <m:e>
                            <m:r>
                              <a:rPr lang="en-GB" sz="2000" b="0" i="1" smtClean="0">
                                <a:solidFill>
                                  <a:srgbClr val="0079FE"/>
                                </a:solidFill>
                                <a:latin typeface="Cambria Math"/>
                              </a:rPr>
                              <m:t>𝐸</m:t>
                            </m:r>
                          </m:e>
                          <m:sub>
                            <m:r>
                              <a:rPr lang="en-GB" sz="2000" b="0" i="1" smtClean="0">
                                <a:solidFill>
                                  <a:srgbClr val="0079FE"/>
                                </a:solidFill>
                                <a:latin typeface="Cambria Math"/>
                              </a:rPr>
                              <m:t>𝑠</m:t>
                            </m:r>
                          </m:sub>
                        </m:sSub>
                      </m:oMath>
                    </m:oMathPara>
                  </a14:m>
                  <a:endParaRPr lang="en-GB" sz="2000" dirty="0">
                    <a:solidFill>
                      <a:srgbClr val="0079FE"/>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397" y="3831259"/>
                  <a:ext cx="598963" cy="400110"/>
                </a:xfrm>
                <a:prstGeom prst="rect">
                  <a:avLst/>
                </a:prstGeom>
                <a:blipFill rotWithShape="1">
                  <a:blip r:embed="rId6" cstate="print"/>
                  <a:stretch>
                    <a:fillRect/>
                  </a:stretch>
                </a:blipFill>
              </p:spPr>
              <p:txBody>
                <a:bodyPr/>
                <a:lstStyle/>
                <a:p>
                  <a:pPr algn="l"/>
                  <a:r>
                    <a:rPr lang="en-GB" sz="2400" b="0">
                      <a:noFill/>
                      <a:latin typeface="Arial Narrow" pitchFamily="34" charset="0"/>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397" y="6021288"/>
                  <a:ext cx="59896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0079FE"/>
                                </a:solidFill>
                                <a:latin typeface="Cambria Math"/>
                              </a:rPr>
                            </m:ctrlPr>
                          </m:sSubPr>
                          <m:e>
                            <m:r>
                              <a:rPr lang="en-GB" sz="2000" b="0" i="1" smtClean="0">
                                <a:solidFill>
                                  <a:srgbClr val="0079FE"/>
                                </a:solidFill>
                                <a:latin typeface="Cambria Math"/>
                              </a:rPr>
                              <m:t>−</m:t>
                            </m:r>
                            <m:r>
                              <a:rPr lang="en-GB" sz="2000" b="0" i="1" smtClean="0">
                                <a:solidFill>
                                  <a:srgbClr val="0079FE"/>
                                </a:solidFill>
                                <a:latin typeface="Cambria Math"/>
                              </a:rPr>
                              <m:t>𝐸</m:t>
                            </m:r>
                          </m:e>
                          <m:sub>
                            <m:r>
                              <a:rPr lang="en-GB" sz="2000" b="0" i="1" smtClean="0">
                                <a:solidFill>
                                  <a:srgbClr val="0079FE"/>
                                </a:solidFill>
                                <a:latin typeface="Cambria Math"/>
                              </a:rPr>
                              <m:t>𝑠</m:t>
                            </m:r>
                          </m:sub>
                        </m:sSub>
                      </m:oMath>
                    </m:oMathPara>
                  </a14:m>
                  <a:endParaRPr lang="en-GB" sz="2000" dirty="0">
                    <a:solidFill>
                      <a:srgbClr val="0079FE"/>
                    </a:solidFill>
                  </a:endParaRPr>
                </a:p>
              </p:txBody>
            </p:sp>
          </mc:Choice>
          <mc:Fallback xmlns="">
            <p:sp>
              <p:nvSpPr>
                <p:cNvPr id="4" name="TextBox 50"/>
                <p:cNvSpPr txBox="1">
                  <a:spLocks noRot="1" noChangeAspect="1" noMove="1" noResize="1" noEditPoints="1" noAdjustHandles="1" noChangeArrowheads="1" noChangeShapeType="1" noTextEdit="1"/>
                </p:cNvSpPr>
                <p:nvPr/>
              </p:nvSpPr>
              <p:spPr>
                <a:xfrm>
                  <a:off x="397" y="6021288"/>
                  <a:ext cx="598963" cy="400110"/>
                </a:xfrm>
                <a:prstGeom prst="rect">
                  <a:avLst/>
                </a:prstGeom>
                <a:blipFill rotWithShape="1">
                  <a:blip r:embed="rId7" cstate="print"/>
                  <a:stretch>
                    <a:fillRect/>
                  </a:stretch>
                </a:blipFill>
              </p:spPr>
              <p:txBody>
                <a:bodyPr/>
                <a:lstStyle/>
                <a:p>
                  <a:pPr algn="l"/>
                  <a:r>
                    <a:rPr lang="en-GB" sz="2400" b="0">
                      <a:noFill/>
                      <a:latin typeface="Arial Narrow" pitchFamily="34" charset="0"/>
                    </a:rPr>
                    <a:t> </a:t>
                  </a:r>
                </a:p>
              </p:txBody>
            </p:sp>
          </mc:Fallback>
        </mc:AlternateContent>
      </p:grpSp>
      <p:sp>
        <p:nvSpPr>
          <p:cNvPr id="55" name="Rectangle 54"/>
          <p:cNvSpPr/>
          <p:nvPr/>
        </p:nvSpPr>
        <p:spPr>
          <a:xfrm>
            <a:off x="2450313" y="3922384"/>
            <a:ext cx="2348655" cy="2677656"/>
          </a:xfrm>
          <a:prstGeom prst="rect">
            <a:avLst/>
          </a:prstGeom>
        </p:spPr>
        <p:txBody>
          <a:bodyPr wrap="none">
            <a:spAutoFit/>
          </a:bodyPr>
          <a:lstStyle/>
          <a:p>
            <a:r>
              <a:rPr lang="en-GB" sz="2400" b="0" dirty="0" smtClean="0">
                <a:solidFill>
                  <a:srgbClr val="000000"/>
                </a:solidFill>
                <a:effectLst>
                  <a:outerShdw blurRad="38100" dist="38100" dir="2700000" algn="tl">
                    <a:srgbClr val="C0C0C0"/>
                  </a:outerShdw>
                </a:effectLst>
                <a:latin typeface="Calibri" pitchFamily="34" charset="0"/>
                <a:cs typeface="Calibri" pitchFamily="34" charset="0"/>
              </a:rPr>
              <a:t>for short periods,</a:t>
            </a:r>
          </a:p>
          <a:p>
            <a:r>
              <a:rPr lang="en-GB" sz="2400" b="0" dirty="0" smtClean="0">
                <a:solidFill>
                  <a:srgbClr val="000000"/>
                </a:solidFill>
                <a:effectLst>
                  <a:outerShdw blurRad="38100" dist="38100" dir="2700000" algn="tl">
                    <a:srgbClr val="C0C0C0"/>
                  </a:outerShdw>
                </a:effectLst>
                <a:latin typeface="Calibri" pitchFamily="34" charset="0"/>
                <a:cs typeface="Calibri" pitchFamily="34" charset="0"/>
              </a:rPr>
              <a:t>gaps lie at </a:t>
            </a:r>
          </a:p>
          <a:p>
            <a:r>
              <a:rPr lang="en-GB" sz="2400" b="0" dirty="0" smtClean="0">
                <a:solidFill>
                  <a:srgbClr val="000000"/>
                </a:solidFill>
                <a:effectLst>
                  <a:outerShdw blurRad="38100" dist="38100" dir="2700000" algn="tl">
                    <a:srgbClr val="C0C0C0"/>
                  </a:outerShdw>
                </a:effectLst>
                <a:latin typeface="Calibri" pitchFamily="34" charset="0"/>
                <a:cs typeface="Calibri" pitchFamily="34" charset="0"/>
              </a:rPr>
              <a:t>too high energies</a:t>
            </a:r>
          </a:p>
          <a:p>
            <a:endParaRPr lang="en-GB" sz="2400" b="0" dirty="0" smtClean="0">
              <a:solidFill>
                <a:srgbClr val="000000"/>
              </a:solidFill>
              <a:effectLst>
                <a:outerShdw blurRad="38100" dist="38100" dir="2700000" algn="tl">
                  <a:srgbClr val="C0C0C0"/>
                </a:outerShdw>
              </a:effectLst>
              <a:latin typeface="Calibri" pitchFamily="34" charset="0"/>
              <a:cs typeface="Calibri" pitchFamily="34" charset="0"/>
            </a:endParaRPr>
          </a:p>
          <a:p>
            <a:r>
              <a:rPr lang="en-GB" sz="2400" b="0" dirty="0" smtClean="0">
                <a:solidFill>
                  <a:srgbClr val="000000"/>
                </a:solidFill>
                <a:effectLst>
                  <a:outerShdw blurRad="38100" dist="38100" dir="2700000" algn="tl">
                    <a:srgbClr val="C0C0C0"/>
                  </a:outerShdw>
                </a:effectLst>
                <a:latin typeface="Calibri" pitchFamily="34" charset="0"/>
                <a:cs typeface="Calibri" pitchFamily="34" charset="0"/>
              </a:rPr>
              <a:t>“invisible”</a:t>
            </a:r>
          </a:p>
          <a:p>
            <a:r>
              <a:rPr lang="en-GB" sz="2400" b="0" dirty="0" smtClean="0">
                <a:solidFill>
                  <a:srgbClr val="000000"/>
                </a:solidFill>
                <a:effectLst>
                  <a:outerShdw blurRad="38100" dist="38100" dir="2700000" algn="tl">
                    <a:srgbClr val="C0C0C0"/>
                  </a:outerShdw>
                </a:effectLst>
                <a:latin typeface="Calibri" pitchFamily="34" charset="0"/>
                <a:cs typeface="Calibri" pitchFamily="34" charset="0"/>
              </a:rPr>
              <a:t>for transport</a:t>
            </a:r>
          </a:p>
          <a:p>
            <a:r>
              <a:rPr lang="en-GB" sz="2400" b="0" dirty="0" smtClean="0">
                <a:solidFill>
                  <a:srgbClr val="000000"/>
                </a:solidFill>
                <a:effectLst>
                  <a:outerShdw blurRad="38100" dist="38100" dir="2700000" algn="tl">
                    <a:srgbClr val="C0C0C0"/>
                  </a:outerShdw>
                </a:effectLst>
                <a:latin typeface="Calibri" pitchFamily="34" charset="0"/>
                <a:cs typeface="Calibri" pitchFamily="34" charset="0"/>
              </a:rPr>
              <a:t>measurements</a:t>
            </a:r>
            <a:endParaRPr lang="en-GB" sz="2400" b="0" dirty="0">
              <a:solidFill>
                <a:srgbClr val="000000"/>
              </a:solidFill>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25" name="TextBox 24"/>
              <p:cNvSpPr txBox="1"/>
              <p:nvPr/>
            </p:nvSpPr>
            <p:spPr>
              <a:xfrm>
                <a:off x="5728388" y="3201482"/>
                <a:ext cx="2060296" cy="73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0079FE"/>
                              </a:solidFill>
                              <a:latin typeface="Cambria Math"/>
                            </a:rPr>
                          </m:ctrlPr>
                        </m:sSubPr>
                        <m:e>
                          <m:r>
                            <a:rPr lang="en-GB" sz="2000" b="0" i="1" smtClean="0">
                              <a:solidFill>
                                <a:srgbClr val="0079FE"/>
                              </a:solidFill>
                              <a:latin typeface="Cambria Math"/>
                            </a:rPr>
                            <m:t>𝐸</m:t>
                          </m:r>
                        </m:e>
                        <m:sub>
                          <m:r>
                            <a:rPr lang="en-GB" sz="2000" b="0" i="1" smtClean="0">
                              <a:solidFill>
                                <a:srgbClr val="0079FE"/>
                              </a:solidFill>
                              <a:latin typeface="Cambria Math"/>
                            </a:rPr>
                            <m:t>𝑠</m:t>
                          </m:r>
                        </m:sub>
                      </m:sSub>
                      <m:r>
                        <a:rPr lang="en-GB" sz="2000" i="1" smtClean="0">
                          <a:solidFill>
                            <a:srgbClr val="0079FE"/>
                          </a:solidFill>
                          <a:latin typeface="Cambria Math"/>
                        </a:rPr>
                        <m:t>= </m:t>
                      </m:r>
                      <m:f>
                        <m:fPr>
                          <m:ctrlPr>
                            <a:rPr lang="en-GB" sz="2000" i="1" smtClean="0">
                              <a:solidFill>
                                <a:srgbClr val="0079FE"/>
                              </a:solidFill>
                              <a:latin typeface="Cambria Math"/>
                            </a:rPr>
                          </m:ctrlPr>
                        </m:fPr>
                        <m:num>
                          <m:r>
                            <a:rPr lang="en-GB" sz="2000" i="1">
                              <a:solidFill>
                                <a:srgbClr val="0079FE"/>
                              </a:solidFill>
                              <a:latin typeface="Cambria Math"/>
                            </a:rPr>
                            <m:t>2</m:t>
                          </m:r>
                          <m:r>
                            <a:rPr lang="el-GR" sz="2000" i="1">
                              <a:solidFill>
                                <a:srgbClr val="0079FE"/>
                              </a:solidFill>
                              <a:latin typeface="Cambria Math"/>
                            </a:rPr>
                            <m:t>𝜋</m:t>
                          </m:r>
                          <m:r>
                            <a:rPr lang="el-GR" sz="2000" i="1">
                              <a:solidFill>
                                <a:srgbClr val="0079FE"/>
                              </a:solidFill>
                              <a:latin typeface="Cambria Math"/>
                            </a:rPr>
                            <m:t>ℏ</m:t>
                          </m:r>
                          <m:sSub>
                            <m:sSubPr>
                              <m:ctrlPr>
                                <a:rPr lang="en-GB" sz="2000" i="1">
                                  <a:solidFill>
                                    <a:srgbClr val="0079FE"/>
                                  </a:solidFill>
                                  <a:latin typeface="Cambria Math"/>
                                </a:rPr>
                              </m:ctrlPr>
                            </m:sSubPr>
                            <m:e>
                              <m:r>
                                <a:rPr lang="en-GB" sz="2000" i="1">
                                  <a:solidFill>
                                    <a:srgbClr val="0079FE"/>
                                  </a:solidFill>
                                  <a:latin typeface="Cambria Math"/>
                                </a:rPr>
                                <m:t>𝑉</m:t>
                              </m:r>
                            </m:e>
                            <m:sub>
                              <m:r>
                                <m:rPr>
                                  <m:nor/>
                                </m:rPr>
                                <a:rPr lang="en-GB" sz="2000" b="0" i="0" smtClean="0">
                                  <a:solidFill>
                                    <a:srgbClr val="0079FE"/>
                                  </a:solidFill>
                                  <a:latin typeface="Cambria Math"/>
                                </a:rPr>
                                <m:t>F</m:t>
                              </m:r>
                            </m:sub>
                          </m:sSub>
                        </m:num>
                        <m:den>
                          <m:rad>
                            <m:radPr>
                              <m:degHide m:val="on"/>
                              <m:ctrlPr>
                                <a:rPr lang="en-GB" sz="2000" i="1">
                                  <a:solidFill>
                                    <a:srgbClr val="0079FE"/>
                                  </a:solidFill>
                                  <a:latin typeface="Cambria Math"/>
                                </a:rPr>
                              </m:ctrlPr>
                            </m:radPr>
                            <m:deg/>
                            <m:e>
                              <m:r>
                                <a:rPr lang="en-GB" sz="2000" i="1">
                                  <a:solidFill>
                                    <a:srgbClr val="0079FE"/>
                                  </a:solidFill>
                                  <a:latin typeface="Cambria Math"/>
                                </a:rPr>
                                <m:t>3</m:t>
                              </m:r>
                            </m:e>
                          </m:rad>
                          <m:r>
                            <m:rPr>
                              <m:nor/>
                            </m:rPr>
                            <a:rPr lang="en-GB" sz="2000" dirty="0">
                              <a:solidFill>
                                <a:srgbClr val="0079FE"/>
                              </a:solidFill>
                            </a:rPr>
                            <m:t> </m:t>
                          </m:r>
                          <m:r>
                            <a:rPr lang="el-GR" sz="2000" i="1">
                              <a:solidFill>
                                <a:srgbClr val="0079FE"/>
                              </a:solidFill>
                              <a:latin typeface="Cambria Math"/>
                            </a:rPr>
                            <m:t>𝜆</m:t>
                          </m:r>
                        </m:den>
                      </m:f>
                    </m:oMath>
                  </m:oMathPara>
                </a14:m>
                <a:endParaRPr lang="en-GB" sz="2000" dirty="0">
                  <a:solidFill>
                    <a:srgbClr val="0079FE"/>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728388" y="3201482"/>
                <a:ext cx="2060296" cy="734240"/>
              </a:xfrm>
              <a:prstGeom prst="rect">
                <a:avLst/>
              </a:prstGeom>
              <a:blipFill rotWithShape="1">
                <a:blip r:embed="rId8" cstate="print"/>
                <a:stretch>
                  <a:fillRect/>
                </a:stretch>
              </a:blipFill>
            </p:spPr>
            <p:txBody>
              <a:bodyPr/>
              <a:lstStyle/>
              <a:p>
                <a:pPr algn="l"/>
                <a:r>
                  <a:rPr lang="en-GB" sz="2400" b="0">
                    <a:noFill/>
                    <a:latin typeface="Arial Narrow" pitchFamily="34" charset="0"/>
                  </a:rPr>
                  <a:t> </a:t>
                </a:r>
              </a:p>
            </p:txBody>
          </p:sp>
        </mc:Fallback>
      </mc:AlternateContent>
      <p:sp>
        <p:nvSpPr>
          <p:cNvPr id="26" name="Rectangle 25"/>
          <p:cNvSpPr/>
          <p:nvPr/>
        </p:nvSpPr>
        <p:spPr>
          <a:xfrm>
            <a:off x="6234513" y="1936612"/>
            <a:ext cx="1938415" cy="954107"/>
          </a:xfrm>
          <a:prstGeom prst="rect">
            <a:avLst/>
          </a:prstGeom>
        </p:spPr>
        <p:txBody>
          <a:bodyPr wrap="none">
            <a:spAutoFit/>
          </a:bodyPr>
          <a:lstStyle/>
          <a:p>
            <a:r>
              <a:rPr lang="en-GB" b="0" dirty="0" smtClean="0">
                <a:solidFill>
                  <a:srgbClr val="FFFFFF">
                    <a:lumMod val="85000"/>
                  </a:srgbClr>
                </a:solidFill>
                <a:effectLst>
                  <a:outerShdw blurRad="38100" dist="38100" dir="2700000" algn="tl">
                    <a:srgbClr val="C0C0C0"/>
                  </a:outerShdw>
                </a:effectLst>
                <a:latin typeface="Calibri" pitchFamily="34" charset="0"/>
                <a:cs typeface="Calibri" pitchFamily="34" charset="0"/>
              </a:rPr>
              <a:t>need moiré </a:t>
            </a:r>
          </a:p>
          <a:p>
            <a:r>
              <a:rPr lang="en-GB" b="0" dirty="0" smtClean="0">
                <a:solidFill>
                  <a:srgbClr val="FFFFFF">
                    <a:lumMod val="85000"/>
                  </a:srgbClr>
                </a:solidFill>
                <a:effectLst>
                  <a:outerShdw blurRad="38100" dist="38100" dir="2700000" algn="tl">
                    <a:srgbClr val="C0C0C0"/>
                  </a:outerShdw>
                </a:effectLst>
                <a:latin typeface="Calibri" pitchFamily="34" charset="0"/>
                <a:cs typeface="Calibri" pitchFamily="34" charset="0"/>
              </a:rPr>
              <a:t>like this</a:t>
            </a:r>
            <a:endParaRPr lang="en-GB" b="0" dirty="0">
              <a:solidFill>
                <a:srgbClr val="FFFFFF">
                  <a:lumMod val="85000"/>
                </a:srgbClr>
              </a:solidFill>
              <a:latin typeface="Calibri" pitchFamily="34" charset="0"/>
              <a:cs typeface="Calibri" pitchFamily="34" charset="0"/>
            </a:endParaRPr>
          </a:p>
        </p:txBody>
      </p:sp>
    </p:spTree>
    <p:extLst>
      <p:ext uri="{BB962C8B-B14F-4D97-AF65-F5344CB8AC3E}">
        <p14:creationId xmlns:p14="http://schemas.microsoft.com/office/powerpoint/2010/main" val="126846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6" name="Picture 6" descr="C:\Work\3 Talks\2013 Kirchberg\00_transfer_00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92" y="760413"/>
            <a:ext cx="5424383" cy="4147141"/>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cxnSp>
        <p:nvCxnSpPr>
          <p:cNvPr id="87" name="Straight Connector 86"/>
          <p:cNvCxnSpPr/>
          <p:nvPr/>
        </p:nvCxnSpPr>
        <p:spPr>
          <a:xfrm rot="17880000">
            <a:off x="1406688" y="3171998"/>
            <a:ext cx="0" cy="1224135"/>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80000">
            <a:off x="713828" y="2054486"/>
            <a:ext cx="0" cy="1224135"/>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flipV="1">
            <a:off x="4649479" y="1405108"/>
            <a:ext cx="698937" cy="1038127"/>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3480000">
            <a:off x="3113518" y="3496344"/>
            <a:ext cx="0" cy="1224135"/>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280000">
            <a:off x="4762863" y="787314"/>
            <a:ext cx="0" cy="1224135"/>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0680000">
            <a:off x="1088443" y="1029765"/>
            <a:ext cx="0" cy="1224135"/>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pic>
        <p:nvPicPr>
          <p:cNvPr id="134" name="Picture 2" descr="C:\Work\3 Talks\2013 Kirchberg\Untitled-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3645024"/>
            <a:ext cx="4118970" cy="3097293"/>
          </a:xfrm>
          <a:prstGeom prst="rect">
            <a:avLst/>
          </a:prstGeom>
          <a:noFill/>
          <a:extLst>
            <a:ext uri="{909E8E84-426E-40DD-AFC4-6F175D3DCCD1}">
              <a14:hiddenFill xmlns:a14="http://schemas.microsoft.com/office/drawing/2010/main">
                <a:solidFill>
                  <a:srgbClr val="FFFFFF"/>
                </a:solidFill>
              </a14:hiddenFill>
            </a:ext>
          </a:extLst>
        </p:spPr>
      </p:pic>
      <p:cxnSp>
        <p:nvCxnSpPr>
          <p:cNvPr id="56321" name="Straight Connector 56320"/>
          <p:cNvCxnSpPr/>
          <p:nvPr/>
        </p:nvCxnSpPr>
        <p:spPr>
          <a:xfrm>
            <a:off x="2104856" y="5667008"/>
            <a:ext cx="1274050" cy="47584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743694" y="6292180"/>
            <a:ext cx="1080120" cy="42723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 name="Group 56333"/>
          <p:cNvGrpSpPr/>
          <p:nvPr/>
        </p:nvGrpSpPr>
        <p:grpSpPr>
          <a:xfrm>
            <a:off x="6087462" y="1565348"/>
            <a:ext cx="3070264" cy="3295050"/>
            <a:chOff x="5874477" y="226961"/>
            <a:chExt cx="3070264" cy="3295050"/>
          </a:xfrm>
        </p:grpSpPr>
        <p:pic>
          <p:nvPicPr>
            <p:cNvPr id="57346" name="Picture 2" descr="C:\Users\mbcssrg2\Downloads\121220 Image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3276" y="1369345"/>
              <a:ext cx="2152666" cy="2152666"/>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sp>
          <p:nvSpPr>
            <p:cNvPr id="56333" name="Rectangle 56332"/>
            <p:cNvSpPr/>
            <p:nvPr/>
          </p:nvSpPr>
          <p:spPr>
            <a:xfrm>
              <a:off x="5874477" y="226961"/>
              <a:ext cx="3070264" cy="1015663"/>
            </a:xfrm>
            <a:prstGeom prst="rect">
              <a:avLst/>
            </a:prstGeom>
          </p:spPr>
          <p:txBody>
            <a:bodyPr wrap="square">
              <a:spAutoFit/>
            </a:bodyPr>
            <a:lstStyle/>
            <a:p>
              <a:r>
                <a:rPr lang="en-GB" sz="2000" b="0" dirty="0">
                  <a:solidFill>
                    <a:prstClr val="black"/>
                  </a:solidFill>
                  <a:latin typeface="Calibri"/>
                </a:rPr>
                <a:t>a</a:t>
              </a:r>
              <a:r>
                <a:rPr lang="en-GB" sz="2000" b="0" dirty="0" smtClean="0">
                  <a:solidFill>
                    <a:prstClr val="black"/>
                  </a:solidFill>
                  <a:latin typeface="Calibri"/>
                </a:rPr>
                <a:t>mbient </a:t>
              </a:r>
              <a:r>
                <a:rPr lang="en-GB" sz="2000" b="0" dirty="0" err="1" smtClean="0">
                  <a:solidFill>
                    <a:prstClr val="black"/>
                  </a:solidFill>
                  <a:latin typeface="Calibri"/>
                </a:rPr>
                <a:t>CAFM</a:t>
              </a:r>
              <a:r>
                <a:rPr lang="en-GB" sz="2000" b="0" dirty="0" smtClean="0">
                  <a:solidFill>
                    <a:prstClr val="black"/>
                  </a:solidFill>
                  <a:latin typeface="Calibri"/>
                </a:rPr>
                <a:t>: </a:t>
              </a:r>
            </a:p>
            <a:p>
              <a:r>
                <a:rPr lang="en-GB" sz="2000" b="0" dirty="0" smtClean="0">
                  <a:solidFill>
                    <a:prstClr val="black"/>
                  </a:solidFill>
                  <a:latin typeface="Calibri"/>
                </a:rPr>
                <a:t>moiré in graphene on BN</a:t>
              </a:r>
            </a:p>
            <a:p>
              <a:r>
                <a:rPr lang="en-GB" sz="2000" b="0" dirty="0" smtClean="0">
                  <a:solidFill>
                    <a:prstClr val="black"/>
                  </a:solidFill>
                  <a:latin typeface="Calibri"/>
                </a:rPr>
                <a:t> with </a:t>
              </a:r>
              <a:r>
                <a:rPr lang="en-GB" sz="2000" b="0" dirty="0">
                  <a:solidFill>
                    <a:prstClr val="black"/>
                  </a:solidFill>
                  <a:latin typeface="Calibri"/>
                  <a:sym typeface="Symbol"/>
                </a:rPr>
                <a:t></a:t>
              </a:r>
              <a:r>
                <a:rPr lang="en-GB" sz="2000" b="0" dirty="0" smtClean="0">
                  <a:solidFill>
                    <a:prstClr val="black"/>
                  </a:solidFill>
                  <a:latin typeface="Calibri"/>
                </a:rPr>
                <a:t>12 nm period</a:t>
              </a:r>
              <a:endParaRPr lang="en-GB" sz="2000" b="0" dirty="0">
                <a:solidFill>
                  <a:prstClr val="black"/>
                </a:solidFill>
                <a:latin typeface="Calibri"/>
              </a:endParaRPr>
            </a:p>
          </p:txBody>
        </p:sp>
      </p:grpSp>
      <p:sp>
        <p:nvSpPr>
          <p:cNvPr id="20" name="Rectangle 7"/>
          <p:cNvSpPr>
            <a:spLocks noChangeArrowheads="1"/>
          </p:cNvSpPr>
          <p:nvPr/>
        </p:nvSpPr>
        <p:spPr bwMode="auto">
          <a:xfrm>
            <a:off x="876500" y="0"/>
            <a:ext cx="74799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3600" b="0" dirty="0" smtClean="0">
                <a:solidFill>
                  <a:srgbClr val="660066"/>
                </a:solidFill>
                <a:effectLst>
                  <a:outerShdw blurRad="38100" dist="38100" dir="2700000" algn="tl">
                    <a:srgbClr val="C0C0C0"/>
                  </a:outerShdw>
                </a:effectLst>
                <a:latin typeface="Comic Sans MS" pitchFamily="66" charset="0"/>
              </a:rPr>
              <a:t>specially aligned graphene devices</a:t>
            </a:r>
            <a:endParaRPr lang="ru-RU" sz="3600" b="0" dirty="0">
              <a:solidFill>
                <a:srgbClr val="660066"/>
              </a:solidFill>
              <a:effectLst>
                <a:outerShdw blurRad="38100" dist="38100" dir="2700000" algn="tl">
                  <a:srgbClr val="C0C0C0"/>
                </a:outerShdw>
              </a:effectLst>
              <a:latin typeface="Comic Sans MS" pitchFamily="66" charset="0"/>
            </a:endParaRPr>
          </a:p>
        </p:txBody>
      </p:sp>
      <p:grpSp>
        <p:nvGrpSpPr>
          <p:cNvPr id="3" name="Group 16"/>
          <p:cNvGrpSpPr/>
          <p:nvPr/>
        </p:nvGrpSpPr>
        <p:grpSpPr>
          <a:xfrm>
            <a:off x="476136" y="1024504"/>
            <a:ext cx="1227530" cy="1224135"/>
            <a:chOff x="464513" y="549053"/>
            <a:chExt cx="1227530" cy="1224135"/>
          </a:xfrm>
        </p:grpSpPr>
        <p:cxnSp>
          <p:nvCxnSpPr>
            <p:cNvPr id="18" name="Straight Connector 17"/>
            <p:cNvCxnSpPr/>
            <p:nvPr/>
          </p:nvCxnSpPr>
          <p:spPr>
            <a:xfrm rot="17880000">
              <a:off x="1079976" y="541374"/>
              <a:ext cx="0" cy="122413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3480000">
              <a:off x="1076581" y="540750"/>
              <a:ext cx="0" cy="122413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680000">
              <a:off x="1087596" y="549053"/>
              <a:ext cx="0" cy="122413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795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1.48148E-6 L 0.04028 -0.15185 " pathEditMode="relative" rAng="0" ptsTypes="AA">
                                      <p:cBhvr>
                                        <p:cTn id="6" dur="2000" fill="hold"/>
                                        <p:tgtEl>
                                          <p:spTgt spid="93"/>
                                        </p:tgtEl>
                                        <p:attrNameLst>
                                          <p:attrName>ppt_x</p:attrName>
                                          <p:attrName>ppt_y</p:attrName>
                                        </p:attrNameLst>
                                      </p:cBhvr>
                                      <p:rCtr x="2014" y="-7593"/>
                                    </p:animMotion>
                                  </p:childTnLst>
                                </p:cTn>
                              </p:par>
                              <p:par>
                                <p:cTn id="7" presetID="42" presetClass="path" presetSubtype="0" accel="50000" decel="50000" fill="hold" nodeType="withEffect">
                                  <p:stCondLst>
                                    <p:cond delay="0"/>
                                  </p:stCondLst>
                                  <p:childTnLst>
                                    <p:animMotion origin="layout" path="M 2.77778E-7 3.7037E-6 L -0.4026 0.03287 " pathEditMode="relative" rAng="0" ptsTypes="AA">
                                      <p:cBhvr>
                                        <p:cTn id="8" dur="2000" fill="hold"/>
                                        <p:tgtEl>
                                          <p:spTgt spid="124"/>
                                        </p:tgtEl>
                                        <p:attrNameLst>
                                          <p:attrName>ppt_x</p:attrName>
                                          <p:attrName>ppt_y</p:attrName>
                                        </p:attrNameLst>
                                      </p:cBhvr>
                                      <p:rCtr x="-20139" y="1644"/>
                                    </p:animMotion>
                                  </p:childTnLst>
                                </p:cTn>
                              </p:par>
                              <p:par>
                                <p:cTn id="9" presetID="42" presetClass="path" presetSubtype="0" accel="50000" decel="50000" fill="hold" nodeType="withEffect">
                                  <p:stCondLst>
                                    <p:cond delay="0"/>
                                  </p:stCondLst>
                                  <p:childTnLst>
                                    <p:animMotion origin="layout" path="M -4.16667E-6 3.33333E-6 L -0.42829 -0.04375 " pathEditMode="relative" rAng="0" ptsTypes="AA">
                                      <p:cBhvr>
                                        <p:cTn id="10" dur="2000" fill="hold"/>
                                        <p:tgtEl>
                                          <p:spTgt spid="103"/>
                                        </p:tgtEl>
                                        <p:attrNameLst>
                                          <p:attrName>ppt_x</p:attrName>
                                          <p:attrName>ppt_y</p:attrName>
                                        </p:attrNameLst>
                                      </p:cBhvr>
                                      <p:rCtr x="-21424" y="-2199"/>
                                    </p:animMotion>
                                  </p:childTnLst>
                                </p:cTn>
                              </p:par>
                              <p:par>
                                <p:cTn id="11" presetID="42" presetClass="path" presetSubtype="0" accel="50000" decel="50000" fill="hold" nodeType="withEffect">
                                  <p:stCondLst>
                                    <p:cond delay="0"/>
                                  </p:stCondLst>
                                  <p:childTnLst>
                                    <p:animMotion origin="layout" path="M 2.22222E-6 4.81481E-6 L -0.22222 -0.36227 " pathEditMode="relative" rAng="0" ptsTypes="AA">
                                      <p:cBhvr>
                                        <p:cTn id="12" dur="2000" fill="hold"/>
                                        <p:tgtEl>
                                          <p:spTgt spid="108"/>
                                        </p:tgtEl>
                                        <p:attrNameLst>
                                          <p:attrName>ppt_x</p:attrName>
                                          <p:attrName>ppt_y</p:attrName>
                                        </p:attrNameLst>
                                      </p:cBhvr>
                                      <p:rCtr x="-11111" y="-18125"/>
                                    </p:animMotion>
                                  </p:childTnLst>
                                </p:cTn>
                              </p:par>
                              <p:par>
                                <p:cTn id="13" presetID="42" presetClass="path" presetSubtype="0" accel="50000" decel="50000" fill="hold" nodeType="withEffect">
                                  <p:stCondLst>
                                    <p:cond delay="0"/>
                                  </p:stCondLst>
                                  <p:childTnLst>
                                    <p:animMotion origin="layout" path="M 4.16667E-6 -1.48148E-6 L -0.03559 -0.31481 " pathEditMode="relative" rAng="0" ptsTypes="AA">
                                      <p:cBhvr>
                                        <p:cTn id="14" dur="2000" fill="hold"/>
                                        <p:tgtEl>
                                          <p:spTgt spid="87"/>
                                        </p:tgtEl>
                                        <p:attrNameLst>
                                          <p:attrName>ppt_x</p:attrName>
                                          <p:attrName>ppt_y</p:attrName>
                                        </p:attrNameLst>
                                      </p:cBhvr>
                                      <p:rCtr x="-1788" y="-15741"/>
                                    </p:animMotion>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4"/>
                                        </p:tgtEl>
                                        <p:attrNameLst>
                                          <p:attrName>style.visibility</p:attrName>
                                        </p:attrNameLst>
                                      </p:cBhvr>
                                      <p:to>
                                        <p:strVal val="visible"/>
                                      </p:to>
                                    </p:set>
                                    <p:animEffect transition="in" filter="fade">
                                      <p:cBhvr>
                                        <p:cTn id="23" dur="500"/>
                                        <p:tgtEl>
                                          <p:spTgt spid="134"/>
                                        </p:tgtEl>
                                      </p:cBhvr>
                                    </p:animEffect>
                                  </p:childTnLst>
                                </p:cTn>
                              </p:par>
                              <p:par>
                                <p:cTn id="24" presetID="22" presetClass="entr" presetSubtype="4" fill="hold" nodeType="withEffect">
                                  <p:stCondLst>
                                    <p:cond delay="0"/>
                                  </p:stCondLst>
                                  <p:childTnLst>
                                    <p:set>
                                      <p:cBhvr>
                                        <p:cTn id="25" dur="1" fill="hold">
                                          <p:stCondLst>
                                            <p:cond delay="0"/>
                                          </p:stCondLst>
                                        </p:cTn>
                                        <p:tgtEl>
                                          <p:spTgt spid="56321"/>
                                        </p:tgtEl>
                                        <p:attrNameLst>
                                          <p:attrName>style.visibility</p:attrName>
                                        </p:attrNameLst>
                                      </p:cBhvr>
                                      <p:to>
                                        <p:strVal val="visible"/>
                                      </p:to>
                                    </p:set>
                                    <p:animEffect transition="in" filter="wipe(down)">
                                      <p:cBhvr>
                                        <p:cTn id="26" dur="500"/>
                                        <p:tgtEl>
                                          <p:spTgt spid="56321"/>
                                        </p:tgtEl>
                                      </p:cBhvr>
                                    </p:animEffect>
                                  </p:childTnLst>
                                </p:cTn>
                              </p:par>
                              <p:par>
                                <p:cTn id="27" presetID="22" presetClass="entr" presetSubtype="4" fill="hold" nodeType="withEffect">
                                  <p:stCondLst>
                                    <p:cond delay="0"/>
                                  </p:stCondLst>
                                  <p:childTnLst>
                                    <p:set>
                                      <p:cBhvr>
                                        <p:cTn id="28" dur="1" fill="hold">
                                          <p:stCondLst>
                                            <p:cond delay="0"/>
                                          </p:stCondLst>
                                        </p:cTn>
                                        <p:tgtEl>
                                          <p:spTgt spid="143"/>
                                        </p:tgtEl>
                                        <p:attrNameLst>
                                          <p:attrName>style.visibility</p:attrName>
                                        </p:attrNameLst>
                                      </p:cBhvr>
                                      <p:to>
                                        <p:strVal val="visible"/>
                                      </p:to>
                                    </p:set>
                                    <p:animEffect transition="in" filter="wipe(down)">
                                      <p:cBhvr>
                                        <p:cTn id="29" dur="500"/>
                                        <p:tgtEl>
                                          <p:spTgt spid="14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311" y="764703"/>
            <a:ext cx="3360482" cy="609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75" t="7418" r="5785" b="1012"/>
          <a:stretch/>
        </p:blipFill>
        <p:spPr bwMode="auto">
          <a:xfrm>
            <a:off x="6110218" y="2138865"/>
            <a:ext cx="2281671" cy="329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7"/>
          <p:cNvSpPr>
            <a:spLocks noChangeArrowheads="1"/>
          </p:cNvSpPr>
          <p:nvPr/>
        </p:nvSpPr>
        <p:spPr bwMode="auto">
          <a:xfrm>
            <a:off x="1731975" y="-46180"/>
            <a:ext cx="56396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4000" b="0" dirty="0" smtClean="0">
                <a:solidFill>
                  <a:srgbClr val="660066"/>
                </a:solidFill>
                <a:effectLst>
                  <a:outerShdw blurRad="38100" dist="38100" dir="2700000" algn="tl">
                    <a:srgbClr val="C0C0C0"/>
                  </a:outerShdw>
                </a:effectLst>
                <a:latin typeface="Comic Sans MS" pitchFamily="66" charset="0"/>
              </a:rPr>
              <a:t>secondary </a:t>
            </a:r>
            <a:r>
              <a:rPr lang="en-GB" sz="4000" b="0" dirty="0">
                <a:solidFill>
                  <a:srgbClr val="660066"/>
                </a:solidFill>
                <a:effectLst>
                  <a:outerShdw blurRad="38100" dist="38100" dir="2700000" algn="tl">
                    <a:srgbClr val="C0C0C0"/>
                  </a:outerShdw>
                </a:effectLst>
                <a:latin typeface="Comic Sans MS" pitchFamily="66" charset="0"/>
              </a:rPr>
              <a:t>D</a:t>
            </a:r>
            <a:r>
              <a:rPr lang="en-GB" sz="4000" b="0" dirty="0" smtClean="0">
                <a:solidFill>
                  <a:srgbClr val="660066"/>
                </a:solidFill>
                <a:effectLst>
                  <a:outerShdw blurRad="38100" dist="38100" dir="2700000" algn="tl">
                    <a:srgbClr val="C0C0C0"/>
                  </a:outerShdw>
                </a:effectLst>
                <a:latin typeface="Comic Sans MS" pitchFamily="66" charset="0"/>
              </a:rPr>
              <a:t>irac points</a:t>
            </a:r>
            <a:endParaRPr lang="ru-RU" sz="4000" b="0" dirty="0">
              <a:solidFill>
                <a:srgbClr val="660066"/>
              </a:solidFill>
              <a:effectLst>
                <a:outerShdw blurRad="38100" dist="38100" dir="2700000" algn="tl">
                  <a:srgbClr val="C0C0C0"/>
                </a:outerShdw>
              </a:effectLst>
              <a:latin typeface="Comic Sans MS" pitchFamily="66" charset="0"/>
            </a:endParaRPr>
          </a:p>
        </p:txBody>
      </p:sp>
      <p:sp>
        <p:nvSpPr>
          <p:cNvPr id="12" name="Rectangle 16"/>
          <p:cNvSpPr>
            <a:spLocks noChangeArrowheads="1"/>
          </p:cNvSpPr>
          <p:nvPr/>
        </p:nvSpPr>
        <p:spPr bwMode="auto">
          <a:xfrm>
            <a:off x="4703240" y="764703"/>
            <a:ext cx="4128351" cy="463846"/>
          </a:xfrm>
          <a:prstGeom prst="rect">
            <a:avLst/>
          </a:prstGeom>
          <a:noFill/>
          <a:ln w="9525" algn="ctr">
            <a:noFill/>
            <a:miter lim="800000"/>
            <a:headEnd/>
            <a:tailEnd/>
          </a:ln>
          <a:effectLst/>
        </p:spPr>
        <p:txBody>
          <a:bodyPr wrap="none" lIns="90000" tIns="46800" rIns="90000" bIns="46800">
            <a:spAutoFit/>
          </a:bodyPr>
          <a:lstStyle/>
          <a:p>
            <a:pPr>
              <a:defRPr/>
            </a:pPr>
            <a:r>
              <a:rPr lang="en-GB" sz="2400" b="0" dirty="0" smtClean="0">
                <a:solidFill>
                  <a:srgbClr val="000000"/>
                </a:solidFill>
                <a:effectLst>
                  <a:outerShdw blurRad="38100" dist="38100" dir="2700000" algn="tl">
                    <a:srgbClr val="C0C0C0"/>
                  </a:outerShdw>
                </a:effectLst>
                <a:latin typeface="Arial Narrow" pitchFamily="34" charset="0"/>
              </a:rPr>
              <a:t>new neutrality points @0.2-0.35 eV</a:t>
            </a:r>
          </a:p>
        </p:txBody>
      </p:sp>
      <p:sp>
        <p:nvSpPr>
          <p:cNvPr id="13" name="Rectangle 16"/>
          <p:cNvSpPr>
            <a:spLocks noChangeArrowheads="1"/>
          </p:cNvSpPr>
          <p:nvPr/>
        </p:nvSpPr>
        <p:spPr bwMode="auto">
          <a:xfrm>
            <a:off x="5588000" y="5454381"/>
            <a:ext cx="3390900" cy="710067"/>
          </a:xfrm>
          <a:prstGeom prst="rect">
            <a:avLst/>
          </a:prstGeom>
          <a:noFill/>
          <a:ln w="9525" algn="ctr">
            <a:noFill/>
            <a:miter lim="800000"/>
            <a:headEnd/>
            <a:tailEnd/>
          </a:ln>
          <a:effectLst/>
        </p:spPr>
        <p:txBody>
          <a:bodyPr wrap="square" lIns="90000" tIns="46800" rIns="90000" bIns="46800">
            <a:spAutoFit/>
          </a:bodyPr>
          <a:lstStyle/>
          <a:p>
            <a:pPr>
              <a:defRPr/>
            </a:pPr>
            <a:r>
              <a:rPr lang="en-GB" sz="2000" b="0" dirty="0" smtClean="0">
                <a:solidFill>
                  <a:srgbClr val="660066"/>
                </a:solidFill>
                <a:effectLst>
                  <a:outerShdw blurRad="38100" dist="38100" dir="2700000" algn="tl">
                    <a:srgbClr val="C0C0C0"/>
                  </a:outerShdw>
                </a:effectLst>
                <a:latin typeface="Comic Sans MS" pitchFamily="66" charset="0"/>
              </a:rPr>
              <a:t>second generation </a:t>
            </a:r>
          </a:p>
          <a:p>
            <a:pPr>
              <a:defRPr/>
            </a:pPr>
            <a:r>
              <a:rPr lang="en-GB" sz="2000" b="0" dirty="0" smtClean="0">
                <a:solidFill>
                  <a:srgbClr val="660066"/>
                </a:solidFill>
                <a:effectLst>
                  <a:outerShdw blurRad="38100" dist="38100" dir="2700000" algn="tl">
                    <a:srgbClr val="C0C0C0"/>
                  </a:outerShdw>
                </a:effectLst>
                <a:latin typeface="Comic Sans MS" pitchFamily="66" charset="0"/>
              </a:rPr>
              <a:t>Dirac fermions</a:t>
            </a:r>
          </a:p>
        </p:txBody>
      </p:sp>
      <p:grpSp>
        <p:nvGrpSpPr>
          <p:cNvPr id="3" name="Group 3"/>
          <p:cNvGrpSpPr/>
          <p:nvPr/>
        </p:nvGrpSpPr>
        <p:grpSpPr>
          <a:xfrm>
            <a:off x="1380103" y="1023582"/>
            <a:ext cx="2756376" cy="4954137"/>
            <a:chOff x="1190103" y="1023582"/>
            <a:chExt cx="2756376" cy="4954137"/>
          </a:xfrm>
        </p:grpSpPr>
        <p:sp>
          <p:nvSpPr>
            <p:cNvPr id="2" name="Rectangle 1"/>
            <p:cNvSpPr/>
            <p:nvPr/>
          </p:nvSpPr>
          <p:spPr>
            <a:xfrm>
              <a:off x="1228299" y="1023582"/>
              <a:ext cx="559558" cy="4954137"/>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400" b="0">
                <a:solidFill>
                  <a:srgbClr val="FFFFFF"/>
                </a:solidFill>
              </a:endParaRPr>
            </a:p>
          </p:txBody>
        </p:sp>
        <p:sp>
          <p:nvSpPr>
            <p:cNvPr id="8" name="Rectangle 7"/>
            <p:cNvSpPr/>
            <p:nvPr/>
          </p:nvSpPr>
          <p:spPr>
            <a:xfrm>
              <a:off x="3386921" y="1282890"/>
              <a:ext cx="559558" cy="4313006"/>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400" b="0">
                <a:solidFill>
                  <a:srgbClr val="FFFFFF"/>
                </a:solidFill>
              </a:endParaRPr>
            </a:p>
          </p:txBody>
        </p:sp>
        <p:sp>
          <p:nvSpPr>
            <p:cNvPr id="9" name="Rectangle 8"/>
            <p:cNvSpPr/>
            <p:nvPr/>
          </p:nvSpPr>
          <p:spPr>
            <a:xfrm>
              <a:off x="1190103" y="2927740"/>
              <a:ext cx="559558" cy="635757"/>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400" b="0">
                <a:solidFill>
                  <a:srgbClr val="FFFFFF"/>
                </a:solidFill>
              </a:endParaRPr>
            </a:p>
          </p:txBody>
        </p:sp>
        <p:sp>
          <p:nvSpPr>
            <p:cNvPr id="10" name="Rectangle 9"/>
            <p:cNvSpPr/>
            <p:nvPr/>
          </p:nvSpPr>
          <p:spPr>
            <a:xfrm>
              <a:off x="1190618" y="5271247"/>
              <a:ext cx="559558" cy="324650"/>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400" b="0">
                <a:solidFill>
                  <a:srgbClr val="FFFFFF"/>
                </a:solidFill>
              </a:endParaRPr>
            </a:p>
          </p:txBody>
        </p:sp>
        <p:sp>
          <p:nvSpPr>
            <p:cNvPr id="14" name="Rectangle 13"/>
            <p:cNvSpPr/>
            <p:nvPr/>
          </p:nvSpPr>
          <p:spPr>
            <a:xfrm>
              <a:off x="2779417" y="2771863"/>
              <a:ext cx="445354" cy="359253"/>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400" b="0">
                <a:solidFill>
                  <a:srgbClr val="FFFFFF"/>
                </a:solidFill>
              </a:endParaRPr>
            </a:p>
          </p:txBody>
        </p:sp>
      </p:grpSp>
      <p:sp>
        <p:nvSpPr>
          <p:cNvPr id="15" name="Rectangle 16"/>
          <p:cNvSpPr>
            <a:spLocks noChangeArrowheads="1"/>
          </p:cNvSpPr>
          <p:nvPr/>
        </p:nvSpPr>
        <p:spPr bwMode="auto">
          <a:xfrm>
            <a:off x="4174028" y="1392500"/>
            <a:ext cx="4913823" cy="833178"/>
          </a:xfrm>
          <a:prstGeom prst="rect">
            <a:avLst/>
          </a:prstGeom>
          <a:noFill/>
          <a:ln w="9525" algn="ctr">
            <a:noFill/>
            <a:miter lim="800000"/>
            <a:headEnd/>
            <a:tailEnd/>
          </a:ln>
          <a:effectLst/>
        </p:spPr>
        <p:txBody>
          <a:bodyPr wrap="none" lIns="90000" tIns="46800" rIns="90000" bIns="46800">
            <a:spAutoFit/>
          </a:bodyPr>
          <a:lstStyle/>
          <a:p>
            <a:pPr>
              <a:defRPr/>
            </a:pPr>
            <a:r>
              <a:rPr lang="en-GB" sz="2400" b="0" dirty="0" smtClean="0">
                <a:solidFill>
                  <a:srgbClr val="A50021"/>
                </a:solidFill>
                <a:effectLst>
                  <a:outerShdw blurRad="38100" dist="38100" dir="2700000" algn="tl">
                    <a:srgbClr val="C0C0C0"/>
                  </a:outerShdw>
                </a:effectLst>
                <a:latin typeface="Comic Sans MS" pitchFamily="66" charset="0"/>
              </a:rPr>
              <a:t>electron-like orbits for</a:t>
            </a:r>
          </a:p>
          <a:p>
            <a:pPr>
              <a:defRPr/>
            </a:pPr>
            <a:r>
              <a:rPr lang="en-GB" sz="2400" b="0" dirty="0" smtClean="0">
                <a:solidFill>
                  <a:srgbClr val="A50021"/>
                </a:solidFill>
                <a:effectLst>
                  <a:outerShdw blurRad="38100" dist="38100" dir="2700000" algn="tl">
                    <a:srgbClr val="C0C0C0"/>
                  </a:outerShdw>
                </a:effectLst>
                <a:latin typeface="Comic Sans MS" pitchFamily="66" charset="0"/>
              </a:rPr>
              <a:t>strong hole doping and vice versa</a:t>
            </a:r>
          </a:p>
        </p:txBody>
      </p:sp>
      <p:cxnSp>
        <p:nvCxnSpPr>
          <p:cNvPr id="16" name="Straight Arrow Connector 15"/>
          <p:cNvCxnSpPr/>
          <p:nvPr/>
        </p:nvCxnSpPr>
        <p:spPr>
          <a:xfrm flipH="1">
            <a:off x="1856509" y="2342065"/>
            <a:ext cx="3463636" cy="2636335"/>
          </a:xfrm>
          <a:prstGeom prst="straightConnector1">
            <a:avLst/>
          </a:prstGeom>
          <a:ln w="19050">
            <a:solidFill>
              <a:srgbClr val="66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Rectangle 7"/>
          <p:cNvSpPr>
            <a:spLocks noChangeArrowheads="1"/>
          </p:cNvSpPr>
          <p:nvPr/>
        </p:nvSpPr>
        <p:spPr bwMode="auto">
          <a:xfrm>
            <a:off x="876500" y="0"/>
            <a:ext cx="74799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3600" b="0" dirty="0" smtClean="0">
                <a:solidFill>
                  <a:srgbClr val="660066"/>
                </a:solidFill>
                <a:effectLst>
                  <a:outerShdw blurRad="38100" dist="38100" dir="2700000" algn="tl">
                    <a:srgbClr val="C0C0C0"/>
                  </a:outerShdw>
                </a:effectLst>
                <a:latin typeface="Comic Sans MS" pitchFamily="66" charset="0"/>
              </a:rPr>
              <a:t>specially aligned graphene devices</a:t>
            </a:r>
            <a:endParaRPr lang="ru-RU" sz="3600" b="0" dirty="0">
              <a:solidFill>
                <a:srgbClr val="660066"/>
              </a:solidFill>
              <a:effectLst>
                <a:outerShdw blurRad="38100" dist="38100" dir="2700000" algn="tl">
                  <a:srgbClr val="C0C0C0"/>
                </a:outerShdw>
              </a:effectLst>
              <a:latin typeface="Comic Sans MS" pitchFamily="66" charset="0"/>
            </a:endParaRPr>
          </a:p>
        </p:txBody>
      </p:sp>
      <p:sp>
        <p:nvSpPr>
          <p:cNvPr id="18" name="TextBox 17"/>
          <p:cNvSpPr txBox="1"/>
          <p:nvPr/>
        </p:nvSpPr>
        <p:spPr>
          <a:xfrm>
            <a:off x="4258096" y="3370998"/>
            <a:ext cx="2606723" cy="1323439"/>
          </a:xfrm>
          <a:prstGeom prst="rect">
            <a:avLst/>
          </a:prstGeom>
          <a:noFill/>
        </p:spPr>
        <p:txBody>
          <a:bodyPr wrap="square" rtlCol="0">
            <a:spAutoFit/>
          </a:bodyPr>
          <a:lstStyle/>
          <a:p>
            <a:pPr algn="l"/>
            <a:r>
              <a:rPr lang="en-GB" sz="2000" b="0" dirty="0" smtClean="0">
                <a:solidFill>
                  <a:srgbClr val="000000"/>
                </a:solidFill>
                <a:latin typeface="Comic Sans MS" pitchFamily="66" charset="0"/>
              </a:rPr>
              <a:t>n~3x10</a:t>
            </a:r>
            <a:r>
              <a:rPr lang="en-GB" sz="2000" b="0" baseline="30000" dirty="0" smtClean="0">
                <a:solidFill>
                  <a:srgbClr val="000000"/>
                </a:solidFill>
                <a:latin typeface="Comic Sans MS" pitchFamily="66" charset="0"/>
              </a:rPr>
              <a:t>12</a:t>
            </a:r>
            <a:r>
              <a:rPr lang="en-GB" sz="2000" b="0" dirty="0" smtClean="0">
                <a:solidFill>
                  <a:srgbClr val="000000"/>
                </a:solidFill>
                <a:latin typeface="Comic Sans MS" pitchFamily="66" charset="0"/>
              </a:rPr>
              <a:t> cm</a:t>
            </a:r>
            <a:r>
              <a:rPr lang="en-GB" sz="2000" b="0" baseline="30000" dirty="0" smtClean="0">
                <a:solidFill>
                  <a:srgbClr val="000000"/>
                </a:solidFill>
                <a:latin typeface="Comic Sans MS" pitchFamily="66" charset="0"/>
              </a:rPr>
              <a:t>-2</a:t>
            </a:r>
            <a:r>
              <a:rPr lang="en-GB" sz="2000" b="0" dirty="0" smtClean="0">
                <a:solidFill>
                  <a:srgbClr val="000000"/>
                </a:solidFill>
                <a:latin typeface="Comic Sans MS" pitchFamily="66" charset="0"/>
              </a:rPr>
              <a:t>,</a:t>
            </a:r>
            <a:br>
              <a:rPr lang="en-GB" sz="2000" b="0" dirty="0" smtClean="0">
                <a:solidFill>
                  <a:srgbClr val="000000"/>
                </a:solidFill>
                <a:latin typeface="Comic Sans MS" pitchFamily="66" charset="0"/>
              </a:rPr>
            </a:br>
            <a:r>
              <a:rPr lang="en-GB" sz="2000" b="0" dirty="0" smtClean="0">
                <a:solidFill>
                  <a:srgbClr val="000000"/>
                </a:solidFill>
                <a:latin typeface="Comic Sans MS" pitchFamily="66" charset="0"/>
                <a:sym typeface="Symbol"/>
              </a:rPr>
              <a:t> = 13 nm,</a:t>
            </a:r>
            <a:br>
              <a:rPr lang="en-GB" sz="2000" b="0" dirty="0" smtClean="0">
                <a:solidFill>
                  <a:srgbClr val="000000"/>
                </a:solidFill>
                <a:latin typeface="Comic Sans MS" pitchFamily="66" charset="0"/>
                <a:sym typeface="Symbol"/>
              </a:rPr>
            </a:br>
            <a:r>
              <a:rPr lang="en-GB" sz="2000" b="0" dirty="0" smtClean="0">
                <a:solidFill>
                  <a:srgbClr val="000000"/>
                </a:solidFill>
                <a:latin typeface="Comic Sans MS" pitchFamily="66" charset="0"/>
                <a:sym typeface="Symbol"/>
              </a:rPr>
              <a:t>(A = 150 nm</a:t>
            </a:r>
            <a:r>
              <a:rPr lang="en-GB" sz="2000" b="0" baseline="30000" dirty="0" smtClean="0">
                <a:solidFill>
                  <a:srgbClr val="000000"/>
                </a:solidFill>
                <a:latin typeface="Comic Sans MS" pitchFamily="66" charset="0"/>
                <a:sym typeface="Symbol"/>
              </a:rPr>
              <a:t>2</a:t>
            </a:r>
            <a:r>
              <a:rPr lang="en-GB" sz="2000" b="0" dirty="0" smtClean="0">
                <a:solidFill>
                  <a:srgbClr val="000000"/>
                </a:solidFill>
                <a:latin typeface="Comic Sans MS" pitchFamily="66" charset="0"/>
                <a:sym typeface="Symbol"/>
              </a:rPr>
              <a:t>)</a:t>
            </a:r>
          </a:p>
          <a:p>
            <a:pPr algn="l"/>
            <a:r>
              <a:rPr lang="en-GB" sz="2000" b="0" dirty="0" smtClean="0">
                <a:solidFill>
                  <a:srgbClr val="000000"/>
                </a:solidFill>
                <a:latin typeface="Comic Sans MS" pitchFamily="66" charset="0"/>
                <a:sym typeface="Symbol"/>
              </a:rPr>
              <a:t>4 electrons/</a:t>
            </a:r>
            <a:r>
              <a:rPr lang="en-GB" sz="2000" b="0" dirty="0" err="1" smtClean="0">
                <a:solidFill>
                  <a:srgbClr val="000000"/>
                </a:solidFill>
                <a:latin typeface="Comic Sans MS" pitchFamily="66" charset="0"/>
                <a:sym typeface="Symbol"/>
              </a:rPr>
              <a:t>u.c</a:t>
            </a:r>
            <a:r>
              <a:rPr lang="en-GB" sz="2000" b="0" dirty="0" smtClean="0">
                <a:solidFill>
                  <a:srgbClr val="000000"/>
                </a:solidFill>
                <a:latin typeface="Comic Sans MS" pitchFamily="66" charset="0"/>
                <a:sym typeface="Symbol"/>
              </a:rPr>
              <a:t>.</a:t>
            </a:r>
            <a:endParaRPr lang="en-GB" sz="2000" b="0" dirty="0">
              <a:solidFill>
                <a:srgbClr val="000000"/>
              </a:solidFill>
              <a:latin typeface="Comic Sans MS" pitchFamily="66" charset="0"/>
            </a:endParaRPr>
          </a:p>
        </p:txBody>
      </p:sp>
      <p:sp>
        <p:nvSpPr>
          <p:cNvPr id="19" name="Rectangle 16"/>
          <p:cNvSpPr>
            <a:spLocks noChangeArrowheads="1"/>
          </p:cNvSpPr>
          <p:nvPr/>
        </p:nvSpPr>
        <p:spPr bwMode="auto">
          <a:xfrm>
            <a:off x="4777915" y="6202622"/>
            <a:ext cx="4186059" cy="402291"/>
          </a:xfrm>
          <a:prstGeom prst="rect">
            <a:avLst/>
          </a:prstGeom>
          <a:noFill/>
          <a:ln w="9525" algn="ctr">
            <a:noFill/>
            <a:miter lim="800000"/>
            <a:headEnd/>
            <a:tailEnd/>
          </a:ln>
          <a:effectLst/>
        </p:spPr>
        <p:txBody>
          <a:bodyPr wrap="none" lIns="90000" tIns="46800" rIns="90000" bIns="46800">
            <a:spAutoFit/>
          </a:bodyPr>
          <a:lstStyle/>
          <a:p>
            <a:pPr>
              <a:defRPr/>
            </a:pPr>
            <a:r>
              <a:rPr lang="en-GB" sz="2000" b="0" dirty="0" err="1" smtClean="0">
                <a:solidFill>
                  <a:srgbClr val="660066"/>
                </a:solidFill>
                <a:effectLst>
                  <a:outerShdw blurRad="38100" dist="38100" dir="2700000" algn="tl">
                    <a:srgbClr val="C0C0C0"/>
                  </a:outerShdw>
                </a:effectLst>
                <a:latin typeface="Comic Sans MS" pitchFamily="66" charset="0"/>
              </a:rPr>
              <a:t>Ponomarenko</a:t>
            </a:r>
            <a:r>
              <a:rPr lang="en-GB" sz="2000" b="0" dirty="0" smtClean="0">
                <a:solidFill>
                  <a:srgbClr val="660066"/>
                </a:solidFill>
                <a:effectLst>
                  <a:outerShdw blurRad="38100" dist="38100" dir="2700000" algn="tl">
                    <a:srgbClr val="C0C0C0"/>
                  </a:outerShdw>
                </a:effectLst>
                <a:latin typeface="Comic Sans MS" pitchFamily="66" charset="0"/>
              </a:rPr>
              <a:t> et al. Nature (2013)</a:t>
            </a:r>
          </a:p>
        </p:txBody>
      </p:sp>
    </p:spTree>
    <p:extLst>
      <p:ext uri="{BB962C8B-B14F-4D97-AF65-F5344CB8AC3E}">
        <p14:creationId xmlns:p14="http://schemas.microsoft.com/office/powerpoint/2010/main" val="388734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55299"/>
                                        </p:tgtEl>
                                        <p:attrNameLst>
                                          <p:attrName>style.visibility</p:attrName>
                                        </p:attrNameLst>
                                      </p:cBhvr>
                                      <p:to>
                                        <p:strVal val="visible"/>
                                      </p:to>
                                    </p:set>
                                    <p:animEffect transition="in" filter="fade">
                                      <p:cBhvr>
                                        <p:cTn id="36" dur="500"/>
                                        <p:tgtEl>
                                          <p:spTgt spid="5529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5"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27" name="Rectangle 7"/>
          <p:cNvSpPr>
            <a:spLocks noChangeArrowheads="1"/>
          </p:cNvSpPr>
          <p:nvPr/>
        </p:nvSpPr>
        <p:spPr bwMode="auto">
          <a:xfrm>
            <a:off x="1210735" y="0"/>
            <a:ext cx="68114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3600" b="0" dirty="0" smtClean="0">
                <a:solidFill>
                  <a:srgbClr val="660066"/>
                </a:solidFill>
                <a:effectLst>
                  <a:outerShdw blurRad="38100" dist="38100" dir="2700000" algn="tl">
                    <a:srgbClr val="C0C0C0"/>
                  </a:outerShdw>
                </a:effectLst>
                <a:latin typeface="Comic Sans MS" pitchFamily="66" charset="0"/>
              </a:rPr>
              <a:t>what happen in magnetic field?</a:t>
            </a:r>
            <a:endParaRPr lang="ru-RU" sz="3600" b="0" dirty="0">
              <a:solidFill>
                <a:srgbClr val="660066"/>
              </a:solidFill>
              <a:effectLst>
                <a:outerShdw blurRad="38100" dist="38100" dir="2700000" algn="tl">
                  <a:srgbClr val="C0C0C0"/>
                </a:outerShdw>
              </a:effectLst>
              <a:latin typeface="Comic Sans MS" pitchFamily="66" charset="0"/>
            </a:endParaRPr>
          </a:p>
        </p:txBody>
      </p:sp>
      <p:sp>
        <p:nvSpPr>
          <p:cNvPr id="48132" name="Line 8"/>
          <p:cNvSpPr>
            <a:spLocks noChangeShapeType="1"/>
          </p:cNvSpPr>
          <p:nvPr/>
        </p:nvSpPr>
        <p:spPr bwMode="auto">
          <a:xfrm>
            <a:off x="1303338" y="669925"/>
            <a:ext cx="6786562" cy="17463"/>
          </a:xfrm>
          <a:prstGeom prst="line">
            <a:avLst/>
          </a:prstGeom>
          <a:noFill/>
          <a:ln w="76200">
            <a:solidFill>
              <a:srgbClr val="80008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a:endParaRPr lang="en-US" sz="2400" b="0">
              <a:solidFill>
                <a:srgbClr val="000000"/>
              </a:solidFill>
              <a:latin typeface="Arial Narrow" pitchFamily="34" charset="0"/>
            </a:endParaRPr>
          </a:p>
        </p:txBody>
      </p:sp>
      <p:sp>
        <p:nvSpPr>
          <p:cNvPr id="34" name="TextBox 33"/>
          <p:cNvSpPr txBox="1"/>
          <p:nvPr/>
        </p:nvSpPr>
        <p:spPr>
          <a:xfrm>
            <a:off x="4021250" y="776776"/>
            <a:ext cx="4038600" cy="1477328"/>
          </a:xfrm>
          <a:prstGeom prst="rect">
            <a:avLst/>
          </a:prstGeom>
          <a:noFill/>
        </p:spPr>
        <p:txBody>
          <a:bodyPr wrap="square" rtlCol="0">
            <a:spAutoFit/>
          </a:bodyPr>
          <a:lstStyle/>
          <a:p>
            <a:pPr algn="l"/>
            <a:r>
              <a:rPr lang="en-GB" sz="2200" b="0" dirty="0" smtClean="0">
                <a:solidFill>
                  <a:srgbClr val="000000"/>
                </a:solidFill>
                <a:latin typeface="Comic Sans MS" pitchFamily="66" charset="0"/>
              </a:rPr>
              <a:t>Two competing </a:t>
            </a:r>
            <a:r>
              <a:rPr lang="en-GB" sz="2200" b="0" dirty="0" err="1" smtClean="0">
                <a:solidFill>
                  <a:srgbClr val="000000"/>
                </a:solidFill>
                <a:latin typeface="Comic Sans MS" pitchFamily="66" charset="0"/>
              </a:rPr>
              <a:t>lengthscales</a:t>
            </a:r>
            <a:r>
              <a:rPr lang="en-GB" sz="2200" b="0" dirty="0" smtClean="0">
                <a:solidFill>
                  <a:srgbClr val="000000"/>
                </a:solidFill>
                <a:latin typeface="Comic Sans MS" pitchFamily="66" charset="0"/>
              </a:rPr>
              <a:t>:</a:t>
            </a:r>
            <a:br>
              <a:rPr lang="en-GB" sz="2200" b="0" dirty="0" smtClean="0">
                <a:solidFill>
                  <a:srgbClr val="000000"/>
                </a:solidFill>
                <a:latin typeface="Comic Sans MS" pitchFamily="66" charset="0"/>
              </a:rPr>
            </a:br>
            <a:r>
              <a:rPr lang="en-GB" sz="2200" i="1" dirty="0" smtClean="0">
                <a:solidFill>
                  <a:srgbClr val="000000"/>
                </a:solidFill>
                <a:latin typeface="Times New Roman" pitchFamily="18" charset="0"/>
                <a:cs typeface="Times New Roman" pitchFamily="18" charset="0"/>
              </a:rPr>
              <a:t>a </a:t>
            </a:r>
            <a:r>
              <a:rPr lang="en-GB" sz="2200" dirty="0" smtClean="0">
                <a:solidFill>
                  <a:srgbClr val="000000"/>
                </a:solidFill>
                <a:latin typeface="Times New Roman" pitchFamily="18" charset="0"/>
                <a:cs typeface="Times New Roman" pitchFamily="18" charset="0"/>
              </a:rPr>
              <a:t>:</a:t>
            </a:r>
            <a:r>
              <a:rPr lang="en-GB" sz="2200" b="0" dirty="0" smtClean="0">
                <a:solidFill>
                  <a:srgbClr val="000000"/>
                </a:solidFill>
                <a:latin typeface="Comic Sans MS" pitchFamily="66" charset="0"/>
              </a:rPr>
              <a:t> lattice periodicity</a:t>
            </a:r>
          </a:p>
          <a:p>
            <a:pPr algn="l"/>
            <a:r>
              <a:rPr lang="en-GB" sz="2200" i="1" dirty="0" err="1" smtClean="0">
                <a:solidFill>
                  <a:srgbClr val="000000"/>
                </a:solidFill>
                <a:latin typeface="Times New Roman" pitchFamily="18" charset="0"/>
                <a:cs typeface="Times New Roman" pitchFamily="18" charset="0"/>
              </a:rPr>
              <a:t>l</a:t>
            </a:r>
            <a:r>
              <a:rPr lang="en-GB" sz="2200" baseline="-25000" dirty="0" err="1" smtClean="0">
                <a:solidFill>
                  <a:srgbClr val="000000"/>
                </a:solidFill>
                <a:latin typeface="Times New Roman" pitchFamily="18" charset="0"/>
                <a:cs typeface="Times New Roman" pitchFamily="18" charset="0"/>
              </a:rPr>
              <a:t>B</a:t>
            </a:r>
            <a:r>
              <a:rPr lang="en-GB" sz="2200" baseline="-25000" dirty="0" smtClean="0">
                <a:solidFill>
                  <a:srgbClr val="000000"/>
                </a:solidFill>
                <a:latin typeface="Times New Roman" pitchFamily="18" charset="0"/>
                <a:cs typeface="Times New Roman" pitchFamily="18" charset="0"/>
              </a:rPr>
              <a:t> </a:t>
            </a:r>
            <a:r>
              <a:rPr lang="en-GB" sz="2200" dirty="0" smtClean="0">
                <a:solidFill>
                  <a:srgbClr val="000000"/>
                </a:solidFill>
                <a:latin typeface="Times New Roman" pitchFamily="18" charset="0"/>
                <a:cs typeface="Times New Roman" pitchFamily="18" charset="0"/>
              </a:rPr>
              <a:t>:</a:t>
            </a:r>
            <a:r>
              <a:rPr lang="en-GB" sz="2200" b="0" dirty="0" smtClean="0">
                <a:solidFill>
                  <a:srgbClr val="000000"/>
                </a:solidFill>
                <a:latin typeface="Times New Roman" pitchFamily="18" charset="0"/>
                <a:cs typeface="Times New Roman" pitchFamily="18" charset="0"/>
              </a:rPr>
              <a:t> </a:t>
            </a:r>
            <a:r>
              <a:rPr lang="en-GB" sz="2200" b="0" dirty="0" smtClean="0">
                <a:solidFill>
                  <a:srgbClr val="000000"/>
                </a:solidFill>
                <a:latin typeface="Comic Sans MS" pitchFamily="66" charset="0"/>
              </a:rPr>
              <a:t>magnetic length</a:t>
            </a:r>
          </a:p>
          <a:p>
            <a:pPr algn="l"/>
            <a:r>
              <a:rPr lang="en-GB" sz="2400" b="0" dirty="0" smtClean="0">
                <a:solidFill>
                  <a:srgbClr val="000000"/>
                </a:solidFill>
                <a:latin typeface="Comic Sans MS" pitchFamily="66" charset="0"/>
              </a:rPr>
              <a:t> </a:t>
            </a:r>
            <a:endParaRPr lang="en-GB" sz="2400" b="0" dirty="0">
              <a:solidFill>
                <a:srgbClr val="000000"/>
              </a:solidFill>
              <a:latin typeface="Comic Sans MS" pitchFamily="66" charset="0"/>
            </a:endParaRPr>
          </a:p>
        </p:txBody>
      </p:sp>
      <p:sp>
        <p:nvSpPr>
          <p:cNvPr id="19047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5" name="Rectangle 11"/>
          <p:cNvSpPr>
            <a:spLocks noChangeArrowheads="1"/>
          </p:cNvSpPr>
          <p:nvPr/>
        </p:nvSpPr>
        <p:spPr bwMode="auto">
          <a:xfrm>
            <a:off x="0" y="1733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US" sz="1800" b="0" smtClean="0">
              <a:solidFill>
                <a:srgbClr val="000000"/>
              </a:solidFill>
              <a:latin typeface="Arial" pitchFamily="34" charset="0"/>
            </a:endParaRPr>
          </a:p>
        </p:txBody>
      </p:sp>
      <p:grpSp>
        <p:nvGrpSpPr>
          <p:cNvPr id="47" name="Group 46"/>
          <p:cNvGrpSpPr/>
          <p:nvPr/>
        </p:nvGrpSpPr>
        <p:grpSpPr>
          <a:xfrm>
            <a:off x="476251" y="806986"/>
            <a:ext cx="8626805" cy="3498921"/>
            <a:chOff x="476251" y="806986"/>
            <a:chExt cx="8626805" cy="3498921"/>
          </a:xfrm>
        </p:grpSpPr>
        <p:sp>
          <p:nvSpPr>
            <p:cNvPr id="33" name="TextBox 32"/>
            <p:cNvSpPr txBox="1"/>
            <p:nvPr/>
          </p:nvSpPr>
          <p:spPr>
            <a:xfrm>
              <a:off x="3985145" y="2023271"/>
              <a:ext cx="5117911" cy="400110"/>
            </a:xfrm>
            <a:prstGeom prst="rect">
              <a:avLst/>
            </a:prstGeom>
            <a:noFill/>
          </p:spPr>
          <p:txBody>
            <a:bodyPr wrap="square" rtlCol="0">
              <a:spAutoFit/>
            </a:bodyPr>
            <a:lstStyle/>
            <a:p>
              <a:pPr algn="l"/>
              <a:r>
                <a:rPr lang="en-GB" sz="2000" b="0" dirty="0" err="1" smtClean="0">
                  <a:solidFill>
                    <a:srgbClr val="000000"/>
                  </a:solidFill>
                  <a:latin typeface="Arial Narrow" pitchFamily="34" charset="0"/>
                </a:rPr>
                <a:t>Duglas</a:t>
              </a:r>
              <a:r>
                <a:rPr lang="en-GB" sz="2000" b="0" dirty="0" smtClean="0">
                  <a:solidFill>
                    <a:srgbClr val="000000"/>
                  </a:solidFill>
                  <a:latin typeface="Arial Narrow" pitchFamily="34" charset="0"/>
                </a:rPr>
                <a:t> F. Hofstadter, Phys. Rev. B 14, 2239 (1976)</a:t>
              </a:r>
              <a:endParaRPr lang="en-GB" sz="2000" b="0" dirty="0">
                <a:solidFill>
                  <a:srgbClr val="000000"/>
                </a:solidFill>
                <a:latin typeface="Arial Narrow" pitchFamily="34" charset="0"/>
              </a:endParaRPr>
            </a:p>
          </p:txBody>
        </p:sp>
        <p:grpSp>
          <p:nvGrpSpPr>
            <p:cNvPr id="2" name="Group 46"/>
            <p:cNvGrpSpPr/>
            <p:nvPr/>
          </p:nvGrpSpPr>
          <p:grpSpPr>
            <a:xfrm>
              <a:off x="476251" y="806986"/>
              <a:ext cx="3457574" cy="3397853"/>
              <a:chOff x="476251" y="1311962"/>
              <a:chExt cx="3457574" cy="3397853"/>
            </a:xfrm>
          </p:grpSpPr>
          <p:grpSp>
            <p:nvGrpSpPr>
              <p:cNvPr id="3" name="Group 29"/>
              <p:cNvGrpSpPr/>
              <p:nvPr/>
            </p:nvGrpSpPr>
            <p:grpSpPr>
              <a:xfrm>
                <a:off x="895951" y="1311962"/>
                <a:ext cx="2880000" cy="2880000"/>
                <a:chOff x="895951" y="1339258"/>
                <a:chExt cx="2880000" cy="2880000"/>
              </a:xfrm>
            </p:grpSpPr>
            <p:pic>
              <p:nvPicPr>
                <p:cNvPr id="190466" name="Picture 2"/>
                <p:cNvPicPr>
                  <a:picLocks noChangeArrowheads="1"/>
                </p:cNvPicPr>
                <p:nvPr/>
              </p:nvPicPr>
              <p:blipFill>
                <a:blip r:embed="rId3" cstate="print"/>
                <a:srcRect/>
                <a:stretch>
                  <a:fillRect/>
                </a:stretch>
              </p:blipFill>
              <p:spPr bwMode="auto">
                <a:xfrm rot="5400000">
                  <a:off x="895951" y="1339258"/>
                  <a:ext cx="2880000" cy="2880000"/>
                </a:xfrm>
                <a:prstGeom prst="rect">
                  <a:avLst/>
                </a:prstGeom>
                <a:noFill/>
                <a:ln w="9525">
                  <a:noFill/>
                  <a:miter lim="800000"/>
                  <a:headEnd/>
                  <a:tailEnd/>
                </a:ln>
              </p:spPr>
            </p:pic>
            <p:sp>
              <p:nvSpPr>
                <p:cNvPr id="29" name="Rectangle 28"/>
                <p:cNvSpPr/>
                <p:nvPr/>
              </p:nvSpPr>
              <p:spPr>
                <a:xfrm>
                  <a:off x="909638" y="1352550"/>
                  <a:ext cx="2833687" cy="28527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0">
                    <a:solidFill>
                      <a:srgbClr val="FFFFFF"/>
                    </a:solidFill>
                  </a:endParaRPr>
                </a:p>
              </p:txBody>
            </p:sp>
          </p:grpSp>
          <p:sp>
            <p:nvSpPr>
              <p:cNvPr id="31" name="TextBox 30"/>
              <p:cNvSpPr txBox="1"/>
              <p:nvPr/>
            </p:nvSpPr>
            <p:spPr>
              <a:xfrm>
                <a:off x="2114550" y="4248150"/>
                <a:ext cx="676275" cy="461665"/>
              </a:xfrm>
              <a:prstGeom prst="rect">
                <a:avLst/>
              </a:prstGeom>
              <a:noFill/>
            </p:spPr>
            <p:txBody>
              <a:bodyPr wrap="square" rtlCol="0">
                <a:spAutoFit/>
              </a:bodyPr>
              <a:lstStyle/>
              <a:p>
                <a:pPr algn="l"/>
                <a:r>
                  <a:rPr lang="en-GB" sz="2400" b="0" dirty="0" smtClean="0">
                    <a:solidFill>
                      <a:srgbClr val="000000"/>
                    </a:solidFill>
                    <a:latin typeface="Arial Narrow" pitchFamily="34" charset="0"/>
                    <a:sym typeface="Symbol"/>
                  </a:rPr>
                  <a:t>/</a:t>
                </a:r>
                <a:r>
                  <a:rPr lang="en-GB" sz="2400" b="0" baseline="-25000" dirty="0" smtClean="0">
                    <a:solidFill>
                      <a:srgbClr val="000000"/>
                    </a:solidFill>
                    <a:latin typeface="Arial Narrow" pitchFamily="34" charset="0"/>
                    <a:sym typeface="Symbol"/>
                  </a:rPr>
                  <a:t>0</a:t>
                </a:r>
                <a:endParaRPr lang="en-GB" sz="2400" b="0" baseline="-25000" dirty="0">
                  <a:solidFill>
                    <a:srgbClr val="000000"/>
                  </a:solidFill>
                  <a:latin typeface="Arial Narrow" pitchFamily="34" charset="0"/>
                </a:endParaRPr>
              </a:p>
            </p:txBody>
          </p:sp>
          <p:sp>
            <p:nvSpPr>
              <p:cNvPr id="32" name="TextBox 31"/>
              <p:cNvSpPr txBox="1"/>
              <p:nvPr/>
            </p:nvSpPr>
            <p:spPr>
              <a:xfrm>
                <a:off x="476251" y="2428875"/>
                <a:ext cx="400050" cy="461665"/>
              </a:xfrm>
              <a:prstGeom prst="rect">
                <a:avLst/>
              </a:prstGeom>
              <a:noFill/>
            </p:spPr>
            <p:txBody>
              <a:bodyPr wrap="square" rtlCol="0">
                <a:spAutoFit/>
              </a:bodyPr>
              <a:lstStyle/>
              <a:p>
                <a:pPr algn="l"/>
                <a:r>
                  <a:rPr lang="en-GB" sz="2400" b="0" i="1" dirty="0" smtClean="0">
                    <a:solidFill>
                      <a:srgbClr val="000000"/>
                    </a:solidFill>
                    <a:latin typeface="Arial Narrow" pitchFamily="34" charset="0"/>
                    <a:sym typeface="Symbol"/>
                  </a:rPr>
                  <a:t></a:t>
                </a:r>
                <a:endParaRPr lang="en-GB" sz="2400" b="0" i="1" baseline="-25000" dirty="0">
                  <a:solidFill>
                    <a:srgbClr val="000000"/>
                  </a:solidFill>
                  <a:latin typeface="Arial Narrow" pitchFamily="34" charset="0"/>
                </a:endParaRPr>
              </a:p>
            </p:txBody>
          </p:sp>
          <p:sp>
            <p:nvSpPr>
              <p:cNvPr id="35" name="TextBox 34"/>
              <p:cNvSpPr txBox="1"/>
              <p:nvPr/>
            </p:nvSpPr>
            <p:spPr>
              <a:xfrm>
                <a:off x="790575" y="4248150"/>
                <a:ext cx="371475" cy="461665"/>
              </a:xfrm>
              <a:prstGeom prst="rect">
                <a:avLst/>
              </a:prstGeom>
              <a:noFill/>
            </p:spPr>
            <p:txBody>
              <a:bodyPr wrap="square" rtlCol="0">
                <a:spAutoFit/>
              </a:bodyPr>
              <a:lstStyle/>
              <a:p>
                <a:pPr algn="l"/>
                <a:r>
                  <a:rPr lang="en-GB" sz="2400" b="0" dirty="0" smtClean="0">
                    <a:solidFill>
                      <a:srgbClr val="000000"/>
                    </a:solidFill>
                    <a:latin typeface="Arial Narrow" pitchFamily="34" charset="0"/>
                    <a:sym typeface="Symbol"/>
                  </a:rPr>
                  <a:t>0</a:t>
                </a:r>
                <a:endParaRPr lang="en-GB" sz="2400" b="0" baseline="-25000" dirty="0">
                  <a:solidFill>
                    <a:srgbClr val="000000"/>
                  </a:solidFill>
                  <a:latin typeface="Arial Narrow" pitchFamily="34" charset="0"/>
                </a:endParaRPr>
              </a:p>
            </p:txBody>
          </p:sp>
          <p:sp>
            <p:nvSpPr>
              <p:cNvPr id="36" name="TextBox 35"/>
              <p:cNvSpPr txBox="1"/>
              <p:nvPr/>
            </p:nvSpPr>
            <p:spPr>
              <a:xfrm>
                <a:off x="3562350" y="4248150"/>
                <a:ext cx="371475" cy="461665"/>
              </a:xfrm>
              <a:prstGeom prst="rect">
                <a:avLst/>
              </a:prstGeom>
              <a:noFill/>
            </p:spPr>
            <p:txBody>
              <a:bodyPr wrap="square" rtlCol="0">
                <a:spAutoFit/>
              </a:bodyPr>
              <a:lstStyle/>
              <a:p>
                <a:pPr algn="l"/>
                <a:r>
                  <a:rPr lang="en-GB" sz="2400" b="0" dirty="0" smtClean="0">
                    <a:solidFill>
                      <a:srgbClr val="000000"/>
                    </a:solidFill>
                    <a:latin typeface="Arial Narrow" pitchFamily="34" charset="0"/>
                    <a:sym typeface="Symbol"/>
                  </a:rPr>
                  <a:t>1</a:t>
                </a:r>
                <a:endParaRPr lang="en-GB" sz="2400" b="0" baseline="-25000" dirty="0">
                  <a:solidFill>
                    <a:srgbClr val="000000"/>
                  </a:solidFill>
                  <a:latin typeface="Arial Narrow" pitchFamily="34" charset="0"/>
                </a:endParaRPr>
              </a:p>
            </p:txBody>
          </p:sp>
        </p:grpSp>
        <p:pic>
          <p:nvPicPr>
            <p:cNvPr id="190473"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849518" y="2459431"/>
              <a:ext cx="1142857" cy="765715"/>
            </a:xfrm>
            <a:prstGeom prst="rect">
              <a:avLst/>
            </a:prstGeom>
            <a:noFill/>
          </p:spPr>
        </p:pic>
        <p:sp>
          <p:nvSpPr>
            <p:cNvPr id="45" name="TextBox 44"/>
            <p:cNvSpPr txBox="1"/>
            <p:nvPr/>
          </p:nvSpPr>
          <p:spPr>
            <a:xfrm>
              <a:off x="3982730" y="3290244"/>
              <a:ext cx="4847372" cy="1015663"/>
            </a:xfrm>
            <a:prstGeom prst="rect">
              <a:avLst/>
            </a:prstGeom>
            <a:noFill/>
          </p:spPr>
          <p:txBody>
            <a:bodyPr wrap="square" rtlCol="0">
              <a:spAutoFit/>
            </a:bodyPr>
            <a:lstStyle/>
            <a:p>
              <a:r>
                <a:rPr lang="en-GB" sz="2000" b="0" dirty="0" smtClean="0">
                  <a:solidFill>
                    <a:srgbClr val="A50021"/>
                  </a:solidFill>
                  <a:latin typeface="Comic Sans MS" pitchFamily="66" charset="0"/>
                </a:rPr>
                <a:t>Energy levels develop fractal structure when magnetic length is of the order of the lattice period</a:t>
              </a:r>
              <a:endParaRPr lang="en-GB" sz="2000" b="0" dirty="0">
                <a:solidFill>
                  <a:srgbClr val="A50021"/>
                </a:solidFill>
                <a:latin typeface="Comic Sans MS" pitchFamily="66" charset="0"/>
              </a:endParaRPr>
            </a:p>
          </p:txBody>
        </p:sp>
        <p:sp>
          <p:nvSpPr>
            <p:cNvPr id="51" name="TextBox 50"/>
            <p:cNvSpPr txBox="1"/>
            <p:nvPr/>
          </p:nvSpPr>
          <p:spPr>
            <a:xfrm>
              <a:off x="6148939" y="2653361"/>
              <a:ext cx="2484550" cy="400110"/>
            </a:xfrm>
            <a:prstGeom prst="rect">
              <a:avLst/>
            </a:prstGeom>
            <a:noFill/>
          </p:spPr>
          <p:txBody>
            <a:bodyPr wrap="square" rtlCol="0">
              <a:spAutoFit/>
            </a:bodyPr>
            <a:lstStyle/>
            <a:p>
              <a:pPr algn="l"/>
              <a:r>
                <a:rPr lang="en-GB" sz="2000" b="0" dirty="0" smtClean="0">
                  <a:solidFill>
                    <a:srgbClr val="000000"/>
                  </a:solidFill>
                  <a:latin typeface="Arial Narrow" pitchFamily="34" charset="0"/>
                </a:rPr>
                <a:t>flux quanta per unit cell</a:t>
              </a:r>
              <a:endParaRPr lang="en-GB" sz="2000" b="0" dirty="0">
                <a:solidFill>
                  <a:srgbClr val="000000"/>
                </a:solidFill>
                <a:latin typeface="Arial Narrow" pitchFamily="34" charset="0"/>
              </a:endParaRPr>
            </a:p>
          </p:txBody>
        </p:sp>
      </p:grpSp>
      <p:grpSp>
        <p:nvGrpSpPr>
          <p:cNvPr id="4" name="Group 37"/>
          <p:cNvGrpSpPr/>
          <p:nvPr/>
        </p:nvGrpSpPr>
        <p:grpSpPr>
          <a:xfrm>
            <a:off x="270393" y="4499887"/>
            <a:ext cx="3742049" cy="2242110"/>
            <a:chOff x="270393" y="4499887"/>
            <a:chExt cx="3742049" cy="2242110"/>
          </a:xfrm>
        </p:grpSpPr>
        <p:pic>
          <p:nvPicPr>
            <p:cNvPr id="21"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08465" y="5096871"/>
              <a:ext cx="2522835" cy="900000"/>
            </a:xfrm>
            <a:prstGeom prst="rect">
              <a:avLst/>
            </a:prstGeom>
            <a:noFill/>
          </p:spPr>
        </p:pic>
        <p:sp>
          <p:nvSpPr>
            <p:cNvPr id="22" name="TextBox 21"/>
            <p:cNvSpPr txBox="1"/>
            <p:nvPr/>
          </p:nvSpPr>
          <p:spPr>
            <a:xfrm>
              <a:off x="270393" y="6094399"/>
              <a:ext cx="3605571" cy="461665"/>
            </a:xfrm>
            <a:prstGeom prst="rect">
              <a:avLst/>
            </a:prstGeom>
            <a:noFill/>
          </p:spPr>
          <p:txBody>
            <a:bodyPr wrap="square" rtlCol="0">
              <a:spAutoFit/>
            </a:bodyPr>
            <a:lstStyle/>
            <a:p>
              <a:pPr algn="l"/>
              <a:r>
                <a:rPr lang="en-GB" sz="2400" b="0" i="1" dirty="0" smtClean="0">
                  <a:solidFill>
                    <a:srgbClr val="000000"/>
                  </a:solidFill>
                  <a:latin typeface="Times New Roman" pitchFamily="18" charset="0"/>
                  <a:cs typeface="Times New Roman" pitchFamily="18" charset="0"/>
                </a:rPr>
                <a:t>a </a:t>
              </a:r>
              <a:r>
                <a:rPr lang="en-GB" sz="2400" b="0" dirty="0" smtClean="0">
                  <a:solidFill>
                    <a:srgbClr val="000000"/>
                  </a:solidFill>
                  <a:latin typeface="Times New Roman" pitchFamily="18" charset="0"/>
                  <a:cs typeface="Times New Roman" pitchFamily="18" charset="0"/>
                </a:rPr>
                <a:t>≈ 0.25 nm</a:t>
              </a:r>
              <a:r>
                <a:rPr lang="en-GB" sz="2400" b="0" dirty="0" smtClean="0">
                  <a:solidFill>
                    <a:srgbClr val="000000"/>
                  </a:solidFill>
                  <a:latin typeface="Comic Sans MS" pitchFamily="66" charset="0"/>
                </a:rPr>
                <a:t> </a:t>
              </a:r>
              <a:r>
                <a:rPr lang="en-GB" sz="2400" b="0" dirty="0" smtClean="0">
                  <a:solidFill>
                    <a:srgbClr val="000000"/>
                  </a:solidFill>
                  <a:latin typeface="Mathcad UniMath"/>
                </a:rPr>
                <a:t>⇒ B ≈ 10</a:t>
              </a:r>
              <a:r>
                <a:rPr lang="en-GB" sz="2400" b="0" baseline="30000" dirty="0" smtClean="0">
                  <a:solidFill>
                    <a:srgbClr val="000000"/>
                  </a:solidFill>
                  <a:latin typeface="Mathcad UniMath"/>
                </a:rPr>
                <a:t>4</a:t>
              </a:r>
              <a:r>
                <a:rPr lang="en-GB" sz="2400" b="0" dirty="0" smtClean="0">
                  <a:solidFill>
                    <a:srgbClr val="000000"/>
                  </a:solidFill>
                  <a:latin typeface="Mathcad UniMath"/>
                </a:rPr>
                <a:t> T</a:t>
              </a:r>
              <a:endParaRPr lang="en-GB" sz="2400" b="0" dirty="0">
                <a:solidFill>
                  <a:srgbClr val="000000"/>
                </a:solidFill>
                <a:latin typeface="Comic Sans MS" pitchFamily="66" charset="0"/>
              </a:endParaRPr>
            </a:p>
          </p:txBody>
        </p:sp>
        <p:sp>
          <p:nvSpPr>
            <p:cNvPr id="23" name="TextBox 22"/>
            <p:cNvSpPr txBox="1"/>
            <p:nvPr/>
          </p:nvSpPr>
          <p:spPr>
            <a:xfrm>
              <a:off x="1187067" y="4499887"/>
              <a:ext cx="1719903" cy="461665"/>
            </a:xfrm>
            <a:prstGeom prst="rect">
              <a:avLst/>
            </a:prstGeom>
            <a:noFill/>
          </p:spPr>
          <p:txBody>
            <a:bodyPr wrap="square" rtlCol="0">
              <a:spAutoFit/>
            </a:bodyPr>
            <a:lstStyle/>
            <a:p>
              <a:pPr algn="l"/>
              <a:r>
                <a:rPr lang="en-GB" sz="2400" b="0" i="1" dirty="0" smtClean="0">
                  <a:solidFill>
                    <a:srgbClr val="000000"/>
                  </a:solidFill>
                  <a:latin typeface="Times New Roman" pitchFamily="18" charset="0"/>
                  <a:cs typeface="Times New Roman" pitchFamily="18" charset="0"/>
                </a:rPr>
                <a:t>graphene:</a:t>
              </a:r>
              <a:endParaRPr lang="en-GB" sz="2400" b="0" dirty="0">
                <a:solidFill>
                  <a:srgbClr val="000000"/>
                </a:solidFill>
                <a:latin typeface="Comic Sans MS" pitchFamily="66" charset="0"/>
              </a:endParaRPr>
            </a:p>
          </p:txBody>
        </p:sp>
        <p:cxnSp>
          <p:nvCxnSpPr>
            <p:cNvPr id="25" name="Straight Connector 24"/>
            <p:cNvCxnSpPr/>
            <p:nvPr/>
          </p:nvCxnSpPr>
          <p:spPr>
            <a:xfrm rot="16200000" flipH="1">
              <a:off x="2913797" y="5643352"/>
              <a:ext cx="2183642" cy="13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8"/>
          <p:cNvGrpSpPr/>
          <p:nvPr/>
        </p:nvGrpSpPr>
        <p:grpSpPr>
          <a:xfrm>
            <a:off x="4585360" y="4515808"/>
            <a:ext cx="3944484" cy="1796864"/>
            <a:chOff x="4585360" y="4515808"/>
            <a:chExt cx="3944484" cy="1796864"/>
          </a:xfrm>
        </p:grpSpPr>
        <p:sp>
          <p:nvSpPr>
            <p:cNvPr id="26" name="TextBox 25"/>
            <p:cNvSpPr txBox="1"/>
            <p:nvPr/>
          </p:nvSpPr>
          <p:spPr>
            <a:xfrm>
              <a:off x="4710491" y="4515808"/>
              <a:ext cx="3819353" cy="461665"/>
            </a:xfrm>
            <a:prstGeom prst="rect">
              <a:avLst/>
            </a:prstGeom>
            <a:noFill/>
          </p:spPr>
          <p:txBody>
            <a:bodyPr wrap="square" rtlCol="0">
              <a:spAutoFit/>
            </a:bodyPr>
            <a:lstStyle/>
            <a:p>
              <a:pPr algn="l"/>
              <a:r>
                <a:rPr lang="en-GB" sz="2400" b="0" i="1" dirty="0" smtClean="0">
                  <a:solidFill>
                    <a:srgbClr val="000000"/>
                  </a:solidFill>
                  <a:latin typeface="Times New Roman" pitchFamily="18" charset="0"/>
                  <a:cs typeface="Times New Roman" pitchFamily="18" charset="0"/>
                </a:rPr>
                <a:t>graphene/BN superlattice:</a:t>
              </a:r>
              <a:endParaRPr lang="en-GB" sz="2400" b="0" dirty="0">
                <a:solidFill>
                  <a:srgbClr val="000000"/>
                </a:solidFill>
                <a:latin typeface="Comic Sans MS" pitchFamily="66" charset="0"/>
              </a:endParaRPr>
            </a:p>
          </p:txBody>
        </p:sp>
        <p:sp>
          <p:nvSpPr>
            <p:cNvPr id="27" name="TextBox 26"/>
            <p:cNvSpPr txBox="1"/>
            <p:nvPr/>
          </p:nvSpPr>
          <p:spPr>
            <a:xfrm>
              <a:off x="4585360" y="5168625"/>
              <a:ext cx="3605571" cy="461665"/>
            </a:xfrm>
            <a:prstGeom prst="rect">
              <a:avLst/>
            </a:prstGeom>
            <a:noFill/>
          </p:spPr>
          <p:txBody>
            <a:bodyPr wrap="square" rtlCol="0">
              <a:spAutoFit/>
            </a:bodyPr>
            <a:lstStyle/>
            <a:p>
              <a:pPr algn="l"/>
              <a:r>
                <a:rPr lang="en-GB" sz="2400" b="0" i="1" dirty="0" smtClean="0">
                  <a:solidFill>
                    <a:srgbClr val="000000"/>
                  </a:solidFill>
                  <a:latin typeface="Times New Roman" pitchFamily="18" charset="0"/>
                  <a:cs typeface="Times New Roman" pitchFamily="18" charset="0"/>
                  <a:sym typeface="Symbol"/>
                </a:rPr>
                <a:t> </a:t>
              </a:r>
              <a:r>
                <a:rPr lang="en-GB" sz="2400" b="0" i="1" dirty="0" smtClean="0">
                  <a:solidFill>
                    <a:srgbClr val="000000"/>
                  </a:solidFill>
                  <a:latin typeface="Mathcad UniMath"/>
                  <a:cs typeface="Times New Roman" pitchFamily="18" charset="0"/>
                  <a:sym typeface="Symbol"/>
                </a:rPr>
                <a:t>≈ 14 </a:t>
              </a:r>
              <a:r>
                <a:rPr lang="en-GB" sz="2400" b="0" dirty="0" smtClean="0">
                  <a:solidFill>
                    <a:srgbClr val="000000"/>
                  </a:solidFill>
                  <a:latin typeface="Times New Roman" pitchFamily="18" charset="0"/>
                  <a:cs typeface="Times New Roman" pitchFamily="18" charset="0"/>
                  <a:sym typeface="Symbol"/>
                </a:rPr>
                <a:t>nm   A </a:t>
              </a:r>
              <a:r>
                <a:rPr lang="en-GB" sz="2400" b="0" dirty="0" smtClean="0">
                  <a:solidFill>
                    <a:srgbClr val="000000"/>
                  </a:solidFill>
                  <a:latin typeface="Mathcad UniMath"/>
                  <a:cs typeface="Times New Roman" pitchFamily="18" charset="0"/>
                  <a:sym typeface="Symbol"/>
                </a:rPr>
                <a:t>≈ 170 nm</a:t>
              </a:r>
              <a:r>
                <a:rPr lang="en-GB" sz="2400" b="0" baseline="30000" dirty="0" smtClean="0">
                  <a:solidFill>
                    <a:srgbClr val="000000"/>
                  </a:solidFill>
                  <a:latin typeface="Mathcad UniMath"/>
                  <a:cs typeface="Times New Roman" pitchFamily="18" charset="0"/>
                  <a:sym typeface="Symbol"/>
                </a:rPr>
                <a:t>2</a:t>
              </a:r>
              <a:endParaRPr lang="en-GB" sz="2400" b="0" baseline="30000" dirty="0">
                <a:solidFill>
                  <a:srgbClr val="000000"/>
                </a:solidFill>
                <a:latin typeface="Times New Roman" pitchFamily="18" charset="0"/>
                <a:cs typeface="Times New Roman" pitchFamily="18" charset="0"/>
              </a:endParaRPr>
            </a:p>
          </p:txBody>
        </p:sp>
        <p:sp>
          <p:nvSpPr>
            <p:cNvPr id="28" name="TextBox 27"/>
            <p:cNvSpPr txBox="1"/>
            <p:nvPr/>
          </p:nvSpPr>
          <p:spPr>
            <a:xfrm>
              <a:off x="4831092" y="5851007"/>
              <a:ext cx="3605571" cy="461665"/>
            </a:xfrm>
            <a:prstGeom prst="rect">
              <a:avLst/>
            </a:prstGeom>
            <a:noFill/>
          </p:spPr>
          <p:txBody>
            <a:bodyPr wrap="square" rtlCol="0">
              <a:spAutoFit/>
            </a:bodyPr>
            <a:lstStyle/>
            <a:p>
              <a:pPr algn="l"/>
              <a:r>
                <a:rPr lang="en-GB" sz="2400" b="0" dirty="0" smtClean="0">
                  <a:solidFill>
                    <a:srgbClr val="000000"/>
                  </a:solidFill>
                  <a:latin typeface="Mathcad UniMath"/>
                </a:rPr>
                <a:t>B ≈ 24 T    (</a:t>
              </a:r>
              <a:r>
                <a:rPr lang="en-GB" sz="2400" b="0" dirty="0" smtClean="0">
                  <a:solidFill>
                    <a:srgbClr val="000000"/>
                  </a:solidFill>
                  <a:latin typeface="Mathcad UniMath"/>
                  <a:sym typeface="Symbol"/>
                </a:rPr>
                <a:t>/</a:t>
              </a:r>
              <a:r>
                <a:rPr lang="en-GB" sz="2400" b="0" baseline="-25000" dirty="0" smtClean="0">
                  <a:solidFill>
                    <a:srgbClr val="000000"/>
                  </a:solidFill>
                  <a:latin typeface="Mathcad UniMath"/>
                  <a:sym typeface="Symbol"/>
                </a:rPr>
                <a:t>0</a:t>
              </a:r>
              <a:r>
                <a:rPr lang="en-GB" sz="2400" b="0" dirty="0" smtClean="0">
                  <a:solidFill>
                    <a:srgbClr val="000000"/>
                  </a:solidFill>
                  <a:latin typeface="Mathcad UniMath"/>
                  <a:sym typeface="Symbol"/>
                </a:rPr>
                <a:t> = 1)</a:t>
              </a:r>
              <a:endParaRPr lang="en-GB" sz="2400" b="0" dirty="0">
                <a:solidFill>
                  <a:srgbClr val="000000"/>
                </a:solidFill>
                <a:latin typeface="Comic Sans MS" pitchFamily="66" charset="0"/>
              </a:endParaRPr>
            </a:p>
          </p:txBody>
        </p:sp>
      </p:grpSp>
      <p:sp>
        <p:nvSpPr>
          <p:cNvPr id="37" name="Oval 36"/>
          <p:cNvSpPr/>
          <p:nvPr/>
        </p:nvSpPr>
        <p:spPr>
          <a:xfrm>
            <a:off x="4544704" y="5677467"/>
            <a:ext cx="1842448" cy="8734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0">
              <a:solidFill>
                <a:srgbClr val="FFFFFF"/>
              </a:solidFill>
            </a:endParaRPr>
          </a:p>
        </p:txBody>
      </p:sp>
    </p:spTree>
    <p:extLst>
      <p:ext uri="{BB962C8B-B14F-4D97-AF65-F5344CB8AC3E}">
        <p14:creationId xmlns:p14="http://schemas.microsoft.com/office/powerpoint/2010/main" val="264041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58" y="4868572"/>
            <a:ext cx="2971800" cy="1617345"/>
          </a:xfrm>
          <a:prstGeom prst="rect">
            <a:avLst/>
          </a:prstGeom>
        </p:spPr>
      </p:pic>
      <p:sp>
        <p:nvSpPr>
          <p:cNvPr id="1036292" name="Rectangle 4"/>
          <p:cNvSpPr>
            <a:spLocks noGrp="1" noChangeArrowheads="1"/>
          </p:cNvSpPr>
          <p:nvPr>
            <p:ph type="title" sz="quarter"/>
          </p:nvPr>
        </p:nvSpPr>
        <p:spPr/>
        <p:txBody>
          <a:bodyPr/>
          <a:lstStyle/>
          <a:p>
            <a:r>
              <a:rPr lang="en-GB" i="1" dirty="0" smtClean="0">
                <a:latin typeface="Comic Sans MS" pitchFamily="66" charset="0"/>
              </a:rPr>
              <a:t>Collaboration and Support</a:t>
            </a:r>
            <a:endParaRPr lang="ru-RU" dirty="0">
              <a:latin typeface="Comic Sans MS" pitchFamily="66" charset="0"/>
            </a:endParaRPr>
          </a:p>
        </p:txBody>
      </p:sp>
      <p:sp>
        <p:nvSpPr>
          <p:cNvPr id="1873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40" name="Rectangle 39"/>
          <p:cNvSpPr/>
          <p:nvPr/>
        </p:nvSpPr>
        <p:spPr>
          <a:xfrm>
            <a:off x="193809" y="980507"/>
            <a:ext cx="8796414" cy="769441"/>
          </a:xfrm>
          <a:prstGeom prst="rect">
            <a:avLst/>
          </a:prstGeom>
        </p:spPr>
        <p:txBody>
          <a:bodyPr wrap="square">
            <a:spAutoFit/>
          </a:bodyPr>
          <a:lstStyle/>
          <a:p>
            <a:pPr algn="l"/>
            <a:r>
              <a:rPr lang="en-GB" sz="2200" b="0" dirty="0" smtClean="0">
                <a:solidFill>
                  <a:srgbClr val="660033"/>
                </a:solidFill>
                <a:latin typeface="Comic Sans MS" pitchFamily="66" charset="0"/>
              </a:rPr>
              <a:t>Fabrication (Manchester):</a:t>
            </a:r>
          </a:p>
          <a:p>
            <a:pPr algn="l"/>
            <a:r>
              <a:rPr lang="en-GB" sz="2200" b="0" dirty="0">
                <a:solidFill>
                  <a:srgbClr val="660033"/>
                </a:solidFill>
                <a:latin typeface="Comic Sans MS" pitchFamily="66" charset="0"/>
              </a:rPr>
              <a:t>Roman Gorbachev, </a:t>
            </a:r>
            <a:r>
              <a:rPr lang="en-GB" sz="2200" b="0" dirty="0" smtClean="0">
                <a:solidFill>
                  <a:srgbClr val="660033"/>
                </a:solidFill>
                <a:latin typeface="Comic Sans MS" pitchFamily="66" charset="0"/>
              </a:rPr>
              <a:t>Greg Auton, Andrey </a:t>
            </a:r>
            <a:r>
              <a:rPr lang="en-GB" sz="2200" b="0" dirty="0" err="1">
                <a:solidFill>
                  <a:srgbClr val="660033"/>
                </a:solidFill>
                <a:latin typeface="Comic Sans MS" pitchFamily="66" charset="0"/>
              </a:rPr>
              <a:t>Kretinin</a:t>
            </a:r>
            <a:r>
              <a:rPr lang="en-GB" sz="2200" b="0" dirty="0">
                <a:solidFill>
                  <a:srgbClr val="660033"/>
                </a:solidFill>
                <a:latin typeface="Comic Sans MS" pitchFamily="66" charset="0"/>
              </a:rPr>
              <a:t>, Freddie </a:t>
            </a:r>
            <a:r>
              <a:rPr lang="en-GB" sz="2200" b="0" dirty="0" smtClean="0">
                <a:solidFill>
                  <a:srgbClr val="660033"/>
                </a:solidFill>
                <a:latin typeface="Comic Sans MS" pitchFamily="66" charset="0"/>
              </a:rPr>
              <a:t>Withers</a:t>
            </a:r>
            <a:endParaRPr lang="en-GB" sz="2200" b="0" dirty="0">
              <a:solidFill>
                <a:srgbClr val="660033"/>
              </a:solidFill>
              <a:latin typeface="Comic Sans MS" pitchFamily="66" charset="0"/>
            </a:endParaRPr>
          </a:p>
        </p:txBody>
      </p:sp>
      <p:sp>
        <p:nvSpPr>
          <p:cNvPr id="13" name="TextBox 12"/>
          <p:cNvSpPr txBox="1"/>
          <p:nvPr/>
        </p:nvSpPr>
        <p:spPr>
          <a:xfrm>
            <a:off x="193809" y="4076388"/>
            <a:ext cx="8214108" cy="461665"/>
          </a:xfrm>
          <a:prstGeom prst="rect">
            <a:avLst/>
          </a:prstGeom>
          <a:noFill/>
        </p:spPr>
        <p:txBody>
          <a:bodyPr wrap="none" rtlCol="0">
            <a:spAutoFit/>
          </a:bodyPr>
          <a:lstStyle/>
          <a:p>
            <a:pPr algn="l"/>
            <a:r>
              <a:rPr lang="en-GB" sz="2400" b="0" dirty="0" smtClean="0">
                <a:solidFill>
                  <a:srgbClr val="660033"/>
                </a:solidFill>
                <a:latin typeface="Comic Sans MS" pitchFamily="66" charset="0"/>
              </a:rPr>
              <a:t>The project lead by Andre </a:t>
            </a:r>
            <a:r>
              <a:rPr lang="en-GB" sz="2400" b="0" dirty="0" err="1" smtClean="0">
                <a:solidFill>
                  <a:srgbClr val="660033"/>
                </a:solidFill>
                <a:latin typeface="Comic Sans MS" pitchFamily="66" charset="0"/>
              </a:rPr>
              <a:t>Geim</a:t>
            </a:r>
            <a:r>
              <a:rPr lang="en-GB" sz="2400" b="0" dirty="0" smtClean="0">
                <a:solidFill>
                  <a:srgbClr val="660033"/>
                </a:solidFill>
                <a:latin typeface="Comic Sans MS" pitchFamily="66" charset="0"/>
              </a:rPr>
              <a:t> and Kostya Novoselov</a:t>
            </a:r>
            <a:endParaRPr lang="en-GB" sz="2400" b="0" dirty="0">
              <a:solidFill>
                <a:srgbClr val="660033"/>
              </a:solidFill>
              <a:latin typeface="Comic Sans MS" pitchFamily="66" charset="0"/>
            </a:endParaRPr>
          </a:p>
        </p:txBody>
      </p:sp>
      <p:sp>
        <p:nvSpPr>
          <p:cNvPr id="48" name="Rectangle 47"/>
          <p:cNvSpPr/>
          <p:nvPr/>
        </p:nvSpPr>
        <p:spPr>
          <a:xfrm>
            <a:off x="193809" y="1754477"/>
            <a:ext cx="8950191" cy="769441"/>
          </a:xfrm>
          <a:prstGeom prst="rect">
            <a:avLst/>
          </a:prstGeom>
        </p:spPr>
        <p:txBody>
          <a:bodyPr wrap="square">
            <a:spAutoFit/>
          </a:bodyPr>
          <a:lstStyle/>
          <a:p>
            <a:pPr algn="l"/>
            <a:r>
              <a:rPr lang="en-GB" sz="2200" b="0" dirty="0" smtClean="0">
                <a:latin typeface="Comic Sans MS" pitchFamily="66" charset="0"/>
              </a:rPr>
              <a:t>Transport measurements and AFM (Manchester):</a:t>
            </a:r>
          </a:p>
          <a:p>
            <a:pPr algn="l"/>
            <a:r>
              <a:rPr lang="en-GB" sz="2200" b="0" dirty="0" smtClean="0">
                <a:latin typeface="Comic Sans MS" pitchFamily="66" charset="0"/>
              </a:rPr>
              <a:t>Artem Mishchenko, </a:t>
            </a:r>
            <a:r>
              <a:rPr lang="en-GB" sz="2200" b="0" dirty="0" err="1" smtClean="0">
                <a:latin typeface="Comic Sans MS" pitchFamily="66" charset="0"/>
              </a:rPr>
              <a:t>Geliang</a:t>
            </a:r>
            <a:r>
              <a:rPr lang="en-GB" sz="2200" b="0" dirty="0" smtClean="0">
                <a:latin typeface="Comic Sans MS" pitchFamily="66" charset="0"/>
              </a:rPr>
              <a:t> Yu, Colin Woods, Roshan Krishna Kumar</a:t>
            </a:r>
            <a:endParaRPr lang="en-GB" sz="2200" b="0" dirty="0">
              <a:latin typeface="Comic Sans MS" pitchFamily="66" charset="0"/>
            </a:endParaRPr>
          </a:p>
        </p:txBody>
      </p:sp>
      <p:sp>
        <p:nvSpPr>
          <p:cNvPr id="49" name="Rectangle 48"/>
          <p:cNvSpPr/>
          <p:nvPr/>
        </p:nvSpPr>
        <p:spPr>
          <a:xfrm>
            <a:off x="193809" y="2528447"/>
            <a:ext cx="7978923" cy="769441"/>
          </a:xfrm>
          <a:prstGeom prst="rect">
            <a:avLst/>
          </a:prstGeom>
        </p:spPr>
        <p:txBody>
          <a:bodyPr wrap="square">
            <a:spAutoFit/>
          </a:bodyPr>
          <a:lstStyle/>
          <a:p>
            <a:pPr algn="l"/>
            <a:r>
              <a:rPr lang="en-GB" sz="2200" b="0" dirty="0" smtClean="0">
                <a:solidFill>
                  <a:srgbClr val="660033"/>
                </a:solidFill>
                <a:latin typeface="Comic Sans MS" pitchFamily="66" charset="0"/>
              </a:rPr>
              <a:t>High magnetic fields (Grenoble, CNRS)</a:t>
            </a:r>
          </a:p>
          <a:p>
            <a:pPr algn="l"/>
            <a:r>
              <a:rPr lang="en-GB" sz="2200" b="0" dirty="0" smtClean="0">
                <a:solidFill>
                  <a:srgbClr val="660033"/>
                </a:solidFill>
                <a:latin typeface="Comic Sans MS" pitchFamily="66" charset="0"/>
              </a:rPr>
              <a:t>Marek Potemski, Benjamin </a:t>
            </a:r>
            <a:r>
              <a:rPr lang="en-GB" sz="2200" b="0" dirty="0" err="1" smtClean="0">
                <a:solidFill>
                  <a:srgbClr val="660033"/>
                </a:solidFill>
                <a:latin typeface="Comic Sans MS" pitchFamily="66" charset="0"/>
              </a:rPr>
              <a:t>Piot</a:t>
            </a:r>
            <a:endParaRPr lang="en-GB" sz="2200" b="0" dirty="0">
              <a:solidFill>
                <a:srgbClr val="660033"/>
              </a:solidFill>
              <a:latin typeface="Comic Sans MS" pitchFamily="66" charset="0"/>
            </a:endParaRPr>
          </a:p>
        </p:txBody>
      </p:sp>
      <p:sp>
        <p:nvSpPr>
          <p:cNvPr id="50" name="Rectangle 49"/>
          <p:cNvSpPr/>
          <p:nvPr/>
        </p:nvSpPr>
        <p:spPr>
          <a:xfrm>
            <a:off x="193809" y="3302417"/>
            <a:ext cx="8796414" cy="769441"/>
          </a:xfrm>
          <a:prstGeom prst="rect">
            <a:avLst/>
          </a:prstGeom>
        </p:spPr>
        <p:txBody>
          <a:bodyPr wrap="square">
            <a:spAutoFit/>
          </a:bodyPr>
          <a:lstStyle/>
          <a:p>
            <a:pPr algn="l"/>
            <a:r>
              <a:rPr lang="en-GB" sz="2200" b="0" dirty="0" smtClean="0">
                <a:latin typeface="Comic Sans MS" pitchFamily="66" charset="0"/>
              </a:rPr>
              <a:t>Theory (Lancaster):</a:t>
            </a:r>
          </a:p>
          <a:p>
            <a:pPr algn="l"/>
            <a:r>
              <a:rPr lang="en-GB" sz="2200" b="0" dirty="0" smtClean="0">
                <a:latin typeface="Comic Sans MS" pitchFamily="66" charset="0"/>
              </a:rPr>
              <a:t>Vladimir Falko, John </a:t>
            </a:r>
            <a:r>
              <a:rPr lang="en-GB" sz="2200" b="0" dirty="0" err="1" smtClean="0">
                <a:latin typeface="Comic Sans MS" pitchFamily="66" charset="0"/>
              </a:rPr>
              <a:t>Wallbank</a:t>
            </a:r>
            <a:r>
              <a:rPr lang="en-GB" sz="2200" b="0" dirty="0">
                <a:latin typeface="Comic Sans MS" pitchFamily="66" charset="0"/>
              </a:rPr>
              <a:t>, </a:t>
            </a:r>
            <a:r>
              <a:rPr lang="en-GB" sz="2200" b="0" dirty="0" smtClean="0">
                <a:latin typeface="Comic Sans MS" pitchFamily="66" charset="0"/>
              </a:rPr>
              <a:t>Martin </a:t>
            </a:r>
            <a:r>
              <a:rPr lang="en-GB" sz="2200" b="0" dirty="0" err="1" smtClean="0">
                <a:latin typeface="Comic Sans MS" pitchFamily="66" charset="0"/>
              </a:rPr>
              <a:t>Mucha-Kruczynski</a:t>
            </a:r>
            <a:endParaRPr lang="en-GB" sz="2200" b="0" dirty="0">
              <a:latin typeface="Comic Sans MS" pitchFamily="66"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029" y="4868572"/>
            <a:ext cx="1723073" cy="164877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9062" y="4538053"/>
            <a:ext cx="1702594" cy="2095500"/>
          </a:xfrm>
          <a:prstGeom prst="rect">
            <a:avLst/>
          </a:prstGeom>
        </p:spPr>
      </p:pic>
      <p:pic>
        <p:nvPicPr>
          <p:cNvPr id="51" name="Picture 50" descr="RoyalSociety.gif"/>
          <p:cNvPicPr>
            <a:picLocks noChangeAspect="1"/>
          </p:cNvPicPr>
          <p:nvPr/>
        </p:nvPicPr>
        <p:blipFill>
          <a:blip r:embed="rId6" cstate="print"/>
          <a:stretch>
            <a:fillRect/>
          </a:stretch>
        </p:blipFill>
        <p:spPr>
          <a:xfrm>
            <a:off x="6646124" y="5213374"/>
            <a:ext cx="2345436" cy="496824"/>
          </a:xfrm>
          <a:prstGeom prst="rect">
            <a:avLst/>
          </a:prstGeom>
        </p:spPr>
      </p:pic>
    </p:spTree>
    <p:extLst>
      <p:ext uri="{BB962C8B-B14F-4D97-AF65-F5344CB8AC3E}">
        <p14:creationId xmlns:p14="http://schemas.microsoft.com/office/powerpoint/2010/main" val="396136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27" name="Rectangle 7"/>
          <p:cNvSpPr>
            <a:spLocks noChangeArrowheads="1"/>
          </p:cNvSpPr>
          <p:nvPr/>
        </p:nvSpPr>
        <p:spPr bwMode="auto">
          <a:xfrm>
            <a:off x="1994609" y="0"/>
            <a:ext cx="5243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3600" b="0" dirty="0" smtClean="0">
                <a:solidFill>
                  <a:srgbClr val="660066"/>
                </a:solidFill>
                <a:effectLst>
                  <a:outerShdw blurRad="38100" dist="38100" dir="2700000" algn="tl">
                    <a:srgbClr val="C0C0C0"/>
                  </a:outerShdw>
                </a:effectLst>
                <a:latin typeface="Comic Sans MS" pitchFamily="66" charset="0"/>
              </a:rPr>
              <a:t>Tracing gaps in B and n</a:t>
            </a:r>
            <a:endParaRPr lang="ru-RU" sz="3600" b="0" dirty="0">
              <a:solidFill>
                <a:srgbClr val="660066"/>
              </a:solidFill>
              <a:effectLst>
                <a:outerShdw blurRad="38100" dist="38100" dir="2700000" algn="tl">
                  <a:srgbClr val="C0C0C0"/>
                </a:outerShdw>
              </a:effectLst>
              <a:latin typeface="Comic Sans MS" pitchFamily="66" charset="0"/>
            </a:endParaRPr>
          </a:p>
        </p:txBody>
      </p:sp>
      <p:grpSp>
        <p:nvGrpSpPr>
          <p:cNvPr id="2" name="Group 46"/>
          <p:cNvGrpSpPr/>
          <p:nvPr/>
        </p:nvGrpSpPr>
        <p:grpSpPr>
          <a:xfrm>
            <a:off x="476251" y="806986"/>
            <a:ext cx="3457574" cy="3397853"/>
            <a:chOff x="476251" y="1311962"/>
            <a:chExt cx="3457574" cy="3397853"/>
          </a:xfrm>
        </p:grpSpPr>
        <p:grpSp>
          <p:nvGrpSpPr>
            <p:cNvPr id="3" name="Group 29"/>
            <p:cNvGrpSpPr/>
            <p:nvPr/>
          </p:nvGrpSpPr>
          <p:grpSpPr>
            <a:xfrm>
              <a:off x="895951" y="1311962"/>
              <a:ext cx="2880000" cy="2880000"/>
              <a:chOff x="895951" y="1339258"/>
              <a:chExt cx="2880000" cy="2880000"/>
            </a:xfrm>
          </p:grpSpPr>
          <p:pic>
            <p:nvPicPr>
              <p:cNvPr id="190466" name="Picture 2"/>
              <p:cNvPicPr>
                <a:picLocks noChangeArrowheads="1"/>
              </p:cNvPicPr>
              <p:nvPr/>
            </p:nvPicPr>
            <p:blipFill>
              <a:blip r:embed="rId4" cstate="print"/>
              <a:srcRect/>
              <a:stretch>
                <a:fillRect/>
              </a:stretch>
            </p:blipFill>
            <p:spPr bwMode="auto">
              <a:xfrm rot="5400000">
                <a:off x="895951" y="1339258"/>
                <a:ext cx="2880000" cy="2880000"/>
              </a:xfrm>
              <a:prstGeom prst="rect">
                <a:avLst/>
              </a:prstGeom>
              <a:noFill/>
              <a:ln w="9525">
                <a:noFill/>
                <a:miter lim="800000"/>
                <a:headEnd/>
                <a:tailEnd/>
              </a:ln>
            </p:spPr>
          </p:pic>
          <p:sp>
            <p:nvSpPr>
              <p:cNvPr id="29" name="Rectangle 28"/>
              <p:cNvSpPr/>
              <p:nvPr/>
            </p:nvSpPr>
            <p:spPr>
              <a:xfrm>
                <a:off x="909638" y="1352550"/>
                <a:ext cx="2833687" cy="28527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0">
                  <a:solidFill>
                    <a:srgbClr val="FFFFFF"/>
                  </a:solidFill>
                </a:endParaRPr>
              </a:p>
            </p:txBody>
          </p:sp>
        </p:grpSp>
        <p:sp>
          <p:nvSpPr>
            <p:cNvPr id="31" name="TextBox 30"/>
            <p:cNvSpPr txBox="1"/>
            <p:nvPr/>
          </p:nvSpPr>
          <p:spPr>
            <a:xfrm>
              <a:off x="2114550" y="4248150"/>
              <a:ext cx="676275" cy="461665"/>
            </a:xfrm>
            <a:prstGeom prst="rect">
              <a:avLst/>
            </a:prstGeom>
            <a:noFill/>
          </p:spPr>
          <p:txBody>
            <a:bodyPr wrap="square" rtlCol="0">
              <a:spAutoFit/>
            </a:bodyPr>
            <a:lstStyle/>
            <a:p>
              <a:pPr algn="l"/>
              <a:r>
                <a:rPr lang="en-GB" sz="2400" b="0" dirty="0" smtClean="0">
                  <a:solidFill>
                    <a:srgbClr val="000000"/>
                  </a:solidFill>
                  <a:latin typeface="Arial Narrow" pitchFamily="34" charset="0"/>
                  <a:sym typeface="Symbol"/>
                </a:rPr>
                <a:t>/</a:t>
              </a:r>
              <a:r>
                <a:rPr lang="en-GB" sz="2400" b="0" baseline="-25000" dirty="0" smtClean="0">
                  <a:solidFill>
                    <a:srgbClr val="000000"/>
                  </a:solidFill>
                  <a:latin typeface="Arial Narrow" pitchFamily="34" charset="0"/>
                  <a:sym typeface="Symbol"/>
                </a:rPr>
                <a:t>0</a:t>
              </a:r>
              <a:endParaRPr lang="en-GB" sz="2400" b="0" baseline="-25000" dirty="0">
                <a:solidFill>
                  <a:srgbClr val="000000"/>
                </a:solidFill>
                <a:latin typeface="Arial Narrow" pitchFamily="34" charset="0"/>
              </a:endParaRPr>
            </a:p>
          </p:txBody>
        </p:sp>
        <p:sp>
          <p:nvSpPr>
            <p:cNvPr id="32" name="TextBox 31"/>
            <p:cNvSpPr txBox="1"/>
            <p:nvPr/>
          </p:nvSpPr>
          <p:spPr>
            <a:xfrm>
              <a:off x="476251" y="2428875"/>
              <a:ext cx="400050" cy="461665"/>
            </a:xfrm>
            <a:prstGeom prst="rect">
              <a:avLst/>
            </a:prstGeom>
            <a:noFill/>
          </p:spPr>
          <p:txBody>
            <a:bodyPr wrap="square" rtlCol="0">
              <a:spAutoFit/>
            </a:bodyPr>
            <a:lstStyle/>
            <a:p>
              <a:pPr algn="l"/>
              <a:r>
                <a:rPr lang="en-GB" sz="2400" b="0" i="1" dirty="0" smtClean="0">
                  <a:solidFill>
                    <a:srgbClr val="000000"/>
                  </a:solidFill>
                  <a:latin typeface="Arial Narrow" pitchFamily="34" charset="0"/>
                  <a:sym typeface="Symbol"/>
                </a:rPr>
                <a:t></a:t>
              </a:r>
              <a:endParaRPr lang="en-GB" sz="2400" b="0" i="1" baseline="-25000" dirty="0">
                <a:solidFill>
                  <a:srgbClr val="000000"/>
                </a:solidFill>
                <a:latin typeface="Arial Narrow" pitchFamily="34" charset="0"/>
              </a:endParaRPr>
            </a:p>
          </p:txBody>
        </p:sp>
        <p:sp>
          <p:nvSpPr>
            <p:cNvPr id="35" name="TextBox 34"/>
            <p:cNvSpPr txBox="1"/>
            <p:nvPr/>
          </p:nvSpPr>
          <p:spPr>
            <a:xfrm>
              <a:off x="790575" y="4248150"/>
              <a:ext cx="371475" cy="461665"/>
            </a:xfrm>
            <a:prstGeom prst="rect">
              <a:avLst/>
            </a:prstGeom>
            <a:noFill/>
          </p:spPr>
          <p:txBody>
            <a:bodyPr wrap="square" rtlCol="0">
              <a:spAutoFit/>
            </a:bodyPr>
            <a:lstStyle/>
            <a:p>
              <a:pPr algn="l"/>
              <a:r>
                <a:rPr lang="en-GB" sz="2400" b="0" dirty="0" smtClean="0">
                  <a:solidFill>
                    <a:srgbClr val="000000"/>
                  </a:solidFill>
                  <a:latin typeface="Arial Narrow" pitchFamily="34" charset="0"/>
                  <a:sym typeface="Symbol"/>
                </a:rPr>
                <a:t>0</a:t>
              </a:r>
              <a:endParaRPr lang="en-GB" sz="2400" b="0" baseline="-25000" dirty="0">
                <a:solidFill>
                  <a:srgbClr val="000000"/>
                </a:solidFill>
                <a:latin typeface="Arial Narrow" pitchFamily="34" charset="0"/>
              </a:endParaRPr>
            </a:p>
          </p:txBody>
        </p:sp>
        <p:sp>
          <p:nvSpPr>
            <p:cNvPr id="36" name="TextBox 35"/>
            <p:cNvSpPr txBox="1"/>
            <p:nvPr/>
          </p:nvSpPr>
          <p:spPr>
            <a:xfrm>
              <a:off x="3562350" y="4248150"/>
              <a:ext cx="371475" cy="461665"/>
            </a:xfrm>
            <a:prstGeom prst="rect">
              <a:avLst/>
            </a:prstGeom>
            <a:noFill/>
          </p:spPr>
          <p:txBody>
            <a:bodyPr wrap="square" rtlCol="0">
              <a:spAutoFit/>
            </a:bodyPr>
            <a:lstStyle/>
            <a:p>
              <a:pPr algn="l"/>
              <a:r>
                <a:rPr lang="en-GB" sz="2400" b="0" dirty="0" smtClean="0">
                  <a:solidFill>
                    <a:srgbClr val="000000"/>
                  </a:solidFill>
                  <a:latin typeface="Arial Narrow" pitchFamily="34" charset="0"/>
                  <a:sym typeface="Symbol"/>
                </a:rPr>
                <a:t>1</a:t>
              </a:r>
              <a:endParaRPr lang="en-GB" sz="2400" b="0" baseline="-25000" dirty="0">
                <a:solidFill>
                  <a:srgbClr val="000000"/>
                </a:solidFill>
                <a:latin typeface="Arial Narrow" pitchFamily="34" charset="0"/>
              </a:endParaRPr>
            </a:p>
          </p:txBody>
        </p:sp>
      </p:grpSp>
      <p:sp>
        <p:nvSpPr>
          <p:cNvPr id="19047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5" name="Rectangle 11"/>
          <p:cNvSpPr>
            <a:spLocks noChangeArrowheads="1"/>
          </p:cNvSpPr>
          <p:nvPr/>
        </p:nvSpPr>
        <p:spPr bwMode="auto">
          <a:xfrm>
            <a:off x="0" y="1733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US" sz="1800" b="0" smtClean="0">
              <a:solidFill>
                <a:srgbClr val="000000"/>
              </a:solidFill>
              <a:latin typeface="Arial" pitchFamily="34" charset="0"/>
            </a:endParaRPr>
          </a:p>
        </p:txBody>
      </p:sp>
      <p:sp>
        <p:nvSpPr>
          <p:cNvPr id="56" name="Rectangle 55"/>
          <p:cNvSpPr/>
          <p:nvPr/>
        </p:nvSpPr>
        <p:spPr>
          <a:xfrm>
            <a:off x="5321649" y="861558"/>
            <a:ext cx="2833687" cy="28527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0">
              <a:solidFill>
                <a:srgbClr val="FFFFFF"/>
              </a:solidFill>
            </a:endParaRPr>
          </a:p>
        </p:txBody>
      </p:sp>
      <p:sp>
        <p:nvSpPr>
          <p:cNvPr id="50" name="TextBox 49"/>
          <p:cNvSpPr txBox="1"/>
          <p:nvPr/>
        </p:nvSpPr>
        <p:spPr>
          <a:xfrm>
            <a:off x="6572250" y="3743174"/>
            <a:ext cx="676275" cy="461665"/>
          </a:xfrm>
          <a:prstGeom prst="rect">
            <a:avLst/>
          </a:prstGeom>
          <a:noFill/>
        </p:spPr>
        <p:txBody>
          <a:bodyPr wrap="square" rtlCol="0">
            <a:spAutoFit/>
          </a:bodyPr>
          <a:lstStyle/>
          <a:p>
            <a:pPr algn="l"/>
            <a:r>
              <a:rPr lang="en-GB" sz="2400" b="0" dirty="0" smtClean="0">
                <a:solidFill>
                  <a:srgbClr val="000000"/>
                </a:solidFill>
                <a:latin typeface="Arial Narrow" pitchFamily="34" charset="0"/>
                <a:sym typeface="Symbol"/>
              </a:rPr>
              <a:t>/</a:t>
            </a:r>
            <a:r>
              <a:rPr lang="en-GB" sz="2400" b="0" baseline="-25000" dirty="0" smtClean="0">
                <a:solidFill>
                  <a:srgbClr val="000000"/>
                </a:solidFill>
                <a:latin typeface="Arial Narrow" pitchFamily="34" charset="0"/>
                <a:sym typeface="Symbol"/>
              </a:rPr>
              <a:t>0</a:t>
            </a:r>
            <a:endParaRPr lang="en-GB" sz="2400" b="0" baseline="-25000" dirty="0">
              <a:solidFill>
                <a:srgbClr val="000000"/>
              </a:solidFill>
              <a:latin typeface="Arial Narrow" pitchFamily="34" charset="0"/>
            </a:endParaRPr>
          </a:p>
        </p:txBody>
      </p:sp>
      <p:sp>
        <p:nvSpPr>
          <p:cNvPr id="52" name="TextBox 51"/>
          <p:cNvSpPr txBox="1"/>
          <p:nvPr/>
        </p:nvSpPr>
        <p:spPr>
          <a:xfrm>
            <a:off x="4635500" y="1923899"/>
            <a:ext cx="698501" cy="461665"/>
          </a:xfrm>
          <a:prstGeom prst="rect">
            <a:avLst/>
          </a:prstGeom>
          <a:noFill/>
        </p:spPr>
        <p:txBody>
          <a:bodyPr wrap="square" rtlCol="0">
            <a:spAutoFit/>
          </a:bodyPr>
          <a:lstStyle/>
          <a:p>
            <a:pPr algn="l"/>
            <a:r>
              <a:rPr lang="en-GB" sz="2400" b="0" i="1" dirty="0" smtClean="0">
                <a:solidFill>
                  <a:srgbClr val="000000"/>
                </a:solidFill>
                <a:latin typeface="Arial Narrow" pitchFamily="34" charset="0"/>
                <a:sym typeface="Symbol"/>
              </a:rPr>
              <a:t>n/n</a:t>
            </a:r>
            <a:r>
              <a:rPr lang="en-GB" sz="2400" b="0" i="1" baseline="-25000" dirty="0" smtClean="0">
                <a:solidFill>
                  <a:srgbClr val="000000"/>
                </a:solidFill>
                <a:latin typeface="Arial Narrow" pitchFamily="34" charset="0"/>
                <a:sym typeface="Symbol"/>
              </a:rPr>
              <a:t>0</a:t>
            </a:r>
            <a:endParaRPr lang="en-GB" sz="2400" b="0" i="1" baseline="-25000" dirty="0">
              <a:solidFill>
                <a:srgbClr val="000000"/>
              </a:solidFill>
              <a:latin typeface="Arial Narrow" pitchFamily="34" charset="0"/>
            </a:endParaRPr>
          </a:p>
        </p:txBody>
      </p:sp>
      <p:sp>
        <p:nvSpPr>
          <p:cNvPr id="53" name="TextBox 52"/>
          <p:cNvSpPr txBox="1"/>
          <p:nvPr/>
        </p:nvSpPr>
        <p:spPr>
          <a:xfrm>
            <a:off x="5248275" y="3743174"/>
            <a:ext cx="371475" cy="461665"/>
          </a:xfrm>
          <a:prstGeom prst="rect">
            <a:avLst/>
          </a:prstGeom>
          <a:noFill/>
        </p:spPr>
        <p:txBody>
          <a:bodyPr wrap="square" rtlCol="0">
            <a:spAutoFit/>
          </a:bodyPr>
          <a:lstStyle/>
          <a:p>
            <a:pPr algn="l"/>
            <a:r>
              <a:rPr lang="en-GB" sz="2400" b="0" dirty="0" smtClean="0">
                <a:solidFill>
                  <a:srgbClr val="000000"/>
                </a:solidFill>
                <a:latin typeface="Arial Narrow" pitchFamily="34" charset="0"/>
                <a:sym typeface="Symbol"/>
              </a:rPr>
              <a:t>0</a:t>
            </a:r>
            <a:endParaRPr lang="en-GB" sz="2400" b="0" baseline="-25000" dirty="0">
              <a:solidFill>
                <a:srgbClr val="000000"/>
              </a:solidFill>
              <a:latin typeface="Arial Narrow" pitchFamily="34" charset="0"/>
            </a:endParaRPr>
          </a:p>
        </p:txBody>
      </p:sp>
      <p:sp>
        <p:nvSpPr>
          <p:cNvPr id="54" name="TextBox 53"/>
          <p:cNvSpPr txBox="1"/>
          <p:nvPr/>
        </p:nvSpPr>
        <p:spPr>
          <a:xfrm>
            <a:off x="8020050" y="3743174"/>
            <a:ext cx="371475" cy="461665"/>
          </a:xfrm>
          <a:prstGeom prst="rect">
            <a:avLst/>
          </a:prstGeom>
          <a:noFill/>
        </p:spPr>
        <p:txBody>
          <a:bodyPr wrap="square" rtlCol="0">
            <a:spAutoFit/>
          </a:bodyPr>
          <a:lstStyle/>
          <a:p>
            <a:pPr algn="l"/>
            <a:r>
              <a:rPr lang="en-GB" sz="2400" b="0" dirty="0" smtClean="0">
                <a:solidFill>
                  <a:srgbClr val="000000"/>
                </a:solidFill>
                <a:latin typeface="Arial Narrow" pitchFamily="34" charset="0"/>
                <a:sym typeface="Symbol"/>
              </a:rPr>
              <a:t>1</a:t>
            </a:r>
            <a:endParaRPr lang="en-GB" sz="2400" b="0" baseline="-25000" dirty="0">
              <a:solidFill>
                <a:srgbClr val="000000"/>
              </a:solidFill>
              <a:latin typeface="Arial Narrow" pitchFamily="34" charset="0"/>
            </a:endParaRPr>
          </a:p>
        </p:txBody>
      </p:sp>
      <p:sp>
        <p:nvSpPr>
          <p:cNvPr id="60" name="TextBox 59"/>
          <p:cNvSpPr txBox="1"/>
          <p:nvPr/>
        </p:nvSpPr>
        <p:spPr>
          <a:xfrm>
            <a:off x="337830" y="4255444"/>
            <a:ext cx="4081770" cy="400110"/>
          </a:xfrm>
          <a:prstGeom prst="rect">
            <a:avLst/>
          </a:prstGeom>
          <a:noFill/>
        </p:spPr>
        <p:txBody>
          <a:bodyPr wrap="square" rtlCol="0">
            <a:spAutoFit/>
          </a:bodyPr>
          <a:lstStyle/>
          <a:p>
            <a:r>
              <a:rPr lang="en-GB" sz="2000" b="0" dirty="0" smtClean="0">
                <a:solidFill>
                  <a:srgbClr val="A50021"/>
                </a:solidFill>
                <a:latin typeface="Comic Sans MS" pitchFamily="66" charset="0"/>
              </a:rPr>
              <a:t>Hofstadter’s energy spectrum</a:t>
            </a:r>
            <a:endParaRPr lang="en-GB" sz="2000" b="0" dirty="0">
              <a:solidFill>
                <a:srgbClr val="A50021"/>
              </a:solidFill>
              <a:latin typeface="Comic Sans MS" pitchFamily="66" charset="0"/>
            </a:endParaRPr>
          </a:p>
        </p:txBody>
      </p:sp>
      <p:sp>
        <p:nvSpPr>
          <p:cNvPr id="1648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6486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6487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68" name="Object 67"/>
          <p:cNvGraphicFramePr>
            <a:graphicFrameLocks noChangeAspect="1"/>
          </p:cNvGraphicFramePr>
          <p:nvPr/>
        </p:nvGraphicFramePr>
        <p:xfrm>
          <a:off x="3225800" y="5448300"/>
          <a:ext cx="2919413" cy="965200"/>
        </p:xfrm>
        <a:graphic>
          <a:graphicData uri="http://schemas.openxmlformats.org/presentationml/2006/ole">
            <mc:AlternateContent xmlns:mc="http://schemas.openxmlformats.org/markup-compatibility/2006">
              <mc:Choice xmlns:v="urn:schemas-microsoft-com:vml" Requires="v">
                <p:oleObj spid="_x0000_s3119" name="Equation" r:id="rId5" imgW="1460160" imgH="482400" progId="Equation.3">
                  <p:embed/>
                </p:oleObj>
              </mc:Choice>
              <mc:Fallback>
                <p:oleObj name="Equation" r:id="rId5" imgW="146016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5800" y="5448300"/>
                        <a:ext cx="2919413"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 name="TextBox 68"/>
          <p:cNvSpPr txBox="1"/>
          <p:nvPr/>
        </p:nvSpPr>
        <p:spPr>
          <a:xfrm>
            <a:off x="6019800" y="5753100"/>
            <a:ext cx="546100" cy="400110"/>
          </a:xfrm>
          <a:prstGeom prst="rect">
            <a:avLst/>
          </a:prstGeom>
          <a:noFill/>
        </p:spPr>
        <p:txBody>
          <a:bodyPr wrap="square" rtlCol="0">
            <a:spAutoFit/>
          </a:bodyPr>
          <a:lstStyle/>
          <a:p>
            <a:r>
              <a:rPr lang="en-GB" sz="2000" dirty="0" smtClean="0">
                <a:solidFill>
                  <a:srgbClr val="000000"/>
                </a:solidFill>
                <a:latin typeface="Mathcad UniMath"/>
              </a:rPr>
              <a:t>ℤ</a:t>
            </a:r>
            <a:endParaRPr lang="en-GB" sz="2000" dirty="0">
              <a:solidFill>
                <a:srgbClr val="000000"/>
              </a:solidFill>
            </a:endParaRPr>
          </a:p>
        </p:txBody>
      </p:sp>
      <p:sp>
        <p:nvSpPr>
          <p:cNvPr id="70" name="Rectangle 69"/>
          <p:cNvSpPr/>
          <p:nvPr/>
        </p:nvSpPr>
        <p:spPr>
          <a:xfrm>
            <a:off x="2971800" y="5486400"/>
            <a:ext cx="3657600" cy="93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rgbClr val="FFFFFF"/>
              </a:solidFill>
            </a:endParaRPr>
          </a:p>
        </p:txBody>
      </p:sp>
      <p:grpSp>
        <p:nvGrpSpPr>
          <p:cNvPr id="72" name="Group 71"/>
          <p:cNvGrpSpPr/>
          <p:nvPr/>
        </p:nvGrpSpPr>
        <p:grpSpPr>
          <a:xfrm>
            <a:off x="-88900" y="4255444"/>
            <a:ext cx="9385300" cy="2488165"/>
            <a:chOff x="-88900" y="4255444"/>
            <a:chExt cx="9385300" cy="2488165"/>
          </a:xfrm>
        </p:grpSpPr>
        <p:sp>
          <p:nvSpPr>
            <p:cNvPr id="73" name="Rectangle 72"/>
            <p:cNvSpPr/>
            <p:nvPr/>
          </p:nvSpPr>
          <p:spPr>
            <a:xfrm>
              <a:off x="-88900" y="4972159"/>
              <a:ext cx="9385300" cy="400110"/>
            </a:xfrm>
            <a:prstGeom prst="rect">
              <a:avLst/>
            </a:prstGeom>
          </p:spPr>
          <p:txBody>
            <a:bodyPr wrap="square">
              <a:spAutoFit/>
            </a:bodyPr>
            <a:lstStyle/>
            <a:p>
              <a:r>
                <a:rPr lang="en-US" sz="2000" b="0" dirty="0" smtClean="0">
                  <a:solidFill>
                    <a:srgbClr val="000000"/>
                  </a:solidFill>
                </a:rPr>
                <a:t>gaps are constrained to linear trajectories in the B-n diagram:</a:t>
              </a:r>
              <a:endParaRPr lang="en-GB" sz="2000" dirty="0">
                <a:solidFill>
                  <a:srgbClr val="000000"/>
                </a:solidFill>
              </a:endParaRPr>
            </a:p>
          </p:txBody>
        </p:sp>
        <p:sp>
          <p:nvSpPr>
            <p:cNvPr id="74" name="TextBox 73"/>
            <p:cNvSpPr txBox="1"/>
            <p:nvPr/>
          </p:nvSpPr>
          <p:spPr>
            <a:xfrm>
              <a:off x="4719330" y="4255444"/>
              <a:ext cx="4081770" cy="646331"/>
            </a:xfrm>
            <a:prstGeom prst="rect">
              <a:avLst/>
            </a:prstGeom>
            <a:noFill/>
          </p:spPr>
          <p:txBody>
            <a:bodyPr wrap="square" rtlCol="0">
              <a:spAutoFit/>
            </a:bodyPr>
            <a:lstStyle/>
            <a:p>
              <a:r>
                <a:rPr lang="en-GB" sz="2000" b="0" dirty="0" err="1" smtClean="0">
                  <a:solidFill>
                    <a:srgbClr val="A50021"/>
                  </a:solidFill>
                  <a:latin typeface="Comic Sans MS" pitchFamily="66" charset="0"/>
                </a:rPr>
                <a:t>Wannier</a:t>
              </a:r>
              <a:r>
                <a:rPr lang="en-GB" sz="2000" b="0" dirty="0" smtClean="0">
                  <a:solidFill>
                    <a:srgbClr val="A50021"/>
                  </a:solidFill>
                  <a:latin typeface="Comic Sans MS" pitchFamily="66" charset="0"/>
                </a:rPr>
                <a:t> diagram</a:t>
              </a:r>
            </a:p>
            <a:p>
              <a:r>
                <a:rPr lang="en-US" sz="1600" b="0" i="1" dirty="0" smtClean="0">
                  <a:solidFill>
                    <a:srgbClr val="C00000"/>
                  </a:solidFill>
                </a:rPr>
                <a:t>Phys. Status </a:t>
              </a:r>
              <a:r>
                <a:rPr lang="en-US" sz="1600" b="0" i="1" dirty="0" err="1" smtClean="0">
                  <a:solidFill>
                    <a:srgbClr val="C00000"/>
                  </a:solidFill>
                </a:rPr>
                <a:t>Solidi</a:t>
              </a:r>
              <a:r>
                <a:rPr lang="en-US" sz="1600" b="0" i="1" dirty="0" smtClean="0">
                  <a:solidFill>
                    <a:srgbClr val="C00000"/>
                  </a:solidFill>
                </a:rPr>
                <a:t> </a:t>
              </a:r>
              <a:r>
                <a:rPr lang="en-US" sz="1600" dirty="0" smtClean="0">
                  <a:solidFill>
                    <a:srgbClr val="C00000"/>
                  </a:solidFill>
                </a:rPr>
                <a:t>88</a:t>
              </a:r>
              <a:r>
                <a:rPr lang="en-US" sz="1600" b="0" dirty="0" smtClean="0">
                  <a:solidFill>
                    <a:srgbClr val="C00000"/>
                  </a:solidFill>
                </a:rPr>
                <a:t>, 757 (1978)</a:t>
              </a:r>
              <a:endParaRPr lang="en-GB" sz="1600" dirty="0" smtClean="0">
                <a:solidFill>
                  <a:srgbClr val="C00000"/>
                </a:solidFill>
              </a:endParaRPr>
            </a:p>
          </p:txBody>
        </p:sp>
        <p:sp>
          <p:nvSpPr>
            <p:cNvPr id="75" name="TextBox 74"/>
            <p:cNvSpPr txBox="1"/>
            <p:nvPr/>
          </p:nvSpPr>
          <p:spPr>
            <a:xfrm>
              <a:off x="1663701" y="6343499"/>
              <a:ext cx="6553200" cy="400110"/>
            </a:xfrm>
            <a:prstGeom prst="rect">
              <a:avLst/>
            </a:prstGeom>
            <a:noFill/>
          </p:spPr>
          <p:txBody>
            <a:bodyPr wrap="square" rtlCol="0">
              <a:spAutoFit/>
            </a:bodyPr>
            <a:lstStyle/>
            <a:p>
              <a:pPr algn="l"/>
              <a:r>
                <a:rPr lang="en-GB" sz="2000" b="0" i="1" dirty="0" smtClean="0">
                  <a:solidFill>
                    <a:srgbClr val="000000"/>
                  </a:solidFill>
                  <a:latin typeface="Arial Narrow" pitchFamily="34" charset="0"/>
                  <a:sym typeface="Symbol"/>
                </a:rPr>
                <a:t>n/n</a:t>
              </a:r>
              <a:r>
                <a:rPr lang="en-GB" sz="2000" b="0" i="1" baseline="-25000" dirty="0" smtClean="0">
                  <a:solidFill>
                    <a:srgbClr val="000000"/>
                  </a:solidFill>
                  <a:latin typeface="Arial Narrow" pitchFamily="34" charset="0"/>
                  <a:sym typeface="Symbol"/>
                </a:rPr>
                <a:t>0</a:t>
              </a:r>
              <a:r>
                <a:rPr lang="en-GB" sz="2000" b="0" i="1" dirty="0" smtClean="0">
                  <a:solidFill>
                    <a:srgbClr val="000000"/>
                  </a:solidFill>
                  <a:latin typeface="Arial Narrow" pitchFamily="34" charset="0"/>
                  <a:sym typeface="Symbol"/>
                </a:rPr>
                <a:t> – normalised density (n</a:t>
              </a:r>
              <a:r>
                <a:rPr lang="en-GB" sz="2000" b="0" i="1" baseline="-25000" dirty="0" smtClean="0">
                  <a:solidFill>
                    <a:srgbClr val="000000"/>
                  </a:solidFill>
                  <a:latin typeface="Arial Narrow" pitchFamily="34" charset="0"/>
                  <a:sym typeface="Symbol"/>
                </a:rPr>
                <a:t>0</a:t>
              </a:r>
              <a:r>
                <a:rPr lang="en-GB" sz="2000" b="0" i="1" dirty="0" smtClean="0">
                  <a:solidFill>
                    <a:srgbClr val="000000"/>
                  </a:solidFill>
                  <a:latin typeface="Arial Narrow" pitchFamily="34" charset="0"/>
                  <a:sym typeface="Symbol"/>
                </a:rPr>
                <a:t> = 4/A, where A is the area of </a:t>
              </a:r>
              <a:r>
                <a:rPr lang="en-GB" sz="2000" b="0" i="1" dirty="0" err="1" smtClean="0">
                  <a:solidFill>
                    <a:srgbClr val="000000"/>
                  </a:solidFill>
                  <a:latin typeface="Arial Narrow" pitchFamily="34" charset="0"/>
                  <a:sym typeface="Symbol"/>
                </a:rPr>
                <a:t>supercell</a:t>
              </a:r>
              <a:r>
                <a:rPr lang="en-GB" sz="2000" b="0" i="1" dirty="0" smtClean="0">
                  <a:solidFill>
                    <a:srgbClr val="000000"/>
                  </a:solidFill>
                  <a:latin typeface="Arial Narrow" pitchFamily="34" charset="0"/>
                  <a:sym typeface="Symbol"/>
                </a:rPr>
                <a:t>)</a:t>
              </a:r>
              <a:endParaRPr lang="en-GB" sz="2000" b="0" i="1" baseline="-25000" dirty="0">
                <a:solidFill>
                  <a:srgbClr val="000000"/>
                </a:solidFill>
                <a:latin typeface="Arial Narrow" pitchFamily="34" charset="0"/>
              </a:endParaRPr>
            </a:p>
          </p:txBody>
        </p:sp>
      </p:grpSp>
      <p:pic>
        <p:nvPicPr>
          <p:cNvPr id="76" name="Picture 75" descr="Deophantine1.jpg"/>
          <p:cNvPicPr>
            <a:picLocks noChangeAspect="1"/>
          </p:cNvPicPr>
          <p:nvPr/>
        </p:nvPicPr>
        <p:blipFill>
          <a:blip r:embed="rId7" cstate="print"/>
          <a:stretch>
            <a:fillRect/>
          </a:stretch>
        </p:blipFill>
        <p:spPr>
          <a:xfrm>
            <a:off x="5291569" y="847926"/>
            <a:ext cx="2893846" cy="2880000"/>
          </a:xfrm>
          <a:prstGeom prst="rect">
            <a:avLst/>
          </a:prstGeom>
        </p:spPr>
      </p:pic>
      <p:pic>
        <p:nvPicPr>
          <p:cNvPr id="77" name="Picture 76" descr="Deophantine2.jpg"/>
          <p:cNvPicPr>
            <a:picLocks noChangeAspect="1"/>
          </p:cNvPicPr>
          <p:nvPr/>
        </p:nvPicPr>
        <p:blipFill>
          <a:blip r:embed="rId8" cstate="print"/>
          <a:stretch>
            <a:fillRect/>
          </a:stretch>
        </p:blipFill>
        <p:spPr>
          <a:xfrm>
            <a:off x="5291569" y="847926"/>
            <a:ext cx="2893846" cy="2880000"/>
          </a:xfrm>
          <a:prstGeom prst="rect">
            <a:avLst/>
          </a:prstGeom>
        </p:spPr>
      </p:pic>
      <p:pic>
        <p:nvPicPr>
          <p:cNvPr id="78" name="Picture 77" descr="Deophantine3.jpg"/>
          <p:cNvPicPr>
            <a:picLocks noChangeAspect="1"/>
          </p:cNvPicPr>
          <p:nvPr/>
        </p:nvPicPr>
        <p:blipFill>
          <a:blip r:embed="rId9" cstate="print"/>
          <a:stretch>
            <a:fillRect/>
          </a:stretch>
        </p:blipFill>
        <p:spPr>
          <a:xfrm>
            <a:off x="5291569" y="847926"/>
            <a:ext cx="2893846" cy="2880000"/>
          </a:xfrm>
          <a:prstGeom prst="rect">
            <a:avLst/>
          </a:prstGeom>
        </p:spPr>
      </p:pic>
    </p:spTree>
    <p:extLst>
      <p:ext uri="{BB962C8B-B14F-4D97-AF65-F5344CB8AC3E}">
        <p14:creationId xmlns:p14="http://schemas.microsoft.com/office/powerpoint/2010/main" val="183016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27" name="Rectangle 7"/>
          <p:cNvSpPr>
            <a:spLocks noChangeArrowheads="1"/>
          </p:cNvSpPr>
          <p:nvPr/>
        </p:nvSpPr>
        <p:spPr bwMode="auto">
          <a:xfrm>
            <a:off x="956671" y="0"/>
            <a:ext cx="73196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3600" b="0" dirty="0" err="1" smtClean="0">
                <a:solidFill>
                  <a:srgbClr val="660066"/>
                </a:solidFill>
                <a:effectLst>
                  <a:outerShdw blurRad="38100" dist="38100" dir="2700000" algn="tl">
                    <a:srgbClr val="C0C0C0"/>
                  </a:outerShdw>
                </a:effectLst>
                <a:latin typeface="Comic Sans MS" pitchFamily="66" charset="0"/>
              </a:rPr>
              <a:t>Magnetotransport</a:t>
            </a:r>
            <a:r>
              <a:rPr lang="en-GB" sz="3600" b="0" dirty="0" smtClean="0">
                <a:solidFill>
                  <a:srgbClr val="660066"/>
                </a:solidFill>
                <a:effectLst>
                  <a:outerShdw blurRad="38100" dist="38100" dir="2700000" algn="tl">
                    <a:srgbClr val="C0C0C0"/>
                  </a:outerShdw>
                </a:effectLst>
                <a:latin typeface="Comic Sans MS" pitchFamily="66" charset="0"/>
              </a:rPr>
              <a:t> measurements</a:t>
            </a:r>
            <a:endParaRPr lang="ru-RU" sz="3600" b="0" dirty="0">
              <a:solidFill>
                <a:srgbClr val="660066"/>
              </a:solidFill>
              <a:effectLst>
                <a:outerShdw blurRad="38100" dist="38100" dir="2700000" algn="tl">
                  <a:srgbClr val="C0C0C0"/>
                </a:outerShdw>
              </a:effectLst>
              <a:latin typeface="Comic Sans MS" pitchFamily="66" charset="0"/>
            </a:endParaRPr>
          </a:p>
        </p:txBody>
      </p:sp>
      <p:sp>
        <p:nvSpPr>
          <p:cNvPr id="19047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5" name="Rectangle 11"/>
          <p:cNvSpPr>
            <a:spLocks noChangeArrowheads="1"/>
          </p:cNvSpPr>
          <p:nvPr/>
        </p:nvSpPr>
        <p:spPr bwMode="auto">
          <a:xfrm>
            <a:off x="0" y="1733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US" sz="1800" b="0" smtClean="0">
              <a:solidFill>
                <a:srgbClr val="000000"/>
              </a:solidFill>
              <a:latin typeface="Arial" pitchFamily="34" charset="0"/>
            </a:endParaRPr>
          </a:p>
        </p:txBody>
      </p:sp>
      <p:sp>
        <p:nvSpPr>
          <p:cNvPr id="60" name="TextBox 59"/>
          <p:cNvSpPr txBox="1"/>
          <p:nvPr/>
        </p:nvSpPr>
        <p:spPr>
          <a:xfrm>
            <a:off x="4654010" y="759859"/>
            <a:ext cx="4081770" cy="1015663"/>
          </a:xfrm>
          <a:prstGeom prst="rect">
            <a:avLst/>
          </a:prstGeom>
          <a:noFill/>
        </p:spPr>
        <p:txBody>
          <a:bodyPr wrap="square" rtlCol="0">
            <a:spAutoFit/>
          </a:bodyPr>
          <a:lstStyle/>
          <a:p>
            <a:r>
              <a:rPr lang="en-GB" sz="2000" b="0" dirty="0" smtClean="0">
                <a:solidFill>
                  <a:srgbClr val="A50021"/>
                </a:solidFill>
                <a:latin typeface="Comic Sans MS" pitchFamily="66" charset="0"/>
              </a:rPr>
              <a:t>Some of the features of Hofstadter’s energy spectrum are seen in </a:t>
            </a:r>
            <a:r>
              <a:rPr lang="en-GB" sz="2000" b="0" dirty="0" err="1" smtClean="0">
                <a:solidFill>
                  <a:srgbClr val="A50021"/>
                </a:solidFill>
                <a:latin typeface="Comic Sans MS" pitchFamily="66" charset="0"/>
              </a:rPr>
              <a:t>magnetotransport</a:t>
            </a:r>
            <a:endParaRPr lang="en-GB" sz="2000" b="0" dirty="0">
              <a:solidFill>
                <a:srgbClr val="A50021"/>
              </a:solidFill>
              <a:latin typeface="Comic Sans MS" pitchFamily="66" charset="0"/>
            </a:endParaRPr>
          </a:p>
        </p:txBody>
      </p:sp>
      <p:sp>
        <p:nvSpPr>
          <p:cNvPr id="1648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6486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6487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37" name="Rectangle 16"/>
          <p:cNvSpPr>
            <a:spLocks noChangeArrowheads="1"/>
          </p:cNvSpPr>
          <p:nvPr/>
        </p:nvSpPr>
        <p:spPr bwMode="auto">
          <a:xfrm>
            <a:off x="4751047" y="6161058"/>
            <a:ext cx="4186059" cy="402291"/>
          </a:xfrm>
          <a:prstGeom prst="rect">
            <a:avLst/>
          </a:prstGeom>
          <a:noFill/>
          <a:ln w="9525" algn="ctr">
            <a:noFill/>
            <a:miter lim="800000"/>
            <a:headEnd/>
            <a:tailEnd/>
          </a:ln>
          <a:effectLst/>
        </p:spPr>
        <p:txBody>
          <a:bodyPr wrap="none" lIns="90000" tIns="46800" rIns="90000" bIns="46800">
            <a:spAutoFit/>
          </a:bodyPr>
          <a:lstStyle/>
          <a:p>
            <a:pPr>
              <a:defRPr/>
            </a:pPr>
            <a:r>
              <a:rPr lang="en-GB" sz="2000" b="0" dirty="0" err="1" smtClean="0">
                <a:solidFill>
                  <a:srgbClr val="660066"/>
                </a:solidFill>
                <a:effectLst>
                  <a:outerShdw blurRad="38100" dist="38100" dir="2700000" algn="tl">
                    <a:srgbClr val="C0C0C0"/>
                  </a:outerShdw>
                </a:effectLst>
                <a:latin typeface="Comic Sans MS" pitchFamily="66" charset="0"/>
              </a:rPr>
              <a:t>Ponomarenko</a:t>
            </a:r>
            <a:r>
              <a:rPr lang="en-GB" sz="2000" b="0" dirty="0" smtClean="0">
                <a:solidFill>
                  <a:srgbClr val="660066"/>
                </a:solidFill>
                <a:effectLst>
                  <a:outerShdw blurRad="38100" dist="38100" dir="2700000" algn="tl">
                    <a:srgbClr val="C0C0C0"/>
                  </a:outerShdw>
                </a:effectLst>
                <a:latin typeface="Comic Sans MS" pitchFamily="66" charset="0"/>
              </a:rPr>
              <a:t> et al. Nature (2013)</a:t>
            </a:r>
          </a:p>
        </p:txBody>
      </p:sp>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25" y="749991"/>
            <a:ext cx="383857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Rectangle 16"/>
          <p:cNvSpPr>
            <a:spLocks noChangeArrowheads="1"/>
          </p:cNvSpPr>
          <p:nvPr/>
        </p:nvSpPr>
        <p:spPr bwMode="auto">
          <a:xfrm>
            <a:off x="4777913" y="2136310"/>
            <a:ext cx="3957867" cy="710067"/>
          </a:xfrm>
          <a:prstGeom prst="rect">
            <a:avLst/>
          </a:prstGeom>
          <a:noFill/>
          <a:ln w="9525" algn="ctr">
            <a:noFill/>
            <a:miter lim="800000"/>
            <a:headEnd/>
            <a:tailEnd/>
          </a:ln>
          <a:effectLst/>
        </p:spPr>
        <p:txBody>
          <a:bodyPr wrap="square" lIns="90000" tIns="46800" rIns="90000" bIns="46800">
            <a:spAutoFit/>
          </a:bodyPr>
          <a:lstStyle/>
          <a:p>
            <a:pPr>
              <a:defRPr/>
            </a:pPr>
            <a:r>
              <a:rPr lang="en-GB" sz="2000" b="0" dirty="0" smtClean="0">
                <a:solidFill>
                  <a:srgbClr val="660066"/>
                </a:solidFill>
                <a:effectLst>
                  <a:outerShdw blurRad="38100" dist="38100" dir="2700000" algn="tl">
                    <a:srgbClr val="C0C0C0"/>
                  </a:outerShdw>
                </a:effectLst>
                <a:latin typeface="Comic Sans MS" pitchFamily="66" charset="0"/>
              </a:rPr>
              <a:t>“Landau levels” fanning from the secondary DP </a:t>
            </a:r>
          </a:p>
        </p:txBody>
      </p:sp>
      <p:grpSp>
        <p:nvGrpSpPr>
          <p:cNvPr id="42" name="Group 27"/>
          <p:cNvGrpSpPr>
            <a:grpSpLocks noChangeAspect="1"/>
          </p:cNvGrpSpPr>
          <p:nvPr/>
        </p:nvGrpSpPr>
        <p:grpSpPr>
          <a:xfrm>
            <a:off x="4654010" y="3017491"/>
            <a:ext cx="4126483" cy="2811086"/>
            <a:chOff x="-1949448" y="3441723"/>
            <a:chExt cx="4793256" cy="3299645"/>
          </a:xfrm>
        </p:grpSpPr>
        <p:pic>
          <p:nvPicPr>
            <p:cNvPr id="43" name="Picture 4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75" t="7418" r="5785" b="1012"/>
            <a:stretch/>
          </p:blipFill>
          <p:spPr bwMode="auto">
            <a:xfrm>
              <a:off x="562137" y="3441723"/>
              <a:ext cx="2281671" cy="329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4" name="TextBox 43"/>
                <p:cNvSpPr txBox="1"/>
                <p:nvPr/>
              </p:nvSpPr>
              <p:spPr>
                <a:xfrm>
                  <a:off x="-1949448" y="6067416"/>
                  <a:ext cx="2396436" cy="4696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0079FE"/>
                                </a:solidFill>
                                <a:latin typeface="Cambria Math"/>
                              </a:rPr>
                            </m:ctrlPr>
                          </m:sSubPr>
                          <m:e>
                            <m:r>
                              <a:rPr lang="en-GB" sz="2000" b="0" i="1" smtClean="0">
                                <a:solidFill>
                                  <a:srgbClr val="0079FE"/>
                                </a:solidFill>
                                <a:latin typeface="Cambria Math"/>
                              </a:rPr>
                              <m:t>𝐸</m:t>
                            </m:r>
                          </m:e>
                          <m:sub>
                            <m:r>
                              <a:rPr lang="en-GB" sz="2000" b="0" i="1" smtClean="0">
                                <a:solidFill>
                                  <a:srgbClr val="0079FE"/>
                                </a:solidFill>
                                <a:latin typeface="Cambria Math"/>
                              </a:rPr>
                              <m:t>𝐿𝐿</m:t>
                            </m:r>
                          </m:sub>
                        </m:sSub>
                        <m:r>
                          <a:rPr lang="en-GB" sz="2000" b="0" i="1" smtClean="0">
                            <a:solidFill>
                              <a:srgbClr val="0079FE"/>
                            </a:solidFill>
                            <a:latin typeface="Cambria Math"/>
                          </a:rPr>
                          <m:t>(12 </m:t>
                        </m:r>
                        <m:r>
                          <a:rPr lang="en-GB" sz="2000" b="0" i="1" smtClean="0">
                            <a:solidFill>
                              <a:srgbClr val="0079FE"/>
                            </a:solidFill>
                            <a:latin typeface="Cambria Math"/>
                          </a:rPr>
                          <m:t>𝑇</m:t>
                        </m:r>
                        <m:r>
                          <a:rPr lang="en-GB" sz="2000" b="0" i="1" smtClean="0">
                            <a:solidFill>
                              <a:srgbClr val="0079FE"/>
                            </a:solidFill>
                            <a:latin typeface="Cambria Math"/>
                          </a:rPr>
                          <m:t>)&gt;</m:t>
                        </m:r>
                        <m:sSub>
                          <m:sSubPr>
                            <m:ctrlPr>
                              <a:rPr lang="el-GR" sz="2000" b="0" i="1" smtClean="0">
                                <a:solidFill>
                                  <a:srgbClr val="0079FE"/>
                                </a:solidFill>
                                <a:latin typeface="Cambria Math"/>
                                <a:ea typeface="Cambria Math"/>
                              </a:rPr>
                            </m:ctrlPr>
                          </m:sSubPr>
                          <m:e>
                            <m:r>
                              <m:rPr>
                                <m:sty m:val="p"/>
                              </m:rPr>
                              <a:rPr lang="el-GR" sz="2000" b="0" i="1" smtClean="0">
                                <a:solidFill>
                                  <a:srgbClr val="0079FE"/>
                                </a:solidFill>
                                <a:latin typeface="Cambria Math"/>
                                <a:ea typeface="Cambria Math"/>
                              </a:rPr>
                              <m:t>Δ</m:t>
                            </m:r>
                          </m:e>
                          <m:sub>
                            <m:r>
                              <a:rPr lang="en-GB" sz="2000" b="0" i="1" smtClean="0">
                                <a:solidFill>
                                  <a:srgbClr val="0079FE"/>
                                </a:solidFill>
                                <a:latin typeface="Cambria Math"/>
                                <a:ea typeface="Cambria Math"/>
                              </a:rPr>
                              <m:t>𝑣𝐻</m:t>
                            </m:r>
                          </m:sub>
                        </m:sSub>
                      </m:oMath>
                    </m:oMathPara>
                  </a14:m>
                  <a:endParaRPr lang="en-GB" sz="2000" dirty="0">
                    <a:solidFill>
                      <a:srgbClr val="0079FE"/>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1949448" y="6067416"/>
                  <a:ext cx="2396436" cy="469648"/>
                </a:xfrm>
                <a:prstGeom prst="rect">
                  <a:avLst/>
                </a:prstGeom>
                <a:blipFill rotWithShape="1">
                  <a:blip r:embed="rId5"/>
                  <a:stretch>
                    <a:fillRect b="-16667"/>
                  </a:stretch>
                </a:blipFill>
              </p:spPr>
              <p:txBody>
                <a:bodyPr/>
                <a:lstStyle/>
                <a:p>
                  <a:r>
                    <a:rPr lang="en-GB">
                      <a:noFill/>
                    </a:rPr>
                    <a:t> </a:t>
                  </a:r>
                </a:p>
              </p:txBody>
            </p:sp>
          </mc:Fallback>
        </mc:AlternateContent>
      </p:grpSp>
      <p:cxnSp>
        <p:nvCxnSpPr>
          <p:cNvPr id="19" name="Straight Arrow Connector 18"/>
          <p:cNvCxnSpPr/>
          <p:nvPr/>
        </p:nvCxnSpPr>
        <p:spPr>
          <a:xfrm flipH="1">
            <a:off x="6736064" y="5256830"/>
            <a:ext cx="0" cy="443028"/>
          </a:xfrm>
          <a:prstGeom prst="straightConnector1">
            <a:avLst/>
          </a:pr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332619" y="5256830"/>
            <a:ext cx="2291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70264" y="945573"/>
            <a:ext cx="10391" cy="3117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6370718" y="5689787"/>
            <a:ext cx="2291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00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27" name="Rectangle 7"/>
          <p:cNvSpPr>
            <a:spLocks noChangeArrowheads="1"/>
          </p:cNvSpPr>
          <p:nvPr/>
        </p:nvSpPr>
        <p:spPr bwMode="auto">
          <a:xfrm>
            <a:off x="956671" y="0"/>
            <a:ext cx="73196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3600" b="0" dirty="0" err="1" smtClean="0">
                <a:solidFill>
                  <a:srgbClr val="660066"/>
                </a:solidFill>
                <a:effectLst>
                  <a:outerShdw blurRad="38100" dist="38100" dir="2700000" algn="tl">
                    <a:srgbClr val="C0C0C0"/>
                  </a:outerShdw>
                </a:effectLst>
                <a:latin typeface="Comic Sans MS" pitchFamily="66" charset="0"/>
              </a:rPr>
              <a:t>Magnetotransport</a:t>
            </a:r>
            <a:r>
              <a:rPr lang="en-GB" sz="3600" b="0" dirty="0" smtClean="0">
                <a:solidFill>
                  <a:srgbClr val="660066"/>
                </a:solidFill>
                <a:effectLst>
                  <a:outerShdw blurRad="38100" dist="38100" dir="2700000" algn="tl">
                    <a:srgbClr val="C0C0C0"/>
                  </a:outerShdw>
                </a:effectLst>
                <a:latin typeface="Comic Sans MS" pitchFamily="66" charset="0"/>
              </a:rPr>
              <a:t> measurements</a:t>
            </a:r>
            <a:endParaRPr lang="ru-RU" sz="3600" b="0" dirty="0">
              <a:solidFill>
                <a:srgbClr val="660066"/>
              </a:solidFill>
              <a:effectLst>
                <a:outerShdw blurRad="38100" dist="38100" dir="2700000" algn="tl">
                  <a:srgbClr val="C0C0C0"/>
                </a:outerShdw>
              </a:effectLst>
              <a:latin typeface="Comic Sans MS" pitchFamily="66" charset="0"/>
            </a:endParaRPr>
          </a:p>
        </p:txBody>
      </p:sp>
      <p:sp>
        <p:nvSpPr>
          <p:cNvPr id="19047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5" name="Rectangle 11"/>
          <p:cNvSpPr>
            <a:spLocks noChangeArrowheads="1"/>
          </p:cNvSpPr>
          <p:nvPr/>
        </p:nvSpPr>
        <p:spPr bwMode="auto">
          <a:xfrm>
            <a:off x="0" y="1733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US" sz="1800" b="0" smtClean="0">
              <a:solidFill>
                <a:srgbClr val="000000"/>
              </a:solidFill>
              <a:latin typeface="Arial" pitchFamily="34" charset="0"/>
            </a:endParaRPr>
          </a:p>
        </p:txBody>
      </p:sp>
      <p:sp>
        <p:nvSpPr>
          <p:cNvPr id="60" name="TextBox 59"/>
          <p:cNvSpPr txBox="1"/>
          <p:nvPr/>
        </p:nvSpPr>
        <p:spPr>
          <a:xfrm>
            <a:off x="4654010" y="759859"/>
            <a:ext cx="4081770" cy="1015663"/>
          </a:xfrm>
          <a:prstGeom prst="rect">
            <a:avLst/>
          </a:prstGeom>
          <a:noFill/>
        </p:spPr>
        <p:txBody>
          <a:bodyPr wrap="square" rtlCol="0">
            <a:spAutoFit/>
          </a:bodyPr>
          <a:lstStyle/>
          <a:p>
            <a:r>
              <a:rPr lang="en-GB" sz="2000" b="0" dirty="0" smtClean="0">
                <a:solidFill>
                  <a:srgbClr val="A50021"/>
                </a:solidFill>
                <a:latin typeface="Comic Sans MS" pitchFamily="66" charset="0"/>
              </a:rPr>
              <a:t>Some of the features of Hofstadter’s energy spectrum are seen in </a:t>
            </a:r>
            <a:r>
              <a:rPr lang="en-GB" sz="2000" b="0" dirty="0" err="1" smtClean="0">
                <a:solidFill>
                  <a:srgbClr val="A50021"/>
                </a:solidFill>
                <a:latin typeface="Comic Sans MS" pitchFamily="66" charset="0"/>
              </a:rPr>
              <a:t>magnetotransport</a:t>
            </a:r>
            <a:endParaRPr lang="en-GB" sz="2000" b="0" dirty="0">
              <a:solidFill>
                <a:srgbClr val="A50021"/>
              </a:solidFill>
              <a:latin typeface="Comic Sans MS" pitchFamily="66" charset="0"/>
            </a:endParaRPr>
          </a:p>
        </p:txBody>
      </p:sp>
      <p:sp>
        <p:nvSpPr>
          <p:cNvPr id="1648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6486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6487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48" y="646331"/>
            <a:ext cx="3912870" cy="3807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flipV="1">
            <a:off x="3241964" y="1496292"/>
            <a:ext cx="1174172" cy="60054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0" idx="1"/>
          </p:cNvCxnSpPr>
          <p:nvPr/>
        </p:nvCxnSpPr>
        <p:spPr>
          <a:xfrm flipH="1" flipV="1">
            <a:off x="3269672" y="2085113"/>
            <a:ext cx="1146464" cy="21177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255816" y="2466115"/>
            <a:ext cx="116032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416136" y="2096833"/>
            <a:ext cx="4727864" cy="400110"/>
          </a:xfrm>
          <a:prstGeom prst="rect">
            <a:avLst/>
          </a:prstGeom>
          <a:noFill/>
        </p:spPr>
        <p:txBody>
          <a:bodyPr wrap="square" rtlCol="0">
            <a:spAutoFit/>
          </a:bodyPr>
          <a:lstStyle/>
          <a:p>
            <a:r>
              <a:rPr lang="en-GB" sz="2000" b="0" dirty="0" smtClean="0">
                <a:latin typeface="Comic Sans MS" pitchFamily="66" charset="0"/>
              </a:rPr>
              <a:t>Enhanced conductivity, periodic in 1/B</a:t>
            </a:r>
            <a:endParaRPr lang="en-GB" sz="2000" b="0" dirty="0">
              <a:latin typeface="Comic Sans MS" pitchFamily="66" charset="0"/>
            </a:endParaRPr>
          </a:p>
        </p:txBody>
      </p:sp>
      <mc:AlternateContent xmlns:mc="http://schemas.openxmlformats.org/markup-compatibility/2006" xmlns:a14="http://schemas.microsoft.com/office/drawing/2010/main">
        <mc:Choice Requires="a14">
          <p:sp>
            <p:nvSpPr>
              <p:cNvPr id="15" name="TextBox 14"/>
              <p:cNvSpPr txBox="1"/>
              <p:nvPr/>
            </p:nvSpPr>
            <p:spPr>
              <a:xfrm>
                <a:off x="5041509" y="2566551"/>
                <a:ext cx="3759619" cy="980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a:rPr>
                          </m:ctrlPr>
                        </m:sSubPr>
                        <m:e>
                          <m:r>
                            <a:rPr lang="en-GB" b="1" i="1" smtClean="0">
                              <a:latin typeface="Cambria Math"/>
                            </a:rPr>
                            <m:t>𝑩</m:t>
                          </m:r>
                        </m:e>
                        <m:sub>
                          <m:r>
                            <a:rPr lang="en-GB" b="1" i="1" smtClean="0">
                              <a:latin typeface="Cambria Math"/>
                            </a:rPr>
                            <m:t>𝒒</m:t>
                          </m:r>
                        </m:sub>
                      </m:sSub>
                      <m:r>
                        <a:rPr lang="en-GB" b="1" i="1" smtClean="0">
                          <a:latin typeface="Cambria Math"/>
                        </a:rPr>
                        <m:t>=</m:t>
                      </m:r>
                      <m:f>
                        <m:fPr>
                          <m:ctrlPr>
                            <a:rPr lang="en-GB" b="1" i="1" smtClean="0">
                              <a:latin typeface="Cambria Math"/>
                            </a:rPr>
                          </m:ctrlPr>
                        </m:fPr>
                        <m:num>
                          <m:r>
                            <a:rPr lang="en-GB" b="1" i="1" smtClean="0">
                              <a:latin typeface="Cambria Math"/>
                            </a:rPr>
                            <m:t>𝟏</m:t>
                          </m:r>
                        </m:num>
                        <m:den>
                          <m:r>
                            <a:rPr lang="en-GB" b="1" i="1" smtClean="0">
                              <a:latin typeface="Cambria Math"/>
                            </a:rPr>
                            <m:t>𝒒</m:t>
                          </m:r>
                        </m:den>
                      </m:f>
                      <m:f>
                        <m:fPr>
                          <m:ctrlPr>
                            <a:rPr lang="en-GB" b="1" i="1" smtClean="0">
                              <a:latin typeface="Cambria Math"/>
                            </a:rPr>
                          </m:ctrlPr>
                        </m:fPr>
                        <m:num>
                          <m:sSub>
                            <m:sSubPr>
                              <m:ctrlPr>
                                <a:rPr lang="en-GB" b="1" i="1" smtClean="0">
                                  <a:latin typeface="Cambria Math"/>
                                </a:rPr>
                              </m:ctrlPr>
                            </m:sSubPr>
                            <m:e>
                              <m:r>
                                <a:rPr lang="en-GB" b="1" i="1" smtClean="0">
                                  <a:latin typeface="Cambria Math"/>
                                  <a:ea typeface="Cambria Math"/>
                                </a:rPr>
                                <m:t>𝝓</m:t>
                              </m:r>
                            </m:e>
                            <m:sub>
                              <m:r>
                                <a:rPr lang="en-GB" b="1" i="1" smtClean="0">
                                  <a:latin typeface="Cambria Math"/>
                                </a:rPr>
                                <m:t>𝟎</m:t>
                              </m:r>
                            </m:sub>
                          </m:sSub>
                        </m:num>
                        <m:den>
                          <m:r>
                            <a:rPr lang="en-GB" b="1" i="1" smtClean="0">
                              <a:latin typeface="Cambria Math"/>
                            </a:rPr>
                            <m:t>𝑨</m:t>
                          </m:r>
                        </m:den>
                      </m:f>
                      <m:r>
                        <a:rPr lang="en-GB" b="1" i="1" smtClean="0">
                          <a:latin typeface="Cambria Math"/>
                        </a:rPr>
                        <m:t>,  </m:t>
                      </m:r>
                      <m:r>
                        <a:rPr lang="en-GB" b="1" i="1" smtClean="0">
                          <a:latin typeface="Cambria Math"/>
                        </a:rPr>
                        <m:t>𝒒</m:t>
                      </m:r>
                      <m:r>
                        <a:rPr lang="en-GB" b="1" i="1" smtClean="0">
                          <a:latin typeface="Cambria Math"/>
                          <a:ea typeface="Cambria Math"/>
                        </a:rPr>
                        <m:t>∈ </m:t>
                      </m:r>
                      <m:r>
                        <a:rPr lang="en-GB" b="1" i="1" smtClean="0">
                          <a:latin typeface="Cambria Math"/>
                          <a:ea typeface="Cambria Math"/>
                        </a:rPr>
                        <m:t>ℕ</m:t>
                      </m:r>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a:off x="5041509" y="2566551"/>
                <a:ext cx="3759619" cy="980012"/>
              </a:xfrm>
              <a:prstGeom prst="rect">
                <a:avLst/>
              </a:prstGeom>
              <a:blipFill rotWithShape="1">
                <a:blip r:embed="rId4"/>
                <a:stretch>
                  <a:fillRect/>
                </a:stretch>
              </a:blipFill>
            </p:spPr>
            <p:txBody>
              <a:bodyPr/>
              <a:lstStyle/>
              <a:p>
                <a:r>
                  <a:rPr lang="en-GB">
                    <a:noFill/>
                  </a:rPr>
                  <a:t> </a:t>
                </a:r>
              </a:p>
            </p:txBody>
          </p:sp>
        </mc:Fallback>
      </mc:AlternateContent>
      <p:sp>
        <p:nvSpPr>
          <p:cNvPr id="37" name="Rectangle 16"/>
          <p:cNvSpPr>
            <a:spLocks noChangeArrowheads="1"/>
          </p:cNvSpPr>
          <p:nvPr/>
        </p:nvSpPr>
        <p:spPr bwMode="auto">
          <a:xfrm>
            <a:off x="4777914" y="4664767"/>
            <a:ext cx="4186059" cy="402291"/>
          </a:xfrm>
          <a:prstGeom prst="rect">
            <a:avLst/>
          </a:prstGeom>
          <a:noFill/>
          <a:ln w="9525" algn="ctr">
            <a:noFill/>
            <a:miter lim="800000"/>
            <a:headEnd/>
            <a:tailEnd/>
          </a:ln>
          <a:effectLst/>
        </p:spPr>
        <p:txBody>
          <a:bodyPr wrap="none" lIns="90000" tIns="46800" rIns="90000" bIns="46800">
            <a:spAutoFit/>
          </a:bodyPr>
          <a:lstStyle/>
          <a:p>
            <a:pPr>
              <a:defRPr/>
            </a:pPr>
            <a:r>
              <a:rPr lang="en-GB" sz="2000" b="0" dirty="0" err="1" smtClean="0">
                <a:solidFill>
                  <a:srgbClr val="660066"/>
                </a:solidFill>
                <a:effectLst>
                  <a:outerShdw blurRad="38100" dist="38100" dir="2700000" algn="tl">
                    <a:srgbClr val="C0C0C0"/>
                  </a:outerShdw>
                </a:effectLst>
                <a:latin typeface="Comic Sans MS" pitchFamily="66" charset="0"/>
              </a:rPr>
              <a:t>Ponomarenko</a:t>
            </a:r>
            <a:r>
              <a:rPr lang="en-GB" sz="2000" b="0" dirty="0" smtClean="0">
                <a:solidFill>
                  <a:srgbClr val="660066"/>
                </a:solidFill>
                <a:effectLst>
                  <a:outerShdw blurRad="38100" dist="38100" dir="2700000" algn="tl">
                    <a:srgbClr val="C0C0C0"/>
                  </a:outerShdw>
                </a:effectLst>
                <a:latin typeface="Comic Sans MS" pitchFamily="66" charset="0"/>
              </a:rPr>
              <a:t> et al. Nature (2013)</a:t>
            </a:r>
          </a:p>
        </p:txBody>
      </p:sp>
      <mc:AlternateContent xmlns:mc="http://schemas.openxmlformats.org/markup-compatibility/2006" xmlns:a14="http://schemas.microsoft.com/office/drawing/2010/main">
        <mc:Choice Requires="a14">
          <p:sp>
            <p:nvSpPr>
              <p:cNvPr id="16" name="TextBox 15"/>
              <p:cNvSpPr txBox="1"/>
              <p:nvPr/>
            </p:nvSpPr>
            <p:spPr>
              <a:xfrm>
                <a:off x="1036022" y="4595746"/>
                <a:ext cx="3110723" cy="1007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a:rPr>
                          </m:ctrlPr>
                        </m:sSubPr>
                        <m:e>
                          <m:r>
                            <a:rPr lang="en-GB" b="0" i="1" smtClean="0">
                              <a:solidFill>
                                <a:schemeClr val="tx1"/>
                              </a:solidFill>
                              <a:latin typeface="Cambria Math"/>
                              <a:ea typeface="Cambria Math"/>
                            </a:rPr>
                            <m:t>𝜎</m:t>
                          </m:r>
                        </m:e>
                        <m:sub>
                          <m:r>
                            <a:rPr lang="en-GB" b="0" i="1" smtClean="0">
                              <a:solidFill>
                                <a:schemeClr val="tx1"/>
                              </a:solidFill>
                              <a:latin typeface="Cambria Math"/>
                            </a:rPr>
                            <m:t>𝑥𝑥</m:t>
                          </m:r>
                        </m:sub>
                      </m:sSub>
                      <m:r>
                        <a:rPr lang="en-GB" b="0" i="1" smtClean="0">
                          <a:solidFill>
                            <a:schemeClr val="tx1"/>
                          </a:solidFill>
                          <a:latin typeface="Cambria Math"/>
                        </a:rPr>
                        <m:t>=</m:t>
                      </m:r>
                      <m:f>
                        <m:fPr>
                          <m:ctrlPr>
                            <a:rPr lang="en-GB" b="0" i="1" smtClean="0">
                              <a:solidFill>
                                <a:schemeClr val="tx1"/>
                              </a:solidFill>
                              <a:latin typeface="Cambria Math"/>
                            </a:rPr>
                          </m:ctrlPr>
                        </m:fPr>
                        <m:num>
                          <m:sSub>
                            <m:sSubPr>
                              <m:ctrlPr>
                                <a:rPr lang="en-GB" b="0" i="1" smtClean="0">
                                  <a:solidFill>
                                    <a:schemeClr val="tx1"/>
                                  </a:solidFill>
                                  <a:latin typeface="Cambria Math"/>
                                </a:rPr>
                              </m:ctrlPr>
                            </m:sSubPr>
                            <m:e>
                              <m:r>
                                <a:rPr lang="en-GB" b="0" i="1" smtClean="0">
                                  <a:solidFill>
                                    <a:schemeClr val="tx1"/>
                                  </a:solidFill>
                                  <a:latin typeface="Cambria Math"/>
                                  <a:ea typeface="Cambria Math"/>
                                </a:rPr>
                                <m:t>𝜌</m:t>
                              </m:r>
                            </m:e>
                            <m:sub>
                              <m:r>
                                <a:rPr lang="en-GB" b="0" i="1" smtClean="0">
                                  <a:solidFill>
                                    <a:schemeClr val="tx1"/>
                                  </a:solidFill>
                                  <a:latin typeface="Cambria Math"/>
                                </a:rPr>
                                <m:t>𝑥𝑥</m:t>
                              </m:r>
                            </m:sub>
                          </m:sSub>
                        </m:num>
                        <m:den>
                          <m:sSubSup>
                            <m:sSubSupPr>
                              <m:ctrlPr>
                                <a:rPr lang="en-GB" b="0" i="1" smtClean="0">
                                  <a:solidFill>
                                    <a:schemeClr val="tx1"/>
                                  </a:solidFill>
                                  <a:latin typeface="Cambria Math"/>
                                </a:rPr>
                              </m:ctrlPr>
                            </m:sSubSupPr>
                            <m:e>
                              <m:sSub>
                                <m:sSubPr>
                                  <m:ctrlPr>
                                    <a:rPr lang="en-GB" b="0" i="1">
                                      <a:solidFill>
                                        <a:schemeClr val="tx1"/>
                                      </a:solidFill>
                                      <a:latin typeface="Cambria Math"/>
                                    </a:rPr>
                                  </m:ctrlPr>
                                </m:sSubPr>
                                <m:e>
                                  <m:r>
                                    <a:rPr lang="en-GB" b="0" i="1">
                                      <a:solidFill>
                                        <a:schemeClr val="tx1"/>
                                      </a:solidFill>
                                      <a:latin typeface="Cambria Math"/>
                                      <a:ea typeface="Cambria Math"/>
                                    </a:rPr>
                                    <m:t>𝜌</m:t>
                                  </m:r>
                                </m:e>
                                <m:sub>
                                  <m:r>
                                    <a:rPr lang="en-GB" b="0" i="1">
                                      <a:solidFill>
                                        <a:schemeClr val="tx1"/>
                                      </a:solidFill>
                                      <a:latin typeface="Cambria Math"/>
                                    </a:rPr>
                                    <m:t>𝑥𝑥</m:t>
                                  </m:r>
                                </m:sub>
                              </m:sSub>
                            </m:e>
                            <m:sub/>
                            <m:sup>
                              <m:r>
                                <a:rPr lang="en-GB" b="0" i="1" smtClean="0">
                                  <a:solidFill>
                                    <a:schemeClr val="tx1"/>
                                  </a:solidFill>
                                  <a:latin typeface="Cambria Math"/>
                                </a:rPr>
                                <m:t>2</m:t>
                              </m:r>
                            </m:sup>
                          </m:sSubSup>
                          <m:r>
                            <a:rPr lang="en-GB" b="0" i="1" smtClean="0">
                              <a:solidFill>
                                <a:schemeClr val="tx1"/>
                              </a:solidFill>
                              <a:latin typeface="Cambria Math"/>
                            </a:rPr>
                            <m:t>+</m:t>
                          </m:r>
                          <m:sSubSup>
                            <m:sSubSupPr>
                              <m:ctrlPr>
                                <a:rPr lang="en-GB" b="0" i="1">
                                  <a:solidFill>
                                    <a:schemeClr val="tx1"/>
                                  </a:solidFill>
                                  <a:latin typeface="Cambria Math"/>
                                </a:rPr>
                              </m:ctrlPr>
                            </m:sSubSupPr>
                            <m:e>
                              <m:sSub>
                                <m:sSubPr>
                                  <m:ctrlPr>
                                    <a:rPr lang="en-GB" b="0" i="1">
                                      <a:solidFill>
                                        <a:schemeClr val="tx1"/>
                                      </a:solidFill>
                                      <a:latin typeface="Cambria Math"/>
                                    </a:rPr>
                                  </m:ctrlPr>
                                </m:sSubPr>
                                <m:e>
                                  <m:r>
                                    <a:rPr lang="en-GB" b="0" i="1">
                                      <a:solidFill>
                                        <a:schemeClr val="tx1"/>
                                      </a:solidFill>
                                      <a:latin typeface="Cambria Math"/>
                                      <a:ea typeface="Cambria Math"/>
                                    </a:rPr>
                                    <m:t>𝜌</m:t>
                                  </m:r>
                                </m:e>
                                <m:sub>
                                  <m:r>
                                    <a:rPr lang="en-GB" b="0" i="1">
                                      <a:solidFill>
                                        <a:schemeClr val="tx1"/>
                                      </a:solidFill>
                                      <a:latin typeface="Cambria Math"/>
                                    </a:rPr>
                                    <m:t>𝑥</m:t>
                                  </m:r>
                                  <m:r>
                                    <a:rPr lang="en-GB" b="0" i="1" smtClean="0">
                                      <a:solidFill>
                                        <a:schemeClr val="tx1"/>
                                      </a:solidFill>
                                      <a:latin typeface="Cambria Math"/>
                                    </a:rPr>
                                    <m:t>𝑦</m:t>
                                  </m:r>
                                </m:sub>
                              </m:sSub>
                            </m:e>
                            <m:sub/>
                            <m:sup>
                              <m:r>
                                <a:rPr lang="en-GB" b="0" i="1">
                                  <a:solidFill>
                                    <a:schemeClr val="tx1"/>
                                  </a:solidFill>
                                  <a:latin typeface="Cambria Math"/>
                                </a:rPr>
                                <m:t>2</m:t>
                              </m:r>
                            </m:sup>
                          </m:sSubSup>
                        </m:den>
                      </m:f>
                    </m:oMath>
                  </m:oMathPara>
                </a14:m>
                <a:endParaRPr lang="en-GB" b="0" i="1" dirty="0">
                  <a:solidFill>
                    <a:schemeClr val="tx1"/>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036022" y="4595746"/>
                <a:ext cx="3110723" cy="1007199"/>
              </a:xfrm>
              <a:prstGeom prst="rect">
                <a:avLst/>
              </a:prstGeom>
              <a:blipFill rotWithShape="1">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00665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 name="Group 29"/>
          <p:cNvGrpSpPr/>
          <p:nvPr/>
        </p:nvGrpSpPr>
        <p:grpSpPr>
          <a:xfrm>
            <a:off x="517995" y="2165364"/>
            <a:ext cx="2523801" cy="761660"/>
            <a:chOff x="517995" y="2605686"/>
            <a:chExt cx="2523801" cy="761660"/>
          </a:xfrm>
        </p:grpSpPr>
        <p:sp>
          <p:nvSpPr>
            <p:cNvPr id="32" name="Rectangle 31"/>
            <p:cNvSpPr/>
            <p:nvPr/>
          </p:nvSpPr>
          <p:spPr bwMode="auto">
            <a:xfrm>
              <a:off x="1238091" y="2605686"/>
              <a:ext cx="1800240" cy="8812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p>
          </p:txBody>
        </p:sp>
        <p:cxnSp>
          <p:nvCxnSpPr>
            <p:cNvPr id="34" name="Straight Connector 33"/>
            <p:cNvCxnSpPr/>
            <p:nvPr/>
          </p:nvCxnSpPr>
          <p:spPr bwMode="auto">
            <a:xfrm>
              <a:off x="517995" y="2917286"/>
              <a:ext cx="54007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608007" y="3007298"/>
              <a:ext cx="360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H="1">
              <a:off x="788031" y="2647250"/>
              <a:ext cx="4500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a:off x="788031" y="2647250"/>
              <a:ext cx="0" cy="2700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a:off x="788031" y="3007298"/>
              <a:ext cx="0" cy="36004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788031" y="3367346"/>
              <a:ext cx="4500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1293725" y="3363881"/>
              <a:ext cx="1748071" cy="346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sp>
        <p:nvSpPr>
          <p:cNvPr id="1036292" name="Rectangle 4"/>
          <p:cNvSpPr>
            <a:spLocks noGrp="1" noChangeArrowheads="1"/>
          </p:cNvSpPr>
          <p:nvPr>
            <p:ph type="title" sz="quarter"/>
          </p:nvPr>
        </p:nvSpPr>
        <p:spPr/>
        <p:txBody>
          <a:bodyPr/>
          <a:lstStyle/>
          <a:p>
            <a:r>
              <a:rPr lang="en-GB" i="1" dirty="0" smtClean="0">
                <a:latin typeface="Comic Sans MS" pitchFamily="66" charset="0"/>
              </a:rPr>
              <a:t>Capacitance Measurements</a:t>
            </a:r>
            <a:endParaRPr lang="ru-RU" dirty="0">
              <a:latin typeface="Comic Sans MS" pitchFamily="66" charset="0"/>
            </a:endParaRPr>
          </a:p>
        </p:txBody>
      </p:sp>
      <p:sp>
        <p:nvSpPr>
          <p:cNvPr id="1873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35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35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355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356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pSp>
        <p:nvGrpSpPr>
          <p:cNvPr id="23" name="Group 22"/>
          <p:cNvGrpSpPr/>
          <p:nvPr/>
        </p:nvGrpSpPr>
        <p:grpSpPr>
          <a:xfrm>
            <a:off x="521460" y="786826"/>
            <a:ext cx="2520336" cy="810108"/>
            <a:chOff x="521460" y="1227148"/>
            <a:chExt cx="2520336" cy="810108"/>
          </a:xfrm>
        </p:grpSpPr>
        <p:sp>
          <p:nvSpPr>
            <p:cNvPr id="3" name="Rectangle 2"/>
            <p:cNvSpPr/>
            <p:nvPr/>
          </p:nvSpPr>
          <p:spPr bwMode="auto">
            <a:xfrm>
              <a:off x="1241556" y="1227148"/>
              <a:ext cx="1800240" cy="8812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p>
          </p:txBody>
        </p:sp>
        <p:sp>
          <p:nvSpPr>
            <p:cNvPr id="17" name="Rectangle 16"/>
            <p:cNvSpPr/>
            <p:nvPr/>
          </p:nvSpPr>
          <p:spPr bwMode="auto">
            <a:xfrm>
              <a:off x="1241556" y="1949131"/>
              <a:ext cx="1800240" cy="8812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p>
          </p:txBody>
        </p:sp>
        <p:cxnSp>
          <p:nvCxnSpPr>
            <p:cNvPr id="5" name="Straight Connector 4"/>
            <p:cNvCxnSpPr/>
            <p:nvPr/>
          </p:nvCxnSpPr>
          <p:spPr bwMode="auto">
            <a:xfrm>
              <a:off x="521460" y="1538748"/>
              <a:ext cx="54007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611472" y="1628760"/>
              <a:ext cx="360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H="1">
              <a:off x="791496" y="1268712"/>
              <a:ext cx="4500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791496" y="1268712"/>
              <a:ext cx="0" cy="2700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791496" y="1628760"/>
              <a:ext cx="0" cy="36004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791496" y="1988808"/>
              <a:ext cx="4500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25" name="TextBox 24"/>
              <p:cNvSpPr txBox="1"/>
              <p:nvPr/>
            </p:nvSpPr>
            <p:spPr>
              <a:xfrm>
                <a:off x="3865215" y="832550"/>
                <a:ext cx="3884332" cy="8293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solidFill>
                                <a:srgbClr val="000000"/>
                              </a:solidFill>
                              <a:latin typeface="Cambria Math"/>
                            </a:rPr>
                          </m:ctrlPr>
                        </m:sSubPr>
                        <m:e>
                          <m:r>
                            <a:rPr lang="en-GB" sz="2400" b="0" i="1" smtClean="0">
                              <a:solidFill>
                                <a:srgbClr val="000000"/>
                              </a:solidFill>
                              <a:latin typeface="Cambria Math"/>
                            </a:rPr>
                            <m:t>𝐶</m:t>
                          </m:r>
                        </m:e>
                        <m:sub>
                          <m:r>
                            <a:rPr lang="en-GB" sz="2400" b="0" i="1" smtClean="0">
                              <a:solidFill>
                                <a:srgbClr val="000000"/>
                              </a:solidFill>
                              <a:latin typeface="Cambria Math"/>
                            </a:rPr>
                            <m:t>𝑔</m:t>
                          </m:r>
                        </m:sub>
                      </m:sSub>
                      <m:r>
                        <a:rPr lang="en-GB" sz="2400" b="0" i="1" smtClean="0">
                          <a:solidFill>
                            <a:srgbClr val="000000"/>
                          </a:solidFill>
                          <a:latin typeface="Cambria Math"/>
                        </a:rPr>
                        <m:t>=</m:t>
                      </m:r>
                      <m:f>
                        <m:fPr>
                          <m:ctrlPr>
                            <a:rPr lang="en-GB" sz="2400" b="0" i="1" smtClean="0">
                              <a:solidFill>
                                <a:srgbClr val="000000"/>
                              </a:solidFill>
                              <a:latin typeface="Cambria Math"/>
                            </a:rPr>
                          </m:ctrlPr>
                        </m:fPr>
                        <m:num>
                          <m:r>
                            <a:rPr lang="en-GB" sz="2400" b="0" i="1" smtClean="0">
                              <a:solidFill>
                                <a:srgbClr val="000000"/>
                              </a:solidFill>
                              <a:latin typeface="Cambria Math"/>
                              <a:ea typeface="Cambria Math"/>
                            </a:rPr>
                            <m:t>𝜀</m:t>
                          </m:r>
                          <m:sSub>
                            <m:sSubPr>
                              <m:ctrlPr>
                                <a:rPr lang="en-GB" sz="2400" b="0" i="1" smtClean="0">
                                  <a:solidFill>
                                    <a:srgbClr val="000000"/>
                                  </a:solidFill>
                                  <a:latin typeface="Cambria Math"/>
                                  <a:ea typeface="Cambria Math"/>
                                </a:rPr>
                              </m:ctrlPr>
                            </m:sSubPr>
                            <m:e>
                              <m:r>
                                <a:rPr lang="en-GB" sz="2400" b="0" i="1" smtClean="0">
                                  <a:solidFill>
                                    <a:srgbClr val="000000"/>
                                  </a:solidFill>
                                  <a:latin typeface="Cambria Math"/>
                                  <a:ea typeface="Cambria Math"/>
                                </a:rPr>
                                <m:t>𝜀</m:t>
                              </m:r>
                            </m:e>
                            <m:sub>
                              <m:r>
                                <a:rPr lang="en-GB" sz="2400" b="0" i="1" smtClean="0">
                                  <a:solidFill>
                                    <a:srgbClr val="000000"/>
                                  </a:solidFill>
                                  <a:latin typeface="Cambria Math"/>
                                  <a:ea typeface="Cambria Math"/>
                                </a:rPr>
                                <m:t>0</m:t>
                              </m:r>
                            </m:sub>
                          </m:sSub>
                        </m:num>
                        <m:den>
                          <m:r>
                            <a:rPr lang="en-GB" sz="2400" b="0" i="1" smtClean="0">
                              <a:solidFill>
                                <a:srgbClr val="000000"/>
                              </a:solidFill>
                              <a:latin typeface="Cambria Math"/>
                            </a:rPr>
                            <m:t>𝑑</m:t>
                          </m:r>
                        </m:den>
                      </m:f>
                      <m:r>
                        <a:rPr lang="en-GB" sz="2400" b="0" i="1" smtClean="0">
                          <a:solidFill>
                            <a:srgbClr val="000000"/>
                          </a:solidFill>
                          <a:latin typeface="Cambria Math"/>
                        </a:rPr>
                        <m:t>,  </m:t>
                      </m:r>
                      <m:r>
                        <a:rPr lang="en-GB" sz="2400" b="0" i="1" smtClean="0">
                          <a:solidFill>
                            <a:srgbClr val="000000"/>
                          </a:solidFill>
                          <a:latin typeface="Cambria Math"/>
                        </a:rPr>
                        <m:t>𝑉</m:t>
                      </m:r>
                      <m:r>
                        <a:rPr lang="en-GB" sz="2400" b="0" i="1" smtClean="0">
                          <a:solidFill>
                            <a:srgbClr val="000000"/>
                          </a:solidFill>
                          <a:latin typeface="Cambria Math"/>
                        </a:rPr>
                        <m:t>=</m:t>
                      </m:r>
                      <m:r>
                        <a:rPr lang="en-GB" sz="2400" b="0" i="1" smtClean="0">
                          <a:solidFill>
                            <a:srgbClr val="000000"/>
                          </a:solidFill>
                          <a:latin typeface="Cambria Math"/>
                        </a:rPr>
                        <m:t>𝐸𝑑</m:t>
                      </m:r>
                      <m:r>
                        <a:rPr lang="en-GB" sz="2400" b="0" i="1" smtClean="0">
                          <a:solidFill>
                            <a:srgbClr val="000000"/>
                          </a:solidFill>
                          <a:latin typeface="Cambria Math"/>
                        </a:rPr>
                        <m:t>=</m:t>
                      </m:r>
                      <m:f>
                        <m:fPr>
                          <m:ctrlPr>
                            <a:rPr lang="en-GB" sz="2400" b="0" i="1" smtClean="0">
                              <a:solidFill>
                                <a:srgbClr val="000000"/>
                              </a:solidFill>
                              <a:latin typeface="Cambria Math"/>
                            </a:rPr>
                          </m:ctrlPr>
                        </m:fPr>
                        <m:num>
                          <m:r>
                            <a:rPr lang="en-GB" sz="2400" b="0" i="1" smtClean="0">
                              <a:solidFill>
                                <a:srgbClr val="000000"/>
                              </a:solidFill>
                              <a:latin typeface="Cambria Math"/>
                            </a:rPr>
                            <m:t>𝑒𝑛</m:t>
                          </m:r>
                        </m:num>
                        <m:den>
                          <m:sSub>
                            <m:sSubPr>
                              <m:ctrlPr>
                                <a:rPr lang="en-GB" sz="2400" b="0" i="1">
                                  <a:solidFill>
                                    <a:srgbClr val="000000"/>
                                  </a:solidFill>
                                  <a:latin typeface="Cambria Math"/>
                                </a:rPr>
                              </m:ctrlPr>
                            </m:sSubPr>
                            <m:e>
                              <m:r>
                                <a:rPr lang="en-GB" sz="2400" b="0" i="1">
                                  <a:solidFill>
                                    <a:srgbClr val="000000"/>
                                  </a:solidFill>
                                  <a:latin typeface="Cambria Math"/>
                                </a:rPr>
                                <m:t>𝐶</m:t>
                              </m:r>
                            </m:e>
                            <m:sub>
                              <m:r>
                                <a:rPr lang="en-GB" sz="2400" b="0" i="1">
                                  <a:solidFill>
                                    <a:srgbClr val="000000"/>
                                  </a:solidFill>
                                  <a:latin typeface="Cambria Math"/>
                                </a:rPr>
                                <m:t>𝑔</m:t>
                              </m:r>
                            </m:sub>
                          </m:sSub>
                        </m:den>
                      </m:f>
                    </m:oMath>
                  </m:oMathPara>
                </a14:m>
                <a:endParaRPr lang="en-GB" sz="2400" b="0" dirty="0">
                  <a:solidFill>
                    <a:srgbClr val="000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865215" y="832550"/>
                <a:ext cx="3884332" cy="829394"/>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21287" y="872264"/>
                <a:ext cx="54713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a:solidFill>
                            <a:srgbClr val="000000"/>
                          </a:solidFill>
                          <a:latin typeface="Cambria Math"/>
                        </a:rPr>
                        <m:t>𝑉</m:t>
                      </m:r>
                    </m:oMath>
                  </m:oMathPara>
                </a14:m>
                <a:endParaRPr lang="en-GB" b="0" dirty="0"/>
              </a:p>
            </p:txBody>
          </p:sp>
        </mc:Choice>
        <mc:Fallback xmlns="">
          <p:sp>
            <p:nvSpPr>
              <p:cNvPr id="26" name="Rectangle 25"/>
              <p:cNvSpPr>
                <a:spLocks noRot="1" noChangeAspect="1" noMove="1" noResize="1" noEditPoints="1" noAdjustHandles="1" noChangeArrowheads="1" noChangeShapeType="1" noTextEdit="1"/>
              </p:cNvSpPr>
              <p:nvPr/>
            </p:nvSpPr>
            <p:spPr>
              <a:xfrm>
                <a:off x="121287" y="872264"/>
                <a:ext cx="547136" cy="523220"/>
              </a:xfrm>
              <a:prstGeom prst="rect">
                <a:avLst/>
              </a:prstGeom>
              <a:blipFill rotWithShape="1">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2951715" y="926828"/>
                <a:ext cx="53893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solidFill>
                            <a:srgbClr val="000000"/>
                          </a:solidFill>
                          <a:latin typeface="Cambria Math"/>
                        </a:rPr>
                        <m:t>𝒅</m:t>
                      </m:r>
                    </m:oMath>
                  </m:oMathPara>
                </a14:m>
                <a:endParaRPr lang="en-GB" dirty="0"/>
              </a:p>
            </p:txBody>
          </p:sp>
        </mc:Choice>
        <mc:Fallback xmlns="">
          <p:sp>
            <p:nvSpPr>
              <p:cNvPr id="27" name="Rectangle 26"/>
              <p:cNvSpPr>
                <a:spLocks noRot="1" noChangeAspect="1" noMove="1" noResize="1" noEditPoints="1" noAdjustHandles="1" noChangeArrowheads="1" noChangeShapeType="1" noTextEdit="1"/>
              </p:cNvSpPr>
              <p:nvPr/>
            </p:nvSpPr>
            <p:spPr>
              <a:xfrm>
                <a:off x="2951715" y="926828"/>
                <a:ext cx="538930" cy="523220"/>
              </a:xfrm>
              <a:prstGeom prst="rect">
                <a:avLst/>
              </a:prstGeom>
              <a:blipFill rotWithShape="1">
                <a:blip r:embed="rId6"/>
                <a:stretch>
                  <a:fillRect/>
                </a:stretch>
              </a:blipFill>
            </p:spPr>
            <p:txBody>
              <a:bodyPr/>
              <a:lstStyle/>
              <a:p>
                <a:r>
                  <a:rPr lang="en-GB">
                    <a:noFill/>
                  </a:rPr>
                  <a:t> </a:t>
                </a:r>
              </a:p>
            </p:txBody>
          </p:sp>
        </mc:Fallback>
      </mc:AlternateContent>
      <p:cxnSp>
        <p:nvCxnSpPr>
          <p:cNvPr id="29" name="Straight Arrow Connector 28"/>
          <p:cNvCxnSpPr/>
          <p:nvPr/>
        </p:nvCxnSpPr>
        <p:spPr bwMode="auto">
          <a:xfrm>
            <a:off x="2875540" y="830889"/>
            <a:ext cx="0" cy="721983"/>
          </a:xfrm>
          <a:prstGeom prst="straightConnector1">
            <a:avLst/>
          </a:prstGeom>
          <a:solidFill>
            <a:schemeClr val="accent1"/>
          </a:solidFill>
          <a:ln w="9525" cap="flat" cmpd="sng" algn="ctr">
            <a:solidFill>
              <a:schemeClr val="tx1"/>
            </a:solidFill>
            <a:prstDash val="solid"/>
            <a:round/>
            <a:headEnd type="triangle" w="med" len="lg"/>
            <a:tailEnd type="triangle" w="med" len="lg"/>
          </a:ln>
          <a:effectLst/>
        </p:spPr>
      </p:cxnSp>
      <mc:AlternateContent xmlns:mc="http://schemas.openxmlformats.org/markup-compatibility/2006" xmlns:a14="http://schemas.microsoft.com/office/drawing/2010/main">
        <mc:Choice Requires="a14">
          <p:sp>
            <p:nvSpPr>
              <p:cNvPr id="47" name="Rectangle 46"/>
              <p:cNvSpPr/>
              <p:nvPr/>
            </p:nvSpPr>
            <p:spPr>
              <a:xfrm>
                <a:off x="138604" y="2271584"/>
                <a:ext cx="54713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a:solidFill>
                            <a:srgbClr val="000000"/>
                          </a:solidFill>
                          <a:latin typeface="Cambria Math"/>
                        </a:rPr>
                        <m:t>𝑉</m:t>
                      </m:r>
                    </m:oMath>
                  </m:oMathPara>
                </a14:m>
                <a:endParaRPr lang="en-GB" b="0" dirty="0"/>
              </a:p>
            </p:txBody>
          </p:sp>
        </mc:Choice>
        <mc:Fallback xmlns="">
          <p:sp>
            <p:nvSpPr>
              <p:cNvPr id="47" name="Rectangle 46"/>
              <p:cNvSpPr>
                <a:spLocks noRot="1" noChangeAspect="1" noMove="1" noResize="1" noEditPoints="1" noAdjustHandles="1" noChangeArrowheads="1" noChangeShapeType="1" noTextEdit="1"/>
              </p:cNvSpPr>
              <p:nvPr/>
            </p:nvSpPr>
            <p:spPr>
              <a:xfrm>
                <a:off x="138604" y="2271584"/>
                <a:ext cx="547136" cy="523220"/>
              </a:xfrm>
              <a:prstGeom prst="rect">
                <a:avLst/>
              </a:prstGeom>
              <a:blipFill rotWithShape="1">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3893199" y="2189091"/>
                <a:ext cx="2477922" cy="7862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b="0" i="1" smtClean="0">
                          <a:solidFill>
                            <a:srgbClr val="000000"/>
                          </a:solidFill>
                          <a:latin typeface="Cambria Math"/>
                        </a:rPr>
                        <m:t>𝑉</m:t>
                      </m:r>
                      <m:r>
                        <a:rPr lang="en-GB" sz="2400" b="0" i="1" smtClean="0">
                          <a:solidFill>
                            <a:srgbClr val="000000"/>
                          </a:solidFill>
                          <a:latin typeface="Cambria Math"/>
                        </a:rPr>
                        <m:t>=</m:t>
                      </m:r>
                      <m:r>
                        <a:rPr lang="en-GB" sz="2400" b="0" i="1" smtClean="0">
                          <a:solidFill>
                            <a:srgbClr val="000000"/>
                          </a:solidFill>
                          <a:latin typeface="Cambria Math"/>
                        </a:rPr>
                        <m:t>𝐸𝑑</m:t>
                      </m:r>
                      <m:r>
                        <a:rPr lang="en-GB" sz="2400" b="0" i="1" smtClean="0">
                          <a:solidFill>
                            <a:srgbClr val="000000"/>
                          </a:solidFill>
                          <a:latin typeface="Cambria Math"/>
                        </a:rPr>
                        <m:t>+</m:t>
                      </m:r>
                      <m:f>
                        <m:fPr>
                          <m:ctrlPr>
                            <a:rPr lang="en-GB" sz="2400" b="0" i="1" smtClean="0">
                              <a:solidFill>
                                <a:srgbClr val="000000"/>
                              </a:solidFill>
                              <a:latin typeface="Cambria Math"/>
                            </a:rPr>
                          </m:ctrlPr>
                        </m:fPr>
                        <m:num>
                          <m:r>
                            <a:rPr lang="en-GB" sz="2400" b="0" i="1" smtClean="0">
                              <a:solidFill>
                                <a:srgbClr val="000000"/>
                              </a:solidFill>
                              <a:latin typeface="Cambria Math"/>
                            </a:rPr>
                            <m:t>1</m:t>
                          </m:r>
                        </m:num>
                        <m:den>
                          <m:r>
                            <a:rPr lang="en-GB" sz="2400" b="0" i="1" smtClean="0">
                              <a:solidFill>
                                <a:srgbClr val="000000"/>
                              </a:solidFill>
                              <a:latin typeface="Cambria Math"/>
                            </a:rPr>
                            <m:t>𝑒</m:t>
                          </m:r>
                        </m:den>
                      </m:f>
                      <m:r>
                        <a:rPr lang="en-GB" sz="2400" b="0" i="1" smtClean="0">
                          <a:solidFill>
                            <a:srgbClr val="000000"/>
                          </a:solidFill>
                          <a:latin typeface="Cambria Math"/>
                          <a:ea typeface="Cambria Math"/>
                        </a:rPr>
                        <m:t>𝜇</m:t>
                      </m:r>
                      <m:r>
                        <a:rPr lang="en-GB" sz="2400" b="0" i="1" smtClean="0">
                          <a:solidFill>
                            <a:srgbClr val="000000"/>
                          </a:solidFill>
                          <a:latin typeface="Cambria Math"/>
                          <a:ea typeface="Cambria Math"/>
                        </a:rPr>
                        <m:t>(</m:t>
                      </m:r>
                      <m:r>
                        <a:rPr lang="en-GB" sz="2400" b="0" i="1" smtClean="0">
                          <a:solidFill>
                            <a:srgbClr val="000000"/>
                          </a:solidFill>
                          <a:latin typeface="Cambria Math"/>
                          <a:ea typeface="Cambria Math"/>
                        </a:rPr>
                        <m:t>𝑛</m:t>
                      </m:r>
                      <m:r>
                        <a:rPr lang="en-GB" sz="2400" b="0" i="1" smtClean="0">
                          <a:solidFill>
                            <a:srgbClr val="000000"/>
                          </a:solidFill>
                          <a:latin typeface="Cambria Math"/>
                          <a:ea typeface="Cambria Math"/>
                        </a:rPr>
                        <m:t>)</m:t>
                      </m:r>
                    </m:oMath>
                  </m:oMathPara>
                </a14:m>
                <a:endParaRPr lang="en-GB" sz="2400" b="0" dirty="0"/>
              </a:p>
            </p:txBody>
          </p:sp>
        </mc:Choice>
        <mc:Fallback xmlns="">
          <p:sp>
            <p:nvSpPr>
              <p:cNvPr id="48" name="Rectangle 47"/>
              <p:cNvSpPr>
                <a:spLocks noRot="1" noChangeAspect="1" noMove="1" noResize="1" noEditPoints="1" noAdjustHandles="1" noChangeArrowheads="1" noChangeShapeType="1" noTextEdit="1"/>
              </p:cNvSpPr>
              <p:nvPr/>
            </p:nvSpPr>
            <p:spPr>
              <a:xfrm>
                <a:off x="3893199" y="2189091"/>
                <a:ext cx="2477922" cy="786241"/>
              </a:xfrm>
              <a:prstGeom prst="rect">
                <a:avLst/>
              </a:prstGeom>
              <a:blipFill rotWithShape="1">
                <a:blip r:embed="rId8"/>
                <a:stretch>
                  <a:fillRect/>
                </a:stretch>
              </a:blipFill>
            </p:spPr>
            <p:txBody>
              <a:bodyPr/>
              <a:lstStyle/>
              <a:p>
                <a:r>
                  <a:rPr lang="en-GB">
                    <a:noFill/>
                  </a:rPr>
                  <a:t> </a:t>
                </a:r>
              </a:p>
            </p:txBody>
          </p:sp>
        </mc:Fallback>
      </mc:AlternateContent>
      <p:grpSp>
        <p:nvGrpSpPr>
          <p:cNvPr id="4" name="Group 3"/>
          <p:cNvGrpSpPr/>
          <p:nvPr/>
        </p:nvGrpSpPr>
        <p:grpSpPr>
          <a:xfrm>
            <a:off x="431448" y="1988808"/>
            <a:ext cx="2699720" cy="2260038"/>
            <a:chOff x="441839" y="1988808"/>
            <a:chExt cx="2699720" cy="2260038"/>
          </a:xfrm>
        </p:grpSpPr>
        <p:sp>
          <p:nvSpPr>
            <p:cNvPr id="23570" name="Rectangle 23569"/>
            <p:cNvSpPr/>
            <p:nvPr/>
          </p:nvSpPr>
          <p:spPr bwMode="auto">
            <a:xfrm>
              <a:off x="441839" y="1988808"/>
              <a:ext cx="2699720" cy="22600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p>
          </p:txBody>
        </p:sp>
        <p:grpSp>
          <p:nvGrpSpPr>
            <p:cNvPr id="23564" name="Group 23563"/>
            <p:cNvGrpSpPr/>
            <p:nvPr/>
          </p:nvGrpSpPr>
          <p:grpSpPr>
            <a:xfrm>
              <a:off x="517995" y="2165364"/>
              <a:ext cx="2520336" cy="1701759"/>
              <a:chOff x="4391976" y="4067553"/>
              <a:chExt cx="2520336" cy="1701759"/>
            </a:xfrm>
          </p:grpSpPr>
          <p:sp>
            <p:nvSpPr>
              <p:cNvPr id="51" name="Rectangle 50"/>
              <p:cNvSpPr/>
              <p:nvPr/>
            </p:nvSpPr>
            <p:spPr bwMode="auto">
              <a:xfrm>
                <a:off x="5112072" y="4067553"/>
                <a:ext cx="1800240" cy="8812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p>
            </p:txBody>
          </p:sp>
          <p:cxnSp>
            <p:nvCxnSpPr>
              <p:cNvPr id="52" name="Straight Connector 51"/>
              <p:cNvCxnSpPr/>
              <p:nvPr/>
            </p:nvCxnSpPr>
            <p:spPr bwMode="auto">
              <a:xfrm>
                <a:off x="4391976" y="4379153"/>
                <a:ext cx="54007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4481988" y="4469165"/>
                <a:ext cx="360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flipH="1">
                <a:off x="4662012" y="4109117"/>
                <a:ext cx="4500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4662012" y="4109117"/>
                <a:ext cx="0" cy="2700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4662012" y="4469165"/>
                <a:ext cx="0" cy="130014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9" name="Rectangle 58"/>
              <p:cNvSpPr/>
              <p:nvPr/>
            </p:nvSpPr>
            <p:spPr bwMode="auto">
              <a:xfrm>
                <a:off x="5112072" y="4781067"/>
                <a:ext cx="1800240" cy="8812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p>
            </p:txBody>
          </p:sp>
          <p:cxnSp>
            <p:nvCxnSpPr>
              <p:cNvPr id="23553" name="Straight Connector 23552"/>
              <p:cNvCxnSpPr>
                <a:stCxn id="59" idx="2"/>
              </p:cNvCxnSpPr>
              <p:nvPr/>
            </p:nvCxnSpPr>
            <p:spPr bwMode="auto">
              <a:xfrm>
                <a:off x="6012192" y="4869192"/>
                <a:ext cx="0" cy="36004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557" name="Straight Connector 23556"/>
              <p:cNvCxnSpPr/>
              <p:nvPr/>
            </p:nvCxnSpPr>
            <p:spPr bwMode="auto">
              <a:xfrm>
                <a:off x="5652144" y="5229240"/>
                <a:ext cx="720096"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64" name="Straight Connector 63"/>
              <p:cNvCxnSpPr/>
              <p:nvPr/>
            </p:nvCxnSpPr>
            <p:spPr bwMode="auto">
              <a:xfrm>
                <a:off x="5652144" y="5381640"/>
                <a:ext cx="720096"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6012192" y="5409264"/>
                <a:ext cx="0" cy="36004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563" name="Straight Connector 23562"/>
              <p:cNvCxnSpPr/>
              <p:nvPr/>
            </p:nvCxnSpPr>
            <p:spPr bwMode="auto">
              <a:xfrm flipH="1">
                <a:off x="4662012" y="5769312"/>
                <a:ext cx="13501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grpSp>
        <p:nvGrpSpPr>
          <p:cNvPr id="23571" name="Group 23570"/>
          <p:cNvGrpSpPr/>
          <p:nvPr/>
        </p:nvGrpSpPr>
        <p:grpSpPr>
          <a:xfrm>
            <a:off x="7033009" y="2328606"/>
            <a:ext cx="1222004" cy="650074"/>
            <a:chOff x="7126528" y="2868938"/>
            <a:chExt cx="1222004" cy="650074"/>
          </a:xfrm>
        </p:grpSpPr>
        <mc:AlternateContent xmlns:mc="http://schemas.openxmlformats.org/markup-compatibility/2006" xmlns:a14="http://schemas.microsoft.com/office/drawing/2010/main">
          <mc:Choice Requires="a14">
            <p:sp>
              <p:nvSpPr>
                <p:cNvPr id="70" name="Rectangle 69"/>
                <p:cNvSpPr/>
                <p:nvPr/>
              </p:nvSpPr>
              <p:spPr>
                <a:xfrm>
                  <a:off x="7283818" y="2899343"/>
                  <a:ext cx="10647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b="0" i="1" smtClean="0">
                            <a:solidFill>
                              <a:srgbClr val="000000"/>
                            </a:solidFill>
                            <a:latin typeface="Cambria Math"/>
                          </a:rPr>
                          <m:t>𝑉</m:t>
                        </m:r>
                        <m:r>
                          <a:rPr lang="en-GB" sz="2400" b="0" i="1" smtClean="0">
                            <a:solidFill>
                              <a:srgbClr val="000000"/>
                            </a:solidFill>
                            <a:latin typeface="Cambria Math"/>
                            <a:ea typeface="Cambria Math"/>
                          </a:rPr>
                          <m:t>∝</m:t>
                        </m:r>
                        <m:r>
                          <a:rPr lang="en-GB" sz="2400" b="0" i="1" smtClean="0">
                            <a:solidFill>
                              <a:srgbClr val="000000"/>
                            </a:solidFill>
                            <a:latin typeface="Cambria Math"/>
                            <a:ea typeface="Cambria Math"/>
                          </a:rPr>
                          <m:t>𝑛</m:t>
                        </m:r>
                      </m:oMath>
                    </m:oMathPara>
                  </a14:m>
                  <a:endParaRPr lang="en-GB" sz="2400" b="0" dirty="0"/>
                </a:p>
              </p:txBody>
            </p:sp>
          </mc:Choice>
          <mc:Fallback xmlns="">
            <p:sp>
              <p:nvSpPr>
                <p:cNvPr id="70" name="Rectangle 69"/>
                <p:cNvSpPr>
                  <a:spLocks noRot="1" noChangeAspect="1" noMove="1" noResize="1" noEditPoints="1" noAdjustHandles="1" noChangeArrowheads="1" noChangeShapeType="1" noTextEdit="1"/>
                </p:cNvSpPr>
                <p:nvPr/>
              </p:nvSpPr>
              <p:spPr>
                <a:xfrm>
                  <a:off x="7283818" y="2899343"/>
                  <a:ext cx="1064714" cy="461665"/>
                </a:xfrm>
                <a:prstGeom prst="rect">
                  <a:avLst/>
                </a:prstGeom>
                <a:blipFill rotWithShape="1">
                  <a:blip r:embed="rId9"/>
                  <a:stretch>
                    <a:fillRect l="-571"/>
                  </a:stretch>
                </a:blipFill>
              </p:spPr>
              <p:txBody>
                <a:bodyPr/>
                <a:lstStyle/>
                <a:p>
                  <a:r>
                    <a:rPr lang="en-GB">
                      <a:noFill/>
                    </a:rPr>
                    <a:t> </a:t>
                  </a:r>
                </a:p>
              </p:txBody>
            </p:sp>
          </mc:Fallback>
        </mc:AlternateContent>
        <p:cxnSp>
          <p:nvCxnSpPr>
            <p:cNvPr id="23566" name="Straight Connector 23565"/>
            <p:cNvCxnSpPr/>
            <p:nvPr/>
          </p:nvCxnSpPr>
          <p:spPr bwMode="auto">
            <a:xfrm>
              <a:off x="7126528" y="2868938"/>
              <a:ext cx="1169039" cy="650074"/>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3" name="Straight Connector 72"/>
            <p:cNvCxnSpPr/>
            <p:nvPr/>
          </p:nvCxnSpPr>
          <p:spPr bwMode="auto">
            <a:xfrm flipV="1">
              <a:off x="7126528" y="2868938"/>
              <a:ext cx="1169039" cy="650074"/>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grpSp>
        <p:nvGrpSpPr>
          <p:cNvPr id="23572" name="Group 23571"/>
          <p:cNvGrpSpPr/>
          <p:nvPr/>
        </p:nvGrpSpPr>
        <p:grpSpPr>
          <a:xfrm>
            <a:off x="2428153" y="3270950"/>
            <a:ext cx="5802785" cy="934326"/>
            <a:chOff x="2428153" y="3385251"/>
            <a:chExt cx="5802785" cy="934326"/>
          </a:xfrm>
        </p:grpSpPr>
        <mc:AlternateContent xmlns:mc="http://schemas.openxmlformats.org/markup-compatibility/2006" xmlns:a14="http://schemas.microsoft.com/office/drawing/2010/main">
          <mc:Choice Requires="a14">
            <p:sp>
              <p:nvSpPr>
                <p:cNvPr id="23569" name="Rectangle 23568"/>
                <p:cNvSpPr/>
                <p:nvPr/>
              </p:nvSpPr>
              <p:spPr>
                <a:xfrm>
                  <a:off x="2428153" y="3385251"/>
                  <a:ext cx="1733359" cy="8513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solidFill>
                                  <a:srgbClr val="000000"/>
                                </a:solidFill>
                                <a:latin typeface="Cambria Math"/>
                              </a:rPr>
                            </m:ctrlPr>
                          </m:sSubPr>
                          <m:e>
                            <m:r>
                              <a:rPr lang="en-GB" sz="2400" b="0" i="1">
                                <a:solidFill>
                                  <a:srgbClr val="000000"/>
                                </a:solidFill>
                                <a:latin typeface="Cambria Math"/>
                              </a:rPr>
                              <m:t>𝐶</m:t>
                            </m:r>
                          </m:e>
                          <m:sub>
                            <m:r>
                              <a:rPr lang="en-GB" sz="2400" b="0" i="1">
                                <a:solidFill>
                                  <a:srgbClr val="000000"/>
                                </a:solidFill>
                                <a:latin typeface="Cambria Math"/>
                              </a:rPr>
                              <m:t>𝑞</m:t>
                            </m:r>
                          </m:sub>
                        </m:sSub>
                        <m:r>
                          <a:rPr lang="en-GB" sz="2400" b="0" i="1" smtClean="0">
                            <a:solidFill>
                              <a:srgbClr val="000000"/>
                            </a:solidFill>
                            <a:latin typeface="Cambria Math"/>
                          </a:rPr>
                          <m:t>=</m:t>
                        </m:r>
                        <m:sSup>
                          <m:sSupPr>
                            <m:ctrlPr>
                              <a:rPr lang="en-GB" sz="2400" b="0" i="1" smtClean="0">
                                <a:solidFill>
                                  <a:srgbClr val="000000"/>
                                </a:solidFill>
                                <a:latin typeface="Cambria Math"/>
                              </a:rPr>
                            </m:ctrlPr>
                          </m:sSupPr>
                          <m:e>
                            <m:r>
                              <a:rPr lang="en-GB" sz="2400" b="0" i="1" smtClean="0">
                                <a:solidFill>
                                  <a:srgbClr val="000000"/>
                                </a:solidFill>
                                <a:latin typeface="Cambria Math"/>
                              </a:rPr>
                              <m:t>𝑒</m:t>
                            </m:r>
                          </m:e>
                          <m:sup>
                            <m:r>
                              <a:rPr lang="en-GB" sz="2400" b="0" i="1" smtClean="0">
                                <a:solidFill>
                                  <a:srgbClr val="000000"/>
                                </a:solidFill>
                                <a:latin typeface="Cambria Math"/>
                              </a:rPr>
                              <m:t>2</m:t>
                            </m:r>
                          </m:sup>
                        </m:sSup>
                        <m:f>
                          <m:fPr>
                            <m:ctrlPr>
                              <a:rPr lang="en-GB" sz="2400" b="0" i="1" smtClean="0">
                                <a:solidFill>
                                  <a:srgbClr val="000000"/>
                                </a:solidFill>
                                <a:latin typeface="Cambria Math"/>
                              </a:rPr>
                            </m:ctrlPr>
                          </m:fPr>
                          <m:num>
                            <m:r>
                              <a:rPr lang="en-GB" sz="2400" b="0" i="1" smtClean="0">
                                <a:solidFill>
                                  <a:srgbClr val="000000"/>
                                </a:solidFill>
                                <a:latin typeface="Cambria Math"/>
                              </a:rPr>
                              <m:t>𝑑𝑛</m:t>
                            </m:r>
                          </m:num>
                          <m:den>
                            <m:r>
                              <a:rPr lang="en-GB" sz="2400" b="0" i="1" smtClean="0">
                                <a:solidFill>
                                  <a:srgbClr val="000000"/>
                                </a:solidFill>
                                <a:latin typeface="Cambria Math"/>
                              </a:rPr>
                              <m:t>𝑑</m:t>
                            </m:r>
                            <m:r>
                              <a:rPr lang="en-GB" sz="2400" b="0" i="1" smtClean="0">
                                <a:solidFill>
                                  <a:srgbClr val="000000"/>
                                </a:solidFill>
                                <a:latin typeface="Cambria Math"/>
                                <a:ea typeface="Cambria Math"/>
                              </a:rPr>
                              <m:t>𝜇</m:t>
                            </m:r>
                          </m:den>
                        </m:f>
                      </m:oMath>
                    </m:oMathPara>
                  </a14:m>
                  <a:endParaRPr lang="en-GB" sz="2400" dirty="0"/>
                </a:p>
              </p:txBody>
            </p:sp>
          </mc:Choice>
          <mc:Fallback xmlns="">
            <p:sp>
              <p:nvSpPr>
                <p:cNvPr id="23569" name="Rectangle 23568"/>
                <p:cNvSpPr>
                  <a:spLocks noRot="1" noChangeAspect="1" noMove="1" noResize="1" noEditPoints="1" noAdjustHandles="1" noChangeArrowheads="1" noChangeShapeType="1" noTextEdit="1"/>
                </p:cNvSpPr>
                <p:nvPr/>
              </p:nvSpPr>
              <p:spPr>
                <a:xfrm>
                  <a:off x="2428153" y="3385251"/>
                  <a:ext cx="1733359" cy="851387"/>
                </a:xfrm>
                <a:prstGeom prst="rect">
                  <a:avLst/>
                </a:prstGeom>
                <a:blipFill rotWithShape="1">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a:off x="6333752" y="3428820"/>
                  <a:ext cx="1897186" cy="890757"/>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2400" b="0" i="1">
                                <a:solidFill>
                                  <a:srgbClr val="000000"/>
                                </a:solidFill>
                                <a:latin typeface="Cambria Math"/>
                              </a:rPr>
                            </m:ctrlPr>
                          </m:fPr>
                          <m:num>
                            <m:r>
                              <a:rPr lang="en-GB" sz="2400" b="0" i="1">
                                <a:solidFill>
                                  <a:srgbClr val="000000"/>
                                </a:solidFill>
                                <a:latin typeface="Cambria Math"/>
                              </a:rPr>
                              <m:t>1</m:t>
                            </m:r>
                          </m:num>
                          <m:den>
                            <m:r>
                              <a:rPr lang="en-GB" sz="2400" b="0" i="1">
                                <a:solidFill>
                                  <a:srgbClr val="000000"/>
                                </a:solidFill>
                                <a:latin typeface="Cambria Math"/>
                              </a:rPr>
                              <m:t>𝐶</m:t>
                            </m:r>
                          </m:den>
                        </m:f>
                        <m:r>
                          <a:rPr lang="en-GB" sz="2400" b="0" i="1">
                            <a:solidFill>
                              <a:srgbClr val="000000"/>
                            </a:solidFill>
                            <a:latin typeface="Cambria Math"/>
                          </a:rPr>
                          <m:t>=</m:t>
                        </m:r>
                        <m:f>
                          <m:fPr>
                            <m:ctrlPr>
                              <a:rPr lang="en-GB" sz="2400" b="0" i="1">
                                <a:solidFill>
                                  <a:srgbClr val="000000"/>
                                </a:solidFill>
                                <a:latin typeface="Cambria Math"/>
                              </a:rPr>
                            </m:ctrlPr>
                          </m:fPr>
                          <m:num>
                            <m:r>
                              <a:rPr lang="en-GB" sz="2400" b="0" i="1">
                                <a:solidFill>
                                  <a:srgbClr val="000000"/>
                                </a:solidFill>
                                <a:latin typeface="Cambria Math"/>
                              </a:rPr>
                              <m:t>1</m:t>
                            </m:r>
                          </m:num>
                          <m:den>
                            <m:sSub>
                              <m:sSubPr>
                                <m:ctrlPr>
                                  <a:rPr lang="en-GB" sz="2400" b="0" i="1">
                                    <a:solidFill>
                                      <a:srgbClr val="000000"/>
                                    </a:solidFill>
                                    <a:latin typeface="Cambria Math"/>
                                  </a:rPr>
                                </m:ctrlPr>
                              </m:sSubPr>
                              <m:e>
                                <m:r>
                                  <a:rPr lang="en-GB" sz="2400" b="0" i="1">
                                    <a:solidFill>
                                      <a:srgbClr val="000000"/>
                                    </a:solidFill>
                                    <a:latin typeface="Cambria Math"/>
                                  </a:rPr>
                                  <m:t>𝐶</m:t>
                                </m:r>
                              </m:e>
                              <m:sub>
                                <m:r>
                                  <a:rPr lang="en-GB" sz="2400" b="0" i="1">
                                    <a:solidFill>
                                      <a:srgbClr val="000000"/>
                                    </a:solidFill>
                                    <a:latin typeface="Cambria Math"/>
                                  </a:rPr>
                                  <m:t>𝑔</m:t>
                                </m:r>
                              </m:sub>
                            </m:sSub>
                          </m:den>
                        </m:f>
                        <m:r>
                          <a:rPr lang="en-GB" sz="2400" b="0" i="1">
                            <a:solidFill>
                              <a:srgbClr val="000000"/>
                            </a:solidFill>
                            <a:latin typeface="Cambria Math"/>
                          </a:rPr>
                          <m:t>+</m:t>
                        </m:r>
                        <m:f>
                          <m:fPr>
                            <m:ctrlPr>
                              <a:rPr lang="en-GB" sz="2400" b="0" i="1">
                                <a:solidFill>
                                  <a:srgbClr val="000000"/>
                                </a:solidFill>
                                <a:latin typeface="Cambria Math"/>
                              </a:rPr>
                            </m:ctrlPr>
                          </m:fPr>
                          <m:num>
                            <m:r>
                              <a:rPr lang="en-GB" sz="2400" b="0" i="1">
                                <a:solidFill>
                                  <a:srgbClr val="000000"/>
                                </a:solidFill>
                                <a:latin typeface="Cambria Math"/>
                              </a:rPr>
                              <m:t>1</m:t>
                            </m:r>
                          </m:num>
                          <m:den>
                            <m:sSub>
                              <m:sSubPr>
                                <m:ctrlPr>
                                  <a:rPr lang="en-GB" sz="2400" b="0" i="1">
                                    <a:solidFill>
                                      <a:srgbClr val="000000"/>
                                    </a:solidFill>
                                    <a:latin typeface="Cambria Math"/>
                                  </a:rPr>
                                </m:ctrlPr>
                              </m:sSubPr>
                              <m:e>
                                <m:r>
                                  <a:rPr lang="en-GB" sz="2400" b="0" i="1">
                                    <a:solidFill>
                                      <a:srgbClr val="000000"/>
                                    </a:solidFill>
                                    <a:latin typeface="Cambria Math"/>
                                  </a:rPr>
                                  <m:t>𝐶</m:t>
                                </m:r>
                              </m:e>
                              <m:sub>
                                <m:r>
                                  <a:rPr lang="en-GB" sz="2400" b="0" i="1">
                                    <a:solidFill>
                                      <a:srgbClr val="000000"/>
                                    </a:solidFill>
                                    <a:latin typeface="Cambria Math"/>
                                  </a:rPr>
                                  <m:t>𝑞</m:t>
                                </m:r>
                              </m:sub>
                            </m:sSub>
                          </m:den>
                        </m:f>
                      </m:oMath>
                    </m:oMathPara>
                  </a14:m>
                  <a:endParaRPr lang="en-GB" sz="2400" b="0" dirty="0"/>
                </a:p>
              </p:txBody>
            </p:sp>
          </mc:Choice>
          <mc:Fallback xmlns="">
            <p:sp>
              <p:nvSpPr>
                <p:cNvPr id="77" name="Rectangle 76"/>
                <p:cNvSpPr>
                  <a:spLocks noRot="1" noChangeAspect="1" noMove="1" noResize="1" noEditPoints="1" noAdjustHandles="1" noChangeArrowheads="1" noChangeShapeType="1" noTextEdit="1"/>
                </p:cNvSpPr>
                <p:nvPr/>
              </p:nvSpPr>
              <p:spPr>
                <a:xfrm>
                  <a:off x="6333752" y="3428820"/>
                  <a:ext cx="1897186" cy="890757"/>
                </a:xfrm>
                <a:prstGeom prst="rect">
                  <a:avLst/>
                </a:prstGeom>
                <a:blipFill rotWithShape="1">
                  <a:blip r:embed="rId11"/>
                  <a:stretch>
                    <a:fillRect/>
                  </a:stretch>
                </a:blipFill>
                <a:ln>
                  <a:solidFill>
                    <a:srgbClr val="FF0000"/>
                  </a:solidFill>
                </a:ln>
              </p:spPr>
              <p:txBody>
                <a:bodyPr/>
                <a:lstStyle/>
                <a:p>
                  <a:r>
                    <a:rPr lang="en-GB">
                      <a:noFill/>
                    </a:rPr>
                    <a:t> </a:t>
                  </a:r>
                </a:p>
              </p:txBody>
            </p:sp>
          </mc:Fallback>
        </mc:AlternateContent>
      </p:grpSp>
      <p:grpSp>
        <p:nvGrpSpPr>
          <p:cNvPr id="12" name="Group 11"/>
          <p:cNvGrpSpPr/>
          <p:nvPr/>
        </p:nvGrpSpPr>
        <p:grpSpPr>
          <a:xfrm>
            <a:off x="595795" y="4529423"/>
            <a:ext cx="8163787" cy="2247424"/>
            <a:chOff x="595795" y="4529423"/>
            <a:chExt cx="8163787" cy="2247424"/>
          </a:xfrm>
        </p:grpSpPr>
        <p:pic>
          <p:nvPicPr>
            <p:cNvPr id="82"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5795" y="4529423"/>
              <a:ext cx="5264944" cy="2247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TextBox 82"/>
            <p:cNvSpPr txBox="1"/>
            <p:nvPr/>
          </p:nvSpPr>
          <p:spPr>
            <a:xfrm>
              <a:off x="5621016" y="6130296"/>
              <a:ext cx="3138566" cy="523220"/>
            </a:xfrm>
            <a:prstGeom prst="rect">
              <a:avLst/>
            </a:prstGeom>
            <a:noFill/>
          </p:spPr>
          <p:txBody>
            <a:bodyPr wrap="square" rtlCol="0">
              <a:spAutoFit/>
            </a:bodyPr>
            <a:lstStyle/>
            <a:p>
              <a:r>
                <a:rPr lang="en-GB" sz="1400" b="0" dirty="0" err="1" smtClean="0"/>
                <a:t>L.A.Ponomarenko</a:t>
              </a:r>
              <a:r>
                <a:rPr lang="en-GB" sz="1400" b="0" dirty="0" smtClean="0"/>
                <a:t> et al, </a:t>
              </a:r>
            </a:p>
            <a:p>
              <a:r>
                <a:rPr lang="en-GB" sz="1400" b="0" dirty="0" smtClean="0"/>
                <a:t>PRL 105 136801 (2010)</a:t>
              </a:r>
              <a:endParaRPr lang="en-GB" sz="1400" b="0" dirty="0"/>
            </a:p>
          </p:txBody>
        </p:sp>
      </p:grpSp>
      <p:sp>
        <p:nvSpPr>
          <p:cNvPr id="23573" name="TextBox 23572"/>
          <p:cNvSpPr txBox="1"/>
          <p:nvPr/>
        </p:nvSpPr>
        <p:spPr>
          <a:xfrm>
            <a:off x="575194" y="714826"/>
            <a:ext cx="8249922" cy="954107"/>
          </a:xfrm>
          <a:prstGeom prst="rect">
            <a:avLst/>
          </a:prstGeom>
          <a:solidFill>
            <a:schemeClr val="accent1"/>
          </a:solidFill>
        </p:spPr>
        <p:txBody>
          <a:bodyPr wrap="square" rtlCol="0">
            <a:spAutoFit/>
          </a:bodyPr>
          <a:lstStyle/>
          <a:p>
            <a:r>
              <a:rPr lang="en-GB" dirty="0" smtClean="0"/>
              <a:t>Simple and reliable technique for studying details of the band structure </a:t>
            </a:r>
            <a:endParaRPr lang="en-GB" dirty="0"/>
          </a:p>
        </p:txBody>
      </p:sp>
      <p:grpSp>
        <p:nvGrpSpPr>
          <p:cNvPr id="9" name="Group 8"/>
          <p:cNvGrpSpPr/>
          <p:nvPr/>
        </p:nvGrpSpPr>
        <p:grpSpPr>
          <a:xfrm>
            <a:off x="3469863" y="3270950"/>
            <a:ext cx="3095551" cy="1178760"/>
            <a:chOff x="3469863" y="3270950"/>
            <a:chExt cx="3095551" cy="1178760"/>
          </a:xfrm>
        </p:grpSpPr>
        <p:sp>
          <p:nvSpPr>
            <p:cNvPr id="6" name="Oval 5"/>
            <p:cNvSpPr/>
            <p:nvPr/>
          </p:nvSpPr>
          <p:spPr bwMode="auto">
            <a:xfrm>
              <a:off x="3469863" y="3270950"/>
              <a:ext cx="670867" cy="97789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p>
          </p:txBody>
        </p:sp>
        <p:sp>
          <p:nvSpPr>
            <p:cNvPr id="8" name="TextBox 7"/>
            <p:cNvSpPr txBox="1"/>
            <p:nvPr/>
          </p:nvSpPr>
          <p:spPr>
            <a:xfrm>
              <a:off x="3600398" y="4049600"/>
              <a:ext cx="2965016" cy="400110"/>
            </a:xfrm>
            <a:prstGeom prst="rect">
              <a:avLst/>
            </a:prstGeom>
            <a:noFill/>
          </p:spPr>
          <p:txBody>
            <a:bodyPr wrap="square" rtlCol="0">
              <a:spAutoFit/>
            </a:bodyPr>
            <a:lstStyle/>
            <a:p>
              <a:r>
                <a:rPr lang="en-GB" sz="2000" b="0" dirty="0">
                  <a:solidFill>
                    <a:srgbClr val="FF0000"/>
                  </a:solidFill>
                </a:rPr>
                <a:t>d</a:t>
              </a:r>
              <a:r>
                <a:rPr lang="en-GB" sz="2000" b="0" dirty="0" smtClean="0">
                  <a:solidFill>
                    <a:srgbClr val="FF0000"/>
                  </a:solidFill>
                </a:rPr>
                <a:t>ensity of states</a:t>
              </a:r>
              <a:endParaRPr lang="en-GB" sz="2000" b="0" dirty="0">
                <a:solidFill>
                  <a:srgbClr val="FF0000"/>
                </a:solidFill>
              </a:endParaRPr>
            </a:p>
          </p:txBody>
        </p:sp>
      </p:grpSp>
      <p:sp>
        <p:nvSpPr>
          <p:cNvPr id="10" name="TextBox 9"/>
          <p:cNvSpPr txBox="1"/>
          <p:nvPr/>
        </p:nvSpPr>
        <p:spPr>
          <a:xfrm>
            <a:off x="3424133" y="1575551"/>
            <a:ext cx="3657600" cy="400110"/>
          </a:xfrm>
          <a:prstGeom prst="rect">
            <a:avLst/>
          </a:prstGeom>
          <a:noFill/>
        </p:spPr>
        <p:txBody>
          <a:bodyPr wrap="square" rtlCol="0">
            <a:spAutoFit/>
          </a:bodyPr>
          <a:lstStyle/>
          <a:p>
            <a:r>
              <a:rPr lang="en-GB" sz="2000" b="0" dirty="0" smtClean="0">
                <a:latin typeface="Comic Sans MS" panose="030F0702030302020204" pitchFamily="66" charset="0"/>
              </a:rPr>
              <a:t>“geometrical” capacitance</a:t>
            </a:r>
            <a:endParaRPr lang="en-GB" sz="2000" b="0" dirty="0">
              <a:latin typeface="Comic Sans MS" panose="030F0702030302020204" pitchFamily="66" charset="0"/>
            </a:endParaRPr>
          </a:p>
        </p:txBody>
      </p:sp>
    </p:spTree>
    <p:extLst>
      <p:ext uri="{BB962C8B-B14F-4D97-AF65-F5344CB8AC3E}">
        <p14:creationId xmlns:p14="http://schemas.microsoft.com/office/powerpoint/2010/main" val="86396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5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5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2357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27" name="Rectangle 7"/>
          <p:cNvSpPr>
            <a:spLocks noChangeArrowheads="1"/>
          </p:cNvSpPr>
          <p:nvPr/>
        </p:nvSpPr>
        <p:spPr bwMode="auto">
          <a:xfrm>
            <a:off x="500613" y="0"/>
            <a:ext cx="82317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3600" b="0" dirty="0" smtClean="0">
                <a:solidFill>
                  <a:srgbClr val="660066"/>
                </a:solidFill>
                <a:effectLst>
                  <a:outerShdw blurRad="38100" dist="38100" dir="2700000" algn="tl">
                    <a:srgbClr val="C0C0C0"/>
                  </a:outerShdw>
                </a:effectLst>
                <a:latin typeface="Comic Sans MS" pitchFamily="66" charset="0"/>
              </a:rPr>
              <a:t>Signatures of Hofstadter’s butterfly</a:t>
            </a:r>
            <a:endParaRPr lang="ru-RU" sz="3600" b="0" dirty="0">
              <a:solidFill>
                <a:srgbClr val="660066"/>
              </a:solidFill>
              <a:effectLst>
                <a:outerShdw blurRad="38100" dist="38100" dir="2700000" algn="tl">
                  <a:srgbClr val="C0C0C0"/>
                </a:outerShdw>
              </a:effectLst>
              <a:latin typeface="Comic Sans MS" pitchFamily="66" charset="0"/>
            </a:endParaRPr>
          </a:p>
        </p:txBody>
      </p:sp>
      <p:sp>
        <p:nvSpPr>
          <p:cNvPr id="19047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GB" sz="2400" b="0">
              <a:solidFill>
                <a:srgbClr val="000000"/>
              </a:solidFill>
              <a:latin typeface="Arial Narrow" pitchFamily="34" charset="0"/>
            </a:endParaRPr>
          </a:p>
        </p:txBody>
      </p:sp>
      <p:sp>
        <p:nvSpPr>
          <p:cNvPr id="190475" name="Rectangle 11"/>
          <p:cNvSpPr>
            <a:spLocks noChangeArrowheads="1"/>
          </p:cNvSpPr>
          <p:nvPr/>
        </p:nvSpPr>
        <p:spPr bwMode="auto">
          <a:xfrm>
            <a:off x="0" y="1930979"/>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en-US" sz="1800" b="0" smtClean="0">
              <a:solidFill>
                <a:srgbClr val="000000"/>
              </a:solidFill>
              <a:latin typeface="Arial" pitchFamily="34" charset="0"/>
            </a:endParaRPr>
          </a:p>
        </p:txBody>
      </p:sp>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rcRect l="33160" b="515"/>
          <a:stretch>
            <a:fillRect/>
          </a:stretch>
        </p:blipFill>
        <p:spPr bwMode="auto">
          <a:xfrm>
            <a:off x="368299" y="1239325"/>
            <a:ext cx="8274998" cy="3861560"/>
          </a:xfrm>
          <a:prstGeom prst="rect">
            <a:avLst/>
          </a:prstGeom>
          <a:noFill/>
          <a:ln>
            <a:noFill/>
          </a:ln>
        </p:spPr>
      </p:pic>
      <p:sp>
        <p:nvSpPr>
          <p:cNvPr id="30" name="TextBox 29"/>
          <p:cNvSpPr txBox="1"/>
          <p:nvPr/>
        </p:nvSpPr>
        <p:spPr>
          <a:xfrm>
            <a:off x="0" y="589338"/>
            <a:ext cx="9142412" cy="400110"/>
          </a:xfrm>
          <a:prstGeom prst="rect">
            <a:avLst/>
          </a:prstGeom>
          <a:noFill/>
        </p:spPr>
        <p:txBody>
          <a:bodyPr wrap="square" rtlCol="0">
            <a:spAutoFit/>
          </a:bodyPr>
          <a:lstStyle/>
          <a:p>
            <a:r>
              <a:rPr lang="en-GB" sz="2000" b="0" dirty="0" smtClean="0">
                <a:solidFill>
                  <a:srgbClr val="A50021"/>
                </a:solidFill>
                <a:latin typeface="Comic Sans MS" pitchFamily="66" charset="0"/>
              </a:rPr>
              <a:t>Capacitance measurements:  density of states can be probed directly</a:t>
            </a:r>
            <a:endParaRPr lang="en-GB" sz="2000" b="0" dirty="0">
              <a:solidFill>
                <a:srgbClr val="A50021"/>
              </a:solidFill>
              <a:latin typeface="Comic Sans MS" pitchFamily="66" charset="0"/>
            </a:endParaRPr>
          </a:p>
        </p:txBody>
      </p:sp>
      <p:grpSp>
        <p:nvGrpSpPr>
          <p:cNvPr id="41" name="Group 40"/>
          <p:cNvGrpSpPr/>
          <p:nvPr/>
        </p:nvGrpSpPr>
        <p:grpSpPr>
          <a:xfrm>
            <a:off x="1854200" y="1172387"/>
            <a:ext cx="1257300" cy="1968500"/>
            <a:chOff x="1854200" y="698500"/>
            <a:chExt cx="1257300" cy="1968500"/>
          </a:xfrm>
        </p:grpSpPr>
        <p:sp>
          <p:nvSpPr>
            <p:cNvPr id="39" name="Oval 38"/>
            <p:cNvSpPr/>
            <p:nvPr/>
          </p:nvSpPr>
          <p:spPr>
            <a:xfrm>
              <a:off x="2387600" y="698500"/>
              <a:ext cx="723900" cy="749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rgbClr val="FFFFFF"/>
                </a:solidFill>
              </a:endParaRPr>
            </a:p>
          </p:txBody>
        </p:sp>
        <p:sp>
          <p:nvSpPr>
            <p:cNvPr id="40" name="Oval 39"/>
            <p:cNvSpPr/>
            <p:nvPr/>
          </p:nvSpPr>
          <p:spPr>
            <a:xfrm>
              <a:off x="1854200" y="1917700"/>
              <a:ext cx="723900" cy="749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rgbClr val="FFFFFF"/>
                </a:solidFill>
              </a:endParaRPr>
            </a:p>
          </p:txBody>
        </p:sp>
      </p:grpSp>
      <p:sp>
        <p:nvSpPr>
          <p:cNvPr id="2" name="Rectangle 1"/>
          <p:cNvSpPr/>
          <p:nvPr/>
        </p:nvSpPr>
        <p:spPr>
          <a:xfrm>
            <a:off x="107640" y="6323403"/>
            <a:ext cx="5283819" cy="369332"/>
          </a:xfrm>
          <a:prstGeom prst="rect">
            <a:avLst/>
          </a:prstGeom>
        </p:spPr>
        <p:txBody>
          <a:bodyPr wrap="none">
            <a:spAutoFit/>
          </a:bodyPr>
          <a:lstStyle/>
          <a:p>
            <a:r>
              <a:rPr lang="en-GB" sz="1800" b="0" i="1" dirty="0" err="1" smtClean="0"/>
              <a:t>G.L.Yu</a:t>
            </a:r>
            <a:r>
              <a:rPr lang="en-GB" sz="1800" b="0" i="1" dirty="0" smtClean="0"/>
              <a:t> et al. Nature </a:t>
            </a:r>
            <a:r>
              <a:rPr lang="en-GB" sz="1800" b="0" i="1" dirty="0"/>
              <a:t>Physics</a:t>
            </a:r>
            <a:r>
              <a:rPr lang="en-GB" sz="1800" b="0" dirty="0"/>
              <a:t> 10, </a:t>
            </a:r>
            <a:r>
              <a:rPr lang="en-GB" sz="1800" b="0" dirty="0" smtClean="0"/>
              <a:t>525 (2014)</a:t>
            </a:r>
            <a:endParaRPr lang="en-GB" sz="1800" dirty="0"/>
          </a:p>
        </p:txBody>
      </p:sp>
      <p:sp>
        <p:nvSpPr>
          <p:cNvPr id="3" name="TextBox 2"/>
          <p:cNvSpPr txBox="1"/>
          <p:nvPr/>
        </p:nvSpPr>
        <p:spPr>
          <a:xfrm>
            <a:off x="2387601" y="4999964"/>
            <a:ext cx="6486236" cy="1323439"/>
          </a:xfrm>
          <a:prstGeom prst="rect">
            <a:avLst/>
          </a:prstGeom>
          <a:noFill/>
        </p:spPr>
        <p:txBody>
          <a:bodyPr wrap="square" rtlCol="0">
            <a:spAutoFit/>
          </a:bodyPr>
          <a:lstStyle/>
          <a:p>
            <a:pPr algn="r"/>
            <a:r>
              <a:rPr lang="en-GB" sz="2000" b="0" dirty="0" smtClean="0">
                <a:solidFill>
                  <a:schemeClr val="tx1"/>
                </a:solidFill>
              </a:rPr>
              <a:t>Black – Landau fan (4x degenerate)</a:t>
            </a:r>
          </a:p>
          <a:p>
            <a:pPr algn="r"/>
            <a:r>
              <a:rPr lang="en-GB" sz="2000" b="0" dirty="0" smtClean="0">
                <a:solidFill>
                  <a:schemeClr val="accent2">
                    <a:lumMod val="75000"/>
                  </a:schemeClr>
                </a:solidFill>
              </a:rPr>
              <a:t>Blue – Landau fan (degeneracy lifted, QHFM)</a:t>
            </a:r>
          </a:p>
          <a:p>
            <a:pPr algn="r"/>
            <a:r>
              <a:rPr lang="en-GB" sz="2000" b="0" dirty="0" smtClean="0">
                <a:solidFill>
                  <a:srgbClr val="00B050"/>
                </a:solidFill>
              </a:rPr>
              <a:t>Green – “Landau levels” from secondary DPs</a:t>
            </a:r>
          </a:p>
          <a:p>
            <a:pPr algn="r"/>
            <a:r>
              <a:rPr lang="en-GB" sz="2000" b="0" dirty="0" smtClean="0">
                <a:solidFill>
                  <a:srgbClr val="FF0000"/>
                </a:solidFill>
              </a:rPr>
              <a:t>Red – gaps in Hofstadter spectrum</a:t>
            </a:r>
            <a:endParaRPr lang="en-GB" sz="2000" b="0" dirty="0">
              <a:solidFill>
                <a:srgbClr val="FF0000"/>
              </a:solidFill>
            </a:endParaRPr>
          </a:p>
        </p:txBody>
      </p:sp>
      <p:sp>
        <p:nvSpPr>
          <p:cNvPr id="4" name="TextBox 3"/>
          <p:cNvSpPr txBox="1"/>
          <p:nvPr/>
        </p:nvSpPr>
        <p:spPr>
          <a:xfrm>
            <a:off x="710596" y="1036130"/>
            <a:ext cx="3942105" cy="338554"/>
          </a:xfrm>
          <a:prstGeom prst="rect">
            <a:avLst/>
          </a:prstGeom>
          <a:noFill/>
        </p:spPr>
        <p:txBody>
          <a:bodyPr wrap="none" rtlCol="0">
            <a:spAutoFit/>
          </a:bodyPr>
          <a:lstStyle/>
          <a:p>
            <a:r>
              <a:rPr lang="en-GB" sz="1600" b="0" dirty="0" smtClean="0"/>
              <a:t>Dark colours correspond to low DOS</a:t>
            </a:r>
            <a:endParaRPr lang="en-GB" sz="1600" b="0" dirty="0"/>
          </a:p>
        </p:txBody>
      </p:sp>
    </p:spTree>
    <p:extLst>
      <p:ext uri="{BB962C8B-B14F-4D97-AF65-F5344CB8AC3E}">
        <p14:creationId xmlns:p14="http://schemas.microsoft.com/office/powerpoint/2010/main" val="187929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Experimental observation of moire patterns for graphene-on-hBN samples with different relative orientation angles."/>
          <p:cNvPicPr>
            <a:picLocks noChangeAspect="1" noChangeArrowheads="1"/>
          </p:cNvPicPr>
          <p:nvPr/>
        </p:nvPicPr>
        <p:blipFill rotWithShape="1">
          <a:blip r:embed="rId2">
            <a:extLst>
              <a:ext uri="{28A0092B-C50C-407E-A947-70E740481C1C}">
                <a14:useLocalDpi xmlns:a14="http://schemas.microsoft.com/office/drawing/2010/main" val="0"/>
              </a:ext>
            </a:extLst>
          </a:blip>
          <a:srcRect r="55577"/>
          <a:stretch/>
        </p:blipFill>
        <p:spPr bwMode="auto">
          <a:xfrm>
            <a:off x="59388" y="2205858"/>
            <a:ext cx="4002817" cy="3781425"/>
          </a:xfrm>
          <a:prstGeom prst="rect">
            <a:avLst/>
          </a:prstGeom>
          <a:noFill/>
          <a:extLst>
            <a:ext uri="{909E8E84-426E-40DD-AFC4-6F175D3DCCD1}">
              <a14:hiddenFill xmlns:a14="http://schemas.microsoft.com/office/drawing/2010/main">
                <a:solidFill>
                  <a:srgbClr val="FFFFFF"/>
                </a:solidFill>
              </a14:hiddenFill>
            </a:ext>
          </a:extLst>
        </p:spPr>
      </p:pic>
      <p:sp>
        <p:nvSpPr>
          <p:cNvPr id="3" name="Line 71"/>
          <p:cNvSpPr>
            <a:spLocks noChangeShapeType="1"/>
          </p:cNvSpPr>
          <p:nvPr/>
        </p:nvSpPr>
        <p:spPr bwMode="auto">
          <a:xfrm>
            <a:off x="1182687" y="1447329"/>
            <a:ext cx="6911975" cy="0"/>
          </a:xfrm>
          <a:prstGeom prst="line">
            <a:avLst/>
          </a:prstGeom>
          <a:noFill/>
          <a:ln w="76200">
            <a:solidFill>
              <a:srgbClr val="80008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fontAlgn="auto">
              <a:spcBef>
                <a:spcPts val="0"/>
              </a:spcBef>
              <a:spcAft>
                <a:spcPts val="0"/>
              </a:spcAft>
              <a:defRPr/>
            </a:pPr>
            <a:endParaRPr lang="en-US" sz="3200" b="0">
              <a:solidFill>
                <a:srgbClr val="000000"/>
              </a:solidFill>
              <a:effectLst>
                <a:outerShdw blurRad="38100" dist="38100" dir="2700000" algn="tl">
                  <a:srgbClr val="000000">
                    <a:alpha val="43137"/>
                  </a:srgbClr>
                </a:outerShdw>
              </a:effectLst>
              <a:latin typeface="Calibri" panose="020F0502020204030204"/>
            </a:endParaRPr>
          </a:p>
        </p:txBody>
      </p:sp>
      <p:sp>
        <p:nvSpPr>
          <p:cNvPr id="4" name="Rectangle 17"/>
          <p:cNvSpPr>
            <a:spLocks noChangeArrowheads="1"/>
          </p:cNvSpPr>
          <p:nvPr/>
        </p:nvSpPr>
        <p:spPr bwMode="auto">
          <a:xfrm>
            <a:off x="66674"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en-US" sz="4000" b="0" dirty="0" smtClean="0">
                <a:solidFill>
                  <a:srgbClr val="660066"/>
                </a:solidFill>
                <a:effectLst>
                  <a:outerShdw blurRad="38100" dist="38100" dir="2700000" algn="tl">
                    <a:srgbClr val="C0C0C0"/>
                  </a:outerShdw>
                </a:effectLst>
                <a:latin typeface="Comic Sans MS" pitchFamily="66" charset="0"/>
              </a:rPr>
              <a:t>Commensurate-incommensurate transition in graphene on </a:t>
            </a:r>
            <a:r>
              <a:rPr lang="en-US" sz="4000" b="0" dirty="0" err="1" smtClean="0">
                <a:solidFill>
                  <a:srgbClr val="660066"/>
                </a:solidFill>
                <a:effectLst>
                  <a:outerShdw blurRad="38100" dist="38100" dir="2700000" algn="tl">
                    <a:srgbClr val="C0C0C0"/>
                  </a:outerShdw>
                </a:effectLst>
                <a:latin typeface="Comic Sans MS" pitchFamily="66" charset="0"/>
              </a:rPr>
              <a:t>hBN</a:t>
            </a:r>
            <a:endParaRPr lang="ru-RU" sz="4000" b="0" dirty="0">
              <a:solidFill>
                <a:srgbClr val="660066"/>
              </a:solidFill>
              <a:effectLst>
                <a:outerShdw blurRad="38100" dist="38100" dir="2700000" algn="tl">
                  <a:srgbClr val="C0C0C0"/>
                </a:outerShdw>
              </a:effectLst>
              <a:latin typeface="Comic Sans MS" pitchFamily="66" charset="0"/>
            </a:endParaRPr>
          </a:p>
        </p:txBody>
      </p:sp>
      <p:sp>
        <p:nvSpPr>
          <p:cNvPr id="5" name="TextBox 4"/>
          <p:cNvSpPr txBox="1"/>
          <p:nvPr/>
        </p:nvSpPr>
        <p:spPr>
          <a:xfrm>
            <a:off x="308303" y="1621083"/>
            <a:ext cx="1625766" cy="584775"/>
          </a:xfrm>
          <a:prstGeom prst="rect">
            <a:avLst/>
          </a:prstGeom>
        </p:spPr>
        <p:txBody>
          <a:bodyPr wrap="none">
            <a:spAutoFit/>
          </a:bodyPr>
          <a:lstStyle>
            <a:defPPr>
              <a:defRPr lang="en-GB"/>
            </a:defPPr>
            <a:lvl1pPr algn="ctr" fontAlgn="base">
              <a:spcBef>
                <a:spcPct val="0"/>
              </a:spcBef>
              <a:spcAft>
                <a:spcPct val="0"/>
              </a:spcAft>
              <a:defRPr sz="2400">
                <a:solidFill>
                  <a:srgbClr val="660066"/>
                </a:solidFill>
                <a:effectLst>
                  <a:outerShdw blurRad="38100" dist="38100" dir="2700000" algn="tl">
                    <a:srgbClr val="C0C0C0"/>
                  </a:outerShdw>
                </a:effectLst>
                <a:latin typeface="Comic Sans MS" pitchFamily="66"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l-GR" sz="3200" b="0" dirty="0" smtClean="0"/>
              <a:t>λ</a:t>
            </a:r>
            <a:r>
              <a:rPr lang="en-US" sz="3200" b="0" dirty="0" smtClean="0"/>
              <a:t> </a:t>
            </a:r>
            <a:r>
              <a:rPr lang="en-US" sz="3200" b="0" dirty="0"/>
              <a:t>= </a:t>
            </a:r>
            <a:r>
              <a:rPr lang="ru-RU" sz="3200" b="0" dirty="0" smtClean="0"/>
              <a:t>8</a:t>
            </a:r>
            <a:r>
              <a:rPr lang="en-GB" sz="3200" b="0" dirty="0" smtClean="0"/>
              <a:t>nm</a:t>
            </a:r>
            <a:endParaRPr lang="en-GB" sz="3200" b="0" dirty="0"/>
          </a:p>
        </p:txBody>
      </p:sp>
      <p:sp>
        <p:nvSpPr>
          <p:cNvPr id="6" name="TextBox 5"/>
          <p:cNvSpPr txBox="1"/>
          <p:nvPr/>
        </p:nvSpPr>
        <p:spPr>
          <a:xfrm>
            <a:off x="2090811" y="1621083"/>
            <a:ext cx="1810112" cy="584775"/>
          </a:xfrm>
          <a:prstGeom prst="rect">
            <a:avLst/>
          </a:prstGeom>
        </p:spPr>
        <p:txBody>
          <a:bodyPr wrap="none">
            <a:spAutoFit/>
          </a:bodyPr>
          <a:lstStyle>
            <a:defPPr>
              <a:defRPr lang="en-GB"/>
            </a:defPPr>
            <a:lvl1pPr algn="ctr" fontAlgn="base">
              <a:spcBef>
                <a:spcPct val="0"/>
              </a:spcBef>
              <a:spcAft>
                <a:spcPct val="0"/>
              </a:spcAft>
              <a:defRPr sz="2400">
                <a:solidFill>
                  <a:srgbClr val="660066"/>
                </a:solidFill>
                <a:effectLst>
                  <a:outerShdw blurRad="38100" dist="38100" dir="2700000" algn="tl">
                    <a:srgbClr val="C0C0C0"/>
                  </a:outerShdw>
                </a:effectLst>
                <a:latin typeface="Comic Sans MS" pitchFamily="66"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l-GR" sz="3200" b="0" dirty="0" smtClean="0"/>
              <a:t>λ</a:t>
            </a:r>
            <a:r>
              <a:rPr lang="en-US" sz="3200" b="0" dirty="0" smtClean="0"/>
              <a:t> </a:t>
            </a:r>
            <a:r>
              <a:rPr lang="en-US" sz="3200" b="0" dirty="0"/>
              <a:t>= </a:t>
            </a:r>
            <a:r>
              <a:rPr lang="en-GB" sz="3200" b="0" dirty="0" smtClean="0"/>
              <a:t>14nm</a:t>
            </a:r>
            <a:endParaRPr lang="en-GB" sz="3200" b="0" dirty="0"/>
          </a:p>
        </p:txBody>
      </p:sp>
      <p:sp>
        <p:nvSpPr>
          <p:cNvPr id="7" name="TextBox 6"/>
          <p:cNvSpPr txBox="1"/>
          <p:nvPr/>
        </p:nvSpPr>
        <p:spPr>
          <a:xfrm>
            <a:off x="4290106" y="2770425"/>
            <a:ext cx="2238113" cy="584775"/>
          </a:xfrm>
          <a:prstGeom prst="rect">
            <a:avLst/>
          </a:prstGeom>
        </p:spPr>
        <p:txBody>
          <a:bodyPr wrap="none">
            <a:spAutoFit/>
          </a:bodyPr>
          <a:lstStyle>
            <a:defPPr>
              <a:defRPr lang="en-GB"/>
            </a:defPPr>
            <a:lvl1pPr algn="ctr" fontAlgn="base">
              <a:spcBef>
                <a:spcPct val="0"/>
              </a:spcBef>
              <a:spcAft>
                <a:spcPct val="0"/>
              </a:spcAft>
              <a:defRPr sz="2400">
                <a:solidFill>
                  <a:srgbClr val="660066"/>
                </a:solidFill>
                <a:effectLst>
                  <a:outerShdw blurRad="38100" dist="38100" dir="2700000" algn="tl">
                    <a:srgbClr val="C0C0C0"/>
                  </a:outerShdw>
                </a:effectLst>
                <a:latin typeface="Comic Sans MS" pitchFamily="66"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n-GB" sz="3200" b="0" dirty="0" smtClean="0"/>
              <a:t>Resistance</a:t>
            </a:r>
            <a:endParaRPr lang="en-GB" sz="3200" b="0" dirty="0"/>
          </a:p>
        </p:txBody>
      </p:sp>
      <p:sp>
        <p:nvSpPr>
          <p:cNvPr id="8" name="TextBox 7"/>
          <p:cNvSpPr txBox="1"/>
          <p:nvPr/>
        </p:nvSpPr>
        <p:spPr>
          <a:xfrm>
            <a:off x="4062205" y="4607317"/>
            <a:ext cx="3220754" cy="584775"/>
          </a:xfrm>
          <a:prstGeom prst="rect">
            <a:avLst/>
          </a:prstGeom>
        </p:spPr>
        <p:txBody>
          <a:bodyPr wrap="none">
            <a:spAutoFit/>
          </a:bodyPr>
          <a:lstStyle>
            <a:defPPr>
              <a:defRPr lang="en-GB"/>
            </a:defPPr>
            <a:lvl1pPr algn="ctr" fontAlgn="base">
              <a:spcBef>
                <a:spcPct val="0"/>
              </a:spcBef>
              <a:spcAft>
                <a:spcPct val="0"/>
              </a:spcAft>
              <a:defRPr sz="2400">
                <a:solidFill>
                  <a:srgbClr val="660066"/>
                </a:solidFill>
                <a:effectLst>
                  <a:outerShdw blurRad="38100" dist="38100" dir="2700000" algn="tl">
                    <a:srgbClr val="C0C0C0"/>
                  </a:outerShdw>
                </a:effectLst>
                <a:latin typeface="Comic Sans MS" pitchFamily="66"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n-GB" sz="3200" b="0" dirty="0" smtClean="0"/>
              <a:t>Young’s modulus</a:t>
            </a:r>
            <a:endParaRPr lang="en-GB" sz="3200" b="0" dirty="0"/>
          </a:p>
        </p:txBody>
      </p:sp>
      <p:sp>
        <p:nvSpPr>
          <p:cNvPr id="9" name="TextBox 8"/>
          <p:cNvSpPr txBox="1"/>
          <p:nvPr/>
        </p:nvSpPr>
        <p:spPr>
          <a:xfrm>
            <a:off x="5214336" y="6416984"/>
            <a:ext cx="376090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defPPr>
              <a:defRPr lang="en-GB"/>
            </a:defPPr>
            <a:lvl1pPr algn="ctr" eaLnBrk="0" fontAlgn="base" hangingPunct="0">
              <a:spcBef>
                <a:spcPct val="0"/>
              </a:spcBef>
              <a:spcAft>
                <a:spcPct val="0"/>
              </a:spcAft>
              <a:defRPr>
                <a:effectLst>
                  <a:outerShdw blurRad="38100" dist="38100" dir="2700000" algn="tl">
                    <a:srgbClr val="C0C0C0"/>
                  </a:outerShdw>
                </a:effectLst>
                <a:latin typeface="Arial Narrow" pitchFamily="34"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n-GB" sz="1800" b="0" dirty="0" smtClean="0">
                <a:solidFill>
                  <a:prstClr val="black"/>
                </a:solidFill>
              </a:rPr>
              <a:t>Woods et al., </a:t>
            </a:r>
            <a:r>
              <a:rPr lang="en-GB" sz="1800" b="0" i="1" dirty="0" smtClean="0">
                <a:solidFill>
                  <a:prstClr val="black"/>
                </a:solidFill>
              </a:rPr>
              <a:t>Nature Phys.,</a:t>
            </a:r>
            <a:r>
              <a:rPr lang="en-GB" sz="1800" b="0" dirty="0" smtClean="0">
                <a:solidFill>
                  <a:prstClr val="black"/>
                </a:solidFill>
              </a:rPr>
              <a:t> 10, </a:t>
            </a:r>
            <a:r>
              <a:rPr lang="en-GB" sz="1800" b="0" dirty="0">
                <a:solidFill>
                  <a:prstClr val="black"/>
                </a:solidFill>
              </a:rPr>
              <a:t>2014, </a:t>
            </a:r>
            <a:r>
              <a:rPr lang="en-GB" sz="1800" b="0" dirty="0" smtClean="0">
                <a:solidFill>
                  <a:prstClr val="black"/>
                </a:solidFill>
              </a:rPr>
              <a:t>451.</a:t>
            </a:r>
            <a:endParaRPr lang="en-GB" sz="1800" b="0" dirty="0">
              <a:solidFill>
                <a:prstClr val="black"/>
              </a:solidFill>
            </a:endParaRPr>
          </a:p>
        </p:txBody>
      </p:sp>
      <p:pic>
        <p:nvPicPr>
          <p:cNvPr id="3076" name="Picture 4" descr="Experimental observation of moire patterns for graphene-on-hBN samples with different relative orientation angles."/>
          <p:cNvPicPr>
            <a:picLocks noChangeAspect="1" noChangeArrowheads="1"/>
          </p:cNvPicPr>
          <p:nvPr/>
        </p:nvPicPr>
        <p:blipFill rotWithShape="1">
          <a:blip r:embed="rId2">
            <a:extLst>
              <a:ext uri="{28A0092B-C50C-407E-A947-70E740481C1C}">
                <a14:useLocalDpi xmlns:a14="http://schemas.microsoft.com/office/drawing/2010/main" val="0"/>
              </a:ext>
            </a:extLst>
          </a:blip>
          <a:srcRect l="46589" b="60617"/>
          <a:stretch/>
        </p:blipFill>
        <p:spPr bwMode="auto">
          <a:xfrm>
            <a:off x="121410" y="1697432"/>
            <a:ext cx="7794724" cy="2412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xperimental observation of moire patterns for graphene-on-hBN samples with different relative orientation angles."/>
          <p:cNvPicPr>
            <a:picLocks noChangeAspect="1" noChangeArrowheads="1"/>
          </p:cNvPicPr>
          <p:nvPr/>
        </p:nvPicPr>
        <p:blipFill rotWithShape="1">
          <a:blip r:embed="rId2">
            <a:extLst>
              <a:ext uri="{28A0092B-C50C-407E-A947-70E740481C1C}">
                <a14:useLocalDpi xmlns:a14="http://schemas.microsoft.com/office/drawing/2010/main" val="0"/>
              </a:ext>
            </a:extLst>
          </a:blip>
          <a:srcRect l="46319" t="40881" r="27098"/>
          <a:stretch/>
        </p:blipFill>
        <p:spPr bwMode="auto">
          <a:xfrm>
            <a:off x="1514354" y="3806175"/>
            <a:ext cx="3124320" cy="29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76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additive="base">
                                        <p:cTn id="13" dur="500" fill="hold"/>
                                        <p:tgtEl>
                                          <p:spTgt spid="3078"/>
                                        </p:tgtEl>
                                        <p:attrNameLst>
                                          <p:attrName>ppt_x</p:attrName>
                                        </p:attrNameLst>
                                      </p:cBhvr>
                                      <p:tavLst>
                                        <p:tav tm="0">
                                          <p:val>
                                            <p:strVal val="#ppt_x"/>
                                          </p:val>
                                        </p:tav>
                                        <p:tav tm="100000">
                                          <p:val>
                                            <p:strVal val="#ppt_x"/>
                                          </p:val>
                                        </p:tav>
                                      </p:tavLst>
                                    </p:anim>
                                    <p:anim calcmode="lin" valueType="num">
                                      <p:cBhvr additive="base">
                                        <p:cTn id="14"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228" y="2095725"/>
            <a:ext cx="4077992" cy="4320000"/>
          </a:xfrm>
          <a:prstGeom prst="rect">
            <a:avLst/>
          </a:prstGeom>
        </p:spPr>
      </p:pic>
      <p:pic>
        <p:nvPicPr>
          <p:cNvPr id="4" name="Picture 3"/>
          <p:cNvPicPr>
            <a:picLocks noChangeAspect="1"/>
          </p:cNvPicPr>
          <p:nvPr/>
        </p:nvPicPr>
        <p:blipFill>
          <a:blip r:embed="rId3"/>
          <a:stretch>
            <a:fillRect/>
          </a:stretch>
        </p:blipFill>
        <p:spPr>
          <a:xfrm>
            <a:off x="4859249" y="2086200"/>
            <a:ext cx="4063881" cy="4320000"/>
          </a:xfrm>
          <a:prstGeom prst="rect">
            <a:avLst/>
          </a:prstGeom>
        </p:spPr>
      </p:pic>
      <p:sp>
        <p:nvSpPr>
          <p:cNvPr id="6" name="Line 71"/>
          <p:cNvSpPr>
            <a:spLocks noChangeShapeType="1"/>
          </p:cNvSpPr>
          <p:nvPr/>
        </p:nvSpPr>
        <p:spPr bwMode="auto">
          <a:xfrm>
            <a:off x="1116012" y="771054"/>
            <a:ext cx="6911975" cy="0"/>
          </a:xfrm>
          <a:prstGeom prst="line">
            <a:avLst/>
          </a:prstGeom>
          <a:noFill/>
          <a:ln w="76200">
            <a:solidFill>
              <a:srgbClr val="80008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fontAlgn="auto">
              <a:spcBef>
                <a:spcPts val="0"/>
              </a:spcBef>
              <a:spcAft>
                <a:spcPts val="0"/>
              </a:spcAft>
              <a:defRPr/>
            </a:pPr>
            <a:endParaRPr lang="en-US" sz="3200" b="0">
              <a:solidFill>
                <a:srgbClr val="000000"/>
              </a:solidFill>
              <a:effectLst>
                <a:outerShdw blurRad="38100" dist="38100" dir="2700000" algn="tl">
                  <a:srgbClr val="000000">
                    <a:alpha val="43137"/>
                  </a:srgbClr>
                </a:outerShdw>
              </a:effectLst>
              <a:latin typeface="Calibri" panose="020F0502020204030204"/>
            </a:endParaRPr>
          </a:p>
        </p:txBody>
      </p:sp>
      <p:sp>
        <p:nvSpPr>
          <p:cNvPr id="7" name="Rectangle 17"/>
          <p:cNvSpPr>
            <a:spLocks noChangeArrowheads="1"/>
          </p:cNvSpPr>
          <p:nvPr/>
        </p:nvSpPr>
        <p:spPr bwMode="auto">
          <a:xfrm>
            <a:off x="66674"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en-GB" sz="4000" b="0" dirty="0" smtClean="0">
                <a:solidFill>
                  <a:srgbClr val="660066"/>
                </a:solidFill>
                <a:effectLst>
                  <a:outerShdw blurRad="38100" dist="38100" dir="2700000" algn="tl">
                    <a:srgbClr val="C0C0C0"/>
                  </a:outerShdw>
                </a:effectLst>
                <a:latin typeface="Comic Sans MS" pitchFamily="66" charset="0"/>
              </a:rPr>
              <a:t>Two types of </a:t>
            </a:r>
            <a:r>
              <a:rPr lang="en-GB" sz="4000" b="0" dirty="0">
                <a:solidFill>
                  <a:srgbClr val="660066"/>
                </a:solidFill>
                <a:effectLst>
                  <a:outerShdw blurRad="38100" dist="38100" dir="2700000" algn="tl">
                    <a:srgbClr val="C0C0C0"/>
                  </a:outerShdw>
                </a:effectLst>
                <a:latin typeface="Comic Sans MS" pitchFamily="66" charset="0"/>
              </a:rPr>
              <a:t>G/</a:t>
            </a:r>
            <a:r>
              <a:rPr lang="en-GB" sz="4000" b="0" dirty="0" err="1">
                <a:solidFill>
                  <a:srgbClr val="660066"/>
                </a:solidFill>
                <a:effectLst>
                  <a:outerShdw blurRad="38100" dist="38100" dir="2700000" algn="tl">
                    <a:srgbClr val="C0C0C0"/>
                  </a:outerShdw>
                </a:effectLst>
                <a:latin typeface="Comic Sans MS" pitchFamily="66" charset="0"/>
              </a:rPr>
              <a:t>hBN</a:t>
            </a:r>
            <a:r>
              <a:rPr lang="en-GB" sz="4000" b="0" dirty="0">
                <a:solidFill>
                  <a:srgbClr val="660066"/>
                </a:solidFill>
                <a:effectLst>
                  <a:outerShdw blurRad="38100" dist="38100" dir="2700000" algn="tl">
                    <a:srgbClr val="C0C0C0"/>
                  </a:outerShdw>
                </a:effectLst>
                <a:latin typeface="Comic Sans MS" pitchFamily="66" charset="0"/>
              </a:rPr>
              <a:t> </a:t>
            </a:r>
            <a:r>
              <a:rPr lang="en-GB" sz="4000" b="0" dirty="0" smtClean="0">
                <a:solidFill>
                  <a:srgbClr val="660066"/>
                </a:solidFill>
                <a:effectLst>
                  <a:outerShdw blurRad="38100" dist="38100" dir="2700000" algn="tl">
                    <a:srgbClr val="C0C0C0"/>
                  </a:outerShdw>
                </a:effectLst>
                <a:latin typeface="Comic Sans MS" pitchFamily="66" charset="0"/>
              </a:rPr>
              <a:t>superlattices</a:t>
            </a:r>
            <a:endParaRPr lang="en-GB" sz="4000" b="0" dirty="0">
              <a:solidFill>
                <a:srgbClr val="660066"/>
              </a:solidFill>
              <a:effectLst>
                <a:outerShdw blurRad="38100" dist="38100" dir="2700000" algn="tl">
                  <a:srgbClr val="C0C0C0"/>
                </a:outerShdw>
              </a:effectLst>
              <a:latin typeface="Comic Sans MS" pitchFamily="66" charset="0"/>
            </a:endParaRPr>
          </a:p>
        </p:txBody>
      </p:sp>
      <p:sp>
        <p:nvSpPr>
          <p:cNvPr id="8" name="Rectangle 7"/>
          <p:cNvSpPr/>
          <p:nvPr/>
        </p:nvSpPr>
        <p:spPr>
          <a:xfrm>
            <a:off x="239228" y="786598"/>
            <a:ext cx="4513747" cy="1323439"/>
          </a:xfrm>
          <a:prstGeom prst="rect">
            <a:avLst/>
          </a:prstGeom>
        </p:spPr>
        <p:txBody>
          <a:bodyPr wrap="square">
            <a:spAutoFit/>
          </a:bodyPr>
          <a:lstStyle/>
          <a:p>
            <a:pPr algn="l" fontAlgn="auto">
              <a:spcBef>
                <a:spcPts val="0"/>
              </a:spcBef>
              <a:spcAft>
                <a:spcPts val="0"/>
              </a:spcAft>
            </a:pPr>
            <a:r>
              <a:rPr lang="en-GB" sz="3200" b="0" dirty="0" smtClean="0">
                <a:solidFill>
                  <a:srgbClr val="660066"/>
                </a:solidFill>
                <a:effectLst>
                  <a:outerShdw blurRad="38100" dist="38100" dir="2700000" algn="tl">
                    <a:srgbClr val="C0C0C0"/>
                  </a:outerShdw>
                </a:effectLst>
                <a:latin typeface="Comic Sans MS" pitchFamily="66" charset="0"/>
              </a:rPr>
              <a:t>Incommensurate:</a:t>
            </a:r>
          </a:p>
          <a:p>
            <a:pPr algn="l" fontAlgn="auto">
              <a:spcBef>
                <a:spcPts val="0"/>
              </a:spcBef>
              <a:spcAft>
                <a:spcPts val="0"/>
              </a:spcAft>
            </a:pPr>
            <a:r>
              <a:rPr lang="en-GB" sz="2400" b="0" dirty="0" smtClean="0">
                <a:solidFill>
                  <a:srgbClr val="660066"/>
                </a:solidFill>
                <a:effectLst>
                  <a:outerShdw blurRad="38100" dist="38100" dir="2700000" algn="tl">
                    <a:srgbClr val="C0C0C0"/>
                  </a:outerShdw>
                </a:effectLst>
                <a:latin typeface="Comic Sans MS" pitchFamily="66" charset="0"/>
              </a:rPr>
              <a:t>Not aligned  </a:t>
            </a:r>
          </a:p>
          <a:p>
            <a:pPr algn="l" fontAlgn="auto">
              <a:spcBef>
                <a:spcPts val="0"/>
              </a:spcBef>
              <a:spcAft>
                <a:spcPts val="0"/>
              </a:spcAft>
            </a:pPr>
            <a:r>
              <a:rPr lang="en-US" sz="2400" u="sng" dirty="0" smtClean="0">
                <a:solidFill>
                  <a:srgbClr val="660066"/>
                </a:solidFill>
                <a:effectLst>
                  <a:outerShdw blurRad="38100" dist="38100" dir="2700000" algn="tl">
                    <a:srgbClr val="C0C0C0"/>
                  </a:outerShdw>
                </a:effectLst>
                <a:latin typeface="Comic Sans MS" pitchFamily="66" charset="0"/>
              </a:rPr>
              <a:t>No global gap</a:t>
            </a:r>
            <a:endParaRPr lang="en-GB" sz="3200" u="sng" dirty="0">
              <a:solidFill>
                <a:srgbClr val="660066"/>
              </a:solidFill>
              <a:effectLst>
                <a:outerShdw blurRad="38100" dist="38100" dir="2700000" algn="tl">
                  <a:srgbClr val="C0C0C0"/>
                </a:outerShdw>
              </a:effectLst>
              <a:latin typeface="Comic Sans MS" pitchFamily="66" charset="0"/>
            </a:endParaRPr>
          </a:p>
        </p:txBody>
      </p:sp>
      <p:sp>
        <p:nvSpPr>
          <p:cNvPr id="9" name="Rectangle 8"/>
          <p:cNvSpPr/>
          <p:nvPr/>
        </p:nvSpPr>
        <p:spPr>
          <a:xfrm>
            <a:off x="4859249" y="815173"/>
            <a:ext cx="4513747" cy="1323439"/>
          </a:xfrm>
          <a:prstGeom prst="rect">
            <a:avLst/>
          </a:prstGeom>
        </p:spPr>
        <p:txBody>
          <a:bodyPr wrap="square">
            <a:spAutoFit/>
          </a:bodyPr>
          <a:lstStyle/>
          <a:p>
            <a:pPr algn="l" fontAlgn="auto">
              <a:spcBef>
                <a:spcPts val="0"/>
              </a:spcBef>
              <a:spcAft>
                <a:spcPts val="0"/>
              </a:spcAft>
            </a:pPr>
            <a:r>
              <a:rPr lang="en-GB" sz="3200" b="0" dirty="0" smtClean="0">
                <a:solidFill>
                  <a:srgbClr val="660066"/>
                </a:solidFill>
                <a:effectLst>
                  <a:outerShdw blurRad="38100" dist="38100" dir="2700000" algn="tl">
                    <a:srgbClr val="C0C0C0"/>
                  </a:outerShdw>
                </a:effectLst>
                <a:latin typeface="Comic Sans MS" pitchFamily="66" charset="0"/>
              </a:rPr>
              <a:t>Commensurate:</a:t>
            </a:r>
          </a:p>
          <a:p>
            <a:pPr algn="l" fontAlgn="auto">
              <a:spcBef>
                <a:spcPts val="0"/>
              </a:spcBef>
              <a:spcAft>
                <a:spcPts val="0"/>
              </a:spcAft>
            </a:pPr>
            <a:r>
              <a:rPr lang="en-GB" sz="2400" b="0" dirty="0" smtClean="0">
                <a:solidFill>
                  <a:srgbClr val="660066"/>
                </a:solidFill>
                <a:effectLst>
                  <a:outerShdw blurRad="38100" dist="38100" dir="2700000" algn="tl">
                    <a:srgbClr val="C0C0C0"/>
                  </a:outerShdw>
                </a:effectLst>
                <a:latin typeface="Comic Sans MS" pitchFamily="66" charset="0"/>
              </a:rPr>
              <a:t>Global A/B asymmetry</a:t>
            </a:r>
          </a:p>
          <a:p>
            <a:pPr algn="l" fontAlgn="auto">
              <a:spcBef>
                <a:spcPts val="0"/>
              </a:spcBef>
              <a:spcAft>
                <a:spcPts val="0"/>
              </a:spcAft>
            </a:pPr>
            <a:r>
              <a:rPr lang="en-US" sz="2400" u="sng" dirty="0" smtClean="0">
                <a:solidFill>
                  <a:srgbClr val="660066"/>
                </a:solidFill>
                <a:effectLst>
                  <a:outerShdw blurRad="38100" dist="38100" dir="2700000" algn="tl">
                    <a:srgbClr val="C0C0C0"/>
                  </a:outerShdw>
                </a:effectLst>
                <a:latin typeface="Comic Sans MS" pitchFamily="66" charset="0"/>
              </a:rPr>
              <a:t>Global gap</a:t>
            </a:r>
            <a:endParaRPr lang="en-GB" sz="2400" u="sng" dirty="0">
              <a:solidFill>
                <a:srgbClr val="660066"/>
              </a:solidFill>
              <a:effectLst>
                <a:outerShdw blurRad="38100" dist="38100" dir="2700000" algn="tl">
                  <a:srgbClr val="C0C0C0"/>
                </a:outerShdw>
              </a:effectLst>
              <a:latin typeface="Comic Sans MS" pitchFamily="66" charset="0"/>
            </a:endParaRPr>
          </a:p>
        </p:txBody>
      </p:sp>
      <p:sp>
        <p:nvSpPr>
          <p:cNvPr id="10" name="TextBox 9"/>
          <p:cNvSpPr txBox="1"/>
          <p:nvPr/>
        </p:nvSpPr>
        <p:spPr>
          <a:xfrm>
            <a:off x="5214336" y="6416984"/>
            <a:ext cx="376090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defPPr>
              <a:defRPr lang="en-GB"/>
            </a:defPPr>
            <a:lvl1pPr algn="ctr" eaLnBrk="0" fontAlgn="base" hangingPunct="0">
              <a:spcBef>
                <a:spcPct val="0"/>
              </a:spcBef>
              <a:spcAft>
                <a:spcPct val="0"/>
              </a:spcAft>
              <a:defRPr>
                <a:effectLst>
                  <a:outerShdw blurRad="38100" dist="38100" dir="2700000" algn="tl">
                    <a:srgbClr val="C0C0C0"/>
                  </a:outerShdw>
                </a:effectLst>
                <a:latin typeface="Arial Narrow" pitchFamily="34"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n-GB" sz="1800" b="0" dirty="0" smtClean="0">
                <a:solidFill>
                  <a:prstClr val="black"/>
                </a:solidFill>
              </a:rPr>
              <a:t>Woods et al., </a:t>
            </a:r>
            <a:r>
              <a:rPr lang="en-GB" sz="1800" b="0" i="1" dirty="0" smtClean="0">
                <a:solidFill>
                  <a:prstClr val="black"/>
                </a:solidFill>
              </a:rPr>
              <a:t>Nature Phys.,</a:t>
            </a:r>
            <a:r>
              <a:rPr lang="en-GB" sz="1800" b="0" dirty="0" smtClean="0">
                <a:solidFill>
                  <a:prstClr val="black"/>
                </a:solidFill>
              </a:rPr>
              <a:t> 10, </a:t>
            </a:r>
            <a:r>
              <a:rPr lang="en-GB" sz="1800" b="0" dirty="0">
                <a:solidFill>
                  <a:prstClr val="black"/>
                </a:solidFill>
              </a:rPr>
              <a:t>2014, </a:t>
            </a:r>
            <a:r>
              <a:rPr lang="en-GB" sz="1800" b="0" dirty="0" smtClean="0">
                <a:solidFill>
                  <a:prstClr val="black"/>
                </a:solidFill>
              </a:rPr>
              <a:t>451.</a:t>
            </a:r>
            <a:endParaRPr lang="en-GB" sz="1800" b="0" dirty="0">
              <a:solidFill>
                <a:prstClr val="black"/>
              </a:solidFill>
            </a:endParaRPr>
          </a:p>
        </p:txBody>
      </p:sp>
      <p:sp>
        <p:nvSpPr>
          <p:cNvPr id="11" name="TextBox 10"/>
          <p:cNvSpPr txBox="1"/>
          <p:nvPr/>
        </p:nvSpPr>
        <p:spPr>
          <a:xfrm>
            <a:off x="311182" y="6416984"/>
            <a:ext cx="393409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defPPr>
              <a:defRPr lang="en-GB"/>
            </a:defPPr>
            <a:lvl1pPr algn="ctr" eaLnBrk="0" fontAlgn="base" hangingPunct="0">
              <a:spcBef>
                <a:spcPct val="0"/>
              </a:spcBef>
              <a:spcAft>
                <a:spcPct val="0"/>
              </a:spcAft>
              <a:defRPr>
                <a:effectLst>
                  <a:outerShdw blurRad="38100" dist="38100" dir="2700000" algn="tl">
                    <a:srgbClr val="C0C0C0"/>
                  </a:outerShdw>
                </a:effectLst>
                <a:latin typeface="Arial Narrow" pitchFamily="34"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n-GB" sz="1800" b="0" dirty="0" err="1" smtClean="0">
                <a:solidFill>
                  <a:prstClr val="black"/>
                </a:solidFill>
              </a:rPr>
              <a:t>Ponomarenko</a:t>
            </a:r>
            <a:r>
              <a:rPr lang="en-GB" sz="1800" b="0" dirty="0" smtClean="0">
                <a:solidFill>
                  <a:prstClr val="black"/>
                </a:solidFill>
              </a:rPr>
              <a:t> et al., </a:t>
            </a:r>
            <a:r>
              <a:rPr lang="en-GB" sz="1800" b="0" i="1" dirty="0" smtClean="0">
                <a:solidFill>
                  <a:prstClr val="black"/>
                </a:solidFill>
              </a:rPr>
              <a:t>Nature,</a:t>
            </a:r>
            <a:r>
              <a:rPr lang="en-GB" sz="1800" b="0" dirty="0" smtClean="0">
                <a:solidFill>
                  <a:prstClr val="black"/>
                </a:solidFill>
              </a:rPr>
              <a:t> 497, 2013, 594.</a:t>
            </a:r>
            <a:endParaRPr lang="en-GB" sz="1800" b="0" dirty="0">
              <a:solidFill>
                <a:prstClr val="black"/>
              </a:solidFill>
            </a:endParaRPr>
          </a:p>
        </p:txBody>
      </p:sp>
    </p:spTree>
    <p:extLst>
      <p:ext uri="{BB962C8B-B14F-4D97-AF65-F5344CB8AC3E}">
        <p14:creationId xmlns:p14="http://schemas.microsoft.com/office/powerpoint/2010/main" val="16088791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465"/>
            <a:ext cx="9144000" cy="1200329"/>
          </a:xfrm>
          <a:prstGeom prst="rect">
            <a:avLst/>
          </a:prstGeom>
        </p:spPr>
        <p:txBody>
          <a:bodyPr wrap="square">
            <a:spAutoFit/>
          </a:bodyPr>
          <a:lstStyle/>
          <a:p>
            <a:pPr>
              <a:spcBef>
                <a:spcPts val="0"/>
              </a:spcBef>
              <a:spcAft>
                <a:spcPts val="0"/>
              </a:spcAft>
            </a:pPr>
            <a:r>
              <a:rPr lang="en-GB" sz="3600" b="0" dirty="0">
                <a:solidFill>
                  <a:srgbClr val="660066"/>
                </a:solidFill>
                <a:effectLst>
                  <a:outerShdw blurRad="38100" dist="38100" dir="2700000" algn="tl">
                    <a:srgbClr val="C0C0C0"/>
                  </a:outerShdw>
                </a:effectLst>
                <a:latin typeface="Comic Sans MS" pitchFamily="66" charset="0"/>
              </a:rPr>
              <a:t>Massive Dirac Fermions </a:t>
            </a:r>
            <a:r>
              <a:rPr lang="en-GB" sz="3600" b="0" dirty="0" smtClean="0">
                <a:solidFill>
                  <a:srgbClr val="660066"/>
                </a:solidFill>
                <a:effectLst>
                  <a:outerShdw blurRad="38100" dist="38100" dir="2700000" algn="tl">
                    <a:srgbClr val="C0C0C0"/>
                  </a:outerShdw>
                </a:effectLst>
                <a:latin typeface="Comic Sans MS" pitchFamily="66" charset="0"/>
              </a:rPr>
              <a:t>in </a:t>
            </a:r>
          </a:p>
          <a:p>
            <a:pPr>
              <a:spcBef>
                <a:spcPts val="0"/>
              </a:spcBef>
              <a:spcAft>
                <a:spcPts val="0"/>
              </a:spcAft>
            </a:pPr>
            <a:r>
              <a:rPr lang="en-GB" sz="3600" b="0" dirty="0" smtClean="0">
                <a:solidFill>
                  <a:srgbClr val="660066"/>
                </a:solidFill>
                <a:effectLst>
                  <a:outerShdw blurRad="38100" dist="38100" dir="2700000" algn="tl">
                    <a:srgbClr val="C0C0C0"/>
                  </a:outerShdw>
                </a:effectLst>
                <a:latin typeface="Comic Sans MS" pitchFamily="66" charset="0"/>
              </a:rPr>
              <a:t>van </a:t>
            </a:r>
            <a:r>
              <a:rPr lang="en-GB" sz="3600" b="0" dirty="0">
                <a:solidFill>
                  <a:srgbClr val="660066"/>
                </a:solidFill>
                <a:effectLst>
                  <a:outerShdw blurRad="38100" dist="38100" dir="2700000" algn="tl">
                    <a:srgbClr val="C0C0C0"/>
                  </a:outerShdw>
                </a:effectLst>
                <a:latin typeface="Comic Sans MS" pitchFamily="66" charset="0"/>
              </a:rPr>
              <a:t>der Waals Heterostructure</a:t>
            </a:r>
          </a:p>
        </p:txBody>
      </p:sp>
      <p:sp>
        <p:nvSpPr>
          <p:cNvPr id="4" name="Line 8"/>
          <p:cNvSpPr>
            <a:spLocks noChangeShapeType="1"/>
          </p:cNvSpPr>
          <p:nvPr/>
        </p:nvSpPr>
        <p:spPr bwMode="auto">
          <a:xfrm>
            <a:off x="1188538" y="1203325"/>
            <a:ext cx="6786562" cy="17463"/>
          </a:xfrm>
          <a:prstGeom prst="line">
            <a:avLst/>
          </a:prstGeom>
          <a:noFill/>
          <a:ln w="76200">
            <a:solidFill>
              <a:srgbClr val="80008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fontAlgn="auto">
              <a:spcBef>
                <a:spcPts val="0"/>
              </a:spcBef>
              <a:spcAft>
                <a:spcPts val="0"/>
              </a:spcAft>
            </a:pPr>
            <a:endParaRPr lang="en-US" sz="1800" b="0">
              <a:solidFill>
                <a:prstClr val="black"/>
              </a:solidFill>
              <a:latin typeface="Calibri" panose="020F0502020204030204"/>
            </a:endParaRPr>
          </a:p>
        </p:txBody>
      </p:sp>
      <p:pic>
        <p:nvPicPr>
          <p:cNvPr id="4100" name="Picture 4" descr="http://www.sciencemag.org/content/340/6139/1427/F4.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r="73105"/>
          <a:stretch/>
        </p:blipFill>
        <p:spPr bwMode="auto">
          <a:xfrm>
            <a:off x="2651549" y="1772358"/>
            <a:ext cx="1448023" cy="31504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sciencemag.org/content/340/6139/1427/F1.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41837" t="69905" r="-1159" b="196"/>
          <a:stretch/>
        </p:blipFill>
        <p:spPr bwMode="auto">
          <a:xfrm>
            <a:off x="257314" y="4935936"/>
            <a:ext cx="4282436"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sciencemag.org/content/340/6139/1427/F4.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l="74946" t="-1400" b="1851"/>
          <a:stretch/>
        </p:blipFill>
        <p:spPr bwMode="auto">
          <a:xfrm>
            <a:off x="724713" y="1767861"/>
            <a:ext cx="1348904" cy="3136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8950" y="6409481"/>
            <a:ext cx="343715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defPPr>
              <a:defRPr lang="en-GB"/>
            </a:defPPr>
            <a:lvl1pPr algn="ctr" eaLnBrk="0" fontAlgn="base" hangingPunct="0">
              <a:spcBef>
                <a:spcPct val="0"/>
              </a:spcBef>
              <a:spcAft>
                <a:spcPct val="0"/>
              </a:spcAft>
              <a:defRPr>
                <a:effectLst>
                  <a:outerShdw blurRad="38100" dist="38100" dir="2700000" algn="tl">
                    <a:srgbClr val="C0C0C0"/>
                  </a:outerShdw>
                </a:effectLst>
                <a:latin typeface="Arial Narrow" pitchFamily="34"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n-GB" sz="1800" b="0" dirty="0" smtClean="0">
                <a:solidFill>
                  <a:prstClr val="black"/>
                </a:solidFill>
              </a:rPr>
              <a:t>Hunt et al., </a:t>
            </a:r>
            <a:r>
              <a:rPr lang="en-GB" sz="1800" b="0" i="1" dirty="0" smtClean="0">
                <a:solidFill>
                  <a:prstClr val="black"/>
                </a:solidFill>
              </a:rPr>
              <a:t>Science.,</a:t>
            </a:r>
            <a:r>
              <a:rPr lang="en-GB" sz="1800" b="0" dirty="0" smtClean="0">
                <a:solidFill>
                  <a:prstClr val="black"/>
                </a:solidFill>
              </a:rPr>
              <a:t> </a:t>
            </a:r>
            <a:r>
              <a:rPr lang="en-GB" sz="1800" dirty="0" smtClean="0">
                <a:solidFill>
                  <a:prstClr val="black"/>
                </a:solidFill>
              </a:rPr>
              <a:t>340</a:t>
            </a:r>
            <a:r>
              <a:rPr lang="en-GB" sz="1800" b="0" dirty="0" smtClean="0">
                <a:solidFill>
                  <a:prstClr val="black"/>
                </a:solidFill>
              </a:rPr>
              <a:t>, 1427 (2013)</a:t>
            </a:r>
            <a:endParaRPr lang="en-GB" sz="1800" b="0" dirty="0">
              <a:solidFill>
                <a:prstClr val="black"/>
              </a:solidFill>
            </a:endParaRPr>
          </a:p>
        </p:txBody>
      </p:sp>
      <p:sp>
        <p:nvSpPr>
          <p:cNvPr id="9" name="TextBox 8"/>
          <p:cNvSpPr txBox="1"/>
          <p:nvPr/>
        </p:nvSpPr>
        <p:spPr>
          <a:xfrm>
            <a:off x="567686" y="1273732"/>
            <a:ext cx="683751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defPPr>
              <a:defRPr lang="en-GB"/>
            </a:defPPr>
            <a:lvl1pPr algn="ctr" eaLnBrk="0" fontAlgn="base" hangingPunct="0">
              <a:spcBef>
                <a:spcPct val="0"/>
              </a:spcBef>
              <a:spcAft>
                <a:spcPct val="0"/>
              </a:spcAft>
              <a:defRPr>
                <a:effectLst>
                  <a:outerShdw blurRad="38100" dist="38100" dir="2700000" algn="tl">
                    <a:srgbClr val="C0C0C0"/>
                  </a:outerShdw>
                </a:effectLst>
                <a:latin typeface="Arial Narrow" pitchFamily="34"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n-GB" sz="2400" b="0" dirty="0" smtClean="0">
                <a:solidFill>
                  <a:prstClr val="black"/>
                </a:solidFill>
                <a:latin typeface="Calibri" panose="020F0502020204030204"/>
              </a:rPr>
              <a:t>A gap opens at the Dirac point in aligned structures,   </a:t>
            </a:r>
            <a:endParaRPr lang="en-GB" sz="2400" b="0" dirty="0">
              <a:solidFill>
                <a:prstClr val="black"/>
              </a:solidFill>
              <a:latin typeface="Calibri" panose="020F0502020204030204"/>
            </a:endParaRP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833" y="1865601"/>
            <a:ext cx="4264819" cy="206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8335" y="3657163"/>
            <a:ext cx="2286953" cy="2643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270054" y="6375936"/>
            <a:ext cx="372890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defPPr>
              <a:defRPr lang="en-GB"/>
            </a:defPPr>
            <a:lvl1pPr algn="ctr" eaLnBrk="0" fontAlgn="base" hangingPunct="0">
              <a:spcBef>
                <a:spcPct val="0"/>
              </a:spcBef>
              <a:spcAft>
                <a:spcPct val="0"/>
              </a:spcAft>
              <a:defRPr>
                <a:effectLst>
                  <a:outerShdw blurRad="38100" dist="38100" dir="2700000" algn="tl">
                    <a:srgbClr val="C0C0C0"/>
                  </a:outerShdw>
                </a:effectLst>
                <a:latin typeface="Arial Narrow" pitchFamily="34"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fr-FR" sz="1800" b="0" dirty="0" smtClean="0">
                <a:solidFill>
                  <a:prstClr val="black"/>
                </a:solidFill>
              </a:rPr>
              <a:t>Chen et al., Nature </a:t>
            </a:r>
            <a:r>
              <a:rPr lang="fr-FR" sz="1800" b="0" dirty="0" err="1" smtClean="0">
                <a:solidFill>
                  <a:prstClr val="black"/>
                </a:solidFill>
              </a:rPr>
              <a:t>Comm</a:t>
            </a:r>
            <a:r>
              <a:rPr lang="fr-FR" sz="1800" b="0" dirty="0" smtClean="0">
                <a:solidFill>
                  <a:prstClr val="black"/>
                </a:solidFill>
              </a:rPr>
              <a:t>. </a:t>
            </a:r>
            <a:r>
              <a:rPr lang="fr-FR" sz="1800" dirty="0" smtClean="0">
                <a:solidFill>
                  <a:prstClr val="black"/>
                </a:solidFill>
              </a:rPr>
              <a:t>5</a:t>
            </a:r>
            <a:r>
              <a:rPr lang="fr-FR" sz="1800" b="0" dirty="0">
                <a:solidFill>
                  <a:prstClr val="black"/>
                </a:solidFill>
                <a:effectLst/>
              </a:rPr>
              <a:t>, </a:t>
            </a:r>
            <a:r>
              <a:rPr lang="fr-FR" sz="1800" b="0" dirty="0" smtClean="0">
                <a:solidFill>
                  <a:prstClr val="black"/>
                </a:solidFill>
              </a:rPr>
              <a:t>4461 (2014)</a:t>
            </a:r>
            <a:endParaRPr lang="en-GB" sz="1800" b="0" dirty="0">
              <a:solidFill>
                <a:prstClr val="black"/>
              </a:solidFill>
            </a:endParaRPr>
          </a:p>
        </p:txBody>
      </p:sp>
      <mc:AlternateContent xmlns:mc="http://schemas.openxmlformats.org/markup-compatibility/2006" xmlns:a14="http://schemas.microsoft.com/office/drawing/2010/main">
        <mc:Choice Requires="a14">
          <p:sp>
            <p:nvSpPr>
              <p:cNvPr id="10" name="TextBox 9"/>
              <p:cNvSpPr txBox="1"/>
              <p:nvPr/>
            </p:nvSpPr>
            <p:spPr>
              <a:xfrm>
                <a:off x="7103363" y="1319898"/>
                <a:ext cx="1410258" cy="369332"/>
              </a:xfrm>
              <a:prstGeom prst="rect">
                <a:avLst/>
              </a:prstGeom>
              <a:noFill/>
            </p:spPr>
            <p:txBody>
              <a:bodyPr wrap="none" rtlCol="0">
                <a:spAutoFit/>
              </a:bodyPr>
              <a:lstStyle/>
              <a:p>
                <a:pPr algn="l" fontAlgn="auto">
                  <a:spcBef>
                    <a:spcPts val="0"/>
                  </a:spcBef>
                  <a:spcAft>
                    <a:spcPts val="0"/>
                  </a:spcAft>
                </a:pPr>
                <a14:m>
                  <m:oMathPara xmlns:m="http://schemas.openxmlformats.org/officeDocument/2006/math">
                    <m:oMathParaPr>
                      <m:jc m:val="centerGroup"/>
                    </m:oMathParaPr>
                    <m:oMath xmlns:m="http://schemas.openxmlformats.org/officeDocument/2006/math">
                      <m:r>
                        <a:rPr lang="en-GB" sz="1800" b="0" i="1" smtClean="0">
                          <a:solidFill>
                            <a:prstClr val="black"/>
                          </a:solidFill>
                          <a:latin typeface="Cambria Math"/>
                          <a:ea typeface="Cambria Math"/>
                        </a:rPr>
                        <m:t>∆ ~ 38 </m:t>
                      </m:r>
                      <m:r>
                        <m:rPr>
                          <m:sty m:val="p"/>
                        </m:rPr>
                        <a:rPr lang="en-GB" sz="1800" b="0" smtClean="0">
                          <a:solidFill>
                            <a:prstClr val="black"/>
                          </a:solidFill>
                          <a:latin typeface="Cambria Math"/>
                          <a:ea typeface="Cambria Math"/>
                        </a:rPr>
                        <m:t>meV</m:t>
                      </m:r>
                    </m:oMath>
                  </m:oMathPara>
                </a14:m>
                <a:endParaRPr lang="en-GB" sz="1800" b="0" dirty="0">
                  <a:solidFill>
                    <a:prstClr val="black"/>
                  </a:solidFill>
                  <a:latin typeface="Calibri" panose="020F0502020204030204"/>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103363" y="1319898"/>
                <a:ext cx="1410258" cy="369332"/>
              </a:xfrm>
              <a:prstGeom prst="rect">
                <a:avLst/>
              </a:prstGeom>
              <a:blipFill rotWithShape="1">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2731929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Line 71"/>
          <p:cNvSpPr>
            <a:spLocks noChangeShapeType="1"/>
          </p:cNvSpPr>
          <p:nvPr/>
        </p:nvSpPr>
        <p:spPr bwMode="auto">
          <a:xfrm>
            <a:off x="1116012" y="1409229"/>
            <a:ext cx="6911975" cy="0"/>
          </a:xfrm>
          <a:prstGeom prst="line">
            <a:avLst/>
          </a:prstGeom>
          <a:noFill/>
          <a:ln w="76200">
            <a:solidFill>
              <a:srgbClr val="80008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fontAlgn="auto">
              <a:spcBef>
                <a:spcPts val="0"/>
              </a:spcBef>
              <a:spcAft>
                <a:spcPts val="0"/>
              </a:spcAft>
              <a:defRPr/>
            </a:pPr>
            <a:endParaRPr lang="en-US" sz="3200" b="0">
              <a:solidFill>
                <a:srgbClr val="000000"/>
              </a:solidFill>
              <a:effectLst>
                <a:outerShdw blurRad="38100" dist="38100" dir="2700000" algn="tl">
                  <a:srgbClr val="000000">
                    <a:alpha val="43137"/>
                  </a:srgbClr>
                </a:outerShdw>
              </a:effectLst>
              <a:latin typeface="Calibri" panose="020F0502020204030204"/>
            </a:endParaRPr>
          </a:p>
        </p:txBody>
      </p:sp>
      <p:sp>
        <p:nvSpPr>
          <p:cNvPr id="3" name="Rectangle 17"/>
          <p:cNvSpPr>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en-GB" sz="4000" b="0" dirty="0" smtClean="0">
                <a:solidFill>
                  <a:srgbClr val="660066"/>
                </a:solidFill>
                <a:effectLst>
                  <a:outerShdw blurRad="38100" dist="38100" dir="2700000" algn="tl">
                    <a:srgbClr val="C0C0C0"/>
                  </a:outerShdw>
                </a:effectLst>
                <a:latin typeface="Comic Sans MS" pitchFamily="66" charset="0"/>
              </a:rPr>
              <a:t>Berry Curvature</a:t>
            </a:r>
          </a:p>
        </p:txBody>
      </p:sp>
      <mc:AlternateContent xmlns:mc="http://schemas.openxmlformats.org/markup-compatibility/2006" xmlns:a14="http://schemas.microsoft.com/office/drawing/2010/main">
        <mc:Choice Requires="a14">
          <p:sp>
            <p:nvSpPr>
              <p:cNvPr id="4" name="Rectangle 3"/>
              <p:cNvSpPr/>
              <p:nvPr/>
            </p:nvSpPr>
            <p:spPr>
              <a:xfrm>
                <a:off x="297724" y="1563890"/>
                <a:ext cx="8420974" cy="1177887"/>
              </a:xfrm>
              <a:prstGeom prst="rect">
                <a:avLst/>
              </a:prstGeom>
            </p:spPr>
            <p:txBody>
              <a:bodyPr wrap="square">
                <a:spAutoFit/>
              </a:bodyPr>
              <a:lstStyle/>
              <a:p>
                <a:pPr algn="l" fontAlgn="auto">
                  <a:spcBef>
                    <a:spcPts val="0"/>
                  </a:spcBef>
                  <a:spcAft>
                    <a:spcPts val="1200"/>
                  </a:spcAft>
                </a:pPr>
                <a:r>
                  <a:rPr lang="en-GB" sz="2000" b="0" dirty="0" smtClean="0">
                    <a:solidFill>
                      <a:prstClr val="black"/>
                    </a:solidFill>
                    <a:latin typeface="Times New Roman" panose="02020603050405020304" pitchFamily="18" charset="0"/>
                    <a:cs typeface="Times New Roman" panose="02020603050405020304" pitchFamily="18" charset="0"/>
                  </a:rPr>
                  <a:t>The Berry curvature is an intrinsic property of the bend structure:  if </a:t>
                </a:r>
                <a14:m>
                  <m:oMath xmlns:m="http://schemas.openxmlformats.org/officeDocument/2006/math">
                    <m:r>
                      <a:rPr lang="en-GB" sz="2000" b="0" i="1">
                        <a:solidFill>
                          <a:prstClr val="black"/>
                        </a:solidFill>
                        <a:latin typeface="Cambria Math"/>
                      </a:rPr>
                      <m:t>|</m:t>
                    </m:r>
                    <m:d>
                      <m:dPr>
                        <m:begChr m:val=""/>
                        <m:endChr m:val="⟩"/>
                        <m:ctrlPr>
                          <a:rPr lang="en-GB" sz="2000" b="0" i="1">
                            <a:solidFill>
                              <a:prstClr val="black"/>
                            </a:solidFill>
                            <a:latin typeface="Cambria Math"/>
                          </a:rPr>
                        </m:ctrlPr>
                      </m:dPr>
                      <m:e>
                        <m:r>
                          <a:rPr lang="en-GB" sz="2000" b="0" i="1">
                            <a:solidFill>
                              <a:prstClr val="black"/>
                            </a:solidFill>
                            <a:latin typeface="Cambria Math"/>
                          </a:rPr>
                          <m:t>𝑢</m:t>
                        </m:r>
                        <m:d>
                          <m:dPr>
                            <m:ctrlPr>
                              <a:rPr lang="en-GB" sz="2000" b="0" i="1">
                                <a:solidFill>
                                  <a:prstClr val="black"/>
                                </a:solidFill>
                                <a:latin typeface="Cambria Math"/>
                              </a:rPr>
                            </m:ctrlPr>
                          </m:dPr>
                          <m:e>
                            <m:r>
                              <a:rPr lang="en-GB" sz="2000" i="1">
                                <a:solidFill>
                                  <a:prstClr val="black"/>
                                </a:solidFill>
                                <a:latin typeface="Cambria Math"/>
                              </a:rPr>
                              <m:t>𝒌</m:t>
                            </m:r>
                          </m:e>
                        </m:d>
                      </m:e>
                    </m:d>
                  </m:oMath>
                </a14:m>
                <a:r>
                  <a:rPr lang="en-GB" sz="2000" b="0" dirty="0" smtClean="0">
                    <a:solidFill>
                      <a:prstClr val="black"/>
                    </a:solidFill>
                    <a:latin typeface="Times New Roman" panose="02020603050405020304" pitchFamily="18" charset="0"/>
                    <a:cs typeface="Times New Roman" panose="02020603050405020304" pitchFamily="18" charset="0"/>
                  </a:rPr>
                  <a:t> is the </a:t>
                </a:r>
                <a:r>
                  <a:rPr lang="en-GB" sz="2000" b="0" dirty="0" err="1" smtClean="0">
                    <a:solidFill>
                      <a:prstClr val="black"/>
                    </a:solidFill>
                    <a:latin typeface="Times New Roman" panose="02020603050405020304" pitchFamily="18" charset="0"/>
                    <a:cs typeface="Times New Roman" panose="02020603050405020304" pitchFamily="18" charset="0"/>
                  </a:rPr>
                  <a:t>eigenstate</a:t>
                </a:r>
                <a:r>
                  <a:rPr lang="en-GB" sz="2000" b="0" dirty="0" smtClean="0">
                    <a:solidFill>
                      <a:prstClr val="black"/>
                    </a:solidFill>
                    <a:latin typeface="Times New Roman" panose="02020603050405020304" pitchFamily="18" charset="0"/>
                    <a:cs typeface="Times New Roman" panose="02020603050405020304" pitchFamily="18" charset="0"/>
                  </a:rPr>
                  <a:t> of the Hamiltonian   </a:t>
                </a:r>
                <a14:m>
                  <m:oMath xmlns:m="http://schemas.openxmlformats.org/officeDocument/2006/math">
                    <m:acc>
                      <m:accPr>
                        <m:chr m:val="̂"/>
                        <m:ctrlPr>
                          <a:rPr lang="en-GB" sz="2000" b="0" i="1" smtClean="0">
                            <a:solidFill>
                              <a:prstClr val="black"/>
                            </a:solidFill>
                            <a:latin typeface="Cambria Math"/>
                          </a:rPr>
                        </m:ctrlPr>
                      </m:accPr>
                      <m:e>
                        <m:r>
                          <a:rPr lang="en-GB" sz="2000" b="0" i="1" smtClean="0">
                            <a:solidFill>
                              <a:prstClr val="black"/>
                            </a:solidFill>
                            <a:latin typeface="Cambria Math"/>
                          </a:rPr>
                          <m:t>𝐻</m:t>
                        </m:r>
                      </m:e>
                    </m:acc>
                  </m:oMath>
                </a14:m>
                <a:r>
                  <a:rPr lang="en-GB" sz="2000" b="0" dirty="0" smtClean="0">
                    <a:solidFill>
                      <a:prstClr val="black"/>
                    </a:solidFill>
                    <a:latin typeface="Times New Roman" panose="02020603050405020304" pitchFamily="18" charset="0"/>
                    <a:cs typeface="Times New Roman" panose="02020603050405020304" pitchFamily="18" charset="0"/>
                  </a:rPr>
                  <a:t>, then the Berry curvature (density) </a:t>
                </a:r>
                <a14:m>
                  <m:oMath xmlns:m="http://schemas.openxmlformats.org/officeDocument/2006/math">
                    <m:r>
                      <a:rPr lang="el-GR" sz="2000" i="1" smtClean="0">
                        <a:solidFill>
                          <a:prstClr val="black"/>
                        </a:solidFill>
                        <a:latin typeface="Cambria Math"/>
                        <a:ea typeface="Cambria Math"/>
                      </a:rPr>
                      <m:t>𝜴</m:t>
                    </m:r>
                    <m:d>
                      <m:dPr>
                        <m:ctrlPr>
                          <a:rPr lang="en-GB" sz="2000" b="0" i="1" smtClean="0">
                            <a:solidFill>
                              <a:prstClr val="black"/>
                            </a:solidFill>
                            <a:latin typeface="Cambria Math"/>
                            <a:ea typeface="Cambria Math"/>
                          </a:rPr>
                        </m:ctrlPr>
                      </m:dPr>
                      <m:e>
                        <m:r>
                          <a:rPr lang="en-GB" sz="2000" i="1" smtClean="0">
                            <a:solidFill>
                              <a:prstClr val="black"/>
                            </a:solidFill>
                            <a:latin typeface="Cambria Math"/>
                            <a:ea typeface="Cambria Math"/>
                          </a:rPr>
                          <m:t>𝒌</m:t>
                        </m:r>
                      </m:e>
                    </m:d>
                  </m:oMath>
                </a14:m>
                <a:r>
                  <a:rPr lang="en-GB" sz="2000" b="0" dirty="0" smtClean="0">
                    <a:solidFill>
                      <a:prstClr val="black"/>
                    </a:solidFill>
                    <a:latin typeface="Times New Roman" panose="02020603050405020304" pitchFamily="18" charset="0"/>
                    <a:cs typeface="Times New Roman" panose="02020603050405020304" pitchFamily="18" charset="0"/>
                  </a:rPr>
                  <a:t> is:</a:t>
                </a:r>
              </a:p>
              <a:p>
                <a:pPr algn="l" fontAlgn="auto">
                  <a:spcBef>
                    <a:spcPts val="1800"/>
                  </a:spcBef>
                  <a:spcAft>
                    <a:spcPts val="0"/>
                  </a:spcAft>
                </a:pPr>
                <a14:m>
                  <m:oMathPara xmlns:m="http://schemas.openxmlformats.org/officeDocument/2006/math">
                    <m:oMathParaPr>
                      <m:jc m:val="centerGroup"/>
                    </m:oMathParaPr>
                    <m:oMath xmlns:m="http://schemas.openxmlformats.org/officeDocument/2006/math">
                      <m:r>
                        <a:rPr lang="el-GR" sz="2000" i="1">
                          <a:solidFill>
                            <a:prstClr val="black"/>
                          </a:solidFill>
                          <a:latin typeface="Cambria Math"/>
                          <a:ea typeface="Cambria Math"/>
                        </a:rPr>
                        <m:t>𝜴</m:t>
                      </m:r>
                      <m:d>
                        <m:dPr>
                          <m:ctrlPr>
                            <a:rPr lang="en-GB" sz="2000" b="0" i="1">
                              <a:solidFill>
                                <a:prstClr val="black"/>
                              </a:solidFill>
                              <a:latin typeface="Cambria Math"/>
                              <a:ea typeface="Cambria Math"/>
                            </a:rPr>
                          </m:ctrlPr>
                        </m:dPr>
                        <m:e>
                          <m:r>
                            <a:rPr lang="en-GB" sz="2000" i="1">
                              <a:solidFill>
                                <a:prstClr val="black"/>
                              </a:solidFill>
                              <a:latin typeface="Cambria Math"/>
                              <a:ea typeface="Cambria Math"/>
                            </a:rPr>
                            <m:t>𝒌</m:t>
                          </m:r>
                        </m:e>
                      </m:d>
                      <m:r>
                        <a:rPr lang="en-GB" sz="2000" b="0" i="1" smtClean="0">
                          <a:solidFill>
                            <a:prstClr val="black"/>
                          </a:solidFill>
                          <a:latin typeface="Cambria Math"/>
                          <a:ea typeface="Cambria Math"/>
                        </a:rPr>
                        <m:t>=</m:t>
                      </m:r>
                      <m:sSub>
                        <m:sSubPr>
                          <m:ctrlPr>
                            <a:rPr lang="en-GB" sz="2000" i="1" smtClean="0">
                              <a:solidFill>
                                <a:prstClr val="black"/>
                              </a:solidFill>
                              <a:latin typeface="Cambria Math"/>
                              <a:ea typeface="Cambria Math"/>
                            </a:rPr>
                          </m:ctrlPr>
                        </m:sSubPr>
                        <m:e>
                          <m:r>
                            <a:rPr lang="en-GB" sz="2000" i="1" smtClean="0">
                              <a:solidFill>
                                <a:prstClr val="black"/>
                              </a:solidFill>
                              <a:latin typeface="Cambria Math"/>
                              <a:ea typeface="Cambria Math"/>
                            </a:rPr>
                            <m:t>𝜵</m:t>
                          </m:r>
                        </m:e>
                        <m:sub>
                          <m:r>
                            <a:rPr lang="en-GB" sz="2000" i="1" smtClean="0">
                              <a:solidFill>
                                <a:prstClr val="black"/>
                              </a:solidFill>
                              <a:latin typeface="Cambria Math"/>
                              <a:ea typeface="Cambria Math"/>
                            </a:rPr>
                            <m:t>𝒌</m:t>
                          </m:r>
                        </m:sub>
                      </m:sSub>
                      <m:r>
                        <a:rPr lang="en-GB" sz="2000" b="0" i="1" smtClean="0">
                          <a:solidFill>
                            <a:prstClr val="black"/>
                          </a:solidFill>
                          <a:latin typeface="Cambria Math"/>
                          <a:ea typeface="Cambria Math"/>
                        </a:rPr>
                        <m:t>×</m:t>
                      </m:r>
                      <m:r>
                        <a:rPr lang="en-GB" sz="2000" i="1" smtClean="0">
                          <a:solidFill>
                            <a:prstClr val="black"/>
                          </a:solidFill>
                          <a:latin typeface="Cambria Math"/>
                          <a:ea typeface="Cambria Math"/>
                        </a:rPr>
                        <m:t>𝑨</m:t>
                      </m:r>
                      <m:d>
                        <m:dPr>
                          <m:ctrlPr>
                            <a:rPr lang="en-GB" sz="2000" b="0" i="1" smtClean="0">
                              <a:solidFill>
                                <a:prstClr val="black"/>
                              </a:solidFill>
                              <a:latin typeface="Cambria Math"/>
                              <a:ea typeface="Cambria Math"/>
                            </a:rPr>
                          </m:ctrlPr>
                        </m:dPr>
                        <m:e>
                          <m:r>
                            <a:rPr lang="en-GB" sz="2000" i="1" smtClean="0">
                              <a:solidFill>
                                <a:prstClr val="black"/>
                              </a:solidFill>
                              <a:latin typeface="Cambria Math"/>
                              <a:ea typeface="Cambria Math"/>
                            </a:rPr>
                            <m:t>𝒌</m:t>
                          </m:r>
                        </m:e>
                      </m:d>
                      <m:r>
                        <a:rPr lang="en-GB" sz="2000" b="0" i="1" smtClean="0">
                          <a:solidFill>
                            <a:prstClr val="black"/>
                          </a:solidFill>
                          <a:latin typeface="Cambria Math"/>
                          <a:ea typeface="Cambria Math"/>
                        </a:rPr>
                        <m:t>, </m:t>
                      </m:r>
                      <m:r>
                        <a:rPr lang="en-GB" sz="2000" b="0" smtClean="0">
                          <a:solidFill>
                            <a:prstClr val="black"/>
                          </a:solidFill>
                          <a:latin typeface="Cambria Math"/>
                          <a:ea typeface="Cambria Math"/>
                        </a:rPr>
                        <m:t> </m:t>
                      </m:r>
                      <m:r>
                        <m:rPr>
                          <m:sty m:val="p"/>
                        </m:rPr>
                        <a:rPr lang="en-GB" sz="2000" b="0" smtClean="0">
                          <a:solidFill>
                            <a:prstClr val="black"/>
                          </a:solidFill>
                          <a:latin typeface="Cambria Math"/>
                          <a:ea typeface="Cambria Math"/>
                        </a:rPr>
                        <m:t>where</m:t>
                      </m:r>
                      <m:r>
                        <a:rPr lang="en-GB" sz="2000" b="0" smtClean="0">
                          <a:solidFill>
                            <a:prstClr val="black"/>
                          </a:solidFill>
                          <a:latin typeface="Cambria Math"/>
                          <a:ea typeface="Cambria Math"/>
                        </a:rPr>
                        <m:t> </m:t>
                      </m:r>
                      <m:r>
                        <a:rPr lang="en-GB" sz="2000" i="1" smtClean="0">
                          <a:solidFill>
                            <a:prstClr val="black"/>
                          </a:solidFill>
                          <a:latin typeface="Cambria Math"/>
                          <a:ea typeface="Cambria Math"/>
                        </a:rPr>
                        <m:t> </m:t>
                      </m:r>
                      <m:r>
                        <a:rPr lang="en-GB" sz="2000" i="1" smtClean="0">
                          <a:solidFill>
                            <a:prstClr val="black"/>
                          </a:solidFill>
                          <a:latin typeface="Cambria Math"/>
                          <a:ea typeface="Cambria Math"/>
                        </a:rPr>
                        <m:t>𝑨</m:t>
                      </m:r>
                      <m:d>
                        <m:dPr>
                          <m:ctrlPr>
                            <a:rPr lang="en-GB" sz="2000" b="0" i="1" smtClean="0">
                              <a:solidFill>
                                <a:prstClr val="black"/>
                              </a:solidFill>
                              <a:latin typeface="Cambria Math"/>
                              <a:ea typeface="Cambria Math"/>
                            </a:rPr>
                          </m:ctrlPr>
                        </m:dPr>
                        <m:e>
                          <m:r>
                            <a:rPr lang="en-GB" sz="2000" i="1" smtClean="0">
                              <a:solidFill>
                                <a:prstClr val="black"/>
                              </a:solidFill>
                              <a:latin typeface="Cambria Math"/>
                              <a:ea typeface="Cambria Math"/>
                            </a:rPr>
                            <m:t>𝒌</m:t>
                          </m:r>
                        </m:e>
                      </m:d>
                      <m:r>
                        <a:rPr lang="en-GB" sz="2000" b="0" i="1" smtClean="0">
                          <a:solidFill>
                            <a:prstClr val="black"/>
                          </a:solidFill>
                          <a:latin typeface="Cambria Math"/>
                          <a:ea typeface="Cambria Math"/>
                        </a:rPr>
                        <m:t>=</m:t>
                      </m:r>
                      <m:r>
                        <a:rPr lang="en-GB" sz="2000" b="0" i="1" smtClean="0">
                          <a:solidFill>
                            <a:prstClr val="black"/>
                          </a:solidFill>
                          <a:latin typeface="Cambria Math"/>
                          <a:ea typeface="Cambria Math"/>
                        </a:rPr>
                        <m:t>𝑖</m:t>
                      </m:r>
                      <m:d>
                        <m:dPr>
                          <m:begChr m:val="⟨"/>
                          <m:endChr m:val="⟩"/>
                          <m:ctrlPr>
                            <a:rPr lang="en-GB" sz="2000" b="0" i="1" smtClean="0">
                              <a:solidFill>
                                <a:prstClr val="black"/>
                              </a:solidFill>
                              <a:latin typeface="Cambria Math"/>
                              <a:ea typeface="Cambria Math"/>
                            </a:rPr>
                          </m:ctrlPr>
                        </m:dPr>
                        <m:e>
                          <m:r>
                            <a:rPr lang="en-GB" sz="2000" b="0" i="1" smtClean="0">
                              <a:solidFill>
                                <a:prstClr val="black"/>
                              </a:solidFill>
                              <a:latin typeface="Cambria Math"/>
                              <a:ea typeface="Cambria Math"/>
                            </a:rPr>
                            <m:t>𝑢</m:t>
                          </m:r>
                          <m:r>
                            <a:rPr lang="en-GB" sz="2000" b="0" i="1" smtClean="0">
                              <a:solidFill>
                                <a:prstClr val="black"/>
                              </a:solidFill>
                              <a:latin typeface="Cambria Math"/>
                              <a:ea typeface="Cambria Math"/>
                            </a:rPr>
                            <m:t>(</m:t>
                          </m:r>
                          <m:r>
                            <a:rPr lang="en-GB" sz="2000" i="1" smtClean="0">
                              <a:solidFill>
                                <a:prstClr val="black"/>
                              </a:solidFill>
                              <a:latin typeface="Cambria Math"/>
                              <a:ea typeface="Cambria Math"/>
                            </a:rPr>
                            <m:t>𝒌</m:t>
                          </m:r>
                          <m:r>
                            <a:rPr lang="en-GB" sz="2000" b="0" i="1" smtClean="0">
                              <a:solidFill>
                                <a:prstClr val="black"/>
                              </a:solidFill>
                              <a:latin typeface="Cambria Math"/>
                              <a:ea typeface="Cambria Math"/>
                            </a:rPr>
                            <m:t>)</m:t>
                          </m:r>
                        </m:e>
                        <m:e>
                          <m:sSub>
                            <m:sSubPr>
                              <m:ctrlPr>
                                <a:rPr lang="en-GB" sz="2000" i="1">
                                  <a:solidFill>
                                    <a:prstClr val="black"/>
                                  </a:solidFill>
                                  <a:latin typeface="Cambria Math"/>
                                  <a:ea typeface="Cambria Math"/>
                                </a:rPr>
                              </m:ctrlPr>
                            </m:sSubPr>
                            <m:e>
                              <m:r>
                                <a:rPr lang="en-GB" sz="2000" i="1">
                                  <a:solidFill>
                                    <a:prstClr val="black"/>
                                  </a:solidFill>
                                  <a:latin typeface="Cambria Math"/>
                                  <a:ea typeface="Cambria Math"/>
                                </a:rPr>
                                <m:t>𝜵</m:t>
                              </m:r>
                            </m:e>
                            <m:sub>
                              <m:r>
                                <a:rPr lang="en-GB" sz="2000" i="1">
                                  <a:solidFill>
                                    <a:prstClr val="black"/>
                                  </a:solidFill>
                                  <a:latin typeface="Cambria Math"/>
                                  <a:ea typeface="Cambria Math"/>
                                </a:rPr>
                                <m:t>𝒌</m:t>
                              </m:r>
                            </m:sub>
                          </m:sSub>
                        </m:e>
                        <m:e>
                          <m:r>
                            <a:rPr lang="en-GB" sz="2000" b="0" i="1" smtClean="0">
                              <a:solidFill>
                                <a:prstClr val="black"/>
                              </a:solidFill>
                              <a:latin typeface="Cambria Math"/>
                              <a:ea typeface="Cambria Math"/>
                            </a:rPr>
                            <m:t>𝑢</m:t>
                          </m:r>
                          <m:r>
                            <a:rPr lang="en-GB" sz="2000" b="0" i="1" smtClean="0">
                              <a:solidFill>
                                <a:prstClr val="black"/>
                              </a:solidFill>
                              <a:latin typeface="Cambria Math"/>
                              <a:ea typeface="Cambria Math"/>
                            </a:rPr>
                            <m:t>(</m:t>
                          </m:r>
                          <m:r>
                            <a:rPr lang="en-GB" sz="2000" i="1" smtClean="0">
                              <a:solidFill>
                                <a:prstClr val="black"/>
                              </a:solidFill>
                              <a:latin typeface="Cambria Math"/>
                              <a:ea typeface="Cambria Math"/>
                            </a:rPr>
                            <m:t>𝒌</m:t>
                          </m:r>
                          <m:r>
                            <a:rPr lang="en-GB" sz="2000" b="0" i="1" smtClean="0">
                              <a:solidFill>
                                <a:prstClr val="black"/>
                              </a:solidFill>
                              <a:latin typeface="Cambria Math"/>
                              <a:ea typeface="Cambria Math"/>
                            </a:rPr>
                            <m:t>)</m:t>
                          </m:r>
                        </m:e>
                      </m:d>
                    </m:oMath>
                  </m:oMathPara>
                </a14:m>
                <a:endParaRPr lang="en-GB" sz="2000" b="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97724" y="1563890"/>
                <a:ext cx="8420974" cy="1177887"/>
              </a:xfrm>
              <a:prstGeom prst="rect">
                <a:avLst/>
              </a:prstGeom>
              <a:blipFill rotWithShape="1">
                <a:blip r:embed="rId2"/>
                <a:stretch>
                  <a:fillRect l="-797" t="-41451" r="-724" b="-518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484978" y="4773875"/>
                <a:ext cx="6953314" cy="913007"/>
              </a:xfrm>
              <a:prstGeom prst="rect">
                <a:avLst/>
              </a:prstGeom>
            </p:spPr>
            <p:txBody>
              <a:bodyPr wrap="none">
                <a:spAutoFit/>
              </a:bodyPr>
              <a:lstStyle/>
              <a:p>
                <a:pPr algn="l" fontAlgn="auto">
                  <a:spcBef>
                    <a:spcPts val="0"/>
                  </a:spcBef>
                  <a:spcAft>
                    <a:spcPts val="0"/>
                  </a:spcAft>
                </a:pPr>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a:rPr>
                        <m:t>𝒗</m:t>
                      </m:r>
                      <m:d>
                        <m:dPr>
                          <m:ctrlPr>
                            <a:rPr lang="en-GB" i="1">
                              <a:solidFill>
                                <a:prstClr val="black"/>
                              </a:solidFill>
                              <a:latin typeface="Cambria Math"/>
                            </a:rPr>
                          </m:ctrlPr>
                        </m:dPr>
                        <m:e>
                          <m:r>
                            <a:rPr lang="en-GB" i="1">
                              <a:solidFill>
                                <a:prstClr val="black"/>
                              </a:solidFill>
                              <a:latin typeface="Cambria Math" panose="02040503050406030204" pitchFamily="18" charset="0"/>
                            </a:rPr>
                            <m:t>𝒌</m:t>
                          </m:r>
                        </m:e>
                      </m:d>
                      <m:r>
                        <a:rPr lang="en-GB" i="1">
                          <a:solidFill>
                            <a:prstClr val="black"/>
                          </a:solidFill>
                          <a:latin typeface="Cambria Math" panose="02040503050406030204" pitchFamily="18" charset="0"/>
                        </a:rPr>
                        <m:t>=</m:t>
                      </m:r>
                      <m:f>
                        <m:fPr>
                          <m:ctrlPr>
                            <a:rPr lang="en-GB" i="1" smtClean="0">
                              <a:solidFill>
                                <a:prstClr val="black"/>
                              </a:solidFill>
                              <a:latin typeface="Cambria Math"/>
                            </a:rPr>
                          </m:ctrlPr>
                        </m:fPr>
                        <m:num>
                          <m:r>
                            <a:rPr lang="en-US" b="0" i="1" smtClean="0">
                              <a:solidFill>
                                <a:prstClr val="black"/>
                              </a:solidFill>
                              <a:latin typeface="Cambria Math" panose="02040503050406030204" pitchFamily="18" charset="0"/>
                            </a:rPr>
                            <m:t>1</m:t>
                          </m:r>
                        </m:num>
                        <m:den>
                          <m:r>
                            <a:rPr lang="en-GB" i="1" smtClean="0">
                              <a:solidFill>
                                <a:prstClr val="black"/>
                              </a:solidFill>
                              <a:latin typeface="Cambria Math" panose="02040503050406030204" pitchFamily="18" charset="0"/>
                            </a:rPr>
                            <m:t>ℏ</m:t>
                          </m:r>
                        </m:den>
                      </m:f>
                      <m:f>
                        <m:fPr>
                          <m:ctrlPr>
                            <a:rPr lang="en-GB" i="1">
                              <a:solidFill>
                                <a:prstClr val="black"/>
                              </a:solidFill>
                              <a:latin typeface="Cambria Math"/>
                            </a:rPr>
                          </m:ctrlPr>
                        </m:fPr>
                        <m:num>
                          <m:r>
                            <a:rPr lang="en-GB" i="1">
                              <a:solidFill>
                                <a:prstClr val="black"/>
                              </a:solidFill>
                              <a:latin typeface="Cambria Math" panose="02040503050406030204" pitchFamily="18" charset="0"/>
                            </a:rPr>
                            <m:t>𝜕</m:t>
                          </m:r>
                          <m:r>
                            <a:rPr lang="en-GB" b="0" i="1" smtClean="0">
                              <a:solidFill>
                                <a:prstClr val="black"/>
                              </a:solidFill>
                              <a:latin typeface="Cambria Math"/>
                              <a:ea typeface="Cambria Math"/>
                            </a:rPr>
                            <m:t>𝜀</m:t>
                          </m:r>
                          <m:r>
                            <a:rPr lang="en-GB" i="1" smtClean="0">
                              <a:solidFill>
                                <a:prstClr val="black"/>
                              </a:solidFill>
                              <a:latin typeface="Cambria Math"/>
                              <a:ea typeface="Cambria Math"/>
                            </a:rPr>
                            <m:t>(</m:t>
                          </m:r>
                          <m:r>
                            <a:rPr lang="en-GB" i="1" smtClean="0">
                              <a:solidFill>
                                <a:prstClr val="black"/>
                              </a:solidFill>
                              <a:latin typeface="Cambria Math"/>
                              <a:ea typeface="Cambria Math"/>
                            </a:rPr>
                            <m:t>𝒌</m:t>
                          </m:r>
                          <m:r>
                            <a:rPr lang="en-GB" i="1" smtClean="0">
                              <a:solidFill>
                                <a:prstClr val="black"/>
                              </a:solidFill>
                              <a:latin typeface="Cambria Math"/>
                              <a:ea typeface="Cambria Math"/>
                            </a:rPr>
                            <m:t>)</m:t>
                          </m:r>
                        </m:num>
                        <m:den>
                          <m:r>
                            <a:rPr lang="en-GB" i="1">
                              <a:solidFill>
                                <a:prstClr val="black"/>
                              </a:solidFill>
                              <a:latin typeface="Cambria Math" panose="02040503050406030204" pitchFamily="18" charset="0"/>
                            </a:rPr>
                            <m:t>𝜕</m:t>
                          </m:r>
                          <m:r>
                            <a:rPr lang="en-GB" i="1">
                              <a:solidFill>
                                <a:prstClr val="black"/>
                              </a:solidFill>
                              <a:latin typeface="Cambria Math" panose="02040503050406030204" pitchFamily="18" charset="0"/>
                            </a:rPr>
                            <m:t>𝒌</m:t>
                          </m:r>
                        </m:den>
                      </m:f>
                      <m:r>
                        <a:rPr lang="en-US" i="1">
                          <a:solidFill>
                            <a:prstClr val="black"/>
                          </a:solidFill>
                          <a:latin typeface="Cambria Math" panose="02040503050406030204" pitchFamily="18" charset="0"/>
                        </a:rPr>
                        <m:t>+</m:t>
                      </m:r>
                      <m:f>
                        <m:fPr>
                          <m:ctrlPr>
                            <a:rPr lang="en-US" i="1">
                              <a:solidFill>
                                <a:srgbClr val="C00000"/>
                              </a:solidFill>
                              <a:latin typeface="Cambria Math"/>
                            </a:rPr>
                          </m:ctrlPr>
                        </m:fPr>
                        <m:num>
                          <m:r>
                            <a:rPr lang="en-GB" b="0" i="1">
                              <a:solidFill>
                                <a:srgbClr val="C00000"/>
                              </a:solidFill>
                              <a:latin typeface="Cambria Math"/>
                            </a:rPr>
                            <m:t>𝑒</m:t>
                          </m:r>
                        </m:num>
                        <m:den>
                          <m:r>
                            <a:rPr lang="en-US" i="1">
                              <a:solidFill>
                                <a:srgbClr val="C00000"/>
                              </a:solidFill>
                              <a:latin typeface="Cambria Math"/>
                              <a:ea typeface="Cambria Math"/>
                            </a:rPr>
                            <m:t>ℏ</m:t>
                          </m:r>
                        </m:den>
                      </m:f>
                      <m:r>
                        <a:rPr lang="en-GB" i="1">
                          <a:solidFill>
                            <a:srgbClr val="C00000"/>
                          </a:solidFill>
                          <a:latin typeface="Cambria Math"/>
                        </a:rPr>
                        <m:t>𝑬</m:t>
                      </m:r>
                      <m:r>
                        <a:rPr lang="en-GB" i="1" smtClean="0">
                          <a:solidFill>
                            <a:srgbClr val="C00000"/>
                          </a:solidFill>
                          <a:latin typeface="Cambria Math"/>
                          <a:ea typeface="Cambria Math"/>
                        </a:rPr>
                        <m:t>×</m:t>
                      </m:r>
                      <m:r>
                        <a:rPr lang="en-GB" i="1" smtClean="0">
                          <a:solidFill>
                            <a:srgbClr val="C00000"/>
                          </a:solidFill>
                          <a:latin typeface="Cambria Math"/>
                          <a:ea typeface="Cambria Math"/>
                        </a:rPr>
                        <m:t>𝛀</m:t>
                      </m:r>
                      <m:r>
                        <a:rPr lang="en-GB" i="1" smtClean="0">
                          <a:solidFill>
                            <a:srgbClr val="C00000"/>
                          </a:solidFill>
                          <a:latin typeface="Cambria Math"/>
                        </a:rPr>
                        <m:t> </m:t>
                      </m:r>
                      <m:d>
                        <m:dPr>
                          <m:ctrlPr>
                            <a:rPr lang="en-GB" i="1">
                              <a:solidFill>
                                <a:srgbClr val="C00000"/>
                              </a:solidFill>
                              <a:latin typeface="Cambria Math"/>
                            </a:rPr>
                          </m:ctrlPr>
                        </m:dPr>
                        <m:e>
                          <m:r>
                            <a:rPr lang="en-GB" i="1">
                              <a:solidFill>
                                <a:srgbClr val="C00000"/>
                              </a:solidFill>
                              <a:latin typeface="Cambria Math" panose="02040503050406030204" pitchFamily="18" charset="0"/>
                            </a:rPr>
                            <m:t>𝒌</m:t>
                          </m:r>
                        </m:e>
                      </m:d>
                      <m:r>
                        <a:rPr lang="en-GB" i="1" smtClean="0">
                          <a:solidFill>
                            <a:srgbClr val="C00000"/>
                          </a:solidFill>
                          <a:latin typeface="Cambria Math"/>
                        </a:rPr>
                        <m:t>           </m:t>
                      </m:r>
                      <m:r>
                        <a:rPr lang="en-GB" i="1" smtClean="0">
                          <a:solidFill>
                            <a:prstClr val="black"/>
                          </a:solidFill>
                          <a:latin typeface="Cambria Math"/>
                        </a:rPr>
                        <m:t>(</m:t>
                      </m:r>
                      <m:r>
                        <a:rPr lang="en-GB" i="1" smtClean="0">
                          <a:solidFill>
                            <a:prstClr val="black"/>
                          </a:solidFill>
                          <a:latin typeface="Cambria Math"/>
                        </a:rPr>
                        <m:t>𝑩</m:t>
                      </m:r>
                      <m:r>
                        <a:rPr lang="en-GB" b="0" i="1" smtClean="0">
                          <a:solidFill>
                            <a:prstClr val="black"/>
                          </a:solidFill>
                          <a:latin typeface="Cambria Math"/>
                        </a:rPr>
                        <m:t>=0</m:t>
                      </m:r>
                      <m:r>
                        <a:rPr lang="en-GB" i="1" smtClean="0">
                          <a:solidFill>
                            <a:prstClr val="black"/>
                          </a:solidFill>
                          <a:latin typeface="Cambria Math"/>
                        </a:rPr>
                        <m:t>)</m:t>
                      </m:r>
                    </m:oMath>
                  </m:oMathPara>
                </a14:m>
                <a:endParaRPr lang="en-GB" i="1" dirty="0">
                  <a:solidFill>
                    <a:prstClr val="black"/>
                  </a:solidFill>
                  <a:latin typeface="Cambria Math" panose="020405030504060302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84978" y="4773875"/>
                <a:ext cx="6953314" cy="913007"/>
              </a:xfrm>
              <a:prstGeom prst="rect">
                <a:avLst/>
              </a:prstGeom>
              <a:blipFill rotWithShape="1">
                <a:blip r:embed="rId3"/>
                <a:stretch>
                  <a:fillRect/>
                </a:stretch>
              </a:blipFill>
            </p:spPr>
            <p:txBody>
              <a:bodyPr/>
              <a:lstStyle/>
              <a:p>
                <a:r>
                  <a:rPr lang="en-GB">
                    <a:noFill/>
                  </a:rPr>
                  <a:t> </a:t>
                </a:r>
              </a:p>
            </p:txBody>
          </p:sp>
        </mc:Fallback>
      </mc:AlternateContent>
      <p:sp>
        <p:nvSpPr>
          <p:cNvPr id="12" name="TextBox 11"/>
          <p:cNvSpPr txBox="1"/>
          <p:nvPr/>
        </p:nvSpPr>
        <p:spPr>
          <a:xfrm>
            <a:off x="10922000" y="11403792"/>
            <a:ext cx="1462644" cy="3600000"/>
          </a:xfrm>
          <a:prstGeom prst="rect">
            <a:avLst/>
          </a:prstGeom>
          <a:noFill/>
        </p:spPr>
        <p:txBody>
          <a:bodyPr wrap="none" rtlCol="0">
            <a:spAutoFit/>
          </a:bodyPr>
          <a:lstStyle/>
          <a:p>
            <a:pPr algn="l" fontAlgn="auto">
              <a:spcBef>
                <a:spcPts val="0"/>
              </a:spcBef>
              <a:spcAft>
                <a:spcPts val="0"/>
              </a:spcAft>
            </a:pPr>
            <a:r>
              <a:rPr lang="en-US" sz="1800" b="0" dirty="0" smtClean="0">
                <a:solidFill>
                  <a:prstClr val="black"/>
                </a:solidFill>
                <a:latin typeface="Calibri" panose="020F0502020204030204"/>
              </a:rPr>
              <a:t>Magnetic flux</a:t>
            </a:r>
            <a:endParaRPr lang="en-GB" sz="1800" b="0" dirty="0">
              <a:solidFill>
                <a:prstClr val="black"/>
              </a:solidFill>
              <a:latin typeface="Calibri" panose="020F0502020204030204"/>
            </a:endParaRPr>
          </a:p>
        </p:txBody>
      </p:sp>
      <p:sp>
        <p:nvSpPr>
          <p:cNvPr id="16" name="TextBox 15"/>
          <p:cNvSpPr txBox="1"/>
          <p:nvPr/>
        </p:nvSpPr>
        <p:spPr>
          <a:xfrm>
            <a:off x="82426" y="707886"/>
            <a:ext cx="8905665" cy="523220"/>
          </a:xfrm>
          <a:prstGeom prst="rect">
            <a:avLst/>
          </a:prstGeom>
        </p:spPr>
        <p:txBody>
          <a:bodyPr wrap="square">
            <a:spAutoFit/>
          </a:bodyPr>
          <a:lstStyle>
            <a:defPPr>
              <a:defRPr lang="en-US"/>
            </a:defPPr>
            <a:lvl1pPr>
              <a:defRPr sz="2800">
                <a:solidFill>
                  <a:srgbClr val="C00000"/>
                </a:solidFill>
                <a:effectLst>
                  <a:outerShdw blurRad="38100" dist="38100" dir="2700000" algn="tl">
                    <a:srgbClr val="C0C0C0"/>
                  </a:outerShdw>
                </a:effectLst>
                <a:latin typeface="Comic Sans MS" pitchFamily="66" charset="0"/>
              </a:defRPr>
            </a:lvl1pPr>
          </a:lstStyle>
          <a:p>
            <a:pPr fontAlgn="auto">
              <a:spcBef>
                <a:spcPts val="0"/>
              </a:spcBef>
              <a:spcAft>
                <a:spcPts val="0"/>
              </a:spcAft>
            </a:pPr>
            <a:r>
              <a:rPr lang="en-US" b="0" dirty="0" smtClean="0">
                <a:solidFill>
                  <a:srgbClr val="660066"/>
                </a:solidFill>
              </a:rPr>
              <a:t>(some key properties)</a:t>
            </a:r>
            <a:endParaRPr lang="en-GB" b="0" dirty="0">
              <a:solidFill>
                <a:srgbClr val="660066"/>
              </a:solidFill>
            </a:endParaRPr>
          </a:p>
        </p:txBody>
      </p:sp>
      <mc:AlternateContent xmlns:mc="http://schemas.openxmlformats.org/markup-compatibility/2006" xmlns:a14="http://schemas.microsoft.com/office/drawing/2010/main">
        <mc:Choice Requires="a14">
          <p:sp>
            <p:nvSpPr>
              <p:cNvPr id="20" name="Rectangle 19"/>
              <p:cNvSpPr/>
              <p:nvPr/>
            </p:nvSpPr>
            <p:spPr>
              <a:xfrm>
                <a:off x="322528" y="2917819"/>
                <a:ext cx="8420974" cy="400110"/>
              </a:xfrm>
              <a:prstGeom prst="rect">
                <a:avLst/>
              </a:prstGeom>
            </p:spPr>
            <p:txBody>
              <a:bodyPr wrap="square">
                <a:spAutoFit/>
              </a:bodyPr>
              <a:lstStyle/>
              <a:p>
                <a:pPr algn="l" fontAlgn="auto">
                  <a:spcBef>
                    <a:spcPts val="0"/>
                  </a:spcBef>
                  <a:spcAft>
                    <a:spcPts val="1200"/>
                  </a:spcAft>
                </a:pPr>
                <a14:m>
                  <m:oMath xmlns:m="http://schemas.openxmlformats.org/officeDocument/2006/math">
                    <m:r>
                      <a:rPr lang="el-GR" sz="2000" i="1" smtClean="0">
                        <a:solidFill>
                          <a:prstClr val="black"/>
                        </a:solidFill>
                        <a:latin typeface="Cambria Math"/>
                        <a:ea typeface="Cambria Math"/>
                      </a:rPr>
                      <m:t>𝜴</m:t>
                    </m:r>
                    <m:d>
                      <m:dPr>
                        <m:ctrlPr>
                          <a:rPr lang="en-GB" sz="2000" b="0" i="1" smtClean="0">
                            <a:solidFill>
                              <a:prstClr val="black"/>
                            </a:solidFill>
                            <a:latin typeface="Cambria Math"/>
                            <a:ea typeface="Cambria Math"/>
                          </a:rPr>
                        </m:ctrlPr>
                      </m:dPr>
                      <m:e>
                        <m:r>
                          <a:rPr lang="en-GB" sz="2000" i="1" smtClean="0">
                            <a:solidFill>
                              <a:prstClr val="black"/>
                            </a:solidFill>
                            <a:latin typeface="Cambria Math"/>
                            <a:ea typeface="Cambria Math"/>
                          </a:rPr>
                          <m:t>𝒌</m:t>
                        </m:r>
                      </m:e>
                    </m:d>
                    <m:r>
                      <a:rPr lang="en-GB" sz="2000" b="0" i="1" smtClean="0">
                        <a:solidFill>
                          <a:prstClr val="black"/>
                        </a:solidFill>
                        <a:latin typeface="Cambria Math"/>
                        <a:ea typeface="Cambria Math"/>
                      </a:rPr>
                      <m:t>=0 </m:t>
                    </m:r>
                  </m:oMath>
                </a14:m>
                <a:r>
                  <a:rPr lang="en-GB" sz="2000" b="0" dirty="0" smtClean="0">
                    <a:solidFill>
                      <a:prstClr val="black"/>
                    </a:solidFill>
                    <a:latin typeface="Times New Roman" panose="02020603050405020304" pitchFamily="18" charset="0"/>
                    <a:cs typeface="Times New Roman" panose="02020603050405020304" pitchFamily="18" charset="0"/>
                  </a:rPr>
                  <a:t> for the system with both inversion and time reversal symmetries</a:t>
                </a:r>
              </a:p>
            </p:txBody>
          </p:sp>
        </mc:Choice>
        <mc:Fallback xmlns="">
          <p:sp>
            <p:nvSpPr>
              <p:cNvPr id="20" name="Rectangle 19"/>
              <p:cNvSpPr>
                <a:spLocks noRot="1" noChangeAspect="1" noMove="1" noResize="1" noEditPoints="1" noAdjustHandles="1" noChangeArrowheads="1" noChangeShapeType="1" noTextEdit="1"/>
              </p:cNvSpPr>
              <p:nvPr/>
            </p:nvSpPr>
            <p:spPr>
              <a:xfrm>
                <a:off x="322528" y="2917819"/>
                <a:ext cx="8420974" cy="400110"/>
              </a:xfrm>
              <a:prstGeom prst="rect">
                <a:avLst/>
              </a:prstGeom>
              <a:blipFill rotWithShape="1">
                <a:blip r:embed="rId4"/>
                <a:stretch>
                  <a:fillRect t="-7692" b="-2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36699" y="3389209"/>
                <a:ext cx="8420974" cy="400110"/>
              </a:xfrm>
              <a:prstGeom prst="rect">
                <a:avLst/>
              </a:prstGeom>
            </p:spPr>
            <p:txBody>
              <a:bodyPr wrap="square">
                <a:spAutoFit/>
              </a:bodyPr>
              <a:lstStyle/>
              <a:p>
                <a:pPr algn="l" fontAlgn="auto">
                  <a:spcBef>
                    <a:spcPts val="0"/>
                  </a:spcBef>
                  <a:spcAft>
                    <a:spcPts val="1200"/>
                  </a:spcAft>
                </a:pPr>
                <a14:m>
                  <m:oMath xmlns:m="http://schemas.openxmlformats.org/officeDocument/2006/math">
                    <m:r>
                      <a:rPr lang="el-GR" sz="2000" i="1" smtClean="0">
                        <a:solidFill>
                          <a:prstClr val="black"/>
                        </a:solidFill>
                        <a:latin typeface="Cambria Math"/>
                        <a:ea typeface="Cambria Math"/>
                      </a:rPr>
                      <m:t>𝜴</m:t>
                    </m:r>
                    <m:d>
                      <m:dPr>
                        <m:ctrlPr>
                          <a:rPr lang="en-GB" sz="2000" b="0" i="1" smtClean="0">
                            <a:solidFill>
                              <a:prstClr val="black"/>
                            </a:solidFill>
                            <a:latin typeface="Cambria Math"/>
                            <a:ea typeface="Cambria Math"/>
                          </a:rPr>
                        </m:ctrlPr>
                      </m:dPr>
                      <m:e>
                        <m:r>
                          <a:rPr lang="en-GB" sz="2000" i="1" smtClean="0">
                            <a:solidFill>
                              <a:prstClr val="black"/>
                            </a:solidFill>
                            <a:latin typeface="Cambria Math"/>
                            <a:ea typeface="Cambria Math"/>
                          </a:rPr>
                          <m:t>𝒌</m:t>
                        </m:r>
                      </m:e>
                    </m:d>
                    <m:r>
                      <a:rPr lang="en-GB" sz="2000" b="0" i="1" smtClean="0">
                        <a:solidFill>
                          <a:prstClr val="black"/>
                        </a:solidFill>
                        <a:latin typeface="Cambria Math"/>
                        <a:ea typeface="Cambria Math"/>
                      </a:rPr>
                      <m:t> </m:t>
                    </m:r>
                  </m:oMath>
                </a14:m>
                <a:r>
                  <a:rPr lang="en-GB" sz="2000" b="0" dirty="0" smtClean="0">
                    <a:solidFill>
                      <a:prstClr val="black"/>
                    </a:solidFill>
                    <a:latin typeface="Times New Roman" panose="02020603050405020304" pitchFamily="18" charset="0"/>
                    <a:cs typeface="Times New Roman" panose="02020603050405020304" pitchFamily="18" charset="0"/>
                  </a:rPr>
                  <a:t> is the local quantity (in k-space)</a:t>
                </a:r>
              </a:p>
            </p:txBody>
          </p:sp>
        </mc:Choice>
        <mc:Fallback xmlns="">
          <p:sp>
            <p:nvSpPr>
              <p:cNvPr id="21" name="Rectangle 20"/>
              <p:cNvSpPr>
                <a:spLocks noRot="1" noChangeAspect="1" noMove="1" noResize="1" noEditPoints="1" noAdjustHandles="1" noChangeArrowheads="1" noChangeShapeType="1" noTextEdit="1"/>
              </p:cNvSpPr>
              <p:nvPr/>
            </p:nvSpPr>
            <p:spPr>
              <a:xfrm>
                <a:off x="336699" y="3389209"/>
                <a:ext cx="8420974" cy="400110"/>
              </a:xfrm>
              <a:prstGeom prst="rect">
                <a:avLst/>
              </a:prstGeom>
              <a:blipFill rotWithShape="1">
                <a:blip r:embed="rId6"/>
                <a:stretch>
                  <a:fillRect t="-7576" b="-257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350870" y="3860599"/>
                <a:ext cx="8420974" cy="400110"/>
              </a:xfrm>
              <a:prstGeom prst="rect">
                <a:avLst/>
              </a:prstGeom>
            </p:spPr>
            <p:txBody>
              <a:bodyPr wrap="square">
                <a:spAutoFit/>
              </a:bodyPr>
              <a:lstStyle/>
              <a:p>
                <a:pPr algn="l" fontAlgn="auto">
                  <a:spcBef>
                    <a:spcPts val="0"/>
                  </a:spcBef>
                  <a:spcAft>
                    <a:spcPts val="1200"/>
                  </a:spcAft>
                </a:pPr>
                <a14:m>
                  <m:oMath xmlns:m="http://schemas.openxmlformats.org/officeDocument/2006/math">
                    <m:r>
                      <a:rPr lang="el-GR" sz="2000" i="1" smtClean="0">
                        <a:solidFill>
                          <a:prstClr val="black"/>
                        </a:solidFill>
                        <a:latin typeface="Cambria Math"/>
                        <a:ea typeface="Cambria Math"/>
                      </a:rPr>
                      <m:t>𝜴</m:t>
                    </m:r>
                    <m:d>
                      <m:dPr>
                        <m:ctrlPr>
                          <a:rPr lang="en-GB" sz="2000" b="0" i="1" smtClean="0">
                            <a:solidFill>
                              <a:prstClr val="black"/>
                            </a:solidFill>
                            <a:latin typeface="Cambria Math"/>
                            <a:ea typeface="Cambria Math"/>
                          </a:rPr>
                        </m:ctrlPr>
                      </m:dPr>
                      <m:e>
                        <m:r>
                          <a:rPr lang="en-GB" sz="2000" i="1" smtClean="0">
                            <a:solidFill>
                              <a:prstClr val="black"/>
                            </a:solidFill>
                            <a:latin typeface="Cambria Math"/>
                            <a:ea typeface="Cambria Math"/>
                          </a:rPr>
                          <m:t>𝒌</m:t>
                        </m:r>
                      </m:e>
                    </m:d>
                    <m:r>
                      <a:rPr lang="en-GB" sz="2000" b="0" i="1" smtClean="0">
                        <a:solidFill>
                          <a:prstClr val="black"/>
                        </a:solidFill>
                        <a:latin typeface="Cambria Math"/>
                        <a:ea typeface="Cambria Math"/>
                      </a:rPr>
                      <m:t> </m:t>
                    </m:r>
                  </m:oMath>
                </a14:m>
                <a:r>
                  <a:rPr lang="en-GB" sz="2000" b="0" dirty="0" smtClean="0">
                    <a:solidFill>
                      <a:prstClr val="black"/>
                    </a:solidFill>
                    <a:latin typeface="Times New Roman" panose="02020603050405020304" pitchFamily="18" charset="0"/>
                    <a:cs typeface="Times New Roman" panose="02020603050405020304" pitchFamily="18" charset="0"/>
                  </a:rPr>
                  <a:t> is observable (gauge invariant)</a:t>
                </a:r>
              </a:p>
            </p:txBody>
          </p:sp>
        </mc:Choice>
        <mc:Fallback xmlns="">
          <p:sp>
            <p:nvSpPr>
              <p:cNvPr id="22" name="Rectangle 21"/>
              <p:cNvSpPr>
                <a:spLocks noRot="1" noChangeAspect="1" noMove="1" noResize="1" noEditPoints="1" noAdjustHandles="1" noChangeArrowheads="1" noChangeShapeType="1" noTextEdit="1"/>
              </p:cNvSpPr>
              <p:nvPr/>
            </p:nvSpPr>
            <p:spPr>
              <a:xfrm>
                <a:off x="350870" y="3860599"/>
                <a:ext cx="8420974" cy="400110"/>
              </a:xfrm>
              <a:prstGeom prst="rect">
                <a:avLst/>
              </a:prstGeom>
              <a:blipFill rotWithShape="1">
                <a:blip r:embed="rId7"/>
                <a:stretch>
                  <a:fillRect t="-7576" b="-257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75674" y="4300090"/>
                <a:ext cx="8420974" cy="400110"/>
              </a:xfrm>
              <a:prstGeom prst="rect">
                <a:avLst/>
              </a:prstGeom>
            </p:spPr>
            <p:txBody>
              <a:bodyPr wrap="square">
                <a:spAutoFit/>
              </a:bodyPr>
              <a:lstStyle/>
              <a:p>
                <a:pPr algn="l" fontAlgn="auto">
                  <a:spcBef>
                    <a:spcPts val="0"/>
                  </a:spcBef>
                  <a:spcAft>
                    <a:spcPts val="1200"/>
                  </a:spcAft>
                </a:pPr>
                <a14:m>
                  <m:oMath xmlns:m="http://schemas.openxmlformats.org/officeDocument/2006/math">
                    <m:r>
                      <a:rPr lang="el-GR" sz="2000" i="1" smtClean="0">
                        <a:solidFill>
                          <a:prstClr val="black"/>
                        </a:solidFill>
                        <a:latin typeface="Cambria Math"/>
                        <a:ea typeface="Cambria Math"/>
                      </a:rPr>
                      <m:t>𝜴</m:t>
                    </m:r>
                    <m:d>
                      <m:dPr>
                        <m:ctrlPr>
                          <a:rPr lang="en-GB" sz="2000" b="0" i="1" smtClean="0">
                            <a:solidFill>
                              <a:prstClr val="black"/>
                            </a:solidFill>
                            <a:latin typeface="Cambria Math"/>
                            <a:ea typeface="Cambria Math"/>
                          </a:rPr>
                        </m:ctrlPr>
                      </m:dPr>
                      <m:e>
                        <m:r>
                          <a:rPr lang="en-GB" sz="2000" i="1" smtClean="0">
                            <a:solidFill>
                              <a:prstClr val="black"/>
                            </a:solidFill>
                            <a:latin typeface="Cambria Math"/>
                            <a:ea typeface="Cambria Math"/>
                          </a:rPr>
                          <m:t>𝒌</m:t>
                        </m:r>
                      </m:e>
                    </m:d>
                    <m:r>
                      <a:rPr lang="en-GB" sz="2000" b="0" i="1" smtClean="0">
                        <a:solidFill>
                          <a:prstClr val="black"/>
                        </a:solidFill>
                        <a:latin typeface="Cambria Math"/>
                        <a:ea typeface="Cambria Math"/>
                      </a:rPr>
                      <m:t> </m:t>
                    </m:r>
                  </m:oMath>
                </a14:m>
                <a:r>
                  <a:rPr lang="en-GB" sz="2000" b="0" dirty="0" smtClean="0">
                    <a:solidFill>
                      <a:prstClr val="black"/>
                    </a:solidFill>
                    <a:latin typeface="Times New Roman" panose="02020603050405020304" pitchFamily="18" charset="0"/>
                    <a:cs typeface="Times New Roman" panose="02020603050405020304" pitchFamily="18" charset="0"/>
                  </a:rPr>
                  <a:t> affects electron dynamics, for example, group velocity </a:t>
                </a:r>
              </a:p>
            </p:txBody>
          </p:sp>
        </mc:Choice>
        <mc:Fallback xmlns="">
          <p:sp>
            <p:nvSpPr>
              <p:cNvPr id="23" name="Rectangle 22"/>
              <p:cNvSpPr>
                <a:spLocks noRot="1" noChangeAspect="1" noMove="1" noResize="1" noEditPoints="1" noAdjustHandles="1" noChangeArrowheads="1" noChangeShapeType="1" noTextEdit="1"/>
              </p:cNvSpPr>
              <p:nvPr/>
            </p:nvSpPr>
            <p:spPr>
              <a:xfrm>
                <a:off x="375674" y="4300090"/>
                <a:ext cx="8420974" cy="400110"/>
              </a:xfrm>
              <a:prstGeom prst="rect">
                <a:avLst/>
              </a:prstGeom>
              <a:blipFill rotWithShape="1">
                <a:blip r:embed="rId8"/>
                <a:stretch>
                  <a:fillRect t="-7576" b="-257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11111" y="5792248"/>
                <a:ext cx="8420974" cy="844911"/>
              </a:xfrm>
              <a:prstGeom prst="rect">
                <a:avLst/>
              </a:prstGeom>
            </p:spPr>
            <p:txBody>
              <a:bodyPr wrap="square">
                <a:spAutoFit/>
              </a:bodyPr>
              <a:lstStyle/>
              <a:p>
                <a:pPr algn="l" fontAlgn="auto">
                  <a:spcBef>
                    <a:spcPts val="0"/>
                  </a:spcBef>
                  <a:spcAft>
                    <a:spcPts val="0"/>
                  </a:spcAft>
                </a:pPr>
                <a:r>
                  <a:rPr lang="en-GB" sz="2000" b="0" dirty="0" smtClean="0">
                    <a:solidFill>
                      <a:prstClr val="black"/>
                    </a:solidFill>
                    <a:latin typeface="Times New Roman" panose="02020603050405020304" pitchFamily="18" charset="0"/>
                    <a:ea typeface="Cambria Math"/>
                    <a:cs typeface="Times New Roman" panose="02020603050405020304" pitchFamily="18" charset="0"/>
                  </a:rPr>
                  <a:t>Relation to the Berry phase </a:t>
                </a:r>
                <a14:m>
                  <m:oMath xmlns:m="http://schemas.openxmlformats.org/officeDocument/2006/math">
                    <m:r>
                      <a:rPr lang="en-GB" sz="2000" b="0" i="1" smtClean="0">
                        <a:solidFill>
                          <a:prstClr val="black"/>
                        </a:solidFill>
                        <a:latin typeface="Cambria Math"/>
                        <a:ea typeface="Cambria Math"/>
                        <a:cs typeface="Times New Roman" panose="02020603050405020304" pitchFamily="18" charset="0"/>
                      </a:rPr>
                      <m:t>𝛾</m:t>
                    </m:r>
                  </m:oMath>
                </a14:m>
                <a:r>
                  <a:rPr lang="en-GB" sz="2000" b="0" dirty="0" smtClean="0">
                    <a:solidFill>
                      <a:prstClr val="black"/>
                    </a:solidFill>
                    <a:latin typeface="Times New Roman" panose="02020603050405020304" pitchFamily="18" charset="0"/>
                    <a:ea typeface="Cambria Math"/>
                    <a:cs typeface="Times New Roman" panose="02020603050405020304" pitchFamily="18" charset="0"/>
                  </a:rPr>
                  <a:t> along a closed path C:  </a:t>
                </a:r>
              </a:p>
              <a:p>
                <a:pPr algn="r" fontAlgn="auto">
                  <a:spcBef>
                    <a:spcPts val="0"/>
                  </a:spcBef>
                  <a:spcAft>
                    <a:spcPts val="1200"/>
                  </a:spcAft>
                </a:pPr>
                <a14:m>
                  <m:oMath xmlns:m="http://schemas.openxmlformats.org/officeDocument/2006/math">
                    <m:r>
                      <a:rPr lang="en-GB" sz="2000" i="1" smtClean="0">
                        <a:solidFill>
                          <a:prstClr val="black"/>
                        </a:solidFill>
                        <a:latin typeface="Cambria Math"/>
                        <a:ea typeface="Cambria Math"/>
                      </a:rPr>
                      <m:t> </m:t>
                    </m:r>
                    <m:r>
                      <a:rPr lang="el-GR" sz="2000" i="1" smtClean="0">
                        <a:solidFill>
                          <a:prstClr val="black"/>
                        </a:solidFill>
                        <a:latin typeface="Cambria Math"/>
                        <a:ea typeface="Cambria Math"/>
                      </a:rPr>
                      <m:t>𝛄</m:t>
                    </m:r>
                    <m:r>
                      <a:rPr lang="en-GB" sz="2000" i="1" smtClean="0">
                        <a:solidFill>
                          <a:prstClr val="black"/>
                        </a:solidFill>
                        <a:latin typeface="Cambria Math"/>
                        <a:ea typeface="Cambria Math"/>
                      </a:rPr>
                      <m:t>=</m:t>
                    </m:r>
                    <m:nary>
                      <m:naryPr>
                        <m:ctrlPr>
                          <a:rPr lang="en-GB" sz="2000" i="1" smtClean="0">
                            <a:solidFill>
                              <a:prstClr val="black"/>
                            </a:solidFill>
                            <a:latin typeface="Cambria Math"/>
                            <a:ea typeface="Cambria Math"/>
                          </a:rPr>
                        </m:ctrlPr>
                      </m:naryPr>
                      <m:sub>
                        <m:r>
                          <m:rPr>
                            <m:brk m:alnAt="23"/>
                          </m:rPr>
                          <a:rPr lang="en-GB" sz="2000" i="1" smtClean="0">
                            <a:solidFill>
                              <a:prstClr val="black"/>
                            </a:solidFill>
                            <a:latin typeface="Cambria Math"/>
                            <a:ea typeface="Cambria Math"/>
                          </a:rPr>
                          <m:t>𝑺</m:t>
                        </m:r>
                      </m:sub>
                      <m:sup/>
                      <m:e>
                        <m:r>
                          <a:rPr lang="el-GR" sz="2000" i="1">
                            <a:solidFill>
                              <a:prstClr val="black"/>
                            </a:solidFill>
                            <a:latin typeface="Cambria Math"/>
                            <a:ea typeface="Cambria Math"/>
                          </a:rPr>
                          <m:t>𝜴</m:t>
                        </m:r>
                        <m:d>
                          <m:dPr>
                            <m:ctrlPr>
                              <a:rPr lang="en-GB" sz="2000" b="0" i="1">
                                <a:solidFill>
                                  <a:prstClr val="black"/>
                                </a:solidFill>
                                <a:latin typeface="Cambria Math"/>
                                <a:ea typeface="Cambria Math"/>
                              </a:rPr>
                            </m:ctrlPr>
                          </m:dPr>
                          <m:e>
                            <m:r>
                              <a:rPr lang="en-GB" sz="2000" i="1">
                                <a:solidFill>
                                  <a:prstClr val="black"/>
                                </a:solidFill>
                                <a:latin typeface="Cambria Math"/>
                                <a:ea typeface="Cambria Math"/>
                              </a:rPr>
                              <m:t>𝒌</m:t>
                            </m:r>
                          </m:e>
                        </m:d>
                      </m:e>
                    </m:nary>
                    <m:r>
                      <a:rPr lang="en-GB" sz="2000" b="0" i="1" smtClean="0">
                        <a:solidFill>
                          <a:prstClr val="black"/>
                        </a:solidFill>
                        <a:latin typeface="Cambria Math"/>
                        <a:ea typeface="Cambria Math"/>
                      </a:rPr>
                      <m:t>𝑑</m:t>
                    </m:r>
                    <m:r>
                      <a:rPr lang="en-GB" sz="2000" i="1" smtClean="0">
                        <a:solidFill>
                          <a:prstClr val="black"/>
                        </a:solidFill>
                        <a:latin typeface="Cambria Math"/>
                        <a:ea typeface="Cambria Math"/>
                      </a:rPr>
                      <m:t>𝒌</m:t>
                    </m:r>
                    <m:r>
                      <a:rPr lang="en-GB" sz="2000" b="0" i="1" smtClean="0">
                        <a:solidFill>
                          <a:prstClr val="black"/>
                        </a:solidFill>
                        <a:latin typeface="Cambria Math"/>
                        <a:ea typeface="Cambria Math"/>
                      </a:rPr>
                      <m:t> </m:t>
                    </m:r>
                  </m:oMath>
                </a14:m>
                <a:r>
                  <a:rPr lang="en-GB" sz="2000" b="0" dirty="0" smtClean="0">
                    <a:solidFill>
                      <a:prstClr val="black"/>
                    </a:solidFill>
                    <a:latin typeface="Times New Roman" panose="02020603050405020304" pitchFamily="18" charset="0"/>
                    <a:cs typeface="Times New Roman" panose="02020603050405020304" pitchFamily="18" charset="0"/>
                  </a:rPr>
                  <a:t>, where S is the surface enclosed by C</a:t>
                </a:r>
              </a:p>
            </p:txBody>
          </p:sp>
        </mc:Choice>
        <mc:Fallback xmlns="">
          <p:sp>
            <p:nvSpPr>
              <p:cNvPr id="14" name="Rectangle 13"/>
              <p:cNvSpPr>
                <a:spLocks noRot="1" noChangeAspect="1" noMove="1" noResize="1" noEditPoints="1" noAdjustHandles="1" noChangeArrowheads="1" noChangeShapeType="1" noTextEdit="1"/>
              </p:cNvSpPr>
              <p:nvPr/>
            </p:nvSpPr>
            <p:spPr>
              <a:xfrm>
                <a:off x="411111" y="5792248"/>
                <a:ext cx="8420974" cy="844911"/>
              </a:xfrm>
              <a:prstGeom prst="rect">
                <a:avLst/>
              </a:prstGeom>
              <a:blipFill rotWithShape="1">
                <a:blip r:embed="rId9"/>
                <a:stretch>
                  <a:fillRect l="-724" t="-3597" r="-724" b="-6475"/>
                </a:stretch>
              </a:blipFill>
            </p:spPr>
            <p:txBody>
              <a:bodyPr/>
              <a:lstStyle/>
              <a:p>
                <a:r>
                  <a:rPr lang="en-GB">
                    <a:noFill/>
                  </a:rPr>
                  <a:t> </a:t>
                </a:r>
              </a:p>
            </p:txBody>
          </p:sp>
        </mc:Fallback>
      </mc:AlternateContent>
      <p:grpSp>
        <p:nvGrpSpPr>
          <p:cNvPr id="10" name="Group 9"/>
          <p:cNvGrpSpPr/>
          <p:nvPr/>
        </p:nvGrpSpPr>
        <p:grpSpPr>
          <a:xfrm>
            <a:off x="5348177" y="3589264"/>
            <a:ext cx="3639914" cy="1418671"/>
            <a:chOff x="5348177" y="3589264"/>
            <a:chExt cx="3639914" cy="1418671"/>
          </a:xfrm>
        </p:grpSpPr>
        <p:sp>
          <p:nvSpPr>
            <p:cNvPr id="6" name="TextBox 5"/>
            <p:cNvSpPr txBox="1"/>
            <p:nvPr/>
          </p:nvSpPr>
          <p:spPr>
            <a:xfrm>
              <a:off x="5773479" y="3589264"/>
              <a:ext cx="3214612" cy="400110"/>
            </a:xfrm>
            <a:prstGeom prst="rect">
              <a:avLst/>
            </a:prstGeom>
            <a:noFill/>
          </p:spPr>
          <p:txBody>
            <a:bodyPr wrap="square" rtlCol="0">
              <a:spAutoFit/>
            </a:bodyPr>
            <a:lstStyle/>
            <a:p>
              <a:pPr algn="l" fontAlgn="auto">
                <a:spcBef>
                  <a:spcPts val="0"/>
                </a:spcBef>
                <a:spcAft>
                  <a:spcPts val="0"/>
                </a:spcAft>
              </a:pPr>
              <a:r>
                <a:rPr lang="en-GB" sz="2000" b="0" dirty="0" smtClean="0">
                  <a:solidFill>
                    <a:srgbClr val="FF0000"/>
                  </a:solidFill>
                  <a:latin typeface="Calibri" panose="020F0502020204030204"/>
                </a:rPr>
                <a:t>Anomalous velocity  </a:t>
              </a:r>
              <a:endParaRPr lang="en-GB" sz="2000" b="0" dirty="0">
                <a:solidFill>
                  <a:srgbClr val="FF0000"/>
                </a:solidFill>
                <a:latin typeface="Calibri" panose="020F0502020204030204"/>
              </a:endParaRPr>
            </a:p>
          </p:txBody>
        </p:sp>
        <p:cxnSp>
          <p:nvCxnSpPr>
            <p:cNvPr id="8" name="Straight Arrow Connector 7"/>
            <p:cNvCxnSpPr/>
            <p:nvPr/>
          </p:nvCxnSpPr>
          <p:spPr>
            <a:xfrm flipH="1">
              <a:off x="5348177" y="3989374"/>
              <a:ext cx="839972" cy="101856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4019107" y="4773875"/>
            <a:ext cx="4419185" cy="101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321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20" grpId="0"/>
      <p:bldP spid="21" grpId="0"/>
      <p:bldP spid="22" grpId="0"/>
      <p:bldP spid="23" grpId="0"/>
      <p:bldP spid="14"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Line 71"/>
          <p:cNvSpPr>
            <a:spLocks noChangeShapeType="1"/>
          </p:cNvSpPr>
          <p:nvPr/>
        </p:nvSpPr>
        <p:spPr bwMode="auto">
          <a:xfrm>
            <a:off x="1116012" y="771054"/>
            <a:ext cx="6911975" cy="0"/>
          </a:xfrm>
          <a:prstGeom prst="line">
            <a:avLst/>
          </a:prstGeom>
          <a:noFill/>
          <a:ln w="76200">
            <a:solidFill>
              <a:srgbClr val="80008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fontAlgn="auto">
              <a:spcBef>
                <a:spcPts val="0"/>
              </a:spcBef>
              <a:spcAft>
                <a:spcPts val="0"/>
              </a:spcAft>
              <a:defRPr/>
            </a:pPr>
            <a:endParaRPr lang="en-US" sz="3200" b="0">
              <a:solidFill>
                <a:srgbClr val="000000"/>
              </a:solidFill>
              <a:effectLst>
                <a:outerShdw blurRad="38100" dist="38100" dir="2700000" algn="tl">
                  <a:srgbClr val="000000">
                    <a:alpha val="43137"/>
                  </a:srgbClr>
                </a:outerShdw>
              </a:effectLst>
              <a:latin typeface="Calibri" panose="020F0502020204030204"/>
            </a:endParaRPr>
          </a:p>
        </p:txBody>
      </p:sp>
      <p:sp>
        <p:nvSpPr>
          <p:cNvPr id="7" name="Rectangle 17"/>
          <p:cNvSpPr>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en-GB" sz="4000" b="0" dirty="0" smtClean="0">
                <a:solidFill>
                  <a:srgbClr val="660066"/>
                </a:solidFill>
                <a:effectLst>
                  <a:outerShdw blurRad="38100" dist="38100" dir="2700000" algn="tl">
                    <a:srgbClr val="C0C0C0"/>
                  </a:outerShdw>
                </a:effectLst>
                <a:latin typeface="Comic Sans MS" pitchFamily="66" charset="0"/>
              </a:rPr>
              <a:t>Berry curvature in gapped graphene</a:t>
            </a:r>
            <a:endParaRPr lang="en-GB" sz="4000" b="0" dirty="0">
              <a:solidFill>
                <a:srgbClr val="660066"/>
              </a:solidFill>
              <a:effectLst>
                <a:outerShdw blurRad="38100" dist="38100" dir="2700000" algn="tl">
                  <a:srgbClr val="C0C0C0"/>
                </a:outerShdw>
              </a:effectLst>
              <a:latin typeface="Comic Sans MS" pitchFamily="66" charset="0"/>
            </a:endParaRPr>
          </a:p>
        </p:txBody>
      </p:sp>
      <p:sp>
        <p:nvSpPr>
          <p:cNvPr id="26" name="TextBox 25"/>
          <p:cNvSpPr txBox="1"/>
          <p:nvPr/>
        </p:nvSpPr>
        <p:spPr>
          <a:xfrm>
            <a:off x="6257683" y="5403088"/>
            <a:ext cx="3386065"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defPPr>
              <a:defRPr lang="en-GB"/>
            </a:defPPr>
            <a:lvl1pPr algn="ctr" eaLnBrk="0" fontAlgn="base" hangingPunct="0">
              <a:spcBef>
                <a:spcPct val="0"/>
              </a:spcBef>
              <a:spcAft>
                <a:spcPct val="0"/>
              </a:spcAft>
              <a:defRPr>
                <a:effectLst>
                  <a:outerShdw blurRad="38100" dist="38100" dir="2700000" algn="tl">
                    <a:srgbClr val="C0C0C0"/>
                  </a:outerShdw>
                </a:effectLst>
                <a:latin typeface="Arial Narrow" pitchFamily="34"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n-GB" sz="1800" b="0" dirty="0" smtClean="0">
                <a:solidFill>
                  <a:prstClr val="black"/>
                </a:solidFill>
              </a:rPr>
              <a:t>Xiao D., Yao W., </a:t>
            </a:r>
            <a:r>
              <a:rPr lang="en-GB" sz="1800" b="0" dirty="0" err="1" smtClean="0">
                <a:solidFill>
                  <a:prstClr val="black"/>
                </a:solidFill>
              </a:rPr>
              <a:t>Niu</a:t>
            </a:r>
            <a:r>
              <a:rPr lang="en-GB" sz="1800" b="0" dirty="0" smtClean="0">
                <a:solidFill>
                  <a:prstClr val="black"/>
                </a:solidFill>
              </a:rPr>
              <a:t> Q.,</a:t>
            </a:r>
          </a:p>
          <a:p>
            <a:r>
              <a:rPr lang="en-GB" sz="1800" b="0" i="1" dirty="0" smtClean="0">
                <a:solidFill>
                  <a:prstClr val="black"/>
                </a:solidFill>
              </a:rPr>
              <a:t>PRL,</a:t>
            </a:r>
            <a:r>
              <a:rPr lang="en-GB" sz="1800" b="0" dirty="0" smtClean="0">
                <a:solidFill>
                  <a:prstClr val="black"/>
                </a:solidFill>
              </a:rPr>
              <a:t> 99, 2007, 236809.</a:t>
            </a:r>
            <a:endParaRPr lang="en-GB" sz="1800" b="0" dirty="0">
              <a:solidFill>
                <a:prstClr val="black"/>
              </a:solidFill>
            </a:endParaRPr>
          </a:p>
        </p:txBody>
      </p:sp>
      <p:sp>
        <p:nvSpPr>
          <p:cNvPr id="25" name="TextBox 24"/>
          <p:cNvSpPr txBox="1"/>
          <p:nvPr/>
        </p:nvSpPr>
        <p:spPr>
          <a:xfrm>
            <a:off x="46803" y="886139"/>
            <a:ext cx="9097197" cy="461665"/>
          </a:xfrm>
          <a:prstGeom prst="rect">
            <a:avLst/>
          </a:prstGeom>
          <a:noFill/>
        </p:spPr>
        <p:txBody>
          <a:bodyPr wrap="square" rtlCol="0">
            <a:spAutoFit/>
          </a:bodyPr>
          <a:lstStyle/>
          <a:p>
            <a:pPr fontAlgn="auto">
              <a:spcBef>
                <a:spcPts val="0"/>
              </a:spcBef>
              <a:spcAft>
                <a:spcPts val="0"/>
              </a:spcAft>
            </a:pPr>
            <a:r>
              <a:rPr lang="en-US" sz="2400" b="0" dirty="0" smtClean="0">
                <a:solidFill>
                  <a:srgbClr val="660066"/>
                </a:solidFill>
                <a:effectLst>
                  <a:outerShdw blurRad="38100" dist="38100" dir="2700000" algn="tl">
                    <a:srgbClr val="C0C0C0"/>
                  </a:outerShdw>
                </a:effectLst>
                <a:latin typeface="Comic Sans MS" pitchFamily="66" charset="0"/>
              </a:rPr>
              <a:t>Different A and B sublattices = Broken </a:t>
            </a:r>
            <a:r>
              <a:rPr lang="en-US" sz="2400" b="0" dirty="0">
                <a:solidFill>
                  <a:srgbClr val="660066"/>
                </a:solidFill>
                <a:effectLst>
                  <a:outerShdw blurRad="38100" dist="38100" dir="2700000" algn="tl">
                    <a:srgbClr val="C0C0C0"/>
                  </a:outerShdw>
                </a:effectLst>
                <a:latin typeface="Comic Sans MS" pitchFamily="66" charset="0"/>
              </a:rPr>
              <a:t>inversion symmetry</a:t>
            </a:r>
            <a:endParaRPr lang="en-GB" sz="2400" b="0" dirty="0">
              <a:solidFill>
                <a:srgbClr val="660066"/>
              </a:solidFill>
              <a:effectLst>
                <a:outerShdw blurRad="38100" dist="38100" dir="2700000" algn="tl">
                  <a:srgbClr val="C0C0C0"/>
                </a:outerShdw>
              </a:effectLst>
              <a:latin typeface="Comic Sans MS" pitchFamily="66" charset="0"/>
            </a:endParaRPr>
          </a:p>
        </p:txBody>
      </p:sp>
      <p:grpSp>
        <p:nvGrpSpPr>
          <p:cNvPr id="3" name="Group 2"/>
          <p:cNvGrpSpPr/>
          <p:nvPr/>
        </p:nvGrpSpPr>
        <p:grpSpPr>
          <a:xfrm>
            <a:off x="3075758" y="1589604"/>
            <a:ext cx="5536615" cy="2493298"/>
            <a:chOff x="1280616" y="1354711"/>
            <a:chExt cx="5536615" cy="2493298"/>
          </a:xfrm>
        </p:grpSpPr>
        <mc:AlternateContent xmlns:mc="http://schemas.openxmlformats.org/markup-compatibility/2006" xmlns:a14="http://schemas.microsoft.com/office/drawing/2010/main">
          <mc:Choice Requires="a14">
            <p:sp>
              <p:nvSpPr>
                <p:cNvPr id="30" name="TextBox 29"/>
                <p:cNvSpPr txBox="1"/>
                <p:nvPr/>
              </p:nvSpPr>
              <p:spPr>
                <a:xfrm>
                  <a:off x="2885329" y="1354711"/>
                  <a:ext cx="3931902" cy="453137"/>
                </a:xfrm>
                <a:prstGeom prst="rect">
                  <a:avLst/>
                </a:prstGeom>
                <a:noFill/>
              </p:spPr>
              <p:txBody>
                <a:bodyPr wrap="square" rtlCol="0">
                  <a:spAutoFit/>
                </a:bodyPr>
                <a:lstStyle/>
                <a:p>
                  <a:pPr fontAlgn="auto">
                    <a:spcBef>
                      <a:spcPts val="0"/>
                    </a:spcBef>
                    <a:spcAft>
                      <a:spcPts val="0"/>
                    </a:spcAft>
                  </a:pPr>
                  <a14:m>
                    <m:oMath xmlns:m="http://schemas.openxmlformats.org/officeDocument/2006/math">
                      <m:r>
                        <m:rPr>
                          <m:sty m:val="p"/>
                        </m:rPr>
                        <a:rPr lang="el-GR" sz="2400" b="0" i="1" smtClean="0">
                          <a:solidFill>
                            <a:srgbClr val="C00000"/>
                          </a:solidFill>
                          <a:latin typeface="Cambria Math"/>
                          <a:ea typeface="Cambria Math"/>
                        </a:rPr>
                        <m:t>Ω</m:t>
                      </m:r>
                      <m:d>
                        <m:dPr>
                          <m:ctrlPr>
                            <a:rPr lang="en-GB" sz="2400" b="0" i="1">
                              <a:solidFill>
                                <a:srgbClr val="C00000"/>
                              </a:solidFill>
                              <a:latin typeface="Cambria Math"/>
                              <a:ea typeface="Cambria Math"/>
                            </a:rPr>
                          </m:ctrlPr>
                        </m:dPr>
                        <m:e>
                          <m:r>
                            <a:rPr lang="en-GB" sz="2400" b="0" i="1">
                              <a:solidFill>
                                <a:srgbClr val="C00000"/>
                              </a:solidFill>
                              <a:latin typeface="Cambria Math"/>
                              <a:ea typeface="Cambria Math"/>
                            </a:rPr>
                            <m:t>𝑘</m:t>
                          </m:r>
                        </m:e>
                      </m:d>
                    </m:oMath>
                  </a14:m>
                  <a:r>
                    <a:rPr lang="en-US" sz="2000" dirty="0" smtClean="0">
                      <a:solidFill>
                        <a:srgbClr val="C00000"/>
                      </a:solidFill>
                      <a:latin typeface="Comic Sans MS" pitchFamily="66" charset="0"/>
                    </a:rPr>
                    <a:t> hot spots at K and K’</a:t>
                  </a:r>
                  <a:endParaRPr lang="en-GB" sz="2000" dirty="0">
                    <a:solidFill>
                      <a:srgbClr val="C00000"/>
                    </a:solidFill>
                    <a:latin typeface="Comic Sans MS" pitchFamily="66"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2885329" y="1354711"/>
                  <a:ext cx="3931902" cy="453137"/>
                </a:xfrm>
                <a:prstGeom prst="rect">
                  <a:avLst/>
                </a:prstGeom>
                <a:blipFill rotWithShape="1">
                  <a:blip r:embed="rId2"/>
                  <a:stretch>
                    <a:fillRect b="-22973"/>
                  </a:stretch>
                </a:blipFill>
              </p:spPr>
              <p:txBody>
                <a:bodyPr/>
                <a:lstStyle/>
                <a:p>
                  <a:r>
                    <a:rPr lang="en-GB">
                      <a:noFill/>
                    </a:rPr>
                    <a:t> </a:t>
                  </a:r>
                </a:p>
              </p:txBody>
            </p:sp>
          </mc:Fallback>
        </mc:AlternateContent>
        <p:cxnSp>
          <p:nvCxnSpPr>
            <p:cNvPr id="31" name="Straight Arrow Connector 30"/>
            <p:cNvCxnSpPr/>
            <p:nvPr/>
          </p:nvCxnSpPr>
          <p:spPr>
            <a:xfrm flipH="1">
              <a:off x="1280616" y="2055400"/>
              <a:ext cx="2839390" cy="527335"/>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4626923" y="1976679"/>
              <a:ext cx="155018" cy="1871330"/>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6" name="TextBox 35"/>
              <p:cNvSpPr txBox="1"/>
              <p:nvPr/>
            </p:nvSpPr>
            <p:spPr>
              <a:xfrm>
                <a:off x="10365382" y="3196674"/>
                <a:ext cx="2711063" cy="604846"/>
              </a:xfrm>
              <a:prstGeom prst="rect">
                <a:avLst/>
              </a:prstGeom>
              <a:noFill/>
            </p:spPr>
            <p:txBody>
              <a:bodyPr wrap="none" lIns="0" tIns="0" rIns="0" bIns="0" rtlCol="0">
                <a:spAutoFit/>
              </a:bodyPr>
              <a:lstStyle/>
              <a:p>
                <a:pPr algn="l" fontAlgn="auto">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l-GR" sz="3200" b="0">
                          <a:solidFill>
                            <a:srgbClr val="660066"/>
                          </a:solidFill>
                          <a:effectLst>
                            <a:outerShdw blurRad="38100" dist="38100" dir="2700000" algn="tl">
                              <a:srgbClr val="C0C0C0"/>
                            </a:outerShdw>
                          </a:effectLst>
                          <a:latin typeface="Cambria Math"/>
                        </a:rPr>
                        <m:t>Ω</m:t>
                      </m:r>
                      <m:d>
                        <m:dPr>
                          <m:ctrlPr>
                            <a:rPr lang="el-GR" sz="3200" b="0" i="1">
                              <a:solidFill>
                                <a:srgbClr val="660066"/>
                              </a:solidFill>
                              <a:effectLst>
                                <a:outerShdw blurRad="38100" dist="38100" dir="2700000" algn="tl">
                                  <a:srgbClr val="C0C0C0"/>
                                </a:outerShdw>
                              </a:effectLst>
                              <a:latin typeface="Cambria Math"/>
                            </a:rPr>
                          </m:ctrlPr>
                        </m:dPr>
                        <m:e>
                          <m:r>
                            <a:rPr lang="en-US" sz="3200" b="0">
                              <a:solidFill>
                                <a:srgbClr val="660066"/>
                              </a:solidFill>
                              <a:effectLst>
                                <a:outerShdw blurRad="38100" dist="38100" dir="2700000" algn="tl">
                                  <a:srgbClr val="C0C0C0"/>
                                </a:outerShdw>
                              </a:effectLst>
                              <a:latin typeface="Cambria Math"/>
                            </a:rPr>
                            <m:t>−</m:t>
                          </m:r>
                          <m:acc>
                            <m:accPr>
                              <m:chr m:val="⃗"/>
                              <m:ctrlPr>
                                <a:rPr lang="en-US" sz="3200" b="0" i="1">
                                  <a:solidFill>
                                    <a:srgbClr val="660066"/>
                                  </a:solidFill>
                                  <a:effectLst>
                                    <a:outerShdw blurRad="38100" dist="38100" dir="2700000" algn="tl">
                                      <a:srgbClr val="C0C0C0"/>
                                    </a:outerShdw>
                                  </a:effectLst>
                                  <a:latin typeface="Cambria Math"/>
                                </a:rPr>
                              </m:ctrlPr>
                            </m:accPr>
                            <m:e>
                              <m:r>
                                <a:rPr lang="en-US" sz="3200" b="0">
                                  <a:solidFill>
                                    <a:srgbClr val="660066"/>
                                  </a:solidFill>
                                  <a:effectLst>
                                    <a:outerShdw blurRad="38100" dist="38100" dir="2700000" algn="tl">
                                      <a:srgbClr val="C0C0C0"/>
                                    </a:outerShdw>
                                  </a:effectLst>
                                  <a:latin typeface="Cambria Math"/>
                                </a:rPr>
                                <m:t>𝑘</m:t>
                              </m:r>
                            </m:e>
                          </m:acc>
                        </m:e>
                      </m:d>
                      <m:r>
                        <a:rPr lang="el-GR" sz="3200" b="0">
                          <a:solidFill>
                            <a:srgbClr val="660066"/>
                          </a:solidFill>
                          <a:effectLst>
                            <a:outerShdw blurRad="38100" dist="38100" dir="2700000" algn="tl">
                              <a:srgbClr val="C0C0C0"/>
                            </a:outerShdw>
                          </a:effectLst>
                          <a:latin typeface="Cambria Math"/>
                        </a:rPr>
                        <m:t>≠</m:t>
                      </m:r>
                      <m:r>
                        <m:rPr>
                          <m:sty m:val="p"/>
                        </m:rPr>
                        <a:rPr lang="el-GR" sz="3200" b="0">
                          <a:solidFill>
                            <a:srgbClr val="660066"/>
                          </a:solidFill>
                          <a:effectLst>
                            <a:outerShdw blurRad="38100" dist="38100" dir="2700000" algn="tl">
                              <a:srgbClr val="C0C0C0"/>
                            </a:outerShdw>
                          </a:effectLst>
                          <a:latin typeface="Cambria Math"/>
                        </a:rPr>
                        <m:t>Ω</m:t>
                      </m:r>
                      <m:d>
                        <m:dPr>
                          <m:ctrlPr>
                            <a:rPr lang="el-GR" sz="3200" b="0" i="1">
                              <a:solidFill>
                                <a:srgbClr val="660066"/>
                              </a:solidFill>
                              <a:effectLst>
                                <a:outerShdw blurRad="38100" dist="38100" dir="2700000" algn="tl">
                                  <a:srgbClr val="C0C0C0"/>
                                </a:outerShdw>
                              </a:effectLst>
                              <a:latin typeface="Cambria Math"/>
                            </a:rPr>
                          </m:ctrlPr>
                        </m:dPr>
                        <m:e>
                          <m:acc>
                            <m:accPr>
                              <m:chr m:val="⃗"/>
                              <m:ctrlPr>
                                <a:rPr lang="en-US" sz="3200" b="0" i="1">
                                  <a:solidFill>
                                    <a:srgbClr val="660066"/>
                                  </a:solidFill>
                                  <a:effectLst>
                                    <a:outerShdw blurRad="38100" dist="38100" dir="2700000" algn="tl">
                                      <a:srgbClr val="C0C0C0"/>
                                    </a:outerShdw>
                                  </a:effectLst>
                                  <a:latin typeface="Cambria Math"/>
                                </a:rPr>
                              </m:ctrlPr>
                            </m:accPr>
                            <m:e>
                              <m:r>
                                <a:rPr lang="en-US" sz="3200" b="0">
                                  <a:solidFill>
                                    <a:srgbClr val="660066"/>
                                  </a:solidFill>
                                  <a:effectLst>
                                    <a:outerShdw blurRad="38100" dist="38100" dir="2700000" algn="tl">
                                      <a:srgbClr val="C0C0C0"/>
                                    </a:outerShdw>
                                  </a:effectLst>
                                  <a:latin typeface="Cambria Math"/>
                                </a:rPr>
                                <m:t>𝑘</m:t>
                              </m:r>
                            </m:e>
                          </m:acc>
                        </m:e>
                      </m:d>
                    </m:oMath>
                  </m:oMathPara>
                </a14:m>
                <a:endParaRPr lang="en-GB" sz="3200" b="0" dirty="0">
                  <a:solidFill>
                    <a:srgbClr val="660066"/>
                  </a:solidFill>
                  <a:effectLst>
                    <a:outerShdw blurRad="38100" dist="38100" dir="2700000" algn="tl">
                      <a:srgbClr val="C0C0C0"/>
                    </a:outerShdw>
                  </a:effectLst>
                  <a:latin typeface="Comic Sans MS" pitchFamily="66"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0365382" y="3196674"/>
                <a:ext cx="2711063" cy="604846"/>
              </a:xfrm>
              <a:prstGeom prst="rect">
                <a:avLst/>
              </a:prstGeom>
              <a:blipFill rotWithShape="1">
                <a:blip r:embed="rId3"/>
                <a:stretch>
                  <a:fillRect b="-7000"/>
                </a:stretch>
              </a:blipFill>
            </p:spPr>
            <p:txBody>
              <a:bodyPr/>
              <a:lstStyle/>
              <a:p>
                <a:r>
                  <a:rPr lang="en-GB">
                    <a:noFill/>
                  </a:rPr>
                  <a:t> </a:t>
                </a:r>
              </a:p>
            </p:txBody>
          </p:sp>
        </mc:Fallback>
      </mc:AlternateContent>
      <p:grpSp>
        <p:nvGrpSpPr>
          <p:cNvPr id="37" name="Group 36"/>
          <p:cNvGrpSpPr>
            <a:grpSpLocks noChangeAspect="1"/>
          </p:cNvGrpSpPr>
          <p:nvPr/>
        </p:nvGrpSpPr>
        <p:grpSpPr>
          <a:xfrm>
            <a:off x="9575437" y="1199486"/>
            <a:ext cx="4432866" cy="1486338"/>
            <a:chOff x="3202482" y="946263"/>
            <a:chExt cx="5541082" cy="1857923"/>
          </a:xfrm>
        </p:grpSpPr>
        <p:pic>
          <p:nvPicPr>
            <p:cNvPr id="28" name="Picture 27"/>
            <p:cNvPicPr>
              <a:picLocks noChangeAspect="1"/>
            </p:cNvPicPr>
            <p:nvPr/>
          </p:nvPicPr>
          <p:blipFill rotWithShape="1">
            <a:blip r:embed="rId4">
              <a:clrChange>
                <a:clrFrom>
                  <a:srgbClr val="FFFFFF"/>
                </a:clrFrom>
                <a:clrTo>
                  <a:srgbClr val="FFFFFF">
                    <a:alpha val="0"/>
                  </a:srgbClr>
                </a:clrTo>
              </a:clrChange>
            </a:blip>
            <a:srcRect l="24655" r="14566" b="65594"/>
            <a:stretch/>
          </p:blipFill>
          <p:spPr>
            <a:xfrm>
              <a:off x="3556569" y="946263"/>
              <a:ext cx="5186995" cy="1857923"/>
            </a:xfrm>
            <a:prstGeom prst="rect">
              <a:avLst/>
            </a:prstGeom>
          </p:spPr>
        </p:pic>
        <p:pic>
          <p:nvPicPr>
            <p:cNvPr id="38" name="Picture 37"/>
            <p:cNvPicPr>
              <a:picLocks noChangeAspect="1"/>
            </p:cNvPicPr>
            <p:nvPr/>
          </p:nvPicPr>
          <p:blipFill rotWithShape="1">
            <a:blip r:embed="rId4">
              <a:clrChange>
                <a:clrFrom>
                  <a:srgbClr val="FFFFFF"/>
                </a:clrFrom>
                <a:clrTo>
                  <a:srgbClr val="FFFFFF">
                    <a:alpha val="0"/>
                  </a:srgbClr>
                </a:clrTo>
              </a:clrChange>
            </a:blip>
            <a:srcRect l="79840" t="13640" r="14566" b="78118"/>
            <a:stretch/>
          </p:blipFill>
          <p:spPr>
            <a:xfrm rot="10800000">
              <a:off x="3202482" y="1652532"/>
              <a:ext cx="477429" cy="445062"/>
            </a:xfrm>
            <a:prstGeom prst="rect">
              <a:avLst/>
            </a:prstGeom>
          </p:spPr>
        </p:pic>
      </p:grpSp>
      <p:sp>
        <p:nvSpPr>
          <p:cNvPr id="42" name="TextBox 41"/>
          <p:cNvSpPr txBox="1"/>
          <p:nvPr/>
        </p:nvSpPr>
        <p:spPr>
          <a:xfrm>
            <a:off x="1271432" y="6270953"/>
            <a:ext cx="7781426" cy="461665"/>
          </a:xfrm>
          <a:prstGeom prst="rect">
            <a:avLst/>
          </a:prstGeom>
          <a:noFill/>
        </p:spPr>
        <p:txBody>
          <a:bodyPr wrap="square" rtlCol="0">
            <a:spAutoFit/>
          </a:bodyPr>
          <a:lstStyle/>
          <a:p>
            <a:pPr algn="l" fontAlgn="auto">
              <a:spcBef>
                <a:spcPts val="0"/>
              </a:spcBef>
              <a:spcAft>
                <a:spcPts val="0"/>
              </a:spcAft>
            </a:pPr>
            <a:r>
              <a:rPr lang="en-US" sz="2400" b="0" dirty="0" smtClean="0">
                <a:solidFill>
                  <a:srgbClr val="660066"/>
                </a:solidFill>
                <a:effectLst>
                  <a:outerShdw blurRad="38100" dist="38100" dir="2700000" algn="tl">
                    <a:srgbClr val="C0C0C0"/>
                  </a:outerShdw>
                </a:effectLst>
                <a:latin typeface="Comic Sans MS" pitchFamily="66" charset="0"/>
              </a:rPr>
              <a:t>Time reversal symmetry requires </a:t>
            </a:r>
            <a:endParaRPr lang="en-GB" sz="2400" b="0" dirty="0">
              <a:solidFill>
                <a:srgbClr val="660066"/>
              </a:solidFill>
              <a:effectLst>
                <a:outerShdw blurRad="38100" dist="38100" dir="2700000" algn="tl">
                  <a:srgbClr val="C0C0C0"/>
                </a:outerShdw>
              </a:effectLst>
              <a:latin typeface="Comic Sans MS" pitchFamily="66" charset="0"/>
            </a:endParaRPr>
          </a:p>
        </p:txBody>
      </p:sp>
      <mc:AlternateContent xmlns:mc="http://schemas.openxmlformats.org/markup-compatibility/2006" xmlns:a14="http://schemas.microsoft.com/office/drawing/2010/main">
        <mc:Choice Requires="a14">
          <p:sp>
            <p:nvSpPr>
              <p:cNvPr id="43" name="TextBox 42"/>
              <p:cNvSpPr txBox="1"/>
              <p:nvPr/>
            </p:nvSpPr>
            <p:spPr>
              <a:xfrm>
                <a:off x="6259595" y="6260320"/>
                <a:ext cx="2259593" cy="453522"/>
              </a:xfrm>
              <a:prstGeom prst="rect">
                <a:avLst/>
              </a:prstGeom>
              <a:noFill/>
            </p:spPr>
            <p:txBody>
              <a:bodyPr wrap="none" lIns="0" tIns="0" rIns="0" bIns="0" rtlCol="0">
                <a:spAutoFit/>
              </a:bodyPr>
              <a:lstStyle/>
              <a:p>
                <a:pPr algn="l" fontAlgn="auto">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l-GR" sz="2400" b="0" smtClean="0">
                          <a:solidFill>
                            <a:srgbClr val="660066"/>
                          </a:solidFill>
                          <a:effectLst>
                            <a:outerShdw blurRad="38100" dist="38100" dir="2700000" algn="tl">
                              <a:srgbClr val="C0C0C0"/>
                            </a:outerShdw>
                          </a:effectLst>
                          <a:latin typeface="Cambria Math"/>
                        </a:rPr>
                        <m:t>Ω</m:t>
                      </m:r>
                      <m:d>
                        <m:dPr>
                          <m:ctrlPr>
                            <a:rPr lang="el-GR" sz="2400" b="0" i="1">
                              <a:solidFill>
                                <a:srgbClr val="660066"/>
                              </a:solidFill>
                              <a:effectLst>
                                <a:outerShdw blurRad="38100" dist="38100" dir="2700000" algn="tl">
                                  <a:srgbClr val="C0C0C0"/>
                                </a:outerShdw>
                              </a:effectLst>
                              <a:latin typeface="Cambria Math"/>
                            </a:rPr>
                          </m:ctrlPr>
                        </m:dPr>
                        <m:e>
                          <m:acc>
                            <m:accPr>
                              <m:chr m:val="⃗"/>
                              <m:ctrlPr>
                                <a:rPr lang="en-US" sz="2400" b="0" i="1">
                                  <a:solidFill>
                                    <a:srgbClr val="660066"/>
                                  </a:solidFill>
                                  <a:effectLst>
                                    <a:outerShdw blurRad="38100" dist="38100" dir="2700000" algn="tl">
                                      <a:srgbClr val="C0C0C0"/>
                                    </a:outerShdw>
                                  </a:effectLst>
                                  <a:latin typeface="Cambria Math"/>
                                </a:rPr>
                              </m:ctrlPr>
                            </m:accPr>
                            <m:e>
                              <m:r>
                                <a:rPr lang="en-US" sz="2400" b="0">
                                  <a:solidFill>
                                    <a:srgbClr val="660066"/>
                                  </a:solidFill>
                                  <a:effectLst>
                                    <a:outerShdw blurRad="38100" dist="38100" dir="2700000" algn="tl">
                                      <a:srgbClr val="C0C0C0"/>
                                    </a:outerShdw>
                                  </a:effectLst>
                                  <a:latin typeface="Cambria Math"/>
                                </a:rPr>
                                <m:t>𝑘</m:t>
                              </m:r>
                            </m:e>
                          </m:acc>
                        </m:e>
                      </m:d>
                      <m:r>
                        <a:rPr lang="en-GB" sz="2400" b="0" smtClean="0">
                          <a:solidFill>
                            <a:srgbClr val="660066"/>
                          </a:solidFill>
                          <a:effectLst>
                            <a:outerShdw blurRad="38100" dist="38100" dir="2700000" algn="tl">
                              <a:srgbClr val="C0C0C0"/>
                            </a:outerShdw>
                          </a:effectLst>
                          <a:latin typeface="Cambria Math" panose="02040503050406030204" pitchFamily="18" charset="0"/>
                        </a:rPr>
                        <m:t>=−</m:t>
                      </m:r>
                      <m:r>
                        <m:rPr>
                          <m:sty m:val="p"/>
                        </m:rPr>
                        <a:rPr lang="el-GR" sz="2400" b="0">
                          <a:solidFill>
                            <a:srgbClr val="660066"/>
                          </a:solidFill>
                          <a:effectLst>
                            <a:outerShdw blurRad="38100" dist="38100" dir="2700000" algn="tl">
                              <a:srgbClr val="C0C0C0"/>
                            </a:outerShdw>
                          </a:effectLst>
                          <a:latin typeface="Cambria Math"/>
                        </a:rPr>
                        <m:t>Ω</m:t>
                      </m:r>
                      <m:d>
                        <m:dPr>
                          <m:ctrlPr>
                            <a:rPr lang="el-GR" sz="2400" b="0" i="1">
                              <a:solidFill>
                                <a:srgbClr val="660066"/>
                              </a:solidFill>
                              <a:effectLst>
                                <a:outerShdw blurRad="38100" dist="38100" dir="2700000" algn="tl">
                                  <a:srgbClr val="C0C0C0"/>
                                </a:outerShdw>
                              </a:effectLst>
                              <a:latin typeface="Cambria Math"/>
                            </a:rPr>
                          </m:ctrlPr>
                        </m:dPr>
                        <m:e>
                          <m:r>
                            <a:rPr lang="en-GB" sz="2400" b="0" smtClean="0">
                              <a:solidFill>
                                <a:srgbClr val="660066"/>
                              </a:solidFill>
                              <a:effectLst>
                                <a:outerShdw blurRad="38100" dist="38100" dir="2700000" algn="tl">
                                  <a:srgbClr val="C0C0C0"/>
                                </a:outerShdw>
                              </a:effectLst>
                              <a:latin typeface="Cambria Math" panose="02040503050406030204" pitchFamily="18" charset="0"/>
                            </a:rPr>
                            <m:t>−</m:t>
                          </m:r>
                          <m:acc>
                            <m:accPr>
                              <m:chr m:val="⃗"/>
                              <m:ctrlPr>
                                <a:rPr lang="en-US" sz="2400" b="0" i="1">
                                  <a:solidFill>
                                    <a:srgbClr val="660066"/>
                                  </a:solidFill>
                                  <a:effectLst>
                                    <a:outerShdw blurRad="38100" dist="38100" dir="2700000" algn="tl">
                                      <a:srgbClr val="C0C0C0"/>
                                    </a:outerShdw>
                                  </a:effectLst>
                                  <a:latin typeface="Cambria Math"/>
                                </a:rPr>
                              </m:ctrlPr>
                            </m:accPr>
                            <m:e>
                              <m:r>
                                <a:rPr lang="en-US" sz="2400" b="0">
                                  <a:solidFill>
                                    <a:srgbClr val="660066"/>
                                  </a:solidFill>
                                  <a:effectLst>
                                    <a:outerShdw blurRad="38100" dist="38100" dir="2700000" algn="tl">
                                      <a:srgbClr val="C0C0C0"/>
                                    </a:outerShdw>
                                  </a:effectLst>
                                  <a:latin typeface="Cambria Math"/>
                                </a:rPr>
                                <m:t>𝑘</m:t>
                              </m:r>
                            </m:e>
                          </m:acc>
                        </m:e>
                      </m:d>
                    </m:oMath>
                  </m:oMathPara>
                </a14:m>
                <a:endParaRPr lang="en-GB" sz="2400" b="0" dirty="0">
                  <a:solidFill>
                    <a:srgbClr val="660066"/>
                  </a:solidFill>
                  <a:effectLst>
                    <a:outerShdw blurRad="38100" dist="38100" dir="2700000" algn="tl">
                      <a:srgbClr val="C0C0C0"/>
                    </a:outerShdw>
                  </a:effectLst>
                  <a:latin typeface="Comic Sans MS" pitchFamily="66"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6259595" y="6260320"/>
                <a:ext cx="2259593" cy="453522"/>
              </a:xfrm>
              <a:prstGeom prst="rect">
                <a:avLst/>
              </a:prstGeom>
              <a:blipFill rotWithShape="1">
                <a:blip r:embed="rId5"/>
                <a:stretch>
                  <a:fillRect b="-6757"/>
                </a:stretch>
              </a:blipFill>
            </p:spPr>
            <p:txBody>
              <a:bodyPr/>
              <a:lstStyle/>
              <a:p>
                <a:r>
                  <a:rPr lang="en-GB">
                    <a:noFill/>
                  </a:rPr>
                  <a:t> </a:t>
                </a:r>
              </a:p>
            </p:txBody>
          </p:sp>
        </mc:Fallback>
      </mc:AlternateContent>
      <p:sp>
        <p:nvSpPr>
          <p:cNvPr id="44" name="Rectangle 43"/>
          <p:cNvSpPr/>
          <p:nvPr/>
        </p:nvSpPr>
        <p:spPr>
          <a:xfrm>
            <a:off x="189841" y="6270953"/>
            <a:ext cx="1234633" cy="523220"/>
          </a:xfrm>
          <a:prstGeom prst="rect">
            <a:avLst/>
          </a:prstGeom>
        </p:spPr>
        <p:txBody>
          <a:bodyPr wrap="none">
            <a:spAutoFit/>
          </a:bodyPr>
          <a:lstStyle/>
          <a:p>
            <a:pPr algn="l" fontAlgn="auto">
              <a:spcBef>
                <a:spcPts val="0"/>
              </a:spcBef>
              <a:spcAft>
                <a:spcPts val="0"/>
              </a:spcAft>
            </a:pPr>
            <a:r>
              <a:rPr lang="en-GB" b="0" dirty="0" smtClean="0">
                <a:solidFill>
                  <a:srgbClr val="660066"/>
                </a:solidFill>
                <a:effectLst>
                  <a:outerShdw blurRad="38100" dist="38100" dir="2700000" algn="tl">
                    <a:srgbClr val="C0C0C0"/>
                  </a:outerShdw>
                </a:effectLst>
                <a:latin typeface="Comic Sans MS" pitchFamily="66" charset="0"/>
              </a:rPr>
              <a:t>B = 0, </a:t>
            </a:r>
            <a:endParaRPr lang="en-GB" b="0" dirty="0">
              <a:solidFill>
                <a:srgbClr val="660066"/>
              </a:solidFill>
              <a:latin typeface="Calibri" panose="020F0502020204030204"/>
            </a:endParaRPr>
          </a:p>
        </p:txBody>
      </p:sp>
      <p:grpSp>
        <p:nvGrpSpPr>
          <p:cNvPr id="16" name="Group 15"/>
          <p:cNvGrpSpPr/>
          <p:nvPr/>
        </p:nvGrpSpPr>
        <p:grpSpPr>
          <a:xfrm>
            <a:off x="521592" y="2524498"/>
            <a:ext cx="8210237" cy="3309943"/>
            <a:chOff x="467833" y="1769555"/>
            <a:chExt cx="8210237" cy="3309943"/>
          </a:xfrm>
        </p:grpSpPr>
        <p:pic>
          <p:nvPicPr>
            <p:cNvPr id="24" name="Picture 23"/>
            <p:cNvPicPr>
              <a:picLocks noChangeAspect="1"/>
            </p:cNvPicPr>
            <p:nvPr/>
          </p:nvPicPr>
          <p:blipFill rotWithShape="1">
            <a:blip r:embed="rId4">
              <a:clrChange>
                <a:clrFrom>
                  <a:srgbClr val="FFFFFF"/>
                </a:clrFrom>
                <a:clrTo>
                  <a:srgbClr val="FFFFFF">
                    <a:alpha val="0"/>
                  </a:srgbClr>
                </a:clrTo>
              </a:clrChange>
            </a:blip>
            <a:srcRect l="5055" t="38705"/>
            <a:stretch/>
          </p:blipFill>
          <p:spPr>
            <a:xfrm>
              <a:off x="575352" y="1769555"/>
              <a:ext cx="8102718" cy="3309943"/>
            </a:xfrm>
            <a:prstGeom prst="rect">
              <a:avLst/>
            </a:prstGeom>
          </p:spPr>
        </p:pic>
        <p:sp>
          <p:nvSpPr>
            <p:cNvPr id="15" name="Rectangle 14"/>
            <p:cNvSpPr/>
            <p:nvPr/>
          </p:nvSpPr>
          <p:spPr>
            <a:xfrm>
              <a:off x="467833" y="4584347"/>
              <a:ext cx="749840" cy="495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b="0">
                <a:solidFill>
                  <a:prstClr val="white"/>
                </a:solidFill>
              </a:endParaRPr>
            </a:p>
          </p:txBody>
        </p:sp>
      </p:grpSp>
      <mc:AlternateContent xmlns:mc="http://schemas.openxmlformats.org/markup-compatibility/2006" xmlns:a14="http://schemas.microsoft.com/office/drawing/2010/main">
        <mc:Choice Requires="a14">
          <p:sp>
            <p:nvSpPr>
              <p:cNvPr id="17" name="TextBox 16"/>
              <p:cNvSpPr txBox="1"/>
              <p:nvPr/>
            </p:nvSpPr>
            <p:spPr>
              <a:xfrm>
                <a:off x="1092286" y="1361091"/>
                <a:ext cx="3111813" cy="963534"/>
              </a:xfrm>
              <a:prstGeom prst="rect">
                <a:avLst/>
              </a:prstGeom>
              <a:noFill/>
            </p:spPr>
            <p:txBody>
              <a:bodyPr wrap="none" rtlCol="0">
                <a:spAutoFit/>
              </a:bodyPr>
              <a:lstStyle/>
              <a:p>
                <a:pPr algn="l" fontAlgn="auto">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l-GR" b="0" i="1" smtClean="0">
                          <a:solidFill>
                            <a:srgbClr val="FF0000"/>
                          </a:solidFill>
                          <a:latin typeface="Cambria Math"/>
                          <a:ea typeface="Cambria Math"/>
                        </a:rPr>
                        <m:t>Ω</m:t>
                      </m:r>
                      <m:d>
                        <m:dPr>
                          <m:ctrlPr>
                            <a:rPr lang="en-GB" b="0" i="1" smtClean="0">
                              <a:solidFill>
                                <a:srgbClr val="FF0000"/>
                              </a:solidFill>
                              <a:latin typeface="Cambria Math"/>
                              <a:ea typeface="Cambria Math"/>
                            </a:rPr>
                          </m:ctrlPr>
                        </m:dPr>
                        <m:e>
                          <m:r>
                            <a:rPr lang="en-GB" b="0" i="1" smtClean="0">
                              <a:solidFill>
                                <a:srgbClr val="FF0000"/>
                              </a:solidFill>
                              <a:latin typeface="Cambria Math"/>
                              <a:ea typeface="Cambria Math"/>
                            </a:rPr>
                            <m:t>𝑘</m:t>
                          </m:r>
                        </m:e>
                      </m:d>
                      <m:r>
                        <a:rPr lang="en-GB" b="0" i="1" smtClean="0">
                          <a:solidFill>
                            <a:srgbClr val="FF0000"/>
                          </a:solidFill>
                          <a:latin typeface="Cambria Math"/>
                          <a:ea typeface="Cambria Math"/>
                        </a:rPr>
                        <m:t>=±</m:t>
                      </m:r>
                      <m:f>
                        <m:fPr>
                          <m:ctrlPr>
                            <a:rPr lang="el-GR" b="0" i="1" smtClean="0">
                              <a:solidFill>
                                <a:srgbClr val="FF0000"/>
                              </a:solidFill>
                              <a:latin typeface="Cambria Math"/>
                              <a:ea typeface="Cambria Math"/>
                            </a:rPr>
                          </m:ctrlPr>
                        </m:fPr>
                        <m:num>
                          <m:sSub>
                            <m:sSubPr>
                              <m:ctrlPr>
                                <a:rPr lang="en-GB" b="0" i="1">
                                  <a:solidFill>
                                    <a:srgbClr val="FF0000"/>
                                  </a:solidFill>
                                  <a:latin typeface="Cambria Math"/>
                                  <a:ea typeface="Cambria Math"/>
                                </a:rPr>
                              </m:ctrlPr>
                            </m:sSubPr>
                            <m:e>
                              <m:r>
                                <a:rPr lang="en-GB" b="0" i="1">
                                  <a:solidFill>
                                    <a:srgbClr val="FF0000"/>
                                  </a:solidFill>
                                  <a:latin typeface="Cambria Math"/>
                                  <a:ea typeface="Cambria Math"/>
                                </a:rPr>
                                <m:t>𝑣</m:t>
                              </m:r>
                            </m:e>
                            <m:sub>
                              <m:r>
                                <a:rPr lang="en-GB" b="0" i="1">
                                  <a:solidFill>
                                    <a:srgbClr val="FF0000"/>
                                  </a:solidFill>
                                  <a:latin typeface="Cambria Math"/>
                                  <a:ea typeface="Cambria Math"/>
                                </a:rPr>
                                <m:t>𝐹</m:t>
                              </m:r>
                            </m:sub>
                          </m:sSub>
                          <m:r>
                            <m:rPr>
                              <m:sty m:val="p"/>
                            </m:rPr>
                            <a:rPr lang="el-GR" b="0" i="1">
                              <a:solidFill>
                                <a:srgbClr val="FF0000"/>
                              </a:solidFill>
                              <a:latin typeface="Cambria Math"/>
                              <a:ea typeface="Cambria Math"/>
                            </a:rPr>
                            <m:t>Δ</m:t>
                          </m:r>
                        </m:num>
                        <m:den>
                          <m:r>
                            <a:rPr lang="en-GB" b="0" i="1" smtClean="0">
                              <a:solidFill>
                                <a:srgbClr val="FF0000"/>
                              </a:solidFill>
                              <a:latin typeface="Cambria Math"/>
                              <a:ea typeface="Cambria Math"/>
                            </a:rPr>
                            <m:t>2</m:t>
                          </m:r>
                          <m:sSup>
                            <m:sSupPr>
                              <m:ctrlPr>
                                <a:rPr lang="en-GB" b="0" i="1" smtClean="0">
                                  <a:solidFill>
                                    <a:srgbClr val="FF0000"/>
                                  </a:solidFill>
                                  <a:latin typeface="Cambria Math"/>
                                  <a:ea typeface="Cambria Math"/>
                                </a:rPr>
                              </m:ctrlPr>
                            </m:sSupPr>
                            <m:e>
                              <m:d>
                                <m:dPr>
                                  <m:begChr m:val="["/>
                                  <m:endChr m:val="]"/>
                                  <m:ctrlPr>
                                    <a:rPr lang="en-GB" b="0" i="1" smtClean="0">
                                      <a:solidFill>
                                        <a:srgbClr val="FF0000"/>
                                      </a:solidFill>
                                      <a:latin typeface="Cambria Math"/>
                                      <a:ea typeface="Cambria Math"/>
                                    </a:rPr>
                                  </m:ctrlPr>
                                </m:dPr>
                                <m:e>
                                  <m:r>
                                    <a:rPr lang="en-GB" b="0" i="1">
                                      <a:solidFill>
                                        <a:srgbClr val="FF0000"/>
                                      </a:solidFill>
                                      <a:latin typeface="Cambria Math"/>
                                      <a:ea typeface="Cambria Math"/>
                                    </a:rPr>
                                    <m:t>𝜀</m:t>
                                  </m:r>
                                  <m:d>
                                    <m:dPr>
                                      <m:ctrlPr>
                                        <a:rPr lang="en-GB" b="0" i="1">
                                          <a:solidFill>
                                            <a:srgbClr val="FF0000"/>
                                          </a:solidFill>
                                          <a:latin typeface="Cambria Math"/>
                                          <a:ea typeface="Cambria Math"/>
                                        </a:rPr>
                                      </m:ctrlPr>
                                    </m:dPr>
                                    <m:e>
                                      <m:r>
                                        <a:rPr lang="en-GB" b="0" i="1">
                                          <a:solidFill>
                                            <a:srgbClr val="FF0000"/>
                                          </a:solidFill>
                                          <a:latin typeface="Cambria Math"/>
                                          <a:ea typeface="Cambria Math"/>
                                        </a:rPr>
                                        <m:t>𝑘</m:t>
                                      </m:r>
                                    </m:e>
                                  </m:d>
                                </m:e>
                              </m:d>
                            </m:e>
                            <m:sup>
                              <m:r>
                                <a:rPr lang="en-GB" b="0" i="1" smtClean="0">
                                  <a:solidFill>
                                    <a:srgbClr val="FF0000"/>
                                  </a:solidFill>
                                  <a:latin typeface="Cambria Math"/>
                                  <a:ea typeface="Cambria Math"/>
                                </a:rPr>
                                <m:t>3</m:t>
                              </m:r>
                            </m:sup>
                          </m:sSup>
                        </m:den>
                      </m:f>
                    </m:oMath>
                  </m:oMathPara>
                </a14:m>
                <a:endParaRPr lang="en-GB" b="0" dirty="0">
                  <a:solidFill>
                    <a:prstClr val="black"/>
                  </a:solidFill>
                  <a:latin typeface="Calibri" panose="020F0502020204030204"/>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092286" y="1361091"/>
                <a:ext cx="3111813" cy="963534"/>
              </a:xfrm>
              <a:prstGeom prst="rect">
                <a:avLst/>
              </a:prstGeom>
              <a:blipFill rotWithShape="1">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35162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6292" name="Rectangle 4"/>
          <p:cNvSpPr>
            <a:spLocks noGrp="1" noChangeArrowheads="1"/>
          </p:cNvSpPr>
          <p:nvPr>
            <p:ph type="title" sz="quarter"/>
          </p:nvPr>
        </p:nvSpPr>
        <p:spPr/>
        <p:txBody>
          <a:bodyPr/>
          <a:lstStyle/>
          <a:p>
            <a:r>
              <a:rPr lang="en-GB" i="1" dirty="0" smtClean="0">
                <a:latin typeface="Comic Sans MS" pitchFamily="66" charset="0"/>
              </a:rPr>
              <a:t>Outline</a:t>
            </a:r>
            <a:endParaRPr lang="ru-RU" dirty="0">
              <a:latin typeface="Comic Sans MS" pitchFamily="66" charset="0"/>
            </a:endParaRPr>
          </a:p>
        </p:txBody>
      </p:sp>
      <p:sp>
        <p:nvSpPr>
          <p:cNvPr id="1873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35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35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3561" name="Rectangle 9"/>
          <p:cNvSpPr>
            <a:spLocks noChangeArrowheads="1"/>
          </p:cNvSpPr>
          <p:nvPr/>
        </p:nvSpPr>
        <p:spPr bwMode="auto">
          <a:xfrm>
            <a:off x="0" y="1266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4" name="TextBox 23"/>
          <p:cNvSpPr txBox="1"/>
          <p:nvPr/>
        </p:nvSpPr>
        <p:spPr>
          <a:xfrm>
            <a:off x="280555" y="1530077"/>
            <a:ext cx="8863445" cy="3416320"/>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GB" sz="2400" b="0" dirty="0" smtClean="0">
                <a:latin typeface="Comic Sans MS" pitchFamily="66" charset="0"/>
              </a:rPr>
              <a:t>Graphene: quick introduction</a:t>
            </a:r>
          </a:p>
          <a:p>
            <a:pPr marL="342900" indent="-342900" algn="l">
              <a:lnSpc>
                <a:spcPct val="150000"/>
              </a:lnSpc>
              <a:buFont typeface="Arial" panose="020B0604020202020204" pitchFamily="34" charset="0"/>
              <a:buChar char="•"/>
            </a:pPr>
            <a:r>
              <a:rPr lang="en-GB" sz="2400" b="0" dirty="0" smtClean="0">
                <a:solidFill>
                  <a:srgbClr val="660033"/>
                </a:solidFill>
                <a:latin typeface="Comic Sans MS" pitchFamily="66" charset="0"/>
              </a:rPr>
              <a:t>Graphene heterostructures</a:t>
            </a:r>
          </a:p>
          <a:p>
            <a:pPr marL="342900" indent="-342900" algn="l">
              <a:lnSpc>
                <a:spcPct val="150000"/>
              </a:lnSpc>
              <a:buFont typeface="Arial" panose="020B0604020202020204" pitchFamily="34" charset="0"/>
              <a:buChar char="•"/>
            </a:pPr>
            <a:r>
              <a:rPr lang="en-GB" sz="2400" b="0" dirty="0" smtClean="0">
                <a:latin typeface="Comic Sans MS" pitchFamily="66" charset="0"/>
              </a:rPr>
              <a:t>Graphene Superlattices </a:t>
            </a:r>
          </a:p>
          <a:p>
            <a:pPr marL="342900" indent="-342900" algn="l">
              <a:lnSpc>
                <a:spcPct val="150000"/>
              </a:lnSpc>
              <a:buFont typeface="Arial" panose="020B0604020202020204" pitchFamily="34" charset="0"/>
              <a:buChar char="•"/>
            </a:pPr>
            <a:r>
              <a:rPr lang="en-GB" sz="2400" b="0" dirty="0" smtClean="0">
                <a:solidFill>
                  <a:srgbClr val="660033"/>
                </a:solidFill>
                <a:latin typeface="Comic Sans MS" pitchFamily="66" charset="0"/>
              </a:rPr>
              <a:t>Hofstadter butterfly in transport &amp; quantum </a:t>
            </a:r>
            <a:r>
              <a:rPr lang="en-GB" sz="2400" b="0" dirty="0">
                <a:solidFill>
                  <a:srgbClr val="660033"/>
                </a:solidFill>
                <a:latin typeface="Comic Sans MS" pitchFamily="66" charset="0"/>
              </a:rPr>
              <a:t>c</a:t>
            </a:r>
            <a:r>
              <a:rPr lang="en-GB" sz="2400" b="0" dirty="0" smtClean="0">
                <a:solidFill>
                  <a:srgbClr val="660033"/>
                </a:solidFill>
                <a:latin typeface="Comic Sans MS" pitchFamily="66" charset="0"/>
              </a:rPr>
              <a:t>apacitance</a:t>
            </a:r>
            <a:endParaRPr lang="en-GB" sz="2400" b="0" dirty="0">
              <a:solidFill>
                <a:srgbClr val="660033"/>
              </a:solidFill>
              <a:latin typeface="Comic Sans MS" pitchFamily="66" charset="0"/>
            </a:endParaRPr>
          </a:p>
          <a:p>
            <a:pPr marL="342900" indent="-342900" algn="l">
              <a:lnSpc>
                <a:spcPct val="150000"/>
              </a:lnSpc>
              <a:buFont typeface="Arial" panose="020B0604020202020204" pitchFamily="34" charset="0"/>
              <a:buChar char="•"/>
            </a:pPr>
            <a:r>
              <a:rPr lang="en-GB" sz="2400" b="0" dirty="0">
                <a:latin typeface="Comic Sans MS" pitchFamily="66" charset="0"/>
              </a:rPr>
              <a:t>Commensurate-incommensurate transition </a:t>
            </a:r>
            <a:endParaRPr lang="en-GB" sz="2400" b="0" dirty="0" smtClean="0">
              <a:latin typeface="Comic Sans MS" pitchFamily="66" charset="0"/>
            </a:endParaRPr>
          </a:p>
          <a:p>
            <a:pPr marL="342900" indent="-342900" algn="l">
              <a:lnSpc>
                <a:spcPct val="150000"/>
              </a:lnSpc>
              <a:buFont typeface="Arial" panose="020B0604020202020204" pitchFamily="34" charset="0"/>
              <a:buChar char="•"/>
            </a:pPr>
            <a:r>
              <a:rPr lang="en-GB" sz="2400" b="0" dirty="0" smtClean="0">
                <a:solidFill>
                  <a:srgbClr val="660033"/>
                </a:solidFill>
                <a:latin typeface="Comic Sans MS" pitchFamily="66" charset="0"/>
              </a:rPr>
              <a:t>Valley Hall Effect</a:t>
            </a:r>
          </a:p>
        </p:txBody>
      </p:sp>
    </p:spTree>
    <p:extLst>
      <p:ext uri="{BB962C8B-B14F-4D97-AF65-F5344CB8AC3E}">
        <p14:creationId xmlns:p14="http://schemas.microsoft.com/office/powerpoint/2010/main" val="2273719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Line 71"/>
          <p:cNvSpPr>
            <a:spLocks noChangeShapeType="1"/>
          </p:cNvSpPr>
          <p:nvPr/>
        </p:nvSpPr>
        <p:spPr bwMode="auto">
          <a:xfrm>
            <a:off x="1116012" y="1350187"/>
            <a:ext cx="6911975" cy="0"/>
          </a:xfrm>
          <a:prstGeom prst="line">
            <a:avLst/>
          </a:prstGeom>
          <a:noFill/>
          <a:ln w="76200">
            <a:solidFill>
              <a:srgbClr val="80008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fontAlgn="auto">
              <a:spcBef>
                <a:spcPts val="0"/>
              </a:spcBef>
              <a:spcAft>
                <a:spcPts val="0"/>
              </a:spcAft>
              <a:defRPr/>
            </a:pPr>
            <a:endParaRPr lang="en-US" sz="3200" b="0">
              <a:solidFill>
                <a:srgbClr val="000000"/>
              </a:solidFill>
              <a:effectLst>
                <a:outerShdw blurRad="38100" dist="38100" dir="2700000" algn="tl">
                  <a:srgbClr val="000000">
                    <a:alpha val="43137"/>
                  </a:srgbClr>
                </a:outerShdw>
              </a:effectLst>
              <a:latin typeface="Calibri" panose="020F0502020204030204"/>
            </a:endParaRPr>
          </a:p>
        </p:txBody>
      </p:sp>
      <p:sp>
        <p:nvSpPr>
          <p:cNvPr id="7" name="Rectangle 17"/>
          <p:cNvSpPr>
            <a:spLocks noChangeArrowheads="1"/>
          </p:cNvSpPr>
          <p:nvPr/>
        </p:nvSpPr>
        <p:spPr bwMode="auto">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en-GB" sz="4000" b="0" dirty="0" smtClean="0">
                <a:solidFill>
                  <a:srgbClr val="660066"/>
                </a:solidFill>
                <a:effectLst>
                  <a:outerShdw blurRad="38100" dist="38100" dir="2700000" algn="tl">
                    <a:srgbClr val="C0C0C0"/>
                  </a:outerShdw>
                </a:effectLst>
                <a:latin typeface="Comic Sans MS" pitchFamily="66" charset="0"/>
              </a:rPr>
              <a:t>Berry curvature in gapped graphene:</a:t>
            </a:r>
          </a:p>
          <a:p>
            <a:pPr fontAlgn="auto">
              <a:spcBef>
                <a:spcPts val="0"/>
              </a:spcBef>
              <a:spcAft>
                <a:spcPts val="0"/>
              </a:spcAft>
              <a:defRPr/>
            </a:pPr>
            <a:r>
              <a:rPr lang="en-US" sz="4000" b="0" dirty="0" smtClean="0">
                <a:solidFill>
                  <a:srgbClr val="660066"/>
                </a:solidFill>
                <a:effectLst>
                  <a:outerShdw blurRad="38100" dist="38100" dir="2700000" algn="tl">
                    <a:srgbClr val="C0C0C0"/>
                  </a:outerShdw>
                </a:effectLst>
                <a:latin typeface="Comic Sans MS" pitchFamily="66" charset="0"/>
              </a:rPr>
              <a:t>nonlocal measurements</a:t>
            </a:r>
            <a:endParaRPr lang="en-GB" sz="4000" b="0" dirty="0">
              <a:solidFill>
                <a:srgbClr val="660066"/>
              </a:solidFill>
              <a:effectLst>
                <a:outerShdw blurRad="38100" dist="38100" dir="2700000" algn="tl">
                  <a:srgbClr val="C0C0C0"/>
                </a:outerShdw>
              </a:effectLst>
              <a:latin typeface="Comic Sans MS" pitchFamily="66" charset="0"/>
            </a:endParaRPr>
          </a:p>
        </p:txBody>
      </p:sp>
      <p:sp>
        <p:nvSpPr>
          <p:cNvPr id="31" name="TextBox 30"/>
          <p:cNvSpPr txBox="1"/>
          <p:nvPr/>
        </p:nvSpPr>
        <p:spPr>
          <a:xfrm>
            <a:off x="5201478" y="6416984"/>
            <a:ext cx="378661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defPPr>
              <a:defRPr lang="en-GB"/>
            </a:defPPr>
            <a:lvl1pPr algn="ctr" eaLnBrk="0" fontAlgn="base" hangingPunct="0">
              <a:spcBef>
                <a:spcPct val="0"/>
              </a:spcBef>
              <a:spcAft>
                <a:spcPct val="0"/>
              </a:spcAft>
              <a:defRPr>
                <a:effectLst>
                  <a:outerShdw blurRad="38100" dist="38100" dir="2700000" algn="tl">
                    <a:srgbClr val="C0C0C0"/>
                  </a:outerShdw>
                </a:effectLst>
                <a:latin typeface="Arial Narrow" pitchFamily="34"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n-GB" sz="1800" b="0" dirty="0">
                <a:solidFill>
                  <a:prstClr val="black"/>
                </a:solidFill>
              </a:rPr>
              <a:t>Gorbachev et al., </a:t>
            </a:r>
            <a:r>
              <a:rPr lang="en-GB" sz="1800" b="0" i="1" dirty="0">
                <a:solidFill>
                  <a:prstClr val="black"/>
                </a:solidFill>
              </a:rPr>
              <a:t>Science,</a:t>
            </a:r>
            <a:r>
              <a:rPr lang="en-GB" sz="1800" b="0" dirty="0">
                <a:solidFill>
                  <a:prstClr val="black"/>
                </a:solidFill>
              </a:rPr>
              <a:t> 346, 2014, 448.</a:t>
            </a:r>
          </a:p>
        </p:txBody>
      </p:sp>
      <p:sp>
        <p:nvSpPr>
          <p:cNvPr id="9216" name="TextBox 9215"/>
          <p:cNvSpPr txBox="1"/>
          <p:nvPr/>
        </p:nvSpPr>
        <p:spPr>
          <a:xfrm>
            <a:off x="262406" y="6201541"/>
            <a:ext cx="3151825" cy="584775"/>
          </a:xfrm>
          <a:prstGeom prst="rect">
            <a:avLst/>
          </a:prstGeom>
          <a:noFill/>
        </p:spPr>
        <p:txBody>
          <a:bodyPr wrap="none" rtlCol="0">
            <a:spAutoFit/>
          </a:bodyPr>
          <a:lstStyle/>
          <a:p>
            <a:pPr algn="l" fontAlgn="auto">
              <a:spcBef>
                <a:spcPts val="0"/>
              </a:spcBef>
              <a:spcAft>
                <a:spcPts val="0"/>
              </a:spcAft>
            </a:pPr>
            <a:r>
              <a:rPr lang="en-GB" sz="3200" b="0" dirty="0">
                <a:solidFill>
                  <a:srgbClr val="C00000"/>
                </a:solidFill>
                <a:effectLst>
                  <a:outerShdw blurRad="38100" dist="38100" dir="2700000" algn="tl">
                    <a:srgbClr val="C0C0C0"/>
                  </a:outerShdw>
                </a:effectLst>
                <a:latin typeface="Comic Sans MS" pitchFamily="66" charset="0"/>
              </a:rPr>
              <a:t>B = </a:t>
            </a:r>
            <a:r>
              <a:rPr lang="en-GB" sz="3200" b="0" dirty="0" smtClean="0">
                <a:solidFill>
                  <a:srgbClr val="C00000"/>
                </a:solidFill>
                <a:effectLst>
                  <a:outerShdw blurRad="38100" dist="38100" dir="2700000" algn="tl">
                    <a:srgbClr val="C0C0C0"/>
                  </a:outerShdw>
                </a:effectLst>
                <a:latin typeface="Comic Sans MS" pitchFamily="66" charset="0"/>
              </a:rPr>
              <a:t>0T, T = 20K</a:t>
            </a:r>
            <a:endParaRPr lang="en-GB" sz="3200" b="0" dirty="0">
              <a:solidFill>
                <a:srgbClr val="C00000"/>
              </a:solidFill>
              <a:effectLst>
                <a:outerShdw blurRad="38100" dist="38100" dir="2700000" algn="tl">
                  <a:srgbClr val="C0C0C0"/>
                </a:outerShdw>
              </a:effectLst>
              <a:latin typeface="Comic Sans MS" pitchFamily="66" charset="0"/>
            </a:endParaRPr>
          </a:p>
        </p:txBody>
      </p:sp>
      <p:pic>
        <p:nvPicPr>
          <p:cNvPr id="9218" name="Picture 2" descr="http://www.sciencemag.org/content/346/6208/448/F1.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t="35140"/>
          <a:stretch/>
        </p:blipFill>
        <p:spPr bwMode="auto">
          <a:xfrm>
            <a:off x="1038656" y="2126873"/>
            <a:ext cx="7200000" cy="42175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51034" y="2357206"/>
            <a:ext cx="2084172" cy="2272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b="0">
              <a:solidFill>
                <a:prstClr val="white"/>
              </a:solidFill>
            </a:endParaRPr>
          </a:p>
        </p:txBody>
      </p:sp>
      <p:sp>
        <p:nvSpPr>
          <p:cNvPr id="14" name="Rectangle 13"/>
          <p:cNvSpPr/>
          <p:nvPr/>
        </p:nvSpPr>
        <p:spPr>
          <a:xfrm>
            <a:off x="1876990" y="2486119"/>
            <a:ext cx="1285103" cy="1303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b="0">
              <a:solidFill>
                <a:prstClr val="white"/>
              </a:solidFill>
            </a:endParaRPr>
          </a:p>
        </p:txBody>
      </p:sp>
      <p:pic>
        <p:nvPicPr>
          <p:cNvPr id="12" name="Picture 11"/>
          <p:cNvPicPr>
            <a:picLocks noChangeAspect="1"/>
          </p:cNvPicPr>
          <p:nvPr/>
        </p:nvPicPr>
        <p:blipFill rotWithShape="1">
          <a:blip r:embed="rId3">
            <a:clrChange>
              <a:clrFrom>
                <a:srgbClr val="FFFFFF"/>
              </a:clrFrom>
              <a:clrTo>
                <a:srgbClr val="FFFFFF">
                  <a:alpha val="0"/>
                </a:srgbClr>
              </a:clrTo>
            </a:clrChange>
          </a:blip>
          <a:srcRect l="5585" t="4372" r="4995" b="4082"/>
          <a:stretch/>
        </p:blipFill>
        <p:spPr>
          <a:xfrm>
            <a:off x="2810530" y="2337837"/>
            <a:ext cx="1652868" cy="2223859"/>
          </a:xfrm>
          <a:prstGeom prst="rect">
            <a:avLst/>
          </a:prstGeom>
        </p:spPr>
      </p:pic>
      <p:sp>
        <p:nvSpPr>
          <p:cNvPr id="17" name="TextBox 16"/>
          <p:cNvSpPr txBox="1"/>
          <p:nvPr/>
        </p:nvSpPr>
        <p:spPr>
          <a:xfrm>
            <a:off x="1816391" y="2252055"/>
            <a:ext cx="1406299" cy="1323439"/>
          </a:xfrm>
          <a:prstGeom prst="rect">
            <a:avLst/>
          </a:prstGeom>
          <a:noFill/>
        </p:spPr>
        <p:txBody>
          <a:bodyPr wrap="square" rtlCol="0">
            <a:spAutoFit/>
          </a:bodyPr>
          <a:lstStyle/>
          <a:p>
            <a:pPr fontAlgn="auto">
              <a:spcBef>
                <a:spcPts val="0"/>
              </a:spcBef>
              <a:spcAft>
                <a:spcPts val="0"/>
              </a:spcAft>
            </a:pPr>
            <a:r>
              <a:rPr lang="en-US" sz="2000" b="0" dirty="0">
                <a:solidFill>
                  <a:srgbClr val="660066"/>
                </a:solidFill>
                <a:effectLst>
                  <a:outerShdw blurRad="38100" dist="38100" dir="2700000" algn="tl">
                    <a:srgbClr val="C0C0C0"/>
                  </a:outerShdw>
                </a:effectLst>
                <a:latin typeface="Comic Sans MS" pitchFamily="66" charset="0"/>
              </a:rPr>
              <a:t>Berry</a:t>
            </a:r>
            <a:r>
              <a:rPr lang="en-US" sz="1600" b="0" dirty="0" smtClean="0">
                <a:solidFill>
                  <a:prstClr val="black"/>
                </a:solidFill>
                <a:latin typeface="Calibri" panose="020F0502020204030204"/>
              </a:rPr>
              <a:t> </a:t>
            </a:r>
            <a:r>
              <a:rPr lang="en-US" sz="2000" b="0" dirty="0">
                <a:solidFill>
                  <a:srgbClr val="660066"/>
                </a:solidFill>
                <a:effectLst>
                  <a:outerShdw blurRad="38100" dist="38100" dir="2700000" algn="tl">
                    <a:srgbClr val="C0C0C0"/>
                  </a:outerShdw>
                </a:effectLst>
                <a:latin typeface="Comic Sans MS" pitchFamily="66" charset="0"/>
              </a:rPr>
              <a:t>curvature hot </a:t>
            </a:r>
            <a:endParaRPr lang="en-US" sz="2000" b="0" dirty="0" smtClean="0">
              <a:solidFill>
                <a:srgbClr val="660066"/>
              </a:solidFill>
              <a:effectLst>
                <a:outerShdw blurRad="38100" dist="38100" dir="2700000" algn="tl">
                  <a:srgbClr val="C0C0C0"/>
                </a:outerShdw>
              </a:effectLst>
              <a:latin typeface="Comic Sans MS" pitchFamily="66" charset="0"/>
            </a:endParaRPr>
          </a:p>
          <a:p>
            <a:pPr fontAlgn="auto">
              <a:spcBef>
                <a:spcPts val="0"/>
              </a:spcBef>
              <a:spcAft>
                <a:spcPts val="0"/>
              </a:spcAft>
            </a:pPr>
            <a:r>
              <a:rPr lang="en-US" sz="2000" b="0" dirty="0" smtClean="0">
                <a:solidFill>
                  <a:srgbClr val="660066"/>
                </a:solidFill>
                <a:effectLst>
                  <a:outerShdw blurRad="38100" dist="38100" dir="2700000" algn="tl">
                    <a:srgbClr val="C0C0C0"/>
                  </a:outerShdw>
                </a:effectLst>
                <a:latin typeface="Comic Sans MS" pitchFamily="66" charset="0"/>
              </a:rPr>
              <a:t>spots</a:t>
            </a:r>
            <a:endParaRPr lang="en-GB" sz="2000" b="0" dirty="0">
              <a:solidFill>
                <a:srgbClr val="660066"/>
              </a:solidFill>
              <a:effectLst>
                <a:outerShdw blurRad="38100" dist="38100" dir="2700000" algn="tl">
                  <a:srgbClr val="C0C0C0"/>
                </a:outerShdw>
              </a:effectLst>
              <a:latin typeface="Comic Sans MS" pitchFamily="66" charset="0"/>
            </a:endParaRPr>
          </a:p>
        </p:txBody>
      </p:sp>
      <p:cxnSp>
        <p:nvCxnSpPr>
          <p:cNvPr id="16" name="Straight Arrow Connector 15"/>
          <p:cNvCxnSpPr/>
          <p:nvPr/>
        </p:nvCxnSpPr>
        <p:spPr>
          <a:xfrm flipH="1">
            <a:off x="2519540" y="3954695"/>
            <a:ext cx="426910" cy="387752"/>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050320" y="2988261"/>
            <a:ext cx="584886" cy="0"/>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930247" y="2787794"/>
            <a:ext cx="469284" cy="200467"/>
          </a:xfrm>
          <a:prstGeom prst="straightConnector1">
            <a:avLst/>
          </a:prstGeom>
          <a:ln w="28575">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941283" y="3074044"/>
            <a:ext cx="489742" cy="125181"/>
          </a:xfrm>
          <a:prstGeom prst="straightConnector1">
            <a:avLst/>
          </a:prstGeom>
          <a:ln w="28575">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11248" y="3175196"/>
            <a:ext cx="274906" cy="243575"/>
          </a:xfrm>
          <a:prstGeom prst="straightConnector1">
            <a:avLst/>
          </a:prstGeom>
          <a:ln w="28575">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9217" name="Rectangle 9216"/>
          <p:cNvSpPr/>
          <p:nvPr/>
        </p:nvSpPr>
        <p:spPr>
          <a:xfrm>
            <a:off x="5559228" y="3789939"/>
            <a:ext cx="2160574" cy="149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b="0">
              <a:solidFill>
                <a:prstClr val="white"/>
              </a:solidFill>
            </a:endParaRPr>
          </a:p>
        </p:txBody>
      </p:sp>
      <p:pic>
        <p:nvPicPr>
          <p:cNvPr id="9220" name="Picture 4" descr="http://www.sciencemag.org/content/346/6208/448/F1.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389" t="2200" r="1386" b="67904"/>
          <a:stretch/>
        </p:blipFill>
        <p:spPr bwMode="auto">
          <a:xfrm>
            <a:off x="5410214" y="3847020"/>
            <a:ext cx="2223967" cy="1422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5759" y="1465118"/>
            <a:ext cx="8954330" cy="646331"/>
          </a:xfrm>
          <a:prstGeom prst="rect">
            <a:avLst/>
          </a:prstGeom>
          <a:noFill/>
        </p:spPr>
        <p:txBody>
          <a:bodyPr wrap="square" rtlCol="0">
            <a:spAutoFit/>
          </a:bodyPr>
          <a:lstStyle/>
          <a:p>
            <a:pPr algn="l" fontAlgn="auto">
              <a:spcBef>
                <a:spcPts val="0"/>
              </a:spcBef>
              <a:spcAft>
                <a:spcPts val="0"/>
              </a:spcAft>
            </a:pPr>
            <a:r>
              <a:rPr lang="en-GB" sz="1800" b="0" dirty="0" smtClean="0">
                <a:solidFill>
                  <a:prstClr val="black"/>
                </a:solidFill>
                <a:latin typeface="Calibri" panose="020F0502020204030204"/>
              </a:rPr>
              <a:t>Valley Hall effect: voltage applied across the device gives rise to counter-propagating streams of carriers in two valleys. A reverse process creates the electric field in remote regions.  </a:t>
            </a:r>
            <a:endParaRPr lang="en-GB" sz="1800" b="0" dirty="0">
              <a:solidFill>
                <a:prstClr val="black"/>
              </a:solidFill>
              <a:latin typeface="Calibri" panose="020F0502020204030204"/>
            </a:endParaRPr>
          </a:p>
        </p:txBody>
      </p:sp>
    </p:spTree>
    <p:extLst>
      <p:ext uri="{BB962C8B-B14F-4D97-AF65-F5344CB8AC3E}">
        <p14:creationId xmlns:p14="http://schemas.microsoft.com/office/powerpoint/2010/main" val="18411360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Line 71"/>
          <p:cNvSpPr>
            <a:spLocks noChangeShapeType="1"/>
          </p:cNvSpPr>
          <p:nvPr/>
        </p:nvSpPr>
        <p:spPr bwMode="auto">
          <a:xfrm>
            <a:off x="1116012" y="1358679"/>
            <a:ext cx="6911975" cy="0"/>
          </a:xfrm>
          <a:prstGeom prst="line">
            <a:avLst/>
          </a:prstGeom>
          <a:noFill/>
          <a:ln w="76200">
            <a:solidFill>
              <a:srgbClr val="80008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fontAlgn="auto">
              <a:spcBef>
                <a:spcPts val="0"/>
              </a:spcBef>
              <a:spcAft>
                <a:spcPts val="0"/>
              </a:spcAft>
              <a:defRPr/>
            </a:pPr>
            <a:endParaRPr lang="en-US" sz="3200" b="0">
              <a:solidFill>
                <a:srgbClr val="000000"/>
              </a:solidFill>
              <a:effectLst>
                <a:outerShdw blurRad="38100" dist="38100" dir="2700000" algn="tl">
                  <a:srgbClr val="000000">
                    <a:alpha val="43137"/>
                  </a:srgbClr>
                </a:outerShdw>
              </a:effectLst>
              <a:latin typeface="Calibri" panose="020F0502020204030204"/>
            </a:endParaRPr>
          </a:p>
        </p:txBody>
      </p:sp>
      <p:sp>
        <p:nvSpPr>
          <p:cNvPr id="7" name="Rectangle 17"/>
          <p:cNvSpPr>
            <a:spLocks noChangeArrowheads="1"/>
          </p:cNvSpPr>
          <p:nvPr/>
        </p:nvSpPr>
        <p:spPr bwMode="auto">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en-US" sz="4000" b="0" dirty="0" smtClean="0">
                <a:solidFill>
                  <a:srgbClr val="660066"/>
                </a:solidFill>
                <a:effectLst>
                  <a:outerShdw blurRad="38100" dist="38100" dir="2700000" algn="tl">
                    <a:srgbClr val="C0C0C0"/>
                  </a:outerShdw>
                </a:effectLst>
                <a:latin typeface="Comic Sans MS" pitchFamily="66" charset="0"/>
              </a:rPr>
              <a:t>Nonlocal measurements:</a:t>
            </a:r>
          </a:p>
          <a:p>
            <a:pPr fontAlgn="auto">
              <a:spcBef>
                <a:spcPts val="0"/>
              </a:spcBef>
              <a:spcAft>
                <a:spcPts val="0"/>
              </a:spcAft>
              <a:defRPr/>
            </a:pPr>
            <a:r>
              <a:rPr lang="en-US" sz="4000" b="0" dirty="0" smtClean="0">
                <a:solidFill>
                  <a:srgbClr val="660066"/>
                </a:solidFill>
                <a:effectLst>
                  <a:outerShdw blurRad="38100" dist="38100" dir="2700000" algn="tl">
                    <a:srgbClr val="C0C0C0"/>
                  </a:outerShdw>
                </a:effectLst>
                <a:latin typeface="Comic Sans MS" pitchFamily="66" charset="0"/>
              </a:rPr>
              <a:t>carrier density dependence</a:t>
            </a:r>
            <a:endParaRPr lang="en-GB" sz="4000" b="0" dirty="0">
              <a:solidFill>
                <a:srgbClr val="660066"/>
              </a:solidFill>
              <a:effectLst>
                <a:outerShdw blurRad="38100" dist="38100" dir="2700000" algn="tl">
                  <a:srgbClr val="C0C0C0"/>
                </a:outerShdw>
              </a:effectLst>
              <a:latin typeface="Comic Sans MS" pitchFamily="66" charset="0"/>
            </a:endParaRPr>
          </a:p>
        </p:txBody>
      </p:sp>
      <p:sp>
        <p:nvSpPr>
          <p:cNvPr id="31" name="TextBox 30"/>
          <p:cNvSpPr txBox="1"/>
          <p:nvPr/>
        </p:nvSpPr>
        <p:spPr>
          <a:xfrm>
            <a:off x="5201478" y="6416984"/>
            <a:ext cx="378661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defPPr>
              <a:defRPr lang="en-GB"/>
            </a:defPPr>
            <a:lvl1pPr algn="ctr" eaLnBrk="0" fontAlgn="base" hangingPunct="0">
              <a:spcBef>
                <a:spcPct val="0"/>
              </a:spcBef>
              <a:spcAft>
                <a:spcPct val="0"/>
              </a:spcAft>
              <a:defRPr>
                <a:effectLst>
                  <a:outerShdw blurRad="38100" dist="38100" dir="2700000" algn="tl">
                    <a:srgbClr val="C0C0C0"/>
                  </a:outerShdw>
                </a:effectLst>
                <a:latin typeface="Arial Narrow" pitchFamily="34"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n-GB" sz="1800" b="0" dirty="0">
                <a:solidFill>
                  <a:prstClr val="black"/>
                </a:solidFill>
              </a:rPr>
              <a:t>Gorbachev et al., </a:t>
            </a:r>
            <a:r>
              <a:rPr lang="en-GB" sz="1800" b="0" i="1" dirty="0">
                <a:solidFill>
                  <a:prstClr val="black"/>
                </a:solidFill>
              </a:rPr>
              <a:t>Science,</a:t>
            </a:r>
            <a:r>
              <a:rPr lang="en-GB" sz="1800" b="0" dirty="0">
                <a:solidFill>
                  <a:prstClr val="black"/>
                </a:solidFill>
              </a:rPr>
              <a:t> 346, 2014, 448.</a:t>
            </a:r>
          </a:p>
        </p:txBody>
      </p:sp>
      <p:sp>
        <p:nvSpPr>
          <p:cNvPr id="9216" name="TextBox 9215"/>
          <p:cNvSpPr txBox="1"/>
          <p:nvPr/>
        </p:nvSpPr>
        <p:spPr>
          <a:xfrm>
            <a:off x="-1129788" y="9826191"/>
            <a:ext cx="3151825" cy="584775"/>
          </a:xfrm>
          <a:prstGeom prst="rect">
            <a:avLst/>
          </a:prstGeom>
          <a:noFill/>
        </p:spPr>
        <p:txBody>
          <a:bodyPr wrap="none" rtlCol="0">
            <a:spAutoFit/>
          </a:bodyPr>
          <a:lstStyle/>
          <a:p>
            <a:pPr algn="l" fontAlgn="auto">
              <a:spcBef>
                <a:spcPts val="0"/>
              </a:spcBef>
              <a:spcAft>
                <a:spcPts val="0"/>
              </a:spcAft>
            </a:pPr>
            <a:r>
              <a:rPr lang="en-GB" sz="3200" b="0" dirty="0">
                <a:solidFill>
                  <a:srgbClr val="C00000"/>
                </a:solidFill>
                <a:effectLst>
                  <a:outerShdw blurRad="38100" dist="38100" dir="2700000" algn="tl">
                    <a:srgbClr val="C0C0C0"/>
                  </a:outerShdw>
                </a:effectLst>
                <a:latin typeface="Comic Sans MS" pitchFamily="66" charset="0"/>
              </a:rPr>
              <a:t>B = </a:t>
            </a:r>
            <a:r>
              <a:rPr lang="en-GB" sz="3200" b="0" dirty="0" smtClean="0">
                <a:solidFill>
                  <a:srgbClr val="C00000"/>
                </a:solidFill>
                <a:effectLst>
                  <a:outerShdw blurRad="38100" dist="38100" dir="2700000" algn="tl">
                    <a:srgbClr val="C0C0C0"/>
                  </a:outerShdw>
                </a:effectLst>
                <a:latin typeface="Comic Sans MS" pitchFamily="66" charset="0"/>
              </a:rPr>
              <a:t>0T, T = 20K</a:t>
            </a:r>
            <a:endParaRPr lang="en-GB" sz="3200" b="0" dirty="0">
              <a:solidFill>
                <a:srgbClr val="C00000"/>
              </a:solidFill>
              <a:effectLst>
                <a:outerShdw blurRad="38100" dist="38100" dir="2700000" algn="tl">
                  <a:srgbClr val="C0C0C0"/>
                </a:outerShdw>
              </a:effectLst>
              <a:latin typeface="Comic Sans MS" pitchFamily="66" charset="0"/>
            </a:endParaRPr>
          </a:p>
        </p:txBody>
      </p:sp>
      <p:grpSp>
        <p:nvGrpSpPr>
          <p:cNvPr id="13" name="Group 12"/>
          <p:cNvGrpSpPr/>
          <p:nvPr/>
        </p:nvGrpSpPr>
        <p:grpSpPr>
          <a:xfrm>
            <a:off x="94572" y="1948945"/>
            <a:ext cx="9000000" cy="4101846"/>
            <a:chOff x="144000" y="1246048"/>
            <a:chExt cx="9000000" cy="4101846"/>
          </a:xfrm>
        </p:grpSpPr>
        <p:pic>
          <p:nvPicPr>
            <p:cNvPr id="10242" name="Picture 2" descr="http://www.sciencemag.org/content/346/6208/448/F2.large.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34862"/>
            <a:stretch/>
          </p:blipFill>
          <p:spPr bwMode="auto">
            <a:xfrm>
              <a:off x="144000" y="1246048"/>
              <a:ext cx="9000000" cy="410184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H="1" flipV="1">
              <a:off x="6158040" y="1966366"/>
              <a:ext cx="1448473" cy="2888855"/>
            </a:xfrm>
            <a:prstGeom prst="line">
              <a:avLst/>
            </a:prstGeom>
            <a:ln w="38100">
              <a:solidFill>
                <a:srgbClr val="0E00C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6882276" y="2722268"/>
                  <a:ext cx="1016753" cy="706732"/>
                </a:xfrm>
                <a:prstGeom prst="rect">
                  <a:avLst/>
                </a:prstGeom>
                <a:noFill/>
              </p:spPr>
              <p:txBody>
                <a:bodyPr wrap="none" lIns="0" tIns="0" rIns="0" bIns="0" rtlCol="0">
                  <a:spAutoFit/>
                </a:bodyPr>
                <a:lstStyle/>
                <a:p>
                  <a:pPr algn="l" fontAlgn="auto">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GB" sz="4000" b="0" i="1" smtClean="0">
                                <a:solidFill>
                                  <a:srgbClr val="0E00C0"/>
                                </a:solidFill>
                                <a:effectLst>
                                  <a:outerShdw blurRad="38100" dist="38100" dir="2700000" algn="tl">
                                    <a:srgbClr val="C0C0C0"/>
                                  </a:outerShdw>
                                </a:effectLst>
                                <a:latin typeface="Cambria Math"/>
                              </a:rPr>
                            </m:ctrlPr>
                          </m:sSubSupPr>
                          <m:e>
                            <m:r>
                              <a:rPr lang="en-GB" sz="4000" b="0">
                                <a:solidFill>
                                  <a:srgbClr val="0E00C0"/>
                                </a:solidFill>
                                <a:effectLst>
                                  <a:outerShdw blurRad="38100" dist="38100" dir="2700000" algn="tl">
                                    <a:srgbClr val="C0C0C0"/>
                                  </a:outerShdw>
                                </a:effectLst>
                                <a:latin typeface="Cambria Math"/>
                              </a:rPr>
                              <m:t>𝜌</m:t>
                            </m:r>
                            <m:r>
                              <m:rPr>
                                <m:nor/>
                              </m:rPr>
                              <a:rPr lang="en-GB" sz="4000" b="0" dirty="0">
                                <a:solidFill>
                                  <a:srgbClr val="0E00C0"/>
                                </a:solidFill>
                                <a:effectLst>
                                  <a:outerShdw blurRad="38100" dist="38100" dir="2700000" algn="tl">
                                    <a:srgbClr val="C0C0C0"/>
                                  </a:outerShdw>
                                </a:effectLst>
                                <a:latin typeface="Comic Sans MS" pitchFamily="66" charset="0"/>
                              </a:rPr>
                              <m:t> </m:t>
                            </m:r>
                          </m:e>
                          <m:sub>
                            <m:r>
                              <a:rPr lang="en-GB" sz="4000" b="0">
                                <a:solidFill>
                                  <a:srgbClr val="0E00C0"/>
                                </a:solidFill>
                                <a:effectLst>
                                  <a:outerShdw blurRad="38100" dist="38100" dir="2700000" algn="tl">
                                    <a:srgbClr val="C0C0C0"/>
                                  </a:outerShdw>
                                </a:effectLst>
                                <a:latin typeface="Cambria Math"/>
                              </a:rPr>
                              <m:t>𝑥𝑥</m:t>
                            </m:r>
                          </m:sub>
                          <m:sup>
                            <m:r>
                              <a:rPr lang="en-GB" sz="4000" b="0">
                                <a:solidFill>
                                  <a:srgbClr val="0E00C0"/>
                                </a:solidFill>
                                <a:effectLst>
                                  <a:outerShdw blurRad="38100" dist="38100" dir="2700000" algn="tl">
                                    <a:srgbClr val="C0C0C0"/>
                                  </a:outerShdw>
                                </a:effectLst>
                                <a:latin typeface="Cambria Math"/>
                              </a:rPr>
                              <m:t>3</m:t>
                            </m:r>
                          </m:sup>
                        </m:sSubSup>
                      </m:oMath>
                    </m:oMathPara>
                  </a14:m>
                  <a:endParaRPr lang="en-GB" sz="4000" b="0" dirty="0">
                    <a:solidFill>
                      <a:srgbClr val="0E00C0"/>
                    </a:solidFill>
                    <a:effectLst>
                      <a:outerShdw blurRad="38100" dist="38100" dir="2700000" algn="tl">
                        <a:srgbClr val="C0C0C0"/>
                      </a:outerShdw>
                    </a:effectLst>
                    <a:latin typeface="Comic Sans MS" pitchFamily="66"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882276" y="2722268"/>
                  <a:ext cx="1016753" cy="706732"/>
                </a:xfrm>
                <a:prstGeom prst="rect">
                  <a:avLst/>
                </a:prstGeom>
                <a:blipFill rotWithShape="0">
                  <a:blip r:embed="rId3"/>
                  <a:stretch>
                    <a:fillRect b="-517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7606513" y="1428204"/>
                  <a:ext cx="897810" cy="615553"/>
                </a:xfrm>
                <a:prstGeom prst="rect">
                  <a:avLst/>
                </a:prstGeom>
                <a:noFill/>
              </p:spPr>
              <p:txBody>
                <a:bodyPr wrap="none" lIns="0" tIns="0" rIns="0" bIns="0" rtlCol="0">
                  <a:spAutoFit/>
                </a:bodyPr>
                <a:lstStyle/>
                <a:p>
                  <a:pPr algn="l"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4000" b="0" i="1" smtClean="0">
                                <a:solidFill>
                                  <a:srgbClr val="0E00C0"/>
                                </a:solidFill>
                                <a:effectLst>
                                  <a:outerShdw blurRad="38100" dist="38100" dir="2700000" algn="tl">
                                    <a:srgbClr val="C0C0C0"/>
                                  </a:outerShdw>
                                </a:effectLst>
                                <a:latin typeface="Cambria Math"/>
                              </a:rPr>
                            </m:ctrlPr>
                          </m:sSubPr>
                          <m:e>
                            <m:r>
                              <a:rPr lang="en-GB" sz="4000" b="0" smtClean="0">
                                <a:solidFill>
                                  <a:srgbClr val="0E00C0"/>
                                </a:solidFill>
                                <a:effectLst>
                                  <a:outerShdw blurRad="38100" dist="38100" dir="2700000" algn="tl">
                                    <a:srgbClr val="C0C0C0"/>
                                  </a:outerShdw>
                                </a:effectLst>
                                <a:latin typeface="Cambria Math" panose="02040503050406030204" pitchFamily="18" charset="0"/>
                              </a:rPr>
                              <m:t>𝜌</m:t>
                            </m:r>
                          </m:e>
                          <m:sub>
                            <m:r>
                              <a:rPr lang="en-GB" sz="4000" b="0" i="1" smtClean="0">
                                <a:solidFill>
                                  <a:srgbClr val="0E00C0"/>
                                </a:solidFill>
                                <a:effectLst>
                                  <a:outerShdw blurRad="38100" dist="38100" dir="2700000" algn="tl">
                                    <a:srgbClr val="C0C0C0"/>
                                  </a:outerShdw>
                                </a:effectLst>
                                <a:latin typeface="Cambria Math" panose="02040503050406030204" pitchFamily="18" charset="0"/>
                              </a:rPr>
                              <m:t>𝑥𝑥</m:t>
                            </m:r>
                          </m:sub>
                        </m:sSub>
                      </m:oMath>
                    </m:oMathPara>
                  </a14:m>
                  <a:endParaRPr lang="en-GB" sz="4000" b="0" dirty="0">
                    <a:solidFill>
                      <a:srgbClr val="0E00C0"/>
                    </a:solidFill>
                    <a:effectLst>
                      <a:outerShdw blurRad="38100" dist="38100" dir="2700000" algn="tl">
                        <a:srgbClr val="C0C0C0"/>
                      </a:outerShdw>
                    </a:effectLst>
                    <a:latin typeface="Comic Sans MS" pitchFamily="66"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7606513" y="1428204"/>
                  <a:ext cx="897810" cy="615553"/>
                </a:xfrm>
                <a:prstGeom prst="rect">
                  <a:avLst/>
                </a:prstGeom>
                <a:blipFill rotWithShape="0">
                  <a:blip r:embed="rId4"/>
                  <a:stretch>
                    <a:fillRect b="-2970"/>
                  </a:stretch>
                </a:blipFill>
              </p:spPr>
              <p:txBody>
                <a:bodyPr/>
                <a:lstStyle/>
                <a:p>
                  <a:r>
                    <a:rPr lang="en-GB">
                      <a:noFill/>
                    </a:rPr>
                    <a:t> </a:t>
                  </a:r>
                </a:p>
              </p:txBody>
            </p:sp>
          </mc:Fallback>
        </mc:AlternateContent>
      </p:grpSp>
    </p:spTree>
    <p:extLst>
      <p:ext uri="{BB962C8B-B14F-4D97-AF65-F5344CB8AC3E}">
        <p14:creationId xmlns:p14="http://schemas.microsoft.com/office/powerpoint/2010/main" val="25045376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Line 71"/>
          <p:cNvSpPr>
            <a:spLocks noChangeShapeType="1"/>
          </p:cNvSpPr>
          <p:nvPr/>
        </p:nvSpPr>
        <p:spPr bwMode="auto">
          <a:xfrm>
            <a:off x="1116012" y="1416341"/>
            <a:ext cx="6911975" cy="0"/>
          </a:xfrm>
          <a:prstGeom prst="line">
            <a:avLst/>
          </a:prstGeom>
          <a:noFill/>
          <a:ln w="76200">
            <a:solidFill>
              <a:srgbClr val="80008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fontAlgn="auto">
              <a:spcBef>
                <a:spcPts val="0"/>
              </a:spcBef>
              <a:spcAft>
                <a:spcPts val="0"/>
              </a:spcAft>
              <a:defRPr/>
            </a:pPr>
            <a:endParaRPr lang="en-US" sz="3200" b="0">
              <a:solidFill>
                <a:srgbClr val="000000"/>
              </a:solidFill>
              <a:effectLst>
                <a:outerShdw blurRad="38100" dist="38100" dir="2700000" algn="tl">
                  <a:srgbClr val="000000">
                    <a:alpha val="43137"/>
                  </a:srgbClr>
                </a:outerShdw>
              </a:effectLst>
              <a:latin typeface="Calibri" panose="020F0502020204030204"/>
            </a:endParaRPr>
          </a:p>
        </p:txBody>
      </p:sp>
      <p:sp>
        <p:nvSpPr>
          <p:cNvPr id="7" name="Rectangle 17"/>
          <p:cNvSpPr>
            <a:spLocks noChangeArrowheads="1"/>
          </p:cNvSpPr>
          <p:nvPr/>
        </p:nvSpPr>
        <p:spPr bwMode="auto">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en-US" sz="4000" b="0" dirty="0" smtClean="0">
                <a:solidFill>
                  <a:srgbClr val="660066"/>
                </a:solidFill>
                <a:effectLst>
                  <a:outerShdw blurRad="38100" dist="38100" dir="2700000" algn="tl">
                    <a:srgbClr val="C0C0C0"/>
                  </a:outerShdw>
                </a:effectLst>
                <a:latin typeface="Comic Sans MS" pitchFamily="66" charset="0"/>
              </a:rPr>
              <a:t>Nonlocal measurements:</a:t>
            </a:r>
          </a:p>
          <a:p>
            <a:pPr fontAlgn="auto">
              <a:spcBef>
                <a:spcPts val="0"/>
              </a:spcBef>
              <a:spcAft>
                <a:spcPts val="0"/>
              </a:spcAft>
              <a:defRPr/>
            </a:pPr>
            <a:r>
              <a:rPr lang="en-US" sz="4000" b="0" dirty="0" smtClean="0">
                <a:solidFill>
                  <a:srgbClr val="660066"/>
                </a:solidFill>
                <a:effectLst>
                  <a:outerShdw blurRad="38100" dist="38100" dir="2700000" algn="tl">
                    <a:srgbClr val="C0C0C0"/>
                  </a:outerShdw>
                </a:effectLst>
                <a:latin typeface="Comic Sans MS" pitchFamily="66" charset="0"/>
              </a:rPr>
              <a:t>length dependence</a:t>
            </a:r>
            <a:endParaRPr lang="en-GB" sz="4000" b="0" dirty="0">
              <a:solidFill>
                <a:srgbClr val="660066"/>
              </a:solidFill>
              <a:effectLst>
                <a:outerShdw blurRad="38100" dist="38100" dir="2700000" algn="tl">
                  <a:srgbClr val="C0C0C0"/>
                </a:outerShdw>
              </a:effectLst>
              <a:latin typeface="Comic Sans MS" pitchFamily="66" charset="0"/>
            </a:endParaRPr>
          </a:p>
        </p:txBody>
      </p:sp>
      <p:sp>
        <p:nvSpPr>
          <p:cNvPr id="31" name="TextBox 30"/>
          <p:cNvSpPr txBox="1"/>
          <p:nvPr/>
        </p:nvSpPr>
        <p:spPr>
          <a:xfrm>
            <a:off x="5201478" y="6416984"/>
            <a:ext cx="378661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defPPr>
              <a:defRPr lang="en-GB"/>
            </a:defPPr>
            <a:lvl1pPr algn="ctr" eaLnBrk="0" fontAlgn="base" hangingPunct="0">
              <a:spcBef>
                <a:spcPct val="0"/>
              </a:spcBef>
              <a:spcAft>
                <a:spcPct val="0"/>
              </a:spcAft>
              <a:defRPr>
                <a:effectLst>
                  <a:outerShdw blurRad="38100" dist="38100" dir="2700000" algn="tl">
                    <a:srgbClr val="C0C0C0"/>
                  </a:outerShdw>
                </a:effectLst>
                <a:latin typeface="Arial Narrow" pitchFamily="34"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n-GB" sz="1800" b="0" dirty="0">
                <a:solidFill>
                  <a:prstClr val="black"/>
                </a:solidFill>
              </a:rPr>
              <a:t>Gorbachev et al., </a:t>
            </a:r>
            <a:r>
              <a:rPr lang="en-GB" sz="1800" b="0" i="1" dirty="0">
                <a:solidFill>
                  <a:prstClr val="black"/>
                </a:solidFill>
              </a:rPr>
              <a:t>Science,</a:t>
            </a:r>
            <a:r>
              <a:rPr lang="en-GB" sz="1800" b="0" dirty="0">
                <a:solidFill>
                  <a:prstClr val="black"/>
                </a:solidFill>
              </a:rPr>
              <a:t> 346, 2014, 448.</a:t>
            </a:r>
          </a:p>
        </p:txBody>
      </p:sp>
      <p:sp>
        <p:nvSpPr>
          <p:cNvPr id="9216" name="TextBox 9215"/>
          <p:cNvSpPr txBox="1"/>
          <p:nvPr/>
        </p:nvSpPr>
        <p:spPr>
          <a:xfrm>
            <a:off x="-1129788" y="9826191"/>
            <a:ext cx="3151825" cy="584775"/>
          </a:xfrm>
          <a:prstGeom prst="rect">
            <a:avLst/>
          </a:prstGeom>
          <a:noFill/>
        </p:spPr>
        <p:txBody>
          <a:bodyPr wrap="none" rtlCol="0">
            <a:spAutoFit/>
          </a:bodyPr>
          <a:lstStyle/>
          <a:p>
            <a:pPr algn="l" fontAlgn="auto">
              <a:spcBef>
                <a:spcPts val="0"/>
              </a:spcBef>
              <a:spcAft>
                <a:spcPts val="0"/>
              </a:spcAft>
            </a:pPr>
            <a:r>
              <a:rPr lang="en-GB" sz="3200" b="0" dirty="0">
                <a:solidFill>
                  <a:srgbClr val="C00000"/>
                </a:solidFill>
                <a:effectLst>
                  <a:outerShdw blurRad="38100" dist="38100" dir="2700000" algn="tl">
                    <a:srgbClr val="C0C0C0"/>
                  </a:outerShdw>
                </a:effectLst>
                <a:latin typeface="Comic Sans MS" pitchFamily="66" charset="0"/>
              </a:rPr>
              <a:t>B = </a:t>
            </a:r>
            <a:r>
              <a:rPr lang="en-GB" sz="3200" b="0" dirty="0" smtClean="0">
                <a:solidFill>
                  <a:srgbClr val="C00000"/>
                </a:solidFill>
                <a:effectLst>
                  <a:outerShdw blurRad="38100" dist="38100" dir="2700000" algn="tl">
                    <a:srgbClr val="C0C0C0"/>
                  </a:outerShdw>
                </a:effectLst>
                <a:latin typeface="Comic Sans MS" pitchFamily="66" charset="0"/>
              </a:rPr>
              <a:t>0T, T = 20K</a:t>
            </a:r>
            <a:endParaRPr lang="en-GB" sz="3200" b="0" dirty="0">
              <a:solidFill>
                <a:srgbClr val="C00000"/>
              </a:solidFill>
              <a:effectLst>
                <a:outerShdw blurRad="38100" dist="38100" dir="2700000" algn="tl">
                  <a:srgbClr val="C0C0C0"/>
                </a:outerShdw>
              </a:effectLst>
              <a:latin typeface="Comic Sans MS" pitchFamily="66" charset="0"/>
            </a:endParaRPr>
          </a:p>
        </p:txBody>
      </p:sp>
      <p:grpSp>
        <p:nvGrpSpPr>
          <p:cNvPr id="14" name="Group 13"/>
          <p:cNvGrpSpPr/>
          <p:nvPr/>
        </p:nvGrpSpPr>
        <p:grpSpPr>
          <a:xfrm>
            <a:off x="0" y="1709351"/>
            <a:ext cx="9218141" cy="4518117"/>
            <a:chOff x="0" y="1709351"/>
            <a:chExt cx="9218141" cy="4518117"/>
          </a:xfrm>
        </p:grpSpPr>
        <p:grpSp>
          <p:nvGrpSpPr>
            <p:cNvPr id="13" name="Group 12"/>
            <p:cNvGrpSpPr/>
            <p:nvPr/>
          </p:nvGrpSpPr>
          <p:grpSpPr>
            <a:xfrm>
              <a:off x="0" y="1709351"/>
              <a:ext cx="9218141" cy="4518117"/>
              <a:chOff x="-1" y="1217655"/>
              <a:chExt cx="9218141" cy="4518117"/>
            </a:xfrm>
          </p:grpSpPr>
          <p:pic>
            <p:nvPicPr>
              <p:cNvPr id="11266" name="Picture 2" descr="http://www.sciencemag.org/content/346/6208/448/F2.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l="69197"/>
              <a:stretch/>
            </p:blipFill>
            <p:spPr bwMode="auto">
              <a:xfrm>
                <a:off x="1894226" y="1415772"/>
                <a:ext cx="4482333" cy="432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16126" y="3794110"/>
                <a:ext cx="2702014" cy="1569660"/>
              </a:xfrm>
              <a:prstGeom prst="rect">
                <a:avLst/>
              </a:prstGeom>
            </p:spPr>
            <p:txBody>
              <a:bodyPr wrap="square">
                <a:spAutoFit/>
              </a:bodyPr>
              <a:lstStyle/>
              <a:p>
                <a:pPr algn="l" fontAlgn="auto">
                  <a:spcBef>
                    <a:spcPts val="0"/>
                  </a:spcBef>
                  <a:spcAft>
                    <a:spcPts val="0"/>
                  </a:spcAft>
                </a:pPr>
                <a:r>
                  <a:rPr lang="en-GB" sz="2400" b="0" dirty="0">
                    <a:solidFill>
                      <a:srgbClr val="660066"/>
                    </a:solidFill>
                    <a:effectLst>
                      <a:outerShdw blurRad="38100" dist="38100" dir="2700000" algn="tl">
                        <a:srgbClr val="C0C0C0"/>
                      </a:outerShdw>
                    </a:effectLst>
                    <a:latin typeface="Comic Sans MS" pitchFamily="66" charset="0"/>
                  </a:rPr>
                  <a:t>Nonlocal signal decays exponentially with increasing L</a:t>
                </a:r>
              </a:p>
            </p:txBody>
          </p:sp>
          <p:sp>
            <p:nvSpPr>
              <p:cNvPr id="3" name="Rectangle 2"/>
              <p:cNvSpPr/>
              <p:nvPr/>
            </p:nvSpPr>
            <p:spPr>
              <a:xfrm>
                <a:off x="-1" y="1217655"/>
                <a:ext cx="1828801" cy="1477328"/>
              </a:xfrm>
              <a:prstGeom prst="rect">
                <a:avLst/>
              </a:prstGeom>
            </p:spPr>
            <p:txBody>
              <a:bodyPr wrap="square">
                <a:spAutoFit/>
              </a:bodyPr>
              <a:lstStyle/>
              <a:p>
                <a:pPr algn="l" fontAlgn="auto">
                  <a:spcBef>
                    <a:spcPts val="0"/>
                  </a:spcBef>
                  <a:spcAft>
                    <a:spcPts val="0"/>
                  </a:spcAft>
                </a:pPr>
                <a:r>
                  <a:rPr lang="en-GB" sz="1800" b="0" dirty="0">
                    <a:solidFill>
                      <a:srgbClr val="C00000"/>
                    </a:solidFill>
                    <a:effectLst>
                      <a:outerShdw blurRad="38100" dist="38100" dir="2700000" algn="tl">
                        <a:srgbClr val="C0C0C0"/>
                      </a:outerShdw>
                    </a:effectLst>
                    <a:latin typeface="Comic Sans MS" pitchFamily="66" charset="0"/>
                  </a:rPr>
                  <a:t>anomalous contribution to </a:t>
                </a:r>
                <a:r>
                  <a:rPr lang="en-GB" sz="1800" b="0" dirty="0" err="1">
                    <a:solidFill>
                      <a:srgbClr val="C00000"/>
                    </a:solidFill>
                    <a:effectLst>
                      <a:outerShdw blurRad="38100" dist="38100" dir="2700000" algn="tl">
                        <a:srgbClr val="C0C0C0"/>
                      </a:outerShdw>
                    </a:effectLst>
                    <a:latin typeface="Comic Sans MS" pitchFamily="66" charset="0"/>
                  </a:rPr>
                  <a:t>ρ</a:t>
                </a:r>
                <a:r>
                  <a:rPr lang="en-GB" sz="1800" b="0" baseline="-25000" dirty="0" err="1">
                    <a:solidFill>
                      <a:srgbClr val="C00000"/>
                    </a:solidFill>
                    <a:effectLst>
                      <a:outerShdw blurRad="38100" dist="38100" dir="2700000" algn="tl">
                        <a:srgbClr val="C0C0C0"/>
                      </a:outerShdw>
                    </a:effectLst>
                    <a:latin typeface="Comic Sans MS" pitchFamily="66" charset="0"/>
                  </a:rPr>
                  <a:t>xx</a:t>
                </a:r>
                <a:r>
                  <a:rPr lang="en-GB" sz="1800" b="0" dirty="0">
                    <a:solidFill>
                      <a:srgbClr val="C00000"/>
                    </a:solidFill>
                    <a:effectLst>
                      <a:outerShdw blurRad="38100" dist="38100" dir="2700000" algn="tl">
                        <a:srgbClr val="C0C0C0"/>
                      </a:outerShdw>
                    </a:effectLst>
                    <a:latin typeface="Comic Sans MS" pitchFamily="66" charset="0"/>
                  </a:rPr>
                  <a:t> observed in the bend geometry</a:t>
                </a:r>
              </a:p>
            </p:txBody>
          </p:sp>
          <p:cxnSp>
            <p:nvCxnSpPr>
              <p:cNvPr id="8" name="Straight Arrow Connector 7"/>
              <p:cNvCxnSpPr/>
              <p:nvPr/>
            </p:nvCxnSpPr>
            <p:spPr>
              <a:xfrm flipV="1">
                <a:off x="1540475" y="1919416"/>
                <a:ext cx="1029729" cy="217320"/>
              </a:xfrm>
              <a:prstGeom prst="straightConnector1">
                <a:avLst/>
              </a:prstGeom>
              <a:ln w="285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55238" y="3794110"/>
                <a:ext cx="1516762" cy="461665"/>
              </a:xfrm>
              <a:prstGeom prst="rect">
                <a:avLst/>
              </a:prstGeom>
              <a:noFill/>
            </p:spPr>
            <p:txBody>
              <a:bodyPr wrap="none" rtlCol="0">
                <a:spAutoFit/>
              </a:bodyPr>
              <a:lstStyle/>
              <a:p>
                <a:pPr algn="l" fontAlgn="auto">
                  <a:spcBef>
                    <a:spcPts val="0"/>
                  </a:spcBef>
                  <a:spcAft>
                    <a:spcPts val="0"/>
                  </a:spcAft>
                </a:pPr>
                <a:r>
                  <a:rPr lang="el-GR" sz="2400" dirty="0">
                    <a:solidFill>
                      <a:srgbClr val="660066"/>
                    </a:solidFill>
                    <a:effectLst>
                      <a:outerShdw blurRad="38100" dist="38100" dir="2700000" algn="tl">
                        <a:srgbClr val="C0C0C0"/>
                      </a:outerShdw>
                    </a:effectLst>
                    <a:latin typeface="Comic Sans MS" pitchFamily="66" charset="0"/>
                  </a:rPr>
                  <a:t>ξ</a:t>
                </a:r>
                <a:r>
                  <a:rPr lang="en-GB" sz="2400" dirty="0">
                    <a:solidFill>
                      <a:srgbClr val="660066"/>
                    </a:solidFill>
                    <a:effectLst>
                      <a:outerShdw blurRad="38100" dist="38100" dir="2700000" algn="tl">
                        <a:srgbClr val="C0C0C0"/>
                      </a:outerShdw>
                    </a:effectLst>
                    <a:latin typeface="Comic Sans MS" pitchFamily="66" charset="0"/>
                  </a:rPr>
                  <a:t> </a:t>
                </a:r>
                <a:r>
                  <a:rPr lang="el-GR" sz="2400" dirty="0">
                    <a:solidFill>
                      <a:srgbClr val="660066"/>
                    </a:solidFill>
                    <a:effectLst>
                      <a:outerShdw blurRad="38100" dist="38100" dir="2700000" algn="tl">
                        <a:srgbClr val="C0C0C0"/>
                      </a:outerShdw>
                    </a:effectLst>
                    <a:latin typeface="Comic Sans MS" pitchFamily="66" charset="0"/>
                  </a:rPr>
                  <a:t>≈</a:t>
                </a:r>
                <a:r>
                  <a:rPr lang="en-GB" sz="2400" dirty="0">
                    <a:solidFill>
                      <a:srgbClr val="660066"/>
                    </a:solidFill>
                    <a:effectLst>
                      <a:outerShdw blurRad="38100" dist="38100" dir="2700000" algn="tl">
                        <a:srgbClr val="C0C0C0"/>
                      </a:outerShdw>
                    </a:effectLst>
                    <a:latin typeface="Comic Sans MS" pitchFamily="66" charset="0"/>
                  </a:rPr>
                  <a:t> 1 </a:t>
                </a:r>
                <a:r>
                  <a:rPr lang="el-GR" sz="2400" dirty="0">
                    <a:solidFill>
                      <a:srgbClr val="660066"/>
                    </a:solidFill>
                    <a:effectLst>
                      <a:outerShdw blurRad="38100" dist="38100" dir="2700000" algn="tl">
                        <a:srgbClr val="C0C0C0"/>
                      </a:outerShdw>
                    </a:effectLst>
                    <a:latin typeface="Comic Sans MS" pitchFamily="66" charset="0"/>
                  </a:rPr>
                  <a:t>μ</a:t>
                </a:r>
                <a:r>
                  <a:rPr lang="en-GB" sz="2400" dirty="0">
                    <a:solidFill>
                      <a:srgbClr val="660066"/>
                    </a:solidFill>
                    <a:effectLst>
                      <a:outerShdw blurRad="38100" dist="38100" dir="2700000" algn="tl">
                        <a:srgbClr val="C0C0C0"/>
                      </a:outerShdw>
                    </a:effectLst>
                    <a:latin typeface="Comic Sans MS" pitchFamily="66" charset="0"/>
                  </a:rPr>
                  <a:t>m</a:t>
                </a:r>
              </a:p>
            </p:txBody>
          </p:sp>
        </p:grpSp>
        <p:sp>
          <p:nvSpPr>
            <p:cNvPr id="12" name="Rectangle 11"/>
            <p:cNvSpPr/>
            <p:nvPr/>
          </p:nvSpPr>
          <p:spPr>
            <a:xfrm>
              <a:off x="2957384" y="1968849"/>
              <a:ext cx="362465"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800" b="0">
                <a:solidFill>
                  <a:prstClr val="white"/>
                </a:solidFill>
              </a:endParaRPr>
            </a:p>
          </p:txBody>
        </p:sp>
      </p:grpSp>
      <p:sp>
        <p:nvSpPr>
          <p:cNvPr id="16" name="TextBox 15"/>
          <p:cNvSpPr txBox="1"/>
          <p:nvPr/>
        </p:nvSpPr>
        <p:spPr>
          <a:xfrm>
            <a:off x="5694666" y="2065813"/>
            <a:ext cx="747320" cy="646331"/>
          </a:xfrm>
          <a:prstGeom prst="rect">
            <a:avLst/>
          </a:prstGeom>
          <a:noFill/>
        </p:spPr>
        <p:txBody>
          <a:bodyPr wrap="none" rtlCol="0">
            <a:spAutoFit/>
          </a:bodyPr>
          <a:lstStyle/>
          <a:p>
            <a:pPr algn="l" fontAlgn="auto">
              <a:spcBef>
                <a:spcPts val="0"/>
              </a:spcBef>
              <a:spcAft>
                <a:spcPts val="0"/>
              </a:spcAft>
            </a:pPr>
            <a:r>
              <a:rPr lang="en-GB" sz="1800" b="0" dirty="0">
                <a:solidFill>
                  <a:srgbClr val="C00000"/>
                </a:solidFill>
                <a:effectLst>
                  <a:outerShdw blurRad="38100" dist="38100" dir="2700000" algn="tl">
                    <a:srgbClr val="C0C0C0"/>
                  </a:outerShdw>
                </a:effectLst>
                <a:latin typeface="Comic Sans MS" pitchFamily="66" charset="0"/>
              </a:rPr>
              <a:t>L = </a:t>
            </a:r>
            <a:endParaRPr lang="en-GB" sz="1800" b="0" dirty="0" smtClean="0">
              <a:solidFill>
                <a:srgbClr val="C00000"/>
              </a:solidFill>
              <a:effectLst>
                <a:outerShdw blurRad="38100" dist="38100" dir="2700000" algn="tl">
                  <a:srgbClr val="C0C0C0"/>
                </a:outerShdw>
              </a:effectLst>
              <a:latin typeface="Comic Sans MS" pitchFamily="66" charset="0"/>
            </a:endParaRPr>
          </a:p>
          <a:p>
            <a:pPr algn="l" fontAlgn="auto">
              <a:spcBef>
                <a:spcPts val="0"/>
              </a:spcBef>
              <a:spcAft>
                <a:spcPts val="0"/>
              </a:spcAft>
            </a:pPr>
            <a:r>
              <a:rPr lang="en-GB" sz="1800" b="0" dirty="0" smtClean="0">
                <a:solidFill>
                  <a:srgbClr val="C00000"/>
                </a:solidFill>
                <a:effectLst>
                  <a:outerShdw blurRad="38100" dist="38100" dir="2700000" algn="tl">
                    <a:srgbClr val="C0C0C0"/>
                  </a:outerShdw>
                </a:effectLst>
                <a:latin typeface="Comic Sans MS" pitchFamily="66" charset="0"/>
              </a:rPr>
              <a:t>7 </a:t>
            </a:r>
            <a:r>
              <a:rPr lang="el-GR" sz="1800" b="0" dirty="0" smtClean="0">
                <a:solidFill>
                  <a:srgbClr val="C00000"/>
                </a:solidFill>
                <a:effectLst>
                  <a:outerShdw blurRad="38100" dist="38100" dir="2700000" algn="tl">
                    <a:srgbClr val="C0C0C0"/>
                  </a:outerShdw>
                </a:effectLst>
                <a:latin typeface="Comic Sans MS" pitchFamily="66" charset="0"/>
              </a:rPr>
              <a:t>μ</a:t>
            </a:r>
            <a:r>
              <a:rPr lang="en-GB" sz="1800" b="0" dirty="0" smtClean="0">
                <a:solidFill>
                  <a:srgbClr val="C00000"/>
                </a:solidFill>
                <a:effectLst>
                  <a:outerShdw blurRad="38100" dist="38100" dir="2700000" algn="tl">
                    <a:srgbClr val="C0C0C0"/>
                  </a:outerShdw>
                </a:effectLst>
                <a:latin typeface="Comic Sans MS" pitchFamily="66" charset="0"/>
              </a:rPr>
              <a:t>m</a:t>
            </a:r>
            <a:r>
              <a:rPr lang="en-GB" sz="1800" b="0" dirty="0" smtClean="0">
                <a:solidFill>
                  <a:srgbClr val="C00000"/>
                </a:solidFill>
                <a:latin typeface="Calibri" panose="020F0502020204030204"/>
              </a:rPr>
              <a:t> </a:t>
            </a:r>
            <a:endParaRPr lang="en-GB" sz="1800" b="0" dirty="0">
              <a:solidFill>
                <a:srgbClr val="C00000"/>
              </a:solidFill>
              <a:latin typeface="Calibri" panose="020F0502020204030204"/>
            </a:endParaRPr>
          </a:p>
        </p:txBody>
      </p:sp>
      <p:sp>
        <p:nvSpPr>
          <p:cNvPr id="15" name="TextBox 14"/>
          <p:cNvSpPr txBox="1"/>
          <p:nvPr/>
        </p:nvSpPr>
        <p:spPr>
          <a:xfrm>
            <a:off x="6441986" y="1911925"/>
            <a:ext cx="1673856"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defPPr>
              <a:defRPr lang="en-GB"/>
            </a:defPPr>
            <a:lvl1pPr algn="ctr" eaLnBrk="0" fontAlgn="base" hangingPunct="0">
              <a:spcBef>
                <a:spcPct val="0"/>
              </a:spcBef>
              <a:spcAft>
                <a:spcPct val="0"/>
              </a:spcAft>
              <a:defRPr>
                <a:effectLst>
                  <a:outerShdw blurRad="38100" dist="38100" dir="2700000" algn="tl">
                    <a:srgbClr val="C0C0C0"/>
                  </a:outerShdw>
                </a:effectLst>
                <a:latin typeface="Arial Narrow" pitchFamily="34" charset="0"/>
              </a:defRPr>
            </a:lvl1pPr>
            <a:lvl2pPr fontAlgn="base">
              <a:spcBef>
                <a:spcPct val="0"/>
              </a:spcBef>
              <a:spcAft>
                <a:spcPct val="0"/>
              </a:spcAft>
              <a:defRPr sz="2400">
                <a:latin typeface="Arial Narrow" pitchFamily="34" charset="0"/>
              </a:defRPr>
            </a:lvl2pPr>
            <a:lvl3pPr fontAlgn="base">
              <a:spcBef>
                <a:spcPct val="0"/>
              </a:spcBef>
              <a:spcAft>
                <a:spcPct val="0"/>
              </a:spcAft>
              <a:defRPr sz="2400">
                <a:latin typeface="Arial Narrow" pitchFamily="34" charset="0"/>
              </a:defRPr>
            </a:lvl3pPr>
            <a:lvl4pPr fontAlgn="base">
              <a:spcBef>
                <a:spcPct val="0"/>
              </a:spcBef>
              <a:spcAft>
                <a:spcPct val="0"/>
              </a:spcAft>
              <a:defRPr sz="2400">
                <a:latin typeface="Arial Narrow" pitchFamily="34" charset="0"/>
              </a:defRPr>
            </a:lvl4pPr>
            <a:lvl5pPr fontAlgn="base">
              <a:spcBef>
                <a:spcPct val="0"/>
              </a:spcBef>
              <a:spcAft>
                <a:spcPct val="0"/>
              </a:spcAft>
              <a:defRPr sz="2400">
                <a:latin typeface="Arial Narrow" pitchFamily="34" charset="0"/>
              </a:defRPr>
            </a:lvl5pPr>
            <a:lvl6pPr>
              <a:defRPr sz="2400">
                <a:latin typeface="Arial Narrow" pitchFamily="34" charset="0"/>
              </a:defRPr>
            </a:lvl6pPr>
            <a:lvl7pPr>
              <a:defRPr sz="2400">
                <a:latin typeface="Arial Narrow" pitchFamily="34" charset="0"/>
              </a:defRPr>
            </a:lvl7pPr>
            <a:lvl8pPr>
              <a:defRPr sz="2400">
                <a:latin typeface="Arial Narrow" pitchFamily="34" charset="0"/>
              </a:defRPr>
            </a:lvl8pPr>
            <a:lvl9pPr>
              <a:defRPr sz="2400">
                <a:latin typeface="Arial Narrow" pitchFamily="34" charset="0"/>
              </a:defRPr>
            </a:lvl9pPr>
          </a:lstStyle>
          <a:p>
            <a:r>
              <a:rPr lang="en-GB" b="0" dirty="0" smtClean="0">
                <a:solidFill>
                  <a:prstClr val="black"/>
                </a:solidFill>
              </a:rPr>
              <a:t>10 devices,</a:t>
            </a:r>
          </a:p>
          <a:p>
            <a:r>
              <a:rPr lang="en-GB" b="0" dirty="0" smtClean="0">
                <a:solidFill>
                  <a:prstClr val="black"/>
                </a:solidFill>
              </a:rPr>
              <a:t>20 K</a:t>
            </a:r>
            <a:endParaRPr lang="en-GB" b="0" dirty="0">
              <a:solidFill>
                <a:prstClr val="black"/>
              </a:solidFill>
            </a:endParaRPr>
          </a:p>
        </p:txBody>
      </p:sp>
    </p:spTree>
    <p:extLst>
      <p:ext uri="{BB962C8B-B14F-4D97-AF65-F5344CB8AC3E}">
        <p14:creationId xmlns:p14="http://schemas.microsoft.com/office/powerpoint/2010/main" val="30414966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770" y="3761179"/>
            <a:ext cx="1731414" cy="166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6292" name="Rectangle 4"/>
          <p:cNvSpPr>
            <a:spLocks noGrp="1" noChangeArrowheads="1"/>
          </p:cNvSpPr>
          <p:nvPr>
            <p:ph type="title" sz="quarter"/>
          </p:nvPr>
        </p:nvSpPr>
        <p:spPr/>
        <p:txBody>
          <a:bodyPr/>
          <a:lstStyle/>
          <a:p>
            <a:r>
              <a:rPr lang="en-GB" i="1" dirty="0" smtClean="0">
                <a:latin typeface="Comic Sans MS" pitchFamily="66" charset="0"/>
              </a:rPr>
              <a:t>Conclusions</a:t>
            </a:r>
            <a:endParaRPr lang="ru-RU" dirty="0">
              <a:latin typeface="Comic Sans MS" pitchFamily="66" charset="0"/>
            </a:endParaRPr>
          </a:p>
        </p:txBody>
      </p:sp>
      <p:sp>
        <p:nvSpPr>
          <p:cNvPr id="1873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35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35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355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356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 name="Rectangle 1"/>
          <p:cNvSpPr/>
          <p:nvPr/>
        </p:nvSpPr>
        <p:spPr>
          <a:xfrm>
            <a:off x="405249" y="851326"/>
            <a:ext cx="8572501" cy="1323439"/>
          </a:xfrm>
          <a:prstGeom prst="rect">
            <a:avLst/>
          </a:prstGeom>
        </p:spPr>
        <p:txBody>
          <a:bodyPr wrap="square">
            <a:spAutoFit/>
          </a:bodyPr>
          <a:lstStyle/>
          <a:p>
            <a:pPr algn="l"/>
            <a:r>
              <a:rPr lang="en-GB" sz="2000" b="0" dirty="0" smtClean="0">
                <a:latin typeface="Comic Sans MS" panose="030F0702030302020204" pitchFamily="66" charset="0"/>
              </a:rPr>
              <a:t>Graphene superlattice is an excellent example of “band structure engineering” and creating artificial structures with on demand properties (simply by controlling the orientation of graphene with respect to the properly chosen substrate)</a:t>
            </a:r>
          </a:p>
        </p:txBody>
      </p:sp>
      <p:sp>
        <p:nvSpPr>
          <p:cNvPr id="15" name="TextBox 14"/>
          <p:cNvSpPr txBox="1"/>
          <p:nvPr/>
        </p:nvSpPr>
        <p:spPr>
          <a:xfrm>
            <a:off x="405249" y="2355710"/>
            <a:ext cx="8520545" cy="707886"/>
          </a:xfrm>
          <a:prstGeom prst="rect">
            <a:avLst/>
          </a:prstGeom>
          <a:noFill/>
        </p:spPr>
        <p:txBody>
          <a:bodyPr wrap="square" rtlCol="0">
            <a:spAutoFit/>
          </a:bodyPr>
          <a:lstStyle/>
          <a:p>
            <a:pPr algn="l"/>
            <a:r>
              <a:rPr lang="en-GB" sz="2000" b="0" dirty="0" smtClean="0">
                <a:solidFill>
                  <a:srgbClr val="660033"/>
                </a:solidFill>
                <a:latin typeface="Comic Sans MS" pitchFamily="66" charset="0"/>
              </a:rPr>
              <a:t>Hofstadter butterfly has been finally observed </a:t>
            </a:r>
            <a:br>
              <a:rPr lang="en-GB" sz="2000" b="0" dirty="0" smtClean="0">
                <a:solidFill>
                  <a:srgbClr val="660033"/>
                </a:solidFill>
                <a:latin typeface="Comic Sans MS" pitchFamily="66" charset="0"/>
              </a:rPr>
            </a:br>
            <a:r>
              <a:rPr lang="en-GB" sz="2000" b="0" dirty="0" smtClean="0">
                <a:solidFill>
                  <a:srgbClr val="660033"/>
                </a:solidFill>
                <a:latin typeface="Comic Sans MS" pitchFamily="66" charset="0"/>
              </a:rPr>
              <a:t>(almost 40 years after its prediction) </a:t>
            </a:r>
          </a:p>
        </p:txBody>
      </p:sp>
      <p:sp>
        <p:nvSpPr>
          <p:cNvPr id="3" name="TextBox 2"/>
          <p:cNvSpPr txBox="1"/>
          <p:nvPr/>
        </p:nvSpPr>
        <p:spPr>
          <a:xfrm>
            <a:off x="1756064" y="4686302"/>
            <a:ext cx="5237018" cy="1015663"/>
          </a:xfrm>
          <a:prstGeom prst="rect">
            <a:avLst/>
          </a:prstGeom>
          <a:noFill/>
        </p:spPr>
        <p:txBody>
          <a:bodyPr wrap="square" rtlCol="0">
            <a:spAutoFit/>
          </a:bodyPr>
          <a:lstStyle/>
          <a:p>
            <a:r>
              <a:rPr lang="en-GB" sz="6000" i="1" dirty="0" smtClean="0">
                <a:latin typeface="Comic Sans MS" panose="030F0702030302020204" pitchFamily="66" charset="0"/>
              </a:rPr>
              <a:t>Thank you!</a:t>
            </a:r>
            <a:endParaRPr lang="en-GB" sz="6000" i="1" dirty="0">
              <a:latin typeface="Comic Sans MS" panose="030F0702030302020204" pitchFamily="66" charset="0"/>
            </a:endParaRPr>
          </a:p>
        </p:txBody>
      </p:sp>
      <p:pic>
        <p:nvPicPr>
          <p:cNvPr id="16" name="Picture 589"/>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706" b="96863" l="0" r="96610"/>
                    </a14:imgEffect>
                  </a14:imgLayer>
                </a14:imgProps>
              </a:ext>
              <a:ext uri="{28A0092B-C50C-407E-A947-70E740481C1C}">
                <a14:useLocalDpi xmlns:a14="http://schemas.microsoft.com/office/drawing/2010/main" val="0"/>
              </a:ext>
            </a:extLst>
          </a:blip>
          <a:srcRect/>
          <a:stretch>
            <a:fillRect/>
          </a:stretch>
        </p:blipFill>
        <p:spPr bwMode="auto">
          <a:xfrm>
            <a:off x="405249" y="4923967"/>
            <a:ext cx="1498942" cy="1619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1323" y="5161829"/>
            <a:ext cx="2163763"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4776" y="3761179"/>
            <a:ext cx="1731414" cy="153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8842" y="3660075"/>
            <a:ext cx="1731414" cy="168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782" y="3922736"/>
            <a:ext cx="1514988" cy="150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2352" y="5161829"/>
            <a:ext cx="1726537" cy="167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2762" y="4474750"/>
            <a:ext cx="1514988" cy="152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405249" y="3178888"/>
            <a:ext cx="8572501" cy="400110"/>
          </a:xfrm>
          <a:prstGeom prst="rect">
            <a:avLst/>
          </a:prstGeom>
        </p:spPr>
        <p:txBody>
          <a:bodyPr wrap="square">
            <a:spAutoFit/>
          </a:bodyPr>
          <a:lstStyle/>
          <a:p>
            <a:pPr algn="l"/>
            <a:r>
              <a:rPr lang="en-GB" sz="2000" b="0" dirty="0" smtClean="0">
                <a:latin typeface="Comic Sans MS" panose="030F0702030302020204" pitchFamily="66" charset="0"/>
              </a:rPr>
              <a:t>Valley Hall effect observed in gapped graphene in zero field</a:t>
            </a:r>
            <a:endParaRPr lang="en-GB" sz="2000" b="0" dirty="0" smtClean="0">
              <a:latin typeface="Comic Sans MS" panose="030F0702030302020204" pitchFamily="66" charset="0"/>
            </a:endParaRPr>
          </a:p>
        </p:txBody>
      </p:sp>
    </p:spTree>
    <p:extLst>
      <p:ext uri="{BB962C8B-B14F-4D97-AF65-F5344CB8AC3E}">
        <p14:creationId xmlns:p14="http://schemas.microsoft.com/office/powerpoint/2010/main" val="1368141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8"/>
          <p:cNvSpPr txBox="1">
            <a:spLocks noChangeArrowheads="1"/>
          </p:cNvSpPr>
          <p:nvPr/>
        </p:nvSpPr>
        <p:spPr bwMode="auto">
          <a:xfrm>
            <a:off x="7097713" y="1143000"/>
            <a:ext cx="1587" cy="244475"/>
          </a:xfrm>
          <a:prstGeom prst="rect">
            <a:avLst/>
          </a:prstGeom>
          <a:noFill/>
          <a:ln w="9525">
            <a:noFill/>
            <a:miter lim="800000"/>
            <a:headEnd/>
            <a:tailEnd/>
          </a:ln>
        </p:spPr>
        <p:txBody>
          <a:bodyPr wrap="none" lIns="0" tIns="0" rIns="0" bIns="0">
            <a:spAutoFit/>
          </a:bodyPr>
          <a:lstStyle/>
          <a:p>
            <a:pPr algn="l"/>
            <a:endParaRPr lang="en-US" sz="1600">
              <a:solidFill>
                <a:schemeClr val="tx1"/>
              </a:solidFill>
              <a:latin typeface="Arial" pitchFamily="34" charset="0"/>
            </a:endParaRPr>
          </a:p>
        </p:txBody>
      </p:sp>
      <p:sp>
        <p:nvSpPr>
          <p:cNvPr id="971785" name="Text Box 9"/>
          <p:cNvSpPr txBox="1">
            <a:spLocks noChangeArrowheads="1"/>
          </p:cNvSpPr>
          <p:nvPr/>
        </p:nvSpPr>
        <p:spPr bwMode="auto">
          <a:xfrm>
            <a:off x="1697214" y="7938"/>
            <a:ext cx="5843266" cy="646331"/>
          </a:xfrm>
          <a:prstGeom prst="rect">
            <a:avLst/>
          </a:prstGeom>
          <a:noFill/>
          <a:ln w="9525">
            <a:noFill/>
            <a:miter lim="800000"/>
            <a:headEnd/>
            <a:tailEnd/>
          </a:ln>
          <a:effectLst/>
        </p:spPr>
        <p:txBody>
          <a:bodyPr wrap="none">
            <a:spAutoFit/>
          </a:bodyPr>
          <a:lstStyle/>
          <a:p>
            <a:pPr>
              <a:defRPr/>
            </a:pPr>
            <a:r>
              <a:rPr lang="en-GB" sz="3600" i="1" dirty="0" smtClean="0">
                <a:effectLst>
                  <a:outerShdw blurRad="38100" dist="38100" dir="2700000" algn="tl">
                    <a:srgbClr val="C0C0C0"/>
                  </a:outerShdw>
                </a:effectLst>
                <a:latin typeface="Arial Narrow" pitchFamily="34" charset="0"/>
              </a:rPr>
              <a:t>Band Structure and Field Effect</a:t>
            </a:r>
            <a:endParaRPr lang="en-GB" sz="3600" i="1" dirty="0">
              <a:effectLst>
                <a:outerShdw blurRad="38100" dist="38100" dir="2700000" algn="tl">
                  <a:srgbClr val="C0C0C0"/>
                </a:outerShdw>
              </a:effectLst>
              <a:latin typeface="Arial Narrow" pitchFamily="34" charset="0"/>
            </a:endParaRPr>
          </a:p>
        </p:txBody>
      </p:sp>
      <p:graphicFrame>
        <p:nvGraphicFramePr>
          <p:cNvPr id="971787" name="Object 2"/>
          <p:cNvGraphicFramePr>
            <a:graphicFrameLocks noChangeAspect="1"/>
          </p:cNvGraphicFramePr>
          <p:nvPr/>
        </p:nvGraphicFramePr>
        <p:xfrm>
          <a:off x="3528219" y="1169382"/>
          <a:ext cx="2087562" cy="1508125"/>
        </p:xfrm>
        <a:graphic>
          <a:graphicData uri="http://schemas.openxmlformats.org/presentationml/2006/ole">
            <mc:AlternateContent xmlns:mc="http://schemas.openxmlformats.org/markup-compatibility/2006">
              <mc:Choice xmlns:v="urn:schemas-microsoft-com:vml" Requires="v">
                <p:oleObj spid="_x0000_s1075" name="Image" r:id="rId4" imgW="7390476" imgH="5333333" progId="">
                  <p:embed/>
                </p:oleObj>
              </mc:Choice>
              <mc:Fallback>
                <p:oleObj name="Image" r:id="rId4" imgW="7390476" imgH="533333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8219" y="1169382"/>
                        <a:ext cx="2087562"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71788" name="Picture 12" descr="BandsGraphene"/>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790021" y="969402"/>
            <a:ext cx="1118618" cy="1822708"/>
          </a:xfrm>
          <a:prstGeom prst="rect">
            <a:avLst/>
          </a:prstGeom>
          <a:noFill/>
          <a:ln w="9525">
            <a:noFill/>
            <a:miter lim="800000"/>
            <a:headEnd/>
            <a:tailEnd/>
          </a:ln>
        </p:spPr>
      </p:pic>
      <p:pic>
        <p:nvPicPr>
          <p:cNvPr id="2062" name="Picture 10" descr="SublatticeGreen"/>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998711" y="1010229"/>
            <a:ext cx="2659715" cy="2418771"/>
          </a:xfrm>
          <a:prstGeom prst="rect">
            <a:avLst/>
          </a:prstGeom>
          <a:noFill/>
          <a:ln w="9525">
            <a:noFill/>
            <a:miter lim="800000"/>
            <a:headEnd/>
            <a:tailEnd/>
          </a:ln>
        </p:spPr>
      </p:pic>
      <p:sp>
        <p:nvSpPr>
          <p:cNvPr id="37" name="TextBox 36"/>
          <p:cNvSpPr txBox="1"/>
          <p:nvPr/>
        </p:nvSpPr>
        <p:spPr>
          <a:xfrm>
            <a:off x="3190005" y="727006"/>
            <a:ext cx="3502459" cy="369332"/>
          </a:xfrm>
          <a:prstGeom prst="rect">
            <a:avLst/>
          </a:prstGeom>
          <a:noFill/>
        </p:spPr>
        <p:txBody>
          <a:bodyPr wrap="square" rtlCol="0">
            <a:spAutoFit/>
          </a:bodyPr>
          <a:lstStyle/>
          <a:p>
            <a:r>
              <a:rPr lang="en-GB" sz="1800" dirty="0" smtClean="0">
                <a:latin typeface="Arial Narrow" pitchFamily="34" charset="0"/>
              </a:rPr>
              <a:t>P. Wallace, Phys. Rev. 71, 622 (1947)</a:t>
            </a:r>
            <a:endParaRPr lang="en-GB" sz="1800" dirty="0">
              <a:latin typeface="Arial Narrow" pitchFamily="34" charset="0"/>
            </a:endParaRPr>
          </a:p>
        </p:txBody>
      </p:sp>
      <p:grpSp>
        <p:nvGrpSpPr>
          <p:cNvPr id="2" name="Group 1"/>
          <p:cNvGrpSpPr/>
          <p:nvPr/>
        </p:nvGrpSpPr>
        <p:grpSpPr>
          <a:xfrm>
            <a:off x="721013" y="3490480"/>
            <a:ext cx="8261575" cy="3132386"/>
            <a:chOff x="721013" y="3490480"/>
            <a:chExt cx="8261575" cy="3132386"/>
          </a:xfrm>
        </p:grpSpPr>
        <p:pic>
          <p:nvPicPr>
            <p:cNvPr id="8" name="Picture 1102"/>
            <p:cNvPicPr>
              <a:picLocks noChangeAspect="1" noChangeArrowheads="1"/>
            </p:cNvPicPr>
            <p:nvPr/>
          </p:nvPicPr>
          <p:blipFill>
            <a:blip r:embed="rId8" cstate="print"/>
            <a:srcRect/>
            <a:stretch>
              <a:fillRect/>
            </a:stretch>
          </p:blipFill>
          <p:spPr bwMode="auto">
            <a:xfrm>
              <a:off x="721013" y="3490480"/>
              <a:ext cx="3195213" cy="3132386"/>
            </a:xfrm>
            <a:prstGeom prst="rect">
              <a:avLst/>
            </a:prstGeom>
            <a:noFill/>
            <a:ln w="9525">
              <a:noFill/>
              <a:miter lim="800000"/>
              <a:headEnd/>
              <a:tailEnd/>
            </a:ln>
          </p:spPr>
        </p:pic>
        <p:sp>
          <p:nvSpPr>
            <p:cNvPr id="9" name="Text Box 1104"/>
            <p:cNvSpPr txBox="1">
              <a:spLocks noChangeArrowheads="1"/>
            </p:cNvSpPr>
            <p:nvPr/>
          </p:nvSpPr>
          <p:spPr bwMode="auto">
            <a:xfrm>
              <a:off x="4572000" y="5841134"/>
              <a:ext cx="4410588" cy="630942"/>
            </a:xfrm>
            <a:prstGeom prst="rect">
              <a:avLst/>
            </a:prstGeom>
            <a:noFill/>
            <a:ln w="9525">
              <a:noFill/>
              <a:miter lim="800000"/>
              <a:headEnd/>
              <a:tailEnd/>
            </a:ln>
          </p:spPr>
          <p:txBody>
            <a:bodyPr wrap="square">
              <a:spAutoFit/>
            </a:bodyPr>
            <a:lstStyle/>
            <a:p>
              <a:pPr algn="l">
                <a:spcBef>
                  <a:spcPct val="50000"/>
                </a:spcBef>
              </a:pPr>
              <a:r>
                <a:rPr lang="en-GB" sz="1400" b="0" dirty="0">
                  <a:solidFill>
                    <a:schemeClr val="tx1"/>
                  </a:solidFill>
                  <a:latin typeface="Arial" charset="0"/>
                </a:rPr>
                <a:t>Geim &amp; Novoselov, </a:t>
              </a:r>
              <a:r>
                <a:rPr lang="en-GB" sz="1400" b="0" dirty="0" smtClean="0">
                  <a:solidFill>
                    <a:schemeClr val="tx1"/>
                  </a:solidFill>
                  <a:latin typeface="Arial" charset="0"/>
                </a:rPr>
                <a:t>Science 2004</a:t>
              </a:r>
            </a:p>
            <a:p>
              <a:pPr algn="l">
                <a:spcBef>
                  <a:spcPct val="50000"/>
                </a:spcBef>
              </a:pPr>
              <a:r>
                <a:rPr lang="en-GB" sz="1400" b="0" i="1" dirty="0" smtClean="0">
                  <a:solidFill>
                    <a:schemeClr val="tx1"/>
                  </a:solidFill>
                  <a:latin typeface="Arial" charset="0"/>
                </a:rPr>
                <a:t>Mechanical exfoliation (“Sticky tape” method)</a:t>
              </a:r>
              <a:endParaRPr lang="en-GB" sz="1400" b="0" dirty="0">
                <a:solidFill>
                  <a:schemeClr val="tx1"/>
                </a:solidFill>
                <a:latin typeface="Arial" charset="0"/>
              </a:endParaRPr>
            </a:p>
          </p:txBody>
        </p:sp>
        <p:grpSp>
          <p:nvGrpSpPr>
            <p:cNvPr id="10" name="Group 1041"/>
            <p:cNvGrpSpPr>
              <a:grpSpLocks/>
            </p:cNvGrpSpPr>
            <p:nvPr/>
          </p:nvGrpSpPr>
          <p:grpSpPr bwMode="auto">
            <a:xfrm>
              <a:off x="4211311" y="3870704"/>
              <a:ext cx="4097338" cy="1516063"/>
              <a:chOff x="24" y="1047"/>
              <a:chExt cx="2581" cy="955"/>
            </a:xfrm>
          </p:grpSpPr>
          <p:pic>
            <p:nvPicPr>
              <p:cNvPr id="11" name="Picture 1042" descr="sample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34" y="1047"/>
                <a:ext cx="1988" cy="816"/>
              </a:xfrm>
              <a:prstGeom prst="rect">
                <a:avLst/>
              </a:prstGeom>
              <a:noFill/>
              <a:ln w="9525">
                <a:noFill/>
                <a:miter lim="800000"/>
                <a:headEnd/>
                <a:tailEnd/>
              </a:ln>
            </p:spPr>
          </p:pic>
          <p:sp>
            <p:nvSpPr>
              <p:cNvPr id="12" name="Rectangle 1043"/>
              <p:cNvSpPr>
                <a:spLocks noChangeArrowheads="1"/>
              </p:cNvSpPr>
              <p:nvPr/>
            </p:nvSpPr>
            <p:spPr bwMode="auto">
              <a:xfrm>
                <a:off x="24" y="1326"/>
                <a:ext cx="382" cy="250"/>
              </a:xfrm>
              <a:prstGeom prst="rect">
                <a:avLst/>
              </a:prstGeom>
              <a:noFill/>
              <a:ln w="19050">
                <a:noFill/>
                <a:prstDash val="dash"/>
                <a:miter lim="800000"/>
                <a:headEnd/>
                <a:tailEnd/>
              </a:ln>
              <a:effectLst/>
            </p:spPr>
            <p:txBody>
              <a:bodyPr wrap="none">
                <a:spAutoFit/>
              </a:bodyPr>
              <a:lstStyle/>
              <a:p>
                <a:pPr>
                  <a:buClr>
                    <a:srgbClr val="000000"/>
                  </a:buClr>
                  <a:buSzPct val="90000"/>
                  <a:buFont typeface="Monotype Sorts"/>
                  <a:buNone/>
                  <a:defRPr/>
                </a:pPr>
                <a:r>
                  <a:rPr lang="en-GB" sz="2000" i="1">
                    <a:effectLst>
                      <a:outerShdw blurRad="38100" dist="38100" dir="2700000" algn="tl">
                        <a:srgbClr val="C0C0C0"/>
                      </a:outerShdw>
                    </a:effectLst>
                    <a:latin typeface="Arial Narrow" pitchFamily="34" charset="0"/>
                  </a:rPr>
                  <a:t>SiO</a:t>
                </a:r>
                <a:r>
                  <a:rPr lang="en-GB" sz="2000" i="1" baseline="-25000">
                    <a:effectLst>
                      <a:outerShdw blurRad="38100" dist="38100" dir="2700000" algn="tl">
                        <a:srgbClr val="C0C0C0"/>
                      </a:outerShdw>
                    </a:effectLst>
                    <a:latin typeface="Arial Narrow" pitchFamily="34" charset="0"/>
                  </a:rPr>
                  <a:t>2</a:t>
                </a:r>
              </a:p>
            </p:txBody>
          </p:sp>
          <p:sp>
            <p:nvSpPr>
              <p:cNvPr id="13" name="Rectangle 1044"/>
              <p:cNvSpPr>
                <a:spLocks noChangeArrowheads="1"/>
              </p:cNvSpPr>
              <p:nvPr/>
            </p:nvSpPr>
            <p:spPr bwMode="auto">
              <a:xfrm>
                <a:off x="576" y="1718"/>
                <a:ext cx="233" cy="250"/>
              </a:xfrm>
              <a:prstGeom prst="rect">
                <a:avLst/>
              </a:prstGeom>
              <a:noFill/>
              <a:ln w="19050">
                <a:noFill/>
                <a:prstDash val="dash"/>
                <a:miter lim="800000"/>
                <a:headEnd/>
                <a:tailEnd/>
              </a:ln>
            </p:spPr>
            <p:txBody>
              <a:bodyPr wrap="none">
                <a:spAutoFit/>
              </a:bodyPr>
              <a:lstStyle/>
              <a:p>
                <a:pPr>
                  <a:buClr>
                    <a:srgbClr val="000000"/>
                  </a:buClr>
                  <a:buSzPct val="90000"/>
                  <a:buFont typeface="Monotype Sorts"/>
                  <a:buNone/>
                </a:pPr>
                <a:r>
                  <a:rPr lang="en-GB" sz="2000" i="1">
                    <a:solidFill>
                      <a:srgbClr val="6C2B8F"/>
                    </a:solidFill>
                    <a:latin typeface="Arial Narrow" pitchFamily="34" charset="0"/>
                  </a:rPr>
                  <a:t>Si</a:t>
                </a:r>
                <a:endParaRPr lang="en-GB" sz="2000" i="1" baseline="-25000">
                  <a:solidFill>
                    <a:srgbClr val="6C2B8F"/>
                  </a:solidFill>
                  <a:latin typeface="Arial Narrow" pitchFamily="34" charset="0"/>
                </a:endParaRPr>
              </a:p>
            </p:txBody>
          </p:sp>
          <p:sp>
            <p:nvSpPr>
              <p:cNvPr id="14" name="Line 1045"/>
              <p:cNvSpPr>
                <a:spLocks noChangeShapeType="1"/>
              </p:cNvSpPr>
              <p:nvPr/>
            </p:nvSpPr>
            <p:spPr bwMode="auto">
              <a:xfrm flipH="1" flipV="1">
                <a:off x="1597" y="1431"/>
                <a:ext cx="537" cy="341"/>
              </a:xfrm>
              <a:prstGeom prst="line">
                <a:avLst/>
              </a:prstGeom>
              <a:noFill/>
              <a:ln w="25400">
                <a:solidFill>
                  <a:srgbClr val="693C8A"/>
                </a:solidFill>
                <a:round/>
                <a:headEnd type="none" w="sm" len="sm"/>
                <a:tailEnd type="triangle" w="sm" len="sm"/>
              </a:ln>
            </p:spPr>
            <p:txBody>
              <a:bodyPr>
                <a:spAutoFit/>
              </a:bodyPr>
              <a:lstStyle/>
              <a:p>
                <a:endParaRPr lang="en-GB"/>
              </a:p>
            </p:txBody>
          </p:sp>
          <p:sp>
            <p:nvSpPr>
              <p:cNvPr id="15" name="Rectangle 1046"/>
              <p:cNvSpPr>
                <a:spLocks noChangeArrowheads="1"/>
              </p:cNvSpPr>
              <p:nvPr/>
            </p:nvSpPr>
            <p:spPr bwMode="auto">
              <a:xfrm>
                <a:off x="1934" y="1752"/>
                <a:ext cx="671" cy="250"/>
              </a:xfrm>
              <a:prstGeom prst="rect">
                <a:avLst/>
              </a:prstGeom>
              <a:noFill/>
              <a:ln w="19050">
                <a:noFill/>
                <a:prstDash val="dash"/>
                <a:miter lim="800000"/>
                <a:headEnd/>
                <a:tailEnd/>
              </a:ln>
            </p:spPr>
            <p:txBody>
              <a:bodyPr wrap="none">
                <a:spAutoFit/>
              </a:bodyPr>
              <a:lstStyle/>
              <a:p>
                <a:pPr>
                  <a:buClr>
                    <a:srgbClr val="000000"/>
                  </a:buClr>
                  <a:buSzPct val="90000"/>
                  <a:buFont typeface="Monotype Sorts"/>
                  <a:buNone/>
                </a:pPr>
                <a:r>
                  <a:rPr lang="en-GB" sz="2000" i="1">
                    <a:solidFill>
                      <a:srgbClr val="6C2B8F"/>
                    </a:solidFill>
                    <a:latin typeface="Arial Narrow" pitchFamily="34" charset="0"/>
                  </a:rPr>
                  <a:t>graphene</a:t>
                </a:r>
                <a:endParaRPr lang="en-GB" sz="2000" i="1" baseline="-25000">
                  <a:solidFill>
                    <a:srgbClr val="6C2B8F"/>
                  </a:solidFill>
                  <a:latin typeface="Arial Narrow" pitchFamily="34" charset="0"/>
                </a:endParaRPr>
              </a:p>
            </p:txBody>
          </p:sp>
        </p:grpSp>
      </p:grpSp>
      <p:sp>
        <p:nvSpPr>
          <p:cNvPr id="16" name="TextBox 15"/>
          <p:cNvSpPr txBox="1"/>
          <p:nvPr/>
        </p:nvSpPr>
        <p:spPr>
          <a:xfrm>
            <a:off x="-249386" y="2832914"/>
            <a:ext cx="6734030" cy="369332"/>
          </a:xfrm>
          <a:prstGeom prst="rect">
            <a:avLst/>
          </a:prstGeom>
          <a:noFill/>
        </p:spPr>
        <p:txBody>
          <a:bodyPr wrap="square" rtlCol="0">
            <a:spAutoFit/>
          </a:bodyPr>
          <a:lstStyle/>
          <a:p>
            <a:r>
              <a:rPr lang="en-GB" sz="1800" dirty="0" smtClean="0">
                <a:latin typeface="Arial Narrow" pitchFamily="34" charset="0"/>
              </a:rPr>
              <a:t>Hexagonal lattice, A-B sublattice symmetry (= inversion symmetry)</a:t>
            </a:r>
            <a:endParaRPr lang="en-GB" sz="1800" dirty="0">
              <a:latin typeface="Arial Narrow" pitchFamily="34" charset="0"/>
            </a:endParaRPr>
          </a:p>
        </p:txBody>
      </p:sp>
    </p:spTree>
    <p:custDataLst>
      <p:tags r:id="rId2"/>
    </p:custDataLst>
    <p:extLst>
      <p:ext uri="{BB962C8B-B14F-4D97-AF65-F5344CB8AC3E}">
        <p14:creationId xmlns:p14="http://schemas.microsoft.com/office/powerpoint/2010/main" val="3662272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71788"/>
                                        </p:tgtEl>
                                        <p:attrNameLst>
                                          <p:attrName>style.visibility</p:attrName>
                                        </p:attrNameLst>
                                      </p:cBhvr>
                                      <p:to>
                                        <p:strVal val="visible"/>
                                      </p:to>
                                    </p:set>
                                    <p:anim calcmode="lin" valueType="num">
                                      <p:cBhvr>
                                        <p:cTn id="7" dur="3000" fill="hold"/>
                                        <p:tgtEl>
                                          <p:spTgt spid="971788"/>
                                        </p:tgtEl>
                                        <p:attrNameLst>
                                          <p:attrName>ppt_w</p:attrName>
                                        </p:attrNameLst>
                                      </p:cBhvr>
                                      <p:tavLst>
                                        <p:tav tm="0">
                                          <p:val>
                                            <p:fltVal val="0"/>
                                          </p:val>
                                        </p:tav>
                                        <p:tav tm="100000">
                                          <p:val>
                                            <p:strVal val="#ppt_w"/>
                                          </p:val>
                                        </p:tav>
                                      </p:tavLst>
                                    </p:anim>
                                    <p:anim calcmode="lin" valueType="num">
                                      <p:cBhvr>
                                        <p:cTn id="8" dur="3000" fill="hold"/>
                                        <p:tgtEl>
                                          <p:spTgt spid="971788"/>
                                        </p:tgtEl>
                                        <p:attrNameLst>
                                          <p:attrName>ppt_h</p:attrName>
                                        </p:attrNameLst>
                                      </p:cBhvr>
                                      <p:tavLst>
                                        <p:tav tm="0">
                                          <p:val>
                                            <p:fltVal val="0"/>
                                          </p:val>
                                        </p:tav>
                                        <p:tav tm="100000">
                                          <p:val>
                                            <p:strVal val="#ppt_h"/>
                                          </p:val>
                                        </p:tav>
                                      </p:tavLst>
                                    </p:anim>
                                  </p:childTnLst>
                                </p:cTn>
                              </p:par>
                              <p:par>
                                <p:cTn id="9" presetID="0" presetClass="path" presetSubtype="0" accel="50000" decel="50000" fill="hold" nodeType="withEffect">
                                  <p:stCondLst>
                                    <p:cond delay="0"/>
                                  </p:stCondLst>
                                  <p:childTnLst>
                                    <p:animMotion origin="layout" path="M 0.175 0.04306 L 1.38889E-6 -4.81481E-6 " pathEditMode="relative" rAng="0" ptsTypes="AA">
                                      <p:cBhvr>
                                        <p:cTn id="10" dur="3000" fill="hold"/>
                                        <p:tgtEl>
                                          <p:spTgt spid="971788"/>
                                        </p:tgtEl>
                                        <p:attrNameLst>
                                          <p:attrName>ppt_x</p:attrName>
                                          <p:attrName>ppt_y</p:attrName>
                                        </p:attrNameLst>
                                      </p:cBhvr>
                                      <p:rCtr x="-8700" y="-220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85" name="Text Box 9"/>
          <p:cNvSpPr txBox="1">
            <a:spLocks noChangeArrowheads="1"/>
          </p:cNvSpPr>
          <p:nvPr/>
        </p:nvSpPr>
        <p:spPr bwMode="auto">
          <a:xfrm>
            <a:off x="1697214" y="7938"/>
            <a:ext cx="5843266" cy="646331"/>
          </a:xfrm>
          <a:prstGeom prst="rect">
            <a:avLst/>
          </a:prstGeom>
          <a:noFill/>
          <a:ln w="9525">
            <a:noFill/>
            <a:miter lim="800000"/>
            <a:headEnd/>
            <a:tailEnd/>
          </a:ln>
          <a:effectLst/>
        </p:spPr>
        <p:txBody>
          <a:bodyPr wrap="none">
            <a:spAutoFit/>
          </a:bodyPr>
          <a:lstStyle/>
          <a:p>
            <a:pPr>
              <a:defRPr/>
            </a:pPr>
            <a:r>
              <a:rPr lang="en-GB" sz="3600" i="1" dirty="0" smtClean="0">
                <a:effectLst>
                  <a:outerShdw blurRad="38100" dist="38100" dir="2700000" algn="tl">
                    <a:srgbClr val="C0C0C0"/>
                  </a:outerShdw>
                </a:effectLst>
                <a:latin typeface="Arial Narrow" pitchFamily="34" charset="0"/>
              </a:rPr>
              <a:t>Band Structure and Field Effect</a:t>
            </a:r>
            <a:endParaRPr lang="en-GB" sz="3600" i="1" dirty="0">
              <a:effectLst>
                <a:outerShdw blurRad="38100" dist="38100" dir="2700000" algn="tl">
                  <a:srgbClr val="C0C0C0"/>
                </a:outerShdw>
              </a:effectLst>
              <a:latin typeface="Arial Narrow" pitchFamily="34" charset="0"/>
            </a:endParaRPr>
          </a:p>
        </p:txBody>
      </p:sp>
      <p:pic>
        <p:nvPicPr>
          <p:cNvPr id="8" name="Picture 1102"/>
          <p:cNvPicPr>
            <a:picLocks noChangeAspect="1" noChangeArrowheads="1"/>
          </p:cNvPicPr>
          <p:nvPr/>
        </p:nvPicPr>
        <p:blipFill>
          <a:blip r:embed="rId4" cstate="print"/>
          <a:srcRect/>
          <a:stretch>
            <a:fillRect/>
          </a:stretch>
        </p:blipFill>
        <p:spPr bwMode="auto">
          <a:xfrm>
            <a:off x="721013" y="3490480"/>
            <a:ext cx="3195213" cy="3132386"/>
          </a:xfrm>
          <a:prstGeom prst="rect">
            <a:avLst/>
          </a:prstGeom>
          <a:noFill/>
          <a:ln w="9525">
            <a:noFill/>
            <a:miter lim="800000"/>
            <a:headEnd/>
            <a:tailEnd/>
          </a:ln>
        </p:spPr>
      </p:pic>
      <p:sp>
        <p:nvSpPr>
          <p:cNvPr id="9" name="Text Box 1104"/>
          <p:cNvSpPr txBox="1">
            <a:spLocks noChangeArrowheads="1"/>
          </p:cNvSpPr>
          <p:nvPr/>
        </p:nvSpPr>
        <p:spPr bwMode="auto">
          <a:xfrm>
            <a:off x="4572000" y="5841134"/>
            <a:ext cx="4410588" cy="630942"/>
          </a:xfrm>
          <a:prstGeom prst="rect">
            <a:avLst/>
          </a:prstGeom>
          <a:noFill/>
          <a:ln w="9525">
            <a:noFill/>
            <a:miter lim="800000"/>
            <a:headEnd/>
            <a:tailEnd/>
          </a:ln>
        </p:spPr>
        <p:txBody>
          <a:bodyPr wrap="square">
            <a:spAutoFit/>
          </a:bodyPr>
          <a:lstStyle/>
          <a:p>
            <a:pPr algn="l">
              <a:spcBef>
                <a:spcPct val="50000"/>
              </a:spcBef>
            </a:pPr>
            <a:r>
              <a:rPr lang="en-GB" sz="1400" b="0" dirty="0">
                <a:solidFill>
                  <a:schemeClr val="tx1"/>
                </a:solidFill>
                <a:latin typeface="Arial" charset="0"/>
              </a:rPr>
              <a:t>Geim &amp; Novoselov, </a:t>
            </a:r>
            <a:r>
              <a:rPr lang="en-GB" sz="1400" b="0" dirty="0" smtClean="0">
                <a:solidFill>
                  <a:schemeClr val="tx1"/>
                </a:solidFill>
                <a:latin typeface="Arial" charset="0"/>
              </a:rPr>
              <a:t>Science 2004</a:t>
            </a:r>
          </a:p>
          <a:p>
            <a:pPr algn="l">
              <a:spcBef>
                <a:spcPct val="50000"/>
              </a:spcBef>
            </a:pPr>
            <a:r>
              <a:rPr lang="en-GB" sz="1400" b="0" i="1" dirty="0" smtClean="0">
                <a:solidFill>
                  <a:schemeClr val="tx1"/>
                </a:solidFill>
                <a:latin typeface="Arial" charset="0"/>
              </a:rPr>
              <a:t>Mechanical exfoliation (“Sticky tape” method)</a:t>
            </a:r>
            <a:endParaRPr lang="en-GB" sz="1400" b="0" dirty="0">
              <a:solidFill>
                <a:schemeClr val="tx1"/>
              </a:solidFill>
              <a:latin typeface="Arial" charset="0"/>
            </a:endParaRPr>
          </a:p>
        </p:txBody>
      </p:sp>
      <p:grpSp>
        <p:nvGrpSpPr>
          <p:cNvPr id="2" name="Group 1041"/>
          <p:cNvGrpSpPr>
            <a:grpSpLocks/>
          </p:cNvGrpSpPr>
          <p:nvPr/>
        </p:nvGrpSpPr>
        <p:grpSpPr bwMode="auto">
          <a:xfrm>
            <a:off x="4211311" y="3870704"/>
            <a:ext cx="4097338" cy="1516063"/>
            <a:chOff x="24" y="1047"/>
            <a:chExt cx="2581" cy="955"/>
          </a:xfrm>
        </p:grpSpPr>
        <p:pic>
          <p:nvPicPr>
            <p:cNvPr id="11" name="Picture 1042" descr="sample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34" y="1047"/>
              <a:ext cx="1988" cy="816"/>
            </a:xfrm>
            <a:prstGeom prst="rect">
              <a:avLst/>
            </a:prstGeom>
            <a:noFill/>
            <a:ln w="9525">
              <a:noFill/>
              <a:miter lim="800000"/>
              <a:headEnd/>
              <a:tailEnd/>
            </a:ln>
          </p:spPr>
        </p:pic>
        <p:sp>
          <p:nvSpPr>
            <p:cNvPr id="12" name="Rectangle 1043"/>
            <p:cNvSpPr>
              <a:spLocks noChangeArrowheads="1"/>
            </p:cNvSpPr>
            <p:nvPr/>
          </p:nvSpPr>
          <p:spPr bwMode="auto">
            <a:xfrm>
              <a:off x="24" y="1326"/>
              <a:ext cx="382" cy="250"/>
            </a:xfrm>
            <a:prstGeom prst="rect">
              <a:avLst/>
            </a:prstGeom>
            <a:noFill/>
            <a:ln w="19050">
              <a:noFill/>
              <a:prstDash val="dash"/>
              <a:miter lim="800000"/>
              <a:headEnd/>
              <a:tailEnd/>
            </a:ln>
            <a:effectLst/>
          </p:spPr>
          <p:txBody>
            <a:bodyPr wrap="none">
              <a:spAutoFit/>
            </a:bodyPr>
            <a:lstStyle/>
            <a:p>
              <a:pPr>
                <a:buClr>
                  <a:srgbClr val="000000"/>
                </a:buClr>
                <a:buSzPct val="90000"/>
                <a:buFont typeface="Monotype Sorts"/>
                <a:buNone/>
                <a:defRPr/>
              </a:pPr>
              <a:r>
                <a:rPr lang="en-GB" sz="2000" i="1">
                  <a:effectLst>
                    <a:outerShdw blurRad="38100" dist="38100" dir="2700000" algn="tl">
                      <a:srgbClr val="C0C0C0"/>
                    </a:outerShdw>
                  </a:effectLst>
                  <a:latin typeface="Arial Narrow" pitchFamily="34" charset="0"/>
                </a:rPr>
                <a:t>SiO</a:t>
              </a:r>
              <a:r>
                <a:rPr lang="en-GB" sz="2000" i="1" baseline="-25000">
                  <a:effectLst>
                    <a:outerShdw blurRad="38100" dist="38100" dir="2700000" algn="tl">
                      <a:srgbClr val="C0C0C0"/>
                    </a:outerShdw>
                  </a:effectLst>
                  <a:latin typeface="Arial Narrow" pitchFamily="34" charset="0"/>
                </a:rPr>
                <a:t>2</a:t>
              </a:r>
            </a:p>
          </p:txBody>
        </p:sp>
        <p:sp>
          <p:nvSpPr>
            <p:cNvPr id="13" name="Rectangle 1044"/>
            <p:cNvSpPr>
              <a:spLocks noChangeArrowheads="1"/>
            </p:cNvSpPr>
            <p:nvPr/>
          </p:nvSpPr>
          <p:spPr bwMode="auto">
            <a:xfrm>
              <a:off x="576" y="1718"/>
              <a:ext cx="233" cy="250"/>
            </a:xfrm>
            <a:prstGeom prst="rect">
              <a:avLst/>
            </a:prstGeom>
            <a:noFill/>
            <a:ln w="19050">
              <a:noFill/>
              <a:prstDash val="dash"/>
              <a:miter lim="800000"/>
              <a:headEnd/>
              <a:tailEnd/>
            </a:ln>
          </p:spPr>
          <p:txBody>
            <a:bodyPr wrap="none">
              <a:spAutoFit/>
            </a:bodyPr>
            <a:lstStyle/>
            <a:p>
              <a:pPr>
                <a:buClr>
                  <a:srgbClr val="000000"/>
                </a:buClr>
                <a:buSzPct val="90000"/>
                <a:buFont typeface="Monotype Sorts"/>
                <a:buNone/>
              </a:pPr>
              <a:r>
                <a:rPr lang="en-GB" sz="2000" i="1">
                  <a:solidFill>
                    <a:srgbClr val="6C2B8F"/>
                  </a:solidFill>
                  <a:latin typeface="Arial Narrow" pitchFamily="34" charset="0"/>
                </a:rPr>
                <a:t>Si</a:t>
              </a:r>
              <a:endParaRPr lang="en-GB" sz="2000" i="1" baseline="-25000">
                <a:solidFill>
                  <a:srgbClr val="6C2B8F"/>
                </a:solidFill>
                <a:latin typeface="Arial Narrow" pitchFamily="34" charset="0"/>
              </a:endParaRPr>
            </a:p>
          </p:txBody>
        </p:sp>
        <p:sp>
          <p:nvSpPr>
            <p:cNvPr id="14" name="Line 1045"/>
            <p:cNvSpPr>
              <a:spLocks noChangeShapeType="1"/>
            </p:cNvSpPr>
            <p:nvPr/>
          </p:nvSpPr>
          <p:spPr bwMode="auto">
            <a:xfrm flipH="1" flipV="1">
              <a:off x="1597" y="1431"/>
              <a:ext cx="537" cy="341"/>
            </a:xfrm>
            <a:prstGeom prst="line">
              <a:avLst/>
            </a:prstGeom>
            <a:noFill/>
            <a:ln w="25400">
              <a:solidFill>
                <a:srgbClr val="693C8A"/>
              </a:solidFill>
              <a:round/>
              <a:headEnd type="none" w="sm" len="sm"/>
              <a:tailEnd type="triangle" w="sm" len="sm"/>
            </a:ln>
          </p:spPr>
          <p:txBody>
            <a:bodyPr>
              <a:spAutoFit/>
            </a:bodyPr>
            <a:lstStyle/>
            <a:p>
              <a:endParaRPr lang="en-GB"/>
            </a:p>
          </p:txBody>
        </p:sp>
        <p:sp>
          <p:nvSpPr>
            <p:cNvPr id="15" name="Rectangle 1046"/>
            <p:cNvSpPr>
              <a:spLocks noChangeArrowheads="1"/>
            </p:cNvSpPr>
            <p:nvPr/>
          </p:nvSpPr>
          <p:spPr bwMode="auto">
            <a:xfrm>
              <a:off x="1934" y="1752"/>
              <a:ext cx="671" cy="250"/>
            </a:xfrm>
            <a:prstGeom prst="rect">
              <a:avLst/>
            </a:prstGeom>
            <a:noFill/>
            <a:ln w="19050">
              <a:noFill/>
              <a:prstDash val="dash"/>
              <a:miter lim="800000"/>
              <a:headEnd/>
              <a:tailEnd/>
            </a:ln>
          </p:spPr>
          <p:txBody>
            <a:bodyPr wrap="none">
              <a:spAutoFit/>
            </a:bodyPr>
            <a:lstStyle/>
            <a:p>
              <a:pPr>
                <a:buClr>
                  <a:srgbClr val="000000"/>
                </a:buClr>
                <a:buSzPct val="90000"/>
                <a:buFont typeface="Monotype Sorts"/>
                <a:buNone/>
              </a:pPr>
              <a:r>
                <a:rPr lang="en-GB" sz="2000" i="1">
                  <a:solidFill>
                    <a:srgbClr val="6C2B8F"/>
                  </a:solidFill>
                  <a:latin typeface="Arial Narrow" pitchFamily="34" charset="0"/>
                </a:rPr>
                <a:t>graphene</a:t>
              </a:r>
              <a:endParaRPr lang="en-GB" sz="2000" i="1" baseline="-25000">
                <a:solidFill>
                  <a:srgbClr val="6C2B8F"/>
                </a:solidFill>
                <a:latin typeface="Arial Narrow" pitchFamily="34" charset="0"/>
              </a:endParaRPr>
            </a:p>
          </p:txBody>
        </p:sp>
      </p:grpSp>
      <p:pic>
        <p:nvPicPr>
          <p:cNvPr id="16" name="Picture 15" descr="HallSimple.jpg"/>
          <p:cNvPicPr>
            <a:picLocks noChangeAspect="1"/>
          </p:cNvPicPr>
          <p:nvPr/>
        </p:nvPicPr>
        <p:blipFill>
          <a:blip r:embed="rId6" cstate="print"/>
          <a:stretch>
            <a:fillRect/>
          </a:stretch>
        </p:blipFill>
        <p:spPr>
          <a:xfrm>
            <a:off x="810444" y="758056"/>
            <a:ext cx="3071652" cy="2557394"/>
          </a:xfrm>
          <a:prstGeom prst="rect">
            <a:avLst/>
          </a:prstGeom>
        </p:spPr>
      </p:pic>
      <p:graphicFrame>
        <p:nvGraphicFramePr>
          <p:cNvPr id="17" name="Object 3"/>
          <p:cNvGraphicFramePr>
            <a:graphicFrameLocks noChangeAspect="1"/>
          </p:cNvGraphicFramePr>
          <p:nvPr/>
        </p:nvGraphicFramePr>
        <p:xfrm>
          <a:off x="4068763" y="762000"/>
          <a:ext cx="1406525" cy="787400"/>
        </p:xfrm>
        <a:graphic>
          <a:graphicData uri="http://schemas.openxmlformats.org/presentationml/2006/ole">
            <mc:AlternateContent xmlns:mc="http://schemas.openxmlformats.org/markup-compatibility/2006">
              <mc:Choice xmlns:v="urn:schemas-microsoft-com:vml" Requires="v">
                <p:oleObj spid="_x0000_s2144" name="Equation" r:id="rId7" imgW="698400" imgH="393480" progId="">
                  <p:embed/>
                </p:oleObj>
              </mc:Choice>
              <mc:Fallback>
                <p:oleObj name="Equation" r:id="rId7" imgW="698400" imgH="39348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8763" y="762000"/>
                        <a:ext cx="1406525"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a:xfrm>
            <a:off x="6286500" y="914400"/>
            <a:ext cx="2819400" cy="646331"/>
          </a:xfrm>
          <a:prstGeom prst="rect">
            <a:avLst/>
          </a:prstGeom>
          <a:noFill/>
        </p:spPr>
        <p:txBody>
          <a:bodyPr wrap="square" rtlCol="0">
            <a:spAutoFit/>
          </a:bodyPr>
          <a:lstStyle/>
          <a:p>
            <a:r>
              <a:rPr lang="en-GB" sz="1800" b="0" i="1" dirty="0" smtClean="0">
                <a:solidFill>
                  <a:schemeClr val="tx1"/>
                </a:solidFill>
              </a:rPr>
              <a:t>B</a:t>
            </a:r>
            <a:r>
              <a:rPr lang="en-GB" sz="1800" b="0" dirty="0" smtClean="0">
                <a:solidFill>
                  <a:schemeClr val="tx1"/>
                </a:solidFill>
              </a:rPr>
              <a:t> – magnetic field</a:t>
            </a:r>
            <a:br>
              <a:rPr lang="en-GB" sz="1800" b="0" dirty="0" smtClean="0">
                <a:solidFill>
                  <a:schemeClr val="tx1"/>
                </a:solidFill>
              </a:rPr>
            </a:br>
            <a:r>
              <a:rPr lang="en-GB" sz="1800" b="0" i="1" dirty="0" smtClean="0">
                <a:solidFill>
                  <a:schemeClr val="tx1"/>
                </a:solidFill>
              </a:rPr>
              <a:t>n</a:t>
            </a:r>
            <a:r>
              <a:rPr lang="en-GB" sz="1800" b="0" dirty="0" smtClean="0">
                <a:solidFill>
                  <a:schemeClr val="tx1"/>
                </a:solidFill>
              </a:rPr>
              <a:t> – carrier density</a:t>
            </a:r>
          </a:p>
        </p:txBody>
      </p:sp>
      <p:graphicFrame>
        <p:nvGraphicFramePr>
          <p:cNvPr id="19" name="Object 4"/>
          <p:cNvGraphicFramePr>
            <a:graphicFrameLocks noChangeAspect="1"/>
          </p:cNvGraphicFramePr>
          <p:nvPr/>
        </p:nvGraphicFramePr>
        <p:xfrm>
          <a:off x="4081463" y="1638300"/>
          <a:ext cx="1766887" cy="838200"/>
        </p:xfrm>
        <a:graphic>
          <a:graphicData uri="http://schemas.openxmlformats.org/presentationml/2006/ole">
            <mc:AlternateContent xmlns:mc="http://schemas.openxmlformats.org/markup-compatibility/2006">
              <mc:Choice xmlns:v="urn:schemas-microsoft-com:vml" Requires="v">
                <p:oleObj spid="_x0000_s2145" name="Equation" r:id="rId9" imgW="876240" imgH="419040" progId="">
                  <p:embed/>
                </p:oleObj>
              </mc:Choice>
              <mc:Fallback>
                <p:oleObj name="Equation" r:id="rId9" imgW="876240" imgH="41904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81463" y="1638300"/>
                        <a:ext cx="1766887"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6629400" y="1841500"/>
            <a:ext cx="2032000" cy="369332"/>
          </a:xfrm>
          <a:prstGeom prst="rect">
            <a:avLst/>
          </a:prstGeom>
          <a:noFill/>
        </p:spPr>
        <p:txBody>
          <a:bodyPr wrap="square" rtlCol="0">
            <a:spAutoFit/>
          </a:bodyPr>
          <a:lstStyle/>
          <a:p>
            <a:pPr algn="l"/>
            <a:r>
              <a:rPr lang="en-GB" sz="1800" b="0" i="1" dirty="0" smtClean="0">
                <a:solidFill>
                  <a:schemeClr val="tx1"/>
                </a:solidFill>
              </a:rPr>
              <a:t>µ - </a:t>
            </a:r>
            <a:r>
              <a:rPr lang="en-GB" sz="1800" b="0" dirty="0" smtClean="0">
                <a:solidFill>
                  <a:schemeClr val="tx1"/>
                </a:solidFill>
              </a:rPr>
              <a:t>mobility</a:t>
            </a:r>
          </a:p>
        </p:txBody>
      </p:sp>
      <p:sp>
        <p:nvSpPr>
          <p:cNvPr id="21" name="TextBox 20"/>
          <p:cNvSpPr txBox="1"/>
          <p:nvPr/>
        </p:nvSpPr>
        <p:spPr>
          <a:xfrm>
            <a:off x="4102100" y="2616201"/>
            <a:ext cx="5092700" cy="1015663"/>
          </a:xfrm>
          <a:prstGeom prst="rect">
            <a:avLst/>
          </a:prstGeom>
          <a:noFill/>
        </p:spPr>
        <p:txBody>
          <a:bodyPr wrap="square" rtlCol="0">
            <a:spAutoFit/>
          </a:bodyPr>
          <a:lstStyle/>
          <a:p>
            <a:pPr algn="l">
              <a:spcBef>
                <a:spcPts val="1000"/>
              </a:spcBef>
            </a:pPr>
            <a:r>
              <a:rPr lang="en-GB" sz="2000" b="0" i="1" dirty="0" smtClean="0">
                <a:solidFill>
                  <a:schemeClr val="tx1"/>
                </a:solidFill>
              </a:rPr>
              <a:t>10 000 cm</a:t>
            </a:r>
            <a:r>
              <a:rPr lang="en-GB" sz="2000" b="0" i="1" baseline="30000" dirty="0" smtClean="0">
                <a:solidFill>
                  <a:schemeClr val="tx1"/>
                </a:solidFill>
              </a:rPr>
              <a:t>2</a:t>
            </a:r>
            <a:r>
              <a:rPr lang="en-GB" sz="2000" b="0" i="1" dirty="0" smtClean="0">
                <a:solidFill>
                  <a:schemeClr val="tx1"/>
                </a:solidFill>
              </a:rPr>
              <a:t>/Vs   (on SiO2)</a:t>
            </a:r>
          </a:p>
          <a:p>
            <a:pPr algn="l"/>
            <a:r>
              <a:rPr lang="en-GB" sz="2000" b="0" i="1" dirty="0" smtClean="0">
                <a:solidFill>
                  <a:schemeClr val="tx1"/>
                </a:solidFill>
              </a:rPr>
              <a:t>1 000 000 cm</a:t>
            </a:r>
            <a:r>
              <a:rPr lang="en-GB" sz="2000" b="0" i="1" baseline="30000" dirty="0" smtClean="0">
                <a:solidFill>
                  <a:schemeClr val="tx1"/>
                </a:solidFill>
              </a:rPr>
              <a:t>2</a:t>
            </a:r>
            <a:r>
              <a:rPr lang="en-GB" sz="2000" b="0" i="1" dirty="0" smtClean="0">
                <a:solidFill>
                  <a:schemeClr val="tx1"/>
                </a:solidFill>
              </a:rPr>
              <a:t>/Vs (suspended, 4 K)</a:t>
            </a:r>
            <a:endParaRPr lang="en-GB" sz="2000" b="0" dirty="0" smtClean="0">
              <a:solidFill>
                <a:schemeClr val="tx1"/>
              </a:solidFill>
            </a:endParaRPr>
          </a:p>
          <a:p>
            <a:endParaRPr lang="en-GB" sz="2000" b="0" dirty="0" smtClean="0">
              <a:solidFill>
                <a:schemeClr val="tx1"/>
              </a:solidFill>
            </a:endParaRPr>
          </a:p>
        </p:txBody>
      </p:sp>
    </p:spTree>
    <p:custDataLst>
      <p:tags r:id="rId2"/>
    </p:custDataLst>
    <p:extLst>
      <p:ext uri="{BB962C8B-B14F-4D97-AF65-F5344CB8AC3E}">
        <p14:creationId xmlns:p14="http://schemas.microsoft.com/office/powerpoint/2010/main" val="1122935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sz="quarter"/>
          </p:nvPr>
        </p:nvSpPr>
        <p:spPr/>
        <p:txBody>
          <a:bodyPr/>
          <a:lstStyle/>
          <a:p>
            <a:pPr eaLnBrk="1" hangingPunct="1">
              <a:defRPr/>
            </a:pPr>
            <a:r>
              <a:rPr lang="en-GB" i="1" dirty="0" smtClean="0">
                <a:latin typeface="Arial Narrow" pitchFamily="34" charset="0"/>
              </a:rPr>
              <a:t>Graphene Heterostructures</a:t>
            </a:r>
            <a:endParaRPr lang="ru-RU" dirty="0" smtClean="0"/>
          </a:p>
        </p:txBody>
      </p:sp>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8294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8295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8295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8295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82958" name="Rectangle 14"/>
          <p:cNvSpPr>
            <a:spLocks noChangeArrowheads="1"/>
          </p:cNvSpPr>
          <p:nvPr/>
        </p:nvSpPr>
        <p:spPr bwMode="auto">
          <a:xfrm>
            <a:off x="0" y="49540"/>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GB"/>
          </a:p>
        </p:txBody>
      </p:sp>
      <p:pic>
        <p:nvPicPr>
          <p:cNvPr id="23" name="Picture 22" descr="nnano.2010.172-f3.jpg"/>
          <p:cNvPicPr>
            <a:picLocks noChangeAspect="1"/>
          </p:cNvPicPr>
          <p:nvPr/>
        </p:nvPicPr>
        <p:blipFill>
          <a:blip r:embed="rId3" cstate="print"/>
          <a:stretch>
            <a:fillRect/>
          </a:stretch>
        </p:blipFill>
        <p:spPr>
          <a:xfrm>
            <a:off x="5293869" y="621707"/>
            <a:ext cx="2918765" cy="2547518"/>
          </a:xfrm>
          <a:prstGeom prst="rect">
            <a:avLst/>
          </a:prstGeom>
        </p:spPr>
      </p:pic>
      <p:pic>
        <p:nvPicPr>
          <p:cNvPr id="24" name="Picture 23" descr="nnano.2010.172-f1.jpg"/>
          <p:cNvPicPr>
            <a:picLocks noChangeAspect="1"/>
          </p:cNvPicPr>
          <p:nvPr/>
        </p:nvPicPr>
        <p:blipFill>
          <a:blip r:embed="rId4" cstate="print"/>
          <a:stretch>
            <a:fillRect/>
          </a:stretch>
        </p:blipFill>
        <p:spPr>
          <a:xfrm>
            <a:off x="946913" y="894080"/>
            <a:ext cx="3313786" cy="1975104"/>
          </a:xfrm>
          <a:prstGeom prst="rect">
            <a:avLst/>
          </a:prstGeom>
        </p:spPr>
      </p:pic>
      <p:sp>
        <p:nvSpPr>
          <p:cNvPr id="25" name="Rectangle 24"/>
          <p:cNvSpPr/>
          <p:nvPr/>
        </p:nvSpPr>
        <p:spPr>
          <a:xfrm>
            <a:off x="-25400" y="3026060"/>
            <a:ext cx="9258300" cy="584775"/>
          </a:xfrm>
          <a:prstGeom prst="rect">
            <a:avLst/>
          </a:prstGeom>
        </p:spPr>
        <p:txBody>
          <a:bodyPr wrap="square">
            <a:spAutoFit/>
          </a:bodyPr>
          <a:lstStyle/>
          <a:p>
            <a:r>
              <a:rPr lang="en-US" sz="1600" b="0" dirty="0" smtClean="0"/>
              <a:t>Boron nitride substrates for high-quality graphene electronics</a:t>
            </a:r>
          </a:p>
          <a:p>
            <a:r>
              <a:rPr lang="en-US" sz="1600" b="0" dirty="0" smtClean="0"/>
              <a:t>C. R. Dean et al. </a:t>
            </a:r>
            <a:r>
              <a:rPr lang="en-US" sz="1600" b="0" i="1" dirty="0" smtClean="0"/>
              <a:t>Nature </a:t>
            </a:r>
            <a:r>
              <a:rPr lang="en-US" sz="1600" b="0" i="1" dirty="0" err="1" smtClean="0"/>
              <a:t>Nano</a:t>
            </a:r>
            <a:r>
              <a:rPr lang="en-US" sz="1600" b="0" i="1" dirty="0" smtClean="0"/>
              <a:t> </a:t>
            </a:r>
            <a:r>
              <a:rPr lang="en-US" sz="1600" b="0" dirty="0" smtClean="0"/>
              <a:t>5, 722 (2010) </a:t>
            </a:r>
            <a:endParaRPr lang="en-GB" sz="1600" b="0" dirty="0"/>
          </a:p>
        </p:txBody>
      </p:sp>
      <p:sp>
        <p:nvSpPr>
          <p:cNvPr id="27" name="Rectangle 26"/>
          <p:cNvSpPr/>
          <p:nvPr/>
        </p:nvSpPr>
        <p:spPr>
          <a:xfrm>
            <a:off x="-25400" y="3515591"/>
            <a:ext cx="9258300" cy="523220"/>
          </a:xfrm>
          <a:prstGeom prst="rect">
            <a:avLst/>
          </a:prstGeom>
        </p:spPr>
        <p:txBody>
          <a:bodyPr wrap="square">
            <a:spAutoFit/>
          </a:bodyPr>
          <a:lstStyle/>
          <a:p>
            <a:r>
              <a:rPr lang="en-US" b="0" dirty="0" smtClean="0">
                <a:solidFill>
                  <a:srgbClr val="660033"/>
                </a:solidFill>
                <a:latin typeface="Comic Sans MS" pitchFamily="66" charset="0"/>
              </a:rPr>
              <a:t>One order improvement in mobility</a:t>
            </a:r>
            <a:r>
              <a:rPr lang="en-US" sz="2000" b="0" dirty="0" smtClean="0"/>
              <a:t>.</a:t>
            </a:r>
            <a:endParaRPr lang="en-GB" sz="2000" b="0" dirty="0"/>
          </a:p>
        </p:txBody>
      </p:sp>
      <p:grpSp>
        <p:nvGrpSpPr>
          <p:cNvPr id="13" name="Group 12"/>
          <p:cNvGrpSpPr/>
          <p:nvPr/>
        </p:nvGrpSpPr>
        <p:grpSpPr>
          <a:xfrm>
            <a:off x="285908" y="4038811"/>
            <a:ext cx="8572183" cy="2831490"/>
            <a:chOff x="532130" y="3898900"/>
            <a:chExt cx="8572183" cy="2831490"/>
          </a:xfrm>
        </p:grpSpPr>
        <p:pic>
          <p:nvPicPr>
            <p:cNvPr id="14" name="Picture 13" descr="nphys2007-f1c.jpg"/>
            <p:cNvPicPr>
              <a:picLocks noChangeAspect="1"/>
            </p:cNvPicPr>
            <p:nvPr/>
          </p:nvPicPr>
          <p:blipFill>
            <a:blip r:embed="rId5" cstate="print"/>
            <a:srcRect t="3414" r="-32"/>
            <a:stretch>
              <a:fillRect/>
            </a:stretch>
          </p:blipFill>
          <p:spPr>
            <a:xfrm>
              <a:off x="532130" y="3898900"/>
              <a:ext cx="5538470" cy="2831490"/>
            </a:xfrm>
            <a:prstGeom prst="rect">
              <a:avLst/>
            </a:prstGeom>
          </p:spPr>
        </p:pic>
        <p:sp>
          <p:nvSpPr>
            <p:cNvPr id="15" name="Text Box 12"/>
            <p:cNvSpPr txBox="1">
              <a:spLocks noChangeArrowheads="1"/>
            </p:cNvSpPr>
            <p:nvPr/>
          </p:nvSpPr>
          <p:spPr bwMode="auto">
            <a:xfrm>
              <a:off x="6221413" y="5373469"/>
              <a:ext cx="2667000" cy="646331"/>
            </a:xfrm>
            <a:prstGeom prst="rect">
              <a:avLst/>
            </a:prstGeom>
            <a:noFill/>
            <a:ln w="9525">
              <a:noFill/>
              <a:miter lim="800000"/>
              <a:headEnd/>
              <a:tailEnd/>
            </a:ln>
            <a:effectLst/>
          </p:spPr>
          <p:txBody>
            <a:bodyPr wrap="square">
              <a:spAutoFit/>
            </a:bodyPr>
            <a:lstStyle/>
            <a:p>
              <a:pPr>
                <a:spcBef>
                  <a:spcPct val="50000"/>
                </a:spcBef>
              </a:pPr>
              <a:r>
                <a:rPr lang="en-GB" sz="1800" b="0" dirty="0" smtClean="0">
                  <a:solidFill>
                    <a:srgbClr val="000000"/>
                  </a:solidFill>
                </a:rPr>
                <a:t>Dean et al., </a:t>
              </a:r>
              <a:br>
                <a:rPr lang="en-GB" sz="1800" b="0" dirty="0" smtClean="0">
                  <a:solidFill>
                    <a:srgbClr val="000000"/>
                  </a:solidFill>
                </a:rPr>
              </a:br>
              <a:r>
                <a:rPr lang="en-GB" sz="1800" b="0" i="1" dirty="0" smtClean="0">
                  <a:solidFill>
                    <a:srgbClr val="000000"/>
                  </a:solidFill>
                </a:rPr>
                <a:t>Nature Phys</a:t>
              </a:r>
              <a:r>
                <a:rPr lang="en-GB" sz="1800" b="0" dirty="0" smtClean="0">
                  <a:solidFill>
                    <a:srgbClr val="000000"/>
                  </a:solidFill>
                </a:rPr>
                <a:t>. </a:t>
              </a:r>
              <a:r>
                <a:rPr lang="en-GB" sz="1800" b="0" i="1" dirty="0" smtClean="0">
                  <a:solidFill>
                    <a:srgbClr val="000000"/>
                  </a:solidFill>
                </a:rPr>
                <a:t>(2011)</a:t>
              </a:r>
              <a:endParaRPr lang="en-GB" sz="1600" b="0" dirty="0">
                <a:solidFill>
                  <a:srgbClr val="000000"/>
                </a:solidFill>
                <a:latin typeface="Arial Narrow" pitchFamily="34" charset="0"/>
              </a:endParaRPr>
            </a:p>
          </p:txBody>
        </p:sp>
        <p:sp>
          <p:nvSpPr>
            <p:cNvPr id="16" name="Rectangle 15"/>
            <p:cNvSpPr/>
            <p:nvPr/>
          </p:nvSpPr>
          <p:spPr>
            <a:xfrm>
              <a:off x="6169026" y="4475252"/>
              <a:ext cx="2935287" cy="707886"/>
            </a:xfrm>
            <a:prstGeom prst="rect">
              <a:avLst/>
            </a:prstGeom>
          </p:spPr>
          <p:txBody>
            <a:bodyPr wrap="square">
              <a:spAutoFit/>
            </a:bodyPr>
            <a:lstStyle/>
            <a:p>
              <a:r>
                <a:rPr lang="en-GB" sz="2000" b="0" dirty="0" smtClean="0"/>
                <a:t>Fractional Quantum Hall Effect</a:t>
              </a:r>
              <a:endParaRPr lang="en-GB" sz="2000" b="0" dirty="0"/>
            </a:p>
          </p:txBody>
        </p:sp>
      </p:grpSp>
    </p:spTree>
    <p:extLst>
      <p:ext uri="{BB962C8B-B14F-4D97-AF65-F5344CB8AC3E}">
        <p14:creationId xmlns:p14="http://schemas.microsoft.com/office/powerpoint/2010/main" val="21166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l="61444" t="5762" b="25063"/>
          <a:stretch>
            <a:fillRect/>
          </a:stretch>
        </p:blipFill>
        <p:spPr bwMode="auto">
          <a:xfrm>
            <a:off x="7092280" y="980728"/>
            <a:ext cx="1216025" cy="1293813"/>
          </a:xfrm>
          <a:prstGeom prst="rect">
            <a:avLst/>
          </a:prstGeom>
          <a:noFill/>
          <a:ln w="9525">
            <a:noFill/>
            <a:round/>
            <a:headEnd/>
            <a:tailEnd/>
          </a:ln>
          <a:effectLst/>
        </p:spPr>
      </p:pic>
      <p:sp>
        <p:nvSpPr>
          <p:cNvPr id="3" name="AutoShape 2"/>
          <p:cNvSpPr>
            <a:spLocks noChangeArrowheads="1"/>
          </p:cNvSpPr>
          <p:nvPr/>
        </p:nvSpPr>
        <p:spPr bwMode="auto">
          <a:xfrm>
            <a:off x="6516216" y="2214877"/>
            <a:ext cx="2376264" cy="710067"/>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wrap="square" lIns="90000" tIns="46800" rIns="90000" bIns="46800">
            <a:sp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dirty="0">
                <a:latin typeface="Arial Narrow" pitchFamily="34" charset="0"/>
              </a:rPr>
              <a:t>Fullerene-like molecule B</a:t>
            </a:r>
            <a:r>
              <a:rPr lang="en-GB" sz="2000" i="1" baseline="-25000" dirty="0">
                <a:latin typeface="Arial Narrow" pitchFamily="34" charset="0"/>
              </a:rPr>
              <a:t>12</a:t>
            </a:r>
            <a:r>
              <a:rPr lang="en-GB" sz="2000" i="1" dirty="0">
                <a:latin typeface="Arial Narrow" pitchFamily="34" charset="0"/>
              </a:rPr>
              <a:t>N</a:t>
            </a:r>
            <a:r>
              <a:rPr lang="en-GB" sz="2000" i="1" baseline="-25000" dirty="0">
                <a:latin typeface="Arial Narrow" pitchFamily="34" charset="0"/>
              </a:rPr>
              <a:t>12</a:t>
            </a:r>
          </a:p>
        </p:txBody>
      </p:sp>
      <p:pic>
        <p:nvPicPr>
          <p:cNvPr id="4" name="Picture 8" descr="BNnanotubes"/>
          <p:cNvPicPr>
            <a:picLocks noChangeAspect="1" noChangeArrowheads="1"/>
          </p:cNvPicPr>
          <p:nvPr/>
        </p:nvPicPr>
        <p:blipFill>
          <a:blip r:embed="rId3" cstate="print"/>
          <a:srcRect l="12473" t="1607" r="8163" b="11644"/>
          <a:stretch>
            <a:fillRect/>
          </a:stretch>
        </p:blipFill>
        <p:spPr bwMode="auto">
          <a:xfrm>
            <a:off x="5004332" y="1110159"/>
            <a:ext cx="1511884" cy="1166713"/>
          </a:xfrm>
          <a:prstGeom prst="rect">
            <a:avLst/>
          </a:prstGeom>
          <a:noFill/>
        </p:spPr>
      </p:pic>
      <p:pic>
        <p:nvPicPr>
          <p:cNvPr id="5" name="Picture 9" descr="hexagonal_BN"/>
          <p:cNvPicPr>
            <a:picLocks noChangeAspect="1" noChangeArrowheads="1"/>
          </p:cNvPicPr>
          <p:nvPr/>
        </p:nvPicPr>
        <p:blipFill>
          <a:blip r:embed="rId4" cstate="print"/>
          <a:srcRect/>
          <a:stretch>
            <a:fillRect/>
          </a:stretch>
        </p:blipFill>
        <p:spPr bwMode="auto">
          <a:xfrm>
            <a:off x="107504" y="1124397"/>
            <a:ext cx="2286000" cy="1128713"/>
          </a:xfrm>
          <a:prstGeom prst="rect">
            <a:avLst/>
          </a:prstGeom>
          <a:noFill/>
        </p:spPr>
      </p:pic>
      <p:pic>
        <p:nvPicPr>
          <p:cNvPr id="6" name="Picture 10" descr="cubic_BN"/>
          <p:cNvPicPr>
            <a:picLocks noChangeAspect="1" noChangeArrowheads="1"/>
          </p:cNvPicPr>
          <p:nvPr/>
        </p:nvPicPr>
        <p:blipFill>
          <a:blip r:embed="rId5" cstate="print"/>
          <a:srcRect/>
          <a:stretch>
            <a:fillRect/>
          </a:stretch>
        </p:blipFill>
        <p:spPr bwMode="auto">
          <a:xfrm>
            <a:off x="2627586" y="908720"/>
            <a:ext cx="1700213" cy="1428750"/>
          </a:xfrm>
          <a:prstGeom prst="rect">
            <a:avLst/>
          </a:prstGeom>
          <a:noFill/>
        </p:spPr>
      </p:pic>
      <p:sp>
        <p:nvSpPr>
          <p:cNvPr id="7" name="Text Box 11"/>
          <p:cNvSpPr txBox="1">
            <a:spLocks noChangeArrowheads="1"/>
          </p:cNvSpPr>
          <p:nvPr/>
        </p:nvSpPr>
        <p:spPr bwMode="auto">
          <a:xfrm>
            <a:off x="611188" y="-6176"/>
            <a:ext cx="8137525" cy="646331"/>
          </a:xfrm>
          <a:prstGeom prst="rect">
            <a:avLst/>
          </a:prstGeom>
          <a:noFill/>
          <a:ln w="9525">
            <a:noFill/>
            <a:miter lim="800000"/>
            <a:headEnd/>
            <a:tailEnd/>
          </a:ln>
          <a:effectLst/>
        </p:spPr>
        <p:txBody>
          <a:bodyPr>
            <a:spAutoFit/>
          </a:bodyPr>
          <a:lstStyle/>
          <a:p>
            <a:pPr>
              <a:spcBef>
                <a:spcPct val="50000"/>
              </a:spcBef>
            </a:pPr>
            <a:r>
              <a:rPr lang="en-GB" sz="3600" i="1" dirty="0">
                <a:latin typeface="Arial Narrow" pitchFamily="34" charset="0"/>
              </a:rPr>
              <a:t>Different forms of Boron Nitride</a:t>
            </a:r>
          </a:p>
        </p:txBody>
      </p:sp>
      <p:sp>
        <p:nvSpPr>
          <p:cNvPr id="8" name="Text Box 12"/>
          <p:cNvSpPr txBox="1">
            <a:spLocks noChangeArrowheads="1"/>
          </p:cNvSpPr>
          <p:nvPr/>
        </p:nvSpPr>
        <p:spPr bwMode="auto">
          <a:xfrm>
            <a:off x="323331" y="2214877"/>
            <a:ext cx="1944215" cy="707886"/>
          </a:xfrm>
          <a:prstGeom prst="rect">
            <a:avLst/>
          </a:prstGeom>
          <a:noFill/>
          <a:ln w="9525">
            <a:noFill/>
            <a:miter lim="800000"/>
            <a:headEnd/>
            <a:tailEnd/>
          </a:ln>
          <a:effectLst/>
        </p:spPr>
        <p:txBody>
          <a:bodyPr wrap="square">
            <a:spAutoFit/>
          </a:bodyPr>
          <a:lstStyle/>
          <a:p>
            <a:pPr>
              <a:spcBef>
                <a:spcPct val="50000"/>
              </a:spcBef>
            </a:pPr>
            <a:r>
              <a:rPr lang="en-GB" sz="2000" i="1" dirty="0">
                <a:latin typeface="Arial Narrow" pitchFamily="34" charset="0"/>
              </a:rPr>
              <a:t>Hexagonal </a:t>
            </a:r>
            <a:r>
              <a:rPr lang="en-GB" sz="2000" i="1" dirty="0" smtClean="0">
                <a:latin typeface="Arial Narrow" pitchFamily="34" charset="0"/>
              </a:rPr>
              <a:t>– “</a:t>
            </a:r>
            <a:r>
              <a:rPr lang="en-GB" sz="2000" i="1" dirty="0">
                <a:latin typeface="Arial Narrow" pitchFamily="34" charset="0"/>
              </a:rPr>
              <a:t>white graphite”</a:t>
            </a:r>
          </a:p>
        </p:txBody>
      </p:sp>
      <p:sp>
        <p:nvSpPr>
          <p:cNvPr id="9" name="Text Box 14"/>
          <p:cNvSpPr txBox="1">
            <a:spLocks noChangeArrowheads="1"/>
          </p:cNvSpPr>
          <p:nvPr/>
        </p:nvSpPr>
        <p:spPr bwMode="auto">
          <a:xfrm>
            <a:off x="4787553" y="2384053"/>
            <a:ext cx="1944687" cy="396875"/>
          </a:xfrm>
          <a:prstGeom prst="rect">
            <a:avLst/>
          </a:prstGeom>
          <a:noFill/>
          <a:ln w="9525">
            <a:noFill/>
            <a:miter lim="800000"/>
            <a:headEnd/>
            <a:tailEnd/>
          </a:ln>
          <a:effectLst/>
        </p:spPr>
        <p:txBody>
          <a:bodyPr>
            <a:spAutoFit/>
          </a:bodyPr>
          <a:lstStyle/>
          <a:p>
            <a:pPr>
              <a:spcBef>
                <a:spcPct val="50000"/>
              </a:spcBef>
            </a:pPr>
            <a:r>
              <a:rPr lang="en-GB" sz="2000" i="1" dirty="0">
                <a:latin typeface="Arial Narrow" pitchFamily="34" charset="0"/>
              </a:rPr>
              <a:t>BN </a:t>
            </a:r>
            <a:r>
              <a:rPr lang="en-GB" sz="2000" i="1" dirty="0" err="1">
                <a:latin typeface="Arial Narrow" pitchFamily="34" charset="0"/>
              </a:rPr>
              <a:t>nanotubes</a:t>
            </a:r>
            <a:endParaRPr lang="en-GB" sz="2000" i="1" dirty="0">
              <a:latin typeface="Arial Narrow" pitchFamily="34" charset="0"/>
            </a:endParaRPr>
          </a:p>
        </p:txBody>
      </p:sp>
      <p:sp>
        <p:nvSpPr>
          <p:cNvPr id="10" name="Rectangle 9"/>
          <p:cNvSpPr/>
          <p:nvPr/>
        </p:nvSpPr>
        <p:spPr>
          <a:xfrm>
            <a:off x="2339554" y="2214877"/>
            <a:ext cx="2286000" cy="707886"/>
          </a:xfrm>
          <a:prstGeom prst="rect">
            <a:avLst/>
          </a:prstGeom>
        </p:spPr>
        <p:txBody>
          <a:bodyPr>
            <a:spAutoFit/>
          </a:bodyPr>
          <a:lstStyle/>
          <a:p>
            <a:pPr>
              <a:spcBef>
                <a:spcPct val="50000"/>
              </a:spcBef>
            </a:pPr>
            <a:r>
              <a:rPr lang="en-GB" sz="2000" i="1" dirty="0">
                <a:latin typeface="Arial Narrow" pitchFamily="34" charset="0"/>
              </a:rPr>
              <a:t>Cubic – almost as hard as diamond</a:t>
            </a:r>
          </a:p>
        </p:txBody>
      </p:sp>
      <p:grpSp>
        <p:nvGrpSpPr>
          <p:cNvPr id="11" name="Group 10"/>
          <p:cNvGrpSpPr/>
          <p:nvPr/>
        </p:nvGrpSpPr>
        <p:grpSpPr>
          <a:xfrm>
            <a:off x="0" y="3212976"/>
            <a:ext cx="9144000" cy="3290882"/>
            <a:chOff x="0" y="3212976"/>
            <a:chExt cx="9144000" cy="3290882"/>
          </a:xfrm>
        </p:grpSpPr>
        <p:pic>
          <p:nvPicPr>
            <p:cNvPr id="12" name="Picture 8" descr="PT-L"/>
            <p:cNvPicPr>
              <a:picLocks noChangeAspect="1" noChangeArrowheads="1"/>
            </p:cNvPicPr>
            <p:nvPr/>
          </p:nvPicPr>
          <p:blipFill>
            <a:blip r:embed="rId6" cstate="print"/>
            <a:srcRect l="54726" t="13762" r="4112" b="65923"/>
            <a:stretch>
              <a:fillRect/>
            </a:stretch>
          </p:blipFill>
          <p:spPr bwMode="auto">
            <a:xfrm>
              <a:off x="250825" y="3467869"/>
              <a:ext cx="4556125" cy="1736725"/>
            </a:xfrm>
            <a:prstGeom prst="rect">
              <a:avLst/>
            </a:prstGeom>
            <a:noFill/>
          </p:spPr>
        </p:pic>
        <p:sp>
          <p:nvSpPr>
            <p:cNvPr id="13" name="Oval 5"/>
            <p:cNvSpPr>
              <a:spLocks noChangeArrowheads="1"/>
            </p:cNvSpPr>
            <p:nvPr/>
          </p:nvSpPr>
          <p:spPr bwMode="auto">
            <a:xfrm>
              <a:off x="1331913" y="3539306"/>
              <a:ext cx="2016125" cy="1152525"/>
            </a:xfrm>
            <a:prstGeom prst="ellipse">
              <a:avLst/>
            </a:prstGeom>
            <a:noFill/>
            <a:ln w="63500">
              <a:solidFill>
                <a:srgbClr val="FF0000"/>
              </a:solidFill>
              <a:round/>
              <a:headEnd/>
              <a:tailEnd/>
            </a:ln>
            <a:effectLst/>
          </p:spPr>
          <p:txBody>
            <a:bodyPr wrap="none" anchor="ctr"/>
            <a:lstStyle/>
            <a:p>
              <a:endParaRPr lang="en-GB"/>
            </a:p>
          </p:txBody>
        </p:sp>
        <p:pic>
          <p:nvPicPr>
            <p:cNvPr id="14" name="Picture 6"/>
            <p:cNvPicPr>
              <a:picLocks noChangeAspect="1" noChangeArrowheads="1"/>
            </p:cNvPicPr>
            <p:nvPr/>
          </p:nvPicPr>
          <p:blipFill>
            <a:blip r:embed="rId7" cstate="print"/>
            <a:srcRect/>
            <a:stretch>
              <a:fillRect/>
            </a:stretch>
          </p:blipFill>
          <p:spPr bwMode="auto">
            <a:xfrm>
              <a:off x="5148263" y="3491309"/>
              <a:ext cx="3652837" cy="2708275"/>
            </a:xfrm>
            <a:prstGeom prst="rect">
              <a:avLst/>
            </a:prstGeom>
            <a:noFill/>
            <a:ln w="9525">
              <a:noFill/>
              <a:miter lim="800000"/>
              <a:headEnd/>
              <a:tailEnd/>
            </a:ln>
            <a:effectLst/>
          </p:spPr>
        </p:pic>
        <p:sp>
          <p:nvSpPr>
            <p:cNvPr id="15" name="Text Box 12"/>
            <p:cNvSpPr txBox="1">
              <a:spLocks noChangeArrowheads="1"/>
            </p:cNvSpPr>
            <p:nvPr/>
          </p:nvSpPr>
          <p:spPr bwMode="auto">
            <a:xfrm>
              <a:off x="0" y="5373216"/>
              <a:ext cx="5329238" cy="738664"/>
            </a:xfrm>
            <a:prstGeom prst="rect">
              <a:avLst/>
            </a:prstGeom>
            <a:noFill/>
            <a:ln w="9525">
              <a:noFill/>
              <a:miter lim="800000"/>
              <a:headEnd/>
              <a:tailEnd/>
            </a:ln>
            <a:effectLst/>
          </p:spPr>
          <p:txBody>
            <a:bodyPr>
              <a:spAutoFit/>
            </a:bodyPr>
            <a:lstStyle/>
            <a:p>
              <a:pPr>
                <a:spcBef>
                  <a:spcPct val="50000"/>
                </a:spcBef>
              </a:pPr>
              <a:r>
                <a:rPr lang="en-GB" sz="1800" i="1" dirty="0" smtClean="0">
                  <a:solidFill>
                    <a:srgbClr val="000000"/>
                  </a:solidFill>
                </a:rPr>
                <a:t>BN: insulator with gap </a:t>
              </a:r>
              <a:r>
                <a:rPr lang="en-GB" sz="1800" i="1" dirty="0">
                  <a:solidFill>
                    <a:srgbClr val="000000"/>
                  </a:solidFill>
                </a:rPr>
                <a:t>5.8 </a:t>
              </a:r>
              <a:r>
                <a:rPr lang="en-GB" sz="1800" i="1" dirty="0" err="1">
                  <a:solidFill>
                    <a:srgbClr val="000000"/>
                  </a:solidFill>
                </a:rPr>
                <a:t>eV</a:t>
              </a:r>
              <a:endParaRPr lang="en-GB" sz="1800" i="1" dirty="0">
                <a:solidFill>
                  <a:srgbClr val="000000"/>
                </a:solidFill>
              </a:endParaRPr>
            </a:p>
            <a:p>
              <a:pPr>
                <a:spcBef>
                  <a:spcPct val="50000"/>
                </a:spcBef>
              </a:pPr>
              <a:r>
                <a:rPr lang="en-GB" sz="1600" b="0" dirty="0">
                  <a:solidFill>
                    <a:srgbClr val="000000"/>
                  </a:solidFill>
                  <a:latin typeface="Arial Narrow" pitchFamily="34" charset="0"/>
                </a:rPr>
                <a:t>K. </a:t>
              </a:r>
              <a:r>
                <a:rPr lang="en-GB" sz="1600" b="0" dirty="0" smtClean="0">
                  <a:solidFill>
                    <a:srgbClr val="000000"/>
                  </a:solidFill>
                  <a:latin typeface="Arial Narrow" pitchFamily="34" charset="0"/>
                </a:rPr>
                <a:t>Watanabe et al, Nature </a:t>
              </a:r>
              <a:r>
                <a:rPr lang="en-GB" sz="1600" b="0" dirty="0">
                  <a:solidFill>
                    <a:srgbClr val="000000"/>
                  </a:solidFill>
                  <a:latin typeface="Arial Narrow" pitchFamily="34" charset="0"/>
                </a:rPr>
                <a:t>Materials 2004.</a:t>
              </a:r>
            </a:p>
          </p:txBody>
        </p:sp>
        <p:sp>
          <p:nvSpPr>
            <p:cNvPr id="16" name="Text Box 14"/>
            <p:cNvSpPr txBox="1">
              <a:spLocks noChangeArrowheads="1"/>
            </p:cNvSpPr>
            <p:nvPr/>
          </p:nvSpPr>
          <p:spPr bwMode="auto">
            <a:xfrm>
              <a:off x="5291138" y="3212976"/>
              <a:ext cx="1441102" cy="336550"/>
            </a:xfrm>
            <a:prstGeom prst="rect">
              <a:avLst/>
            </a:prstGeom>
            <a:noFill/>
            <a:ln w="9525">
              <a:noFill/>
              <a:miter lim="800000"/>
              <a:headEnd/>
              <a:tailEnd/>
            </a:ln>
            <a:effectLst/>
          </p:spPr>
          <p:txBody>
            <a:bodyPr wrap="square">
              <a:spAutoFit/>
            </a:bodyPr>
            <a:lstStyle/>
            <a:p>
              <a:pPr>
                <a:spcBef>
                  <a:spcPct val="50000"/>
                </a:spcBef>
              </a:pPr>
              <a:r>
                <a:rPr lang="en-GB" sz="1600" dirty="0">
                  <a:solidFill>
                    <a:srgbClr val="000000"/>
                  </a:solidFill>
                </a:rPr>
                <a:t>Graphene</a:t>
              </a:r>
            </a:p>
          </p:txBody>
        </p:sp>
        <p:sp>
          <p:nvSpPr>
            <p:cNvPr id="17" name="Text Box 15"/>
            <p:cNvSpPr txBox="1">
              <a:spLocks noChangeArrowheads="1"/>
            </p:cNvSpPr>
            <p:nvPr/>
          </p:nvSpPr>
          <p:spPr bwMode="auto">
            <a:xfrm>
              <a:off x="7019801" y="3236466"/>
              <a:ext cx="1728663" cy="336550"/>
            </a:xfrm>
            <a:prstGeom prst="rect">
              <a:avLst/>
            </a:prstGeom>
            <a:noFill/>
            <a:ln w="9525">
              <a:noFill/>
              <a:miter lim="800000"/>
              <a:headEnd/>
              <a:tailEnd/>
            </a:ln>
            <a:effectLst/>
          </p:spPr>
          <p:txBody>
            <a:bodyPr wrap="square">
              <a:spAutoFit/>
            </a:bodyPr>
            <a:lstStyle/>
            <a:p>
              <a:pPr>
                <a:spcBef>
                  <a:spcPct val="50000"/>
                </a:spcBef>
              </a:pPr>
              <a:r>
                <a:rPr lang="en-GB" sz="1600" dirty="0">
                  <a:solidFill>
                    <a:srgbClr val="000000"/>
                  </a:solidFill>
                </a:rPr>
                <a:t>Boron Nitride</a:t>
              </a:r>
            </a:p>
          </p:txBody>
        </p:sp>
        <p:sp>
          <p:nvSpPr>
            <p:cNvPr id="18" name="Rectangle 16"/>
            <p:cNvSpPr>
              <a:spLocks noChangeArrowheads="1"/>
            </p:cNvSpPr>
            <p:nvPr/>
          </p:nvSpPr>
          <p:spPr bwMode="auto">
            <a:xfrm>
              <a:off x="5148263" y="3429000"/>
              <a:ext cx="287337" cy="288925"/>
            </a:xfrm>
            <a:prstGeom prst="rect">
              <a:avLst/>
            </a:prstGeom>
            <a:solidFill>
              <a:schemeClr val="bg1"/>
            </a:solidFill>
            <a:ln w="9525">
              <a:noFill/>
              <a:miter lim="800000"/>
              <a:headEnd/>
              <a:tailEnd/>
            </a:ln>
            <a:effectLst/>
          </p:spPr>
          <p:txBody>
            <a:bodyPr wrap="none" anchor="ctr"/>
            <a:lstStyle/>
            <a:p>
              <a:endParaRPr lang="en-GB"/>
            </a:p>
          </p:txBody>
        </p:sp>
        <p:sp>
          <p:nvSpPr>
            <p:cNvPr id="19" name="Rectangle 17"/>
            <p:cNvSpPr>
              <a:spLocks noChangeArrowheads="1"/>
            </p:cNvSpPr>
            <p:nvPr/>
          </p:nvSpPr>
          <p:spPr bwMode="auto">
            <a:xfrm>
              <a:off x="7021513" y="3500437"/>
              <a:ext cx="287337" cy="288925"/>
            </a:xfrm>
            <a:prstGeom prst="rect">
              <a:avLst/>
            </a:prstGeom>
            <a:solidFill>
              <a:schemeClr val="bg1"/>
            </a:solidFill>
            <a:ln w="9525">
              <a:noFill/>
              <a:miter lim="800000"/>
              <a:headEnd/>
              <a:tailEnd/>
            </a:ln>
            <a:effectLst/>
          </p:spPr>
          <p:txBody>
            <a:bodyPr wrap="none" anchor="ctr"/>
            <a:lstStyle/>
            <a:p>
              <a:endParaRPr lang="en-GB"/>
            </a:p>
          </p:txBody>
        </p:sp>
        <p:sp>
          <p:nvSpPr>
            <p:cNvPr id="20" name="Text Box 19"/>
            <p:cNvSpPr txBox="1">
              <a:spLocks noChangeArrowheads="1"/>
            </p:cNvSpPr>
            <p:nvPr/>
          </p:nvSpPr>
          <p:spPr bwMode="auto">
            <a:xfrm>
              <a:off x="7092280" y="6165304"/>
              <a:ext cx="2051720" cy="338554"/>
            </a:xfrm>
            <a:prstGeom prst="rect">
              <a:avLst/>
            </a:prstGeom>
            <a:noFill/>
            <a:ln w="9525">
              <a:noFill/>
              <a:miter lim="800000"/>
              <a:headEnd/>
              <a:tailEnd/>
            </a:ln>
            <a:effectLst/>
          </p:spPr>
          <p:txBody>
            <a:bodyPr wrap="square">
              <a:spAutoFit/>
            </a:bodyPr>
            <a:lstStyle/>
            <a:p>
              <a:pPr>
                <a:spcBef>
                  <a:spcPct val="50000"/>
                </a:spcBef>
              </a:pPr>
              <a:r>
                <a:rPr lang="en-GB" sz="1600" i="1" dirty="0">
                  <a:solidFill>
                    <a:srgbClr val="000000"/>
                  </a:solidFill>
                  <a:latin typeface="Arial Narrow" pitchFamily="34" charset="0"/>
                </a:rPr>
                <a:t>a = 2.504 </a:t>
              </a:r>
              <a:r>
                <a:rPr lang="en-GB" sz="1600" i="1" dirty="0" smtClean="0">
                  <a:solidFill>
                    <a:srgbClr val="000000"/>
                  </a:solidFill>
                  <a:latin typeface="Arial Narrow" pitchFamily="34" charset="0"/>
                </a:rPr>
                <a:t>A, c </a:t>
              </a:r>
              <a:r>
                <a:rPr lang="en-GB" sz="1600" i="1" dirty="0">
                  <a:solidFill>
                    <a:srgbClr val="000000"/>
                  </a:solidFill>
                  <a:latin typeface="Arial Narrow" pitchFamily="34" charset="0"/>
                </a:rPr>
                <a:t>= 6.661 A</a:t>
              </a:r>
            </a:p>
          </p:txBody>
        </p:sp>
        <p:sp>
          <p:nvSpPr>
            <p:cNvPr id="21" name="Text Box 20"/>
            <p:cNvSpPr txBox="1">
              <a:spLocks noChangeArrowheads="1"/>
            </p:cNvSpPr>
            <p:nvPr/>
          </p:nvSpPr>
          <p:spPr bwMode="auto">
            <a:xfrm>
              <a:off x="4932040" y="6165304"/>
              <a:ext cx="2015579" cy="338554"/>
            </a:xfrm>
            <a:prstGeom prst="rect">
              <a:avLst/>
            </a:prstGeom>
            <a:noFill/>
            <a:ln w="9525">
              <a:noFill/>
              <a:miter lim="800000"/>
              <a:headEnd/>
              <a:tailEnd/>
            </a:ln>
            <a:effectLst/>
          </p:spPr>
          <p:txBody>
            <a:bodyPr wrap="square">
              <a:spAutoFit/>
            </a:bodyPr>
            <a:lstStyle/>
            <a:p>
              <a:pPr>
                <a:spcBef>
                  <a:spcPct val="50000"/>
                </a:spcBef>
              </a:pPr>
              <a:r>
                <a:rPr lang="en-GB" sz="1600" i="1" dirty="0">
                  <a:solidFill>
                    <a:srgbClr val="000000"/>
                  </a:solidFill>
                  <a:latin typeface="Arial Narrow" pitchFamily="34" charset="0"/>
                </a:rPr>
                <a:t>a = 2.462 </a:t>
              </a:r>
              <a:r>
                <a:rPr lang="en-GB" sz="1600" i="1" dirty="0" smtClean="0">
                  <a:solidFill>
                    <a:srgbClr val="000000"/>
                  </a:solidFill>
                  <a:latin typeface="Arial Narrow" pitchFamily="34" charset="0"/>
                </a:rPr>
                <a:t>A, c </a:t>
              </a:r>
              <a:r>
                <a:rPr lang="en-GB" sz="1600" i="1" dirty="0">
                  <a:solidFill>
                    <a:srgbClr val="000000"/>
                  </a:solidFill>
                  <a:latin typeface="Arial Narrow" pitchFamily="34" charset="0"/>
                </a:rPr>
                <a:t>= 6.708 A</a:t>
              </a:r>
            </a:p>
          </p:txBody>
        </p:sp>
      </p:grpSp>
    </p:spTree>
    <p:extLst>
      <p:ext uri="{BB962C8B-B14F-4D97-AF65-F5344CB8AC3E}">
        <p14:creationId xmlns:p14="http://schemas.microsoft.com/office/powerpoint/2010/main" val="176334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icture 3" descr="C:\users\Kostya\MyPapers\Graphite\1_SEMINARS\Year2010\Nobel2010\02_graphane.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4368" y="5157192"/>
            <a:ext cx="3159480" cy="936104"/>
          </a:xfrm>
          <a:prstGeom prst="rect">
            <a:avLst/>
          </a:prstGeom>
          <a:noFill/>
        </p:spPr>
      </p:pic>
      <p:pic>
        <p:nvPicPr>
          <p:cNvPr id="27" name="Picture 1" descr="C:\users\Kostya\MyPapers\Graphite\1_SEMINARS\Year2010\Nobel2010\04_boron_nitrid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47656" y="4006800"/>
            <a:ext cx="3096344" cy="544981"/>
          </a:xfrm>
          <a:prstGeom prst="rect">
            <a:avLst/>
          </a:prstGeom>
          <a:noFill/>
        </p:spPr>
      </p:pic>
      <p:pic>
        <p:nvPicPr>
          <p:cNvPr id="48" name="Picture 2" descr="C:\users\Kostya\MyPapers\Graphite\1_SEMINARS\Year2010\Nobel2010\01_graphene.jpg"/>
          <p:cNvPicPr>
            <a:picLocks noChangeAspect="1" noChangeArrowheads="1"/>
          </p:cNvPicPr>
          <p:nvPr/>
        </p:nvPicPr>
        <p:blipFill>
          <a:blip r:embed="rId4" cstate="print">
            <a:clrChange>
              <a:clrFrom>
                <a:srgbClr val="FFFFFF"/>
              </a:clrFrom>
              <a:clrTo>
                <a:srgbClr val="FFFFFF">
                  <a:alpha val="0"/>
                </a:srgbClr>
              </a:clrTo>
            </a:clrChange>
            <a:lum/>
          </a:blip>
          <a:srcRect/>
          <a:stretch>
            <a:fillRect/>
          </a:stretch>
        </p:blipFill>
        <p:spPr bwMode="auto">
          <a:xfrm>
            <a:off x="27495" y="3861048"/>
            <a:ext cx="3176353" cy="576064"/>
          </a:xfrm>
          <a:prstGeom prst="rect">
            <a:avLst/>
          </a:prstGeom>
          <a:noFill/>
        </p:spPr>
      </p:pic>
      <p:pic>
        <p:nvPicPr>
          <p:cNvPr id="1508357" name="Picture 5" descr="C:\users\Kostya\MyPapers\Graphite\1_SEMINARS\Year2010\Nobel2010\MoS2.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0" y="1412776"/>
            <a:ext cx="3168352" cy="626488"/>
          </a:xfrm>
          <a:prstGeom prst="rect">
            <a:avLst/>
          </a:prstGeom>
          <a:noFill/>
        </p:spPr>
      </p:pic>
      <p:pic>
        <p:nvPicPr>
          <p:cNvPr id="1506306" name="Picture 2" descr="C:\users\Kostya\MyPapers\Graphite\1_SEMINARS\Year2010\Nobel2010\01_graphene.jpg"/>
          <p:cNvPicPr>
            <a:picLocks noChangeAspect="1" noChangeArrowheads="1"/>
          </p:cNvPicPr>
          <p:nvPr/>
        </p:nvPicPr>
        <p:blipFill>
          <a:blip r:embed="rId4" cstate="print">
            <a:clrChange>
              <a:clrFrom>
                <a:srgbClr val="FFFFFF"/>
              </a:clrFrom>
              <a:clrTo>
                <a:srgbClr val="FFFFFF">
                  <a:alpha val="0"/>
                </a:srgbClr>
              </a:clrTo>
            </a:clrChange>
            <a:lum/>
          </a:blip>
          <a:srcRect/>
          <a:stretch>
            <a:fillRect/>
          </a:stretch>
        </p:blipFill>
        <p:spPr bwMode="auto">
          <a:xfrm>
            <a:off x="27495" y="3501008"/>
            <a:ext cx="3176353" cy="576064"/>
          </a:xfrm>
          <a:prstGeom prst="rect">
            <a:avLst/>
          </a:prstGeom>
          <a:noFill/>
        </p:spPr>
      </p:pic>
      <p:pic>
        <p:nvPicPr>
          <p:cNvPr id="26" name="Picture 1" descr="C:\users\Kostya\MyPapers\Graphite\1_SEMINARS\Year2010\Nobel2010\04_boron_nitrid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47656" y="3645024"/>
            <a:ext cx="3096344" cy="544981"/>
          </a:xfrm>
          <a:prstGeom prst="rect">
            <a:avLst/>
          </a:prstGeom>
          <a:noFill/>
        </p:spPr>
      </p:pic>
      <p:pic>
        <p:nvPicPr>
          <p:cNvPr id="1508356" name="Picture 4" descr="C:\users\Kostya\MyPapers\Graphite\1_SEMINARS\Year2010\Nobel2010\03_fluorographene.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012160" y="5157192"/>
            <a:ext cx="3131840" cy="923972"/>
          </a:xfrm>
          <a:prstGeom prst="rect">
            <a:avLst/>
          </a:prstGeom>
          <a:noFill/>
        </p:spPr>
      </p:pic>
      <p:pic>
        <p:nvPicPr>
          <p:cNvPr id="30" name="Picture 5" descr="C:\users\Kostya\MyPapers\Graphite\1_SEMINARS\Year2010\Nobel2010\MoS2.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0" y="1052736"/>
            <a:ext cx="3168352" cy="626488"/>
          </a:xfrm>
          <a:prstGeom prst="rect">
            <a:avLst/>
          </a:prstGeom>
          <a:noFill/>
        </p:spPr>
      </p:pic>
      <p:pic>
        <p:nvPicPr>
          <p:cNvPr id="14" name="Picture 7" descr="C:\users\Kostya\MyPapers\Graphite\1_SEMINARS\Year2010\Nobel2010\05_NbSe2.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938120" y="1412776"/>
            <a:ext cx="3204864" cy="705353"/>
          </a:xfrm>
          <a:prstGeom prst="rect">
            <a:avLst/>
          </a:prstGeom>
          <a:noFill/>
        </p:spPr>
      </p:pic>
      <p:pic>
        <p:nvPicPr>
          <p:cNvPr id="24" name="Picture 1" descr="C:\users\Kostya\MyPapers\Graphite\1_SEMINARS\Year2010\Nobel2010\04_boron_nitrid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47656" y="3284984"/>
            <a:ext cx="3096344" cy="544981"/>
          </a:xfrm>
          <a:prstGeom prst="rect">
            <a:avLst/>
          </a:prstGeom>
          <a:noFill/>
        </p:spPr>
      </p:pic>
      <p:pic>
        <p:nvPicPr>
          <p:cNvPr id="19" name="Picture 2" descr="C:\users\Kostya\MyPapers\Graphite\1_SEMINARS\Year2010\Nobel2010\01_graphene.jpg"/>
          <p:cNvPicPr>
            <a:picLocks noChangeAspect="1" noChangeArrowheads="1"/>
          </p:cNvPicPr>
          <p:nvPr/>
        </p:nvPicPr>
        <p:blipFill>
          <a:blip r:embed="rId4" cstate="print">
            <a:clrChange>
              <a:clrFrom>
                <a:srgbClr val="FFFFFF"/>
              </a:clrFrom>
              <a:clrTo>
                <a:srgbClr val="FFFFFF">
                  <a:alpha val="0"/>
                </a:srgbClr>
              </a:clrTo>
            </a:clrChange>
            <a:lum/>
          </a:blip>
          <a:srcRect/>
          <a:stretch>
            <a:fillRect/>
          </a:stretch>
        </p:blipFill>
        <p:spPr bwMode="auto">
          <a:xfrm>
            <a:off x="35496" y="3140968"/>
            <a:ext cx="3176353" cy="576064"/>
          </a:xfrm>
          <a:prstGeom prst="rect">
            <a:avLst/>
          </a:prstGeom>
          <a:noFill/>
        </p:spPr>
      </p:pic>
      <p:pic>
        <p:nvPicPr>
          <p:cNvPr id="25" name="Picture 1" descr="C:\users\Kostya\MyPapers\Graphite\1_SEMINARS\Year2010\Nobel2010\04_boron_nitrid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47656" y="2926800"/>
            <a:ext cx="3096344" cy="544981"/>
          </a:xfrm>
          <a:prstGeom prst="rect">
            <a:avLst/>
          </a:prstGeom>
          <a:noFill/>
        </p:spPr>
      </p:pic>
      <p:pic>
        <p:nvPicPr>
          <p:cNvPr id="20" name="Picture 2" descr="C:\users\Kostya\MyPapers\Graphite\1_SEMINARS\Year2010\Nobel2010\01_graphene.jpg"/>
          <p:cNvPicPr>
            <a:picLocks noChangeAspect="1" noChangeArrowheads="1"/>
          </p:cNvPicPr>
          <p:nvPr/>
        </p:nvPicPr>
        <p:blipFill>
          <a:blip r:embed="rId4" cstate="print">
            <a:clrChange>
              <a:clrFrom>
                <a:srgbClr val="FFFFFF"/>
              </a:clrFrom>
              <a:clrTo>
                <a:srgbClr val="FFFFFF">
                  <a:alpha val="0"/>
                </a:srgbClr>
              </a:clrTo>
            </a:clrChange>
            <a:lum/>
          </a:blip>
          <a:srcRect/>
          <a:stretch>
            <a:fillRect/>
          </a:stretch>
        </p:blipFill>
        <p:spPr bwMode="auto">
          <a:xfrm>
            <a:off x="35496" y="2708920"/>
            <a:ext cx="3176353" cy="576064"/>
          </a:xfrm>
          <a:prstGeom prst="rect">
            <a:avLst/>
          </a:prstGeom>
          <a:noFill/>
        </p:spPr>
      </p:pic>
      <p:pic>
        <p:nvPicPr>
          <p:cNvPr id="28" name="Picture 1" descr="C:\users\Kostya\MyPapers\Graphite\1_SEMINARS\Year2010\Nobel2010\04_boron_nitrid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47656" y="2566800"/>
            <a:ext cx="3096344" cy="544981"/>
          </a:xfrm>
          <a:prstGeom prst="rect">
            <a:avLst/>
          </a:prstGeom>
          <a:noFill/>
        </p:spPr>
      </p:pic>
      <p:pic>
        <p:nvPicPr>
          <p:cNvPr id="15" name="Picture 7" descr="C:\users\Kostya\MyPapers\Graphite\1_SEMINARS\Year2010\Nobel2010\05_NbSe2.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939136" y="1052736"/>
            <a:ext cx="3204864" cy="705353"/>
          </a:xfrm>
          <a:prstGeom prst="rect">
            <a:avLst/>
          </a:prstGeom>
          <a:noFill/>
        </p:spPr>
      </p:pic>
      <p:sp>
        <p:nvSpPr>
          <p:cNvPr id="673796" name="Rectangle 4"/>
          <p:cNvSpPr>
            <a:spLocks noChangeArrowheads="1"/>
          </p:cNvSpPr>
          <p:nvPr/>
        </p:nvSpPr>
        <p:spPr bwMode="auto">
          <a:xfrm>
            <a:off x="395288" y="0"/>
            <a:ext cx="8208962" cy="692150"/>
          </a:xfrm>
          <a:prstGeom prst="rect">
            <a:avLst/>
          </a:prstGeom>
          <a:noFill/>
          <a:ln w="9525">
            <a:noFill/>
            <a:miter lim="800000"/>
            <a:headEnd/>
            <a:tailEnd/>
          </a:ln>
          <a:effectLst/>
        </p:spPr>
        <p:txBody>
          <a:bodyPr anchor="ctr"/>
          <a:lstStyle/>
          <a:p>
            <a:r>
              <a:rPr lang="en-GB" sz="3600" i="1" dirty="0" smtClean="0">
                <a:effectLst>
                  <a:outerShdw blurRad="38100" dist="38100" dir="2700000" algn="tl">
                    <a:srgbClr val="C0C0C0"/>
                  </a:outerShdw>
                </a:effectLst>
                <a:latin typeface="Arial Narrow" pitchFamily="34" charset="0"/>
              </a:rPr>
              <a:t>Multi-Layer Structures</a:t>
            </a:r>
            <a:endParaRPr lang="ru-RU" sz="3600" dirty="0">
              <a:solidFill>
                <a:srgbClr val="C00000"/>
              </a:solidFill>
              <a:effectLst>
                <a:outerShdw blurRad="38100" dist="38100" dir="2700000" algn="tl">
                  <a:srgbClr val="C0C0C0"/>
                </a:outerShdw>
              </a:effectLst>
              <a:latin typeface="Arial" pitchFamily="34" charset="0"/>
            </a:endParaRPr>
          </a:p>
        </p:txBody>
      </p:sp>
      <p:sp>
        <p:nvSpPr>
          <p:cNvPr id="51" name="Rectangle 16"/>
          <p:cNvSpPr>
            <a:spLocks noChangeArrowheads="1"/>
          </p:cNvSpPr>
          <p:nvPr/>
        </p:nvSpPr>
        <p:spPr bwMode="auto">
          <a:xfrm>
            <a:off x="1475656" y="4624416"/>
            <a:ext cx="1489808" cy="460768"/>
          </a:xfrm>
          <a:prstGeom prst="rect">
            <a:avLst/>
          </a:prstGeom>
          <a:noFill/>
          <a:ln w="9525" algn="ctr">
            <a:noFill/>
            <a:miter lim="800000"/>
            <a:headEnd/>
            <a:tailEnd/>
          </a:ln>
          <a:effectLst/>
        </p:spPr>
        <p:txBody>
          <a:bodyPr wrap="none" lIns="90000" tIns="46800" rIns="90000" bIns="46800">
            <a:spAutoFit/>
          </a:bodyPr>
          <a:lstStyle/>
          <a:p>
            <a:pPr algn="l">
              <a:lnSpc>
                <a:spcPct val="85000"/>
              </a:lnSpc>
            </a:pPr>
            <a:r>
              <a:rPr lang="en-GB" b="0" i="1" dirty="0" smtClean="0">
                <a:solidFill>
                  <a:srgbClr val="7030A0"/>
                </a:solidFill>
                <a:effectLst>
                  <a:outerShdw blurRad="38100" dist="38100" dir="2700000" algn="tl">
                    <a:srgbClr val="C0C0C0"/>
                  </a:outerShdw>
                </a:effectLst>
                <a:latin typeface="Arial Narrow" pitchFamily="34" charset="0"/>
              </a:rPr>
              <a:t>Graphene</a:t>
            </a:r>
            <a:endParaRPr lang="en-GB" b="0" i="1" baseline="-25000" dirty="0">
              <a:solidFill>
                <a:srgbClr val="7030A0"/>
              </a:solidFill>
              <a:effectLst>
                <a:outerShdw blurRad="38100" dist="38100" dir="2700000" algn="tl">
                  <a:srgbClr val="C0C0C0"/>
                </a:outerShdw>
              </a:effectLst>
              <a:latin typeface="Arial Narrow" pitchFamily="34" charset="0"/>
              <a:sym typeface="Symbol" pitchFamily="18" charset="2"/>
            </a:endParaRPr>
          </a:p>
        </p:txBody>
      </p:sp>
      <p:sp>
        <p:nvSpPr>
          <p:cNvPr id="52" name="Rectangle 16"/>
          <p:cNvSpPr>
            <a:spLocks noChangeArrowheads="1"/>
          </p:cNvSpPr>
          <p:nvPr/>
        </p:nvSpPr>
        <p:spPr bwMode="auto">
          <a:xfrm>
            <a:off x="6084168" y="4480400"/>
            <a:ext cx="1916207" cy="460768"/>
          </a:xfrm>
          <a:prstGeom prst="rect">
            <a:avLst/>
          </a:prstGeom>
          <a:noFill/>
          <a:ln w="9525" algn="ctr">
            <a:noFill/>
            <a:miter lim="800000"/>
            <a:headEnd/>
            <a:tailEnd/>
          </a:ln>
          <a:effectLst/>
        </p:spPr>
        <p:txBody>
          <a:bodyPr wrap="none" lIns="90000" tIns="46800" rIns="90000" bIns="46800">
            <a:spAutoFit/>
          </a:bodyPr>
          <a:lstStyle/>
          <a:p>
            <a:pPr algn="l">
              <a:lnSpc>
                <a:spcPct val="85000"/>
              </a:lnSpc>
            </a:pPr>
            <a:r>
              <a:rPr lang="en-GB" b="0" i="1" dirty="0" smtClean="0">
                <a:solidFill>
                  <a:srgbClr val="7030A0"/>
                </a:solidFill>
                <a:effectLst>
                  <a:outerShdw blurRad="38100" dist="38100" dir="2700000" algn="tl">
                    <a:srgbClr val="C0C0C0"/>
                  </a:outerShdw>
                </a:effectLst>
                <a:latin typeface="Arial Narrow" pitchFamily="34" charset="0"/>
              </a:rPr>
              <a:t>Boron-Nitride</a:t>
            </a:r>
            <a:endParaRPr lang="en-GB" b="0" i="1" baseline="-25000" dirty="0">
              <a:solidFill>
                <a:srgbClr val="7030A0"/>
              </a:solidFill>
              <a:effectLst>
                <a:outerShdw blurRad="38100" dist="38100" dir="2700000" algn="tl">
                  <a:srgbClr val="C0C0C0"/>
                </a:outerShdw>
              </a:effectLst>
              <a:latin typeface="Arial Narrow" pitchFamily="34" charset="0"/>
              <a:sym typeface="Symbol" pitchFamily="18" charset="2"/>
            </a:endParaRPr>
          </a:p>
        </p:txBody>
      </p:sp>
      <p:grpSp>
        <p:nvGrpSpPr>
          <p:cNvPr id="2" name="Group 56"/>
          <p:cNvGrpSpPr/>
          <p:nvPr/>
        </p:nvGrpSpPr>
        <p:grpSpPr>
          <a:xfrm>
            <a:off x="1691680" y="2060848"/>
            <a:ext cx="5674847" cy="4493216"/>
            <a:chOff x="1691680" y="2060848"/>
            <a:chExt cx="5674847" cy="4493216"/>
          </a:xfrm>
        </p:grpSpPr>
        <p:sp>
          <p:nvSpPr>
            <p:cNvPr id="53" name="Rectangle 16"/>
            <p:cNvSpPr>
              <a:spLocks noChangeArrowheads="1"/>
            </p:cNvSpPr>
            <p:nvPr/>
          </p:nvSpPr>
          <p:spPr bwMode="auto">
            <a:xfrm>
              <a:off x="6012160" y="2060848"/>
              <a:ext cx="1044173" cy="460768"/>
            </a:xfrm>
            <a:prstGeom prst="rect">
              <a:avLst/>
            </a:prstGeom>
            <a:noFill/>
            <a:ln w="9525" algn="ctr">
              <a:noFill/>
              <a:miter lim="800000"/>
              <a:headEnd/>
              <a:tailEnd/>
            </a:ln>
            <a:effectLst/>
          </p:spPr>
          <p:txBody>
            <a:bodyPr wrap="none" lIns="90000" tIns="46800" rIns="90000" bIns="46800">
              <a:spAutoFit/>
            </a:bodyPr>
            <a:lstStyle/>
            <a:p>
              <a:pPr algn="l">
                <a:lnSpc>
                  <a:spcPct val="85000"/>
                </a:lnSpc>
              </a:pPr>
              <a:r>
                <a:rPr lang="en-GB" b="0" i="1" dirty="0" smtClean="0">
                  <a:solidFill>
                    <a:srgbClr val="7030A0"/>
                  </a:solidFill>
                  <a:effectLst>
                    <a:outerShdw blurRad="38100" dist="38100" dir="2700000" algn="tl">
                      <a:srgbClr val="C0C0C0"/>
                    </a:outerShdw>
                  </a:effectLst>
                  <a:latin typeface="Arial Narrow" pitchFamily="34" charset="0"/>
                </a:rPr>
                <a:t>NbSe</a:t>
              </a:r>
              <a:r>
                <a:rPr lang="en-GB" b="0" i="1" baseline="-25000" dirty="0" smtClean="0">
                  <a:solidFill>
                    <a:srgbClr val="7030A0"/>
                  </a:solidFill>
                  <a:effectLst>
                    <a:outerShdw blurRad="38100" dist="38100" dir="2700000" algn="tl">
                      <a:srgbClr val="C0C0C0"/>
                    </a:outerShdw>
                  </a:effectLst>
                  <a:latin typeface="Arial Narrow" pitchFamily="34" charset="0"/>
                </a:rPr>
                <a:t>2</a:t>
              </a:r>
              <a:endParaRPr lang="en-GB" b="0" i="1" baseline="-25000" dirty="0">
                <a:solidFill>
                  <a:srgbClr val="7030A0"/>
                </a:solidFill>
                <a:effectLst>
                  <a:outerShdw blurRad="38100" dist="38100" dir="2700000" algn="tl">
                    <a:srgbClr val="C0C0C0"/>
                  </a:outerShdw>
                </a:effectLst>
                <a:latin typeface="Arial Narrow" pitchFamily="34" charset="0"/>
                <a:sym typeface="Symbol" pitchFamily="18" charset="2"/>
              </a:endParaRPr>
            </a:p>
          </p:txBody>
        </p:sp>
        <p:sp>
          <p:nvSpPr>
            <p:cNvPr id="54" name="Rectangle 16"/>
            <p:cNvSpPr>
              <a:spLocks noChangeArrowheads="1"/>
            </p:cNvSpPr>
            <p:nvPr/>
          </p:nvSpPr>
          <p:spPr bwMode="auto">
            <a:xfrm>
              <a:off x="5992135" y="5935418"/>
              <a:ext cx="1374392" cy="460768"/>
            </a:xfrm>
            <a:prstGeom prst="rect">
              <a:avLst/>
            </a:prstGeom>
            <a:noFill/>
            <a:ln w="9525" algn="ctr">
              <a:noFill/>
              <a:miter lim="800000"/>
              <a:headEnd/>
              <a:tailEnd/>
            </a:ln>
            <a:effectLst/>
          </p:spPr>
          <p:txBody>
            <a:bodyPr wrap="none" lIns="90000" tIns="46800" rIns="90000" bIns="46800">
              <a:spAutoFit/>
            </a:bodyPr>
            <a:lstStyle/>
            <a:p>
              <a:pPr algn="l">
                <a:lnSpc>
                  <a:spcPct val="85000"/>
                </a:lnSpc>
              </a:pPr>
              <a:r>
                <a:rPr lang="en-GB" b="0" i="1" dirty="0" err="1" smtClean="0">
                  <a:solidFill>
                    <a:srgbClr val="7030A0"/>
                  </a:solidFill>
                  <a:effectLst>
                    <a:outerShdw blurRad="38100" dist="38100" dir="2700000" algn="tl">
                      <a:srgbClr val="C0C0C0"/>
                    </a:outerShdw>
                  </a:effectLst>
                  <a:latin typeface="Arial Narrow" pitchFamily="34" charset="0"/>
                  <a:sym typeface="Symbol" pitchFamily="18" charset="2"/>
                </a:rPr>
                <a:t>GraFane</a:t>
              </a:r>
              <a:endParaRPr lang="en-GB" b="0" i="1" baseline="-25000" dirty="0">
                <a:solidFill>
                  <a:srgbClr val="7030A0"/>
                </a:solidFill>
                <a:effectLst>
                  <a:outerShdw blurRad="38100" dist="38100" dir="2700000" algn="tl">
                    <a:srgbClr val="C0C0C0"/>
                  </a:outerShdw>
                </a:effectLst>
                <a:latin typeface="Arial Narrow" pitchFamily="34" charset="0"/>
                <a:sym typeface="Symbol" pitchFamily="18" charset="2"/>
              </a:endParaRPr>
            </a:p>
          </p:txBody>
        </p:sp>
        <p:sp>
          <p:nvSpPr>
            <p:cNvPr id="55" name="Rectangle 16"/>
            <p:cNvSpPr>
              <a:spLocks noChangeArrowheads="1"/>
            </p:cNvSpPr>
            <p:nvPr/>
          </p:nvSpPr>
          <p:spPr bwMode="auto">
            <a:xfrm>
              <a:off x="1691680" y="6093296"/>
              <a:ext cx="1489808" cy="460768"/>
            </a:xfrm>
            <a:prstGeom prst="rect">
              <a:avLst/>
            </a:prstGeom>
            <a:noFill/>
            <a:ln w="9525" algn="ctr">
              <a:noFill/>
              <a:miter lim="800000"/>
              <a:headEnd/>
              <a:tailEnd/>
            </a:ln>
            <a:effectLst/>
          </p:spPr>
          <p:txBody>
            <a:bodyPr wrap="none" lIns="90000" tIns="46800" rIns="90000" bIns="46800">
              <a:spAutoFit/>
            </a:bodyPr>
            <a:lstStyle/>
            <a:p>
              <a:pPr algn="l">
                <a:lnSpc>
                  <a:spcPct val="85000"/>
                </a:lnSpc>
              </a:pPr>
              <a:r>
                <a:rPr lang="en-GB" b="0" i="1" dirty="0" err="1" smtClean="0">
                  <a:solidFill>
                    <a:srgbClr val="7030A0"/>
                  </a:solidFill>
                  <a:effectLst>
                    <a:outerShdw blurRad="38100" dist="38100" dir="2700000" algn="tl">
                      <a:srgbClr val="C0C0C0"/>
                    </a:outerShdw>
                  </a:effectLst>
                  <a:latin typeface="Arial Narrow" pitchFamily="34" charset="0"/>
                </a:rPr>
                <a:t>Graphane</a:t>
              </a:r>
              <a:endParaRPr lang="en-GB" b="0" i="1" baseline="-25000" dirty="0">
                <a:solidFill>
                  <a:srgbClr val="7030A0"/>
                </a:solidFill>
                <a:effectLst>
                  <a:outerShdw blurRad="38100" dist="38100" dir="2700000" algn="tl">
                    <a:srgbClr val="C0C0C0"/>
                  </a:outerShdw>
                </a:effectLst>
                <a:latin typeface="Arial Narrow" pitchFamily="34" charset="0"/>
                <a:sym typeface="Symbol" pitchFamily="18" charset="2"/>
              </a:endParaRPr>
            </a:p>
          </p:txBody>
        </p:sp>
        <p:sp>
          <p:nvSpPr>
            <p:cNvPr id="56" name="Rectangle 16"/>
            <p:cNvSpPr>
              <a:spLocks noChangeArrowheads="1"/>
            </p:cNvSpPr>
            <p:nvPr/>
          </p:nvSpPr>
          <p:spPr bwMode="auto">
            <a:xfrm>
              <a:off x="1835696" y="2060848"/>
              <a:ext cx="912727" cy="460768"/>
            </a:xfrm>
            <a:prstGeom prst="rect">
              <a:avLst/>
            </a:prstGeom>
            <a:noFill/>
            <a:ln w="9525" algn="ctr">
              <a:noFill/>
              <a:miter lim="800000"/>
              <a:headEnd/>
              <a:tailEnd/>
            </a:ln>
            <a:effectLst/>
          </p:spPr>
          <p:txBody>
            <a:bodyPr wrap="none" lIns="90000" tIns="46800" rIns="90000" bIns="46800">
              <a:spAutoFit/>
            </a:bodyPr>
            <a:lstStyle/>
            <a:p>
              <a:pPr algn="l">
                <a:lnSpc>
                  <a:spcPct val="85000"/>
                </a:lnSpc>
              </a:pPr>
              <a:r>
                <a:rPr lang="en-GB" b="0" i="1" dirty="0" smtClean="0">
                  <a:solidFill>
                    <a:srgbClr val="7030A0"/>
                  </a:solidFill>
                  <a:effectLst>
                    <a:outerShdw blurRad="38100" dist="38100" dir="2700000" algn="tl">
                      <a:srgbClr val="C0C0C0"/>
                    </a:outerShdw>
                  </a:effectLst>
                  <a:latin typeface="Arial Narrow" pitchFamily="34" charset="0"/>
                </a:rPr>
                <a:t>MoS</a:t>
              </a:r>
              <a:r>
                <a:rPr lang="en-GB" b="0" i="1" baseline="-25000" dirty="0" smtClean="0">
                  <a:solidFill>
                    <a:srgbClr val="7030A0"/>
                  </a:solidFill>
                  <a:effectLst>
                    <a:outerShdw blurRad="38100" dist="38100" dir="2700000" algn="tl">
                      <a:srgbClr val="C0C0C0"/>
                    </a:outerShdw>
                  </a:effectLst>
                  <a:latin typeface="Arial Narrow" pitchFamily="34" charset="0"/>
                </a:rPr>
                <a:t>2</a:t>
              </a:r>
              <a:endParaRPr lang="en-GB" b="0" i="1" baseline="-25000" dirty="0">
                <a:solidFill>
                  <a:srgbClr val="7030A0"/>
                </a:solidFill>
                <a:effectLst>
                  <a:outerShdw blurRad="38100" dist="38100" dir="2700000" algn="tl">
                    <a:srgbClr val="C0C0C0"/>
                  </a:outerShdw>
                </a:effectLst>
                <a:latin typeface="Arial Narrow" pitchFamily="34" charset="0"/>
                <a:sym typeface="Symbol" pitchFamily="18" charset="2"/>
              </a:endParaRPr>
            </a:p>
          </p:txBody>
        </p:sp>
      </p:grpSp>
      <p:sp>
        <p:nvSpPr>
          <p:cNvPr id="31" name="Rectangle 30"/>
          <p:cNvSpPr/>
          <p:nvPr/>
        </p:nvSpPr>
        <p:spPr bwMode="auto">
          <a:xfrm>
            <a:off x="2141676" y="3158964"/>
            <a:ext cx="4500600" cy="36904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mtClean="0"/>
          </a:p>
        </p:txBody>
      </p:sp>
      <p:sp>
        <p:nvSpPr>
          <p:cNvPr id="32" name="TextBox 31"/>
          <p:cNvSpPr txBox="1"/>
          <p:nvPr/>
        </p:nvSpPr>
        <p:spPr>
          <a:xfrm>
            <a:off x="-203199" y="4992044"/>
            <a:ext cx="9142412" cy="400110"/>
          </a:xfrm>
          <a:prstGeom prst="rect">
            <a:avLst/>
          </a:prstGeom>
          <a:noFill/>
        </p:spPr>
        <p:txBody>
          <a:bodyPr wrap="square" rtlCol="0">
            <a:spAutoFit/>
          </a:bodyPr>
          <a:lstStyle/>
          <a:p>
            <a:pPr algn="r"/>
            <a:r>
              <a:rPr lang="en-GB" sz="2000" b="0" dirty="0" smtClean="0">
                <a:solidFill>
                  <a:srgbClr val="A50021"/>
                </a:solidFill>
                <a:latin typeface="Comic Sans MS" pitchFamily="66" charset="0"/>
              </a:rPr>
              <a:t>Van </a:t>
            </a:r>
            <a:r>
              <a:rPr lang="en-GB" sz="2000" b="0" dirty="0" err="1" smtClean="0">
                <a:solidFill>
                  <a:srgbClr val="A50021"/>
                </a:solidFill>
                <a:latin typeface="Comic Sans MS" pitchFamily="66" charset="0"/>
              </a:rPr>
              <a:t>der</a:t>
            </a:r>
            <a:r>
              <a:rPr lang="en-GB" sz="2000" b="0" dirty="0" smtClean="0">
                <a:solidFill>
                  <a:srgbClr val="A50021"/>
                </a:solidFill>
                <a:latin typeface="Comic Sans MS" pitchFamily="66" charset="0"/>
              </a:rPr>
              <a:t> Waals heterostructures. </a:t>
            </a:r>
            <a:r>
              <a:rPr lang="en-GB" sz="2000" b="0" dirty="0" err="1" smtClean="0">
                <a:solidFill>
                  <a:srgbClr val="A50021"/>
                </a:solidFill>
                <a:latin typeface="Comic Sans MS" pitchFamily="66" charset="0"/>
              </a:rPr>
              <a:t>Geim</a:t>
            </a:r>
            <a:r>
              <a:rPr lang="en-GB" sz="2000" b="0" dirty="0" smtClean="0">
                <a:solidFill>
                  <a:srgbClr val="A50021"/>
                </a:solidFill>
                <a:latin typeface="Comic Sans MS" pitchFamily="66" charset="0"/>
              </a:rPr>
              <a:t> &amp; Grigorieva, NATURE (2013)</a:t>
            </a:r>
            <a:endParaRPr lang="en-GB" sz="2000" b="0" dirty="0">
              <a:solidFill>
                <a:srgbClr val="A50021"/>
              </a:solidFill>
              <a:latin typeface="Comic Sans MS" pitchFamily="66" charset="0"/>
            </a:endParaRPr>
          </a:p>
        </p:txBody>
      </p:sp>
    </p:spTree>
    <p:extLst>
      <p:ext uri="{BB962C8B-B14F-4D97-AF65-F5344CB8AC3E}">
        <p14:creationId xmlns:p14="http://schemas.microsoft.com/office/powerpoint/2010/main" val="3208317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16667E-6 1.11111E-6 L 0.31459 0.07893 " pathEditMode="relative" rAng="0" ptsTypes="AA">
                                      <p:cBhvr>
                                        <p:cTn id="6" dur="2000" fill="hold"/>
                                        <p:tgtEl>
                                          <p:spTgt spid="23"/>
                                        </p:tgtEl>
                                        <p:attrNameLst>
                                          <p:attrName>ppt_x</p:attrName>
                                          <p:attrName>ppt_y</p:attrName>
                                        </p:attrNameLst>
                                      </p:cBhvr>
                                      <p:rCtr x="15700" y="3900"/>
                                    </p:animMotion>
                                  </p:childTnLst>
                                </p:cTn>
                              </p:par>
                              <p:par>
                                <p:cTn id="7" presetID="35" presetClass="path" presetSubtype="0" accel="50000" decel="50000" fill="hold" nodeType="withEffect">
                                  <p:stCondLst>
                                    <p:cond delay="0"/>
                                  </p:stCondLst>
                                  <p:childTnLst>
                                    <p:animMotion origin="layout" path="M 8.33333E-7 -2.59259E-6 L -0.33854 0.21227 " pathEditMode="relative" rAng="0" ptsTypes="AA">
                                      <p:cBhvr>
                                        <p:cTn id="8" dur="2000" fill="hold"/>
                                        <p:tgtEl>
                                          <p:spTgt spid="27"/>
                                        </p:tgtEl>
                                        <p:attrNameLst>
                                          <p:attrName>ppt_x</p:attrName>
                                          <p:attrName>ppt_y</p:attrName>
                                        </p:attrNameLst>
                                      </p:cBhvr>
                                      <p:rCtr x="-16900" y="10600"/>
                                    </p:animMotion>
                                  </p:childTnLst>
                                </p:cTn>
                              </p:par>
                              <p:par>
                                <p:cTn id="9" presetID="63" presetClass="path" presetSubtype="0" accel="50000" decel="50000" fill="hold" nodeType="withEffect">
                                  <p:stCondLst>
                                    <p:cond delay="300"/>
                                  </p:stCondLst>
                                  <p:childTnLst>
                                    <p:animMotion origin="layout" path="M -2.5E-6 -1.36017E-6 L 0.31563 0.18899 " pathEditMode="relative" rAng="0" ptsTypes="AA">
                                      <p:cBhvr>
                                        <p:cTn id="10" dur="2000" fill="hold"/>
                                        <p:tgtEl>
                                          <p:spTgt spid="48"/>
                                        </p:tgtEl>
                                        <p:attrNameLst>
                                          <p:attrName>ppt_x</p:attrName>
                                          <p:attrName>ppt_y</p:attrName>
                                        </p:attrNameLst>
                                      </p:cBhvr>
                                      <p:rCtr x="15800" y="9400"/>
                                    </p:animMotion>
                                  </p:childTnLst>
                                </p:cTn>
                              </p:par>
                              <p:par>
                                <p:cTn id="11" presetID="63" presetClass="path" presetSubtype="0" accel="50000" decel="50000" fill="hold" nodeType="withEffect">
                                  <p:stCondLst>
                                    <p:cond delay="500"/>
                                  </p:stCondLst>
                                  <p:childTnLst>
                                    <p:animMotion origin="layout" path="M -3.88889E-6 4.24474E-6 L 0.31893 0.50011 " pathEditMode="relative" rAng="0" ptsTypes="AA">
                                      <p:cBhvr>
                                        <p:cTn id="12" dur="2000" fill="hold"/>
                                        <p:tgtEl>
                                          <p:spTgt spid="1508357"/>
                                        </p:tgtEl>
                                        <p:attrNameLst>
                                          <p:attrName>ppt_x</p:attrName>
                                          <p:attrName>ppt_y</p:attrName>
                                        </p:attrNameLst>
                                      </p:cBhvr>
                                      <p:rCtr x="15900" y="25000"/>
                                    </p:animMotion>
                                  </p:childTnLst>
                                </p:cTn>
                              </p:par>
                              <p:par>
                                <p:cTn id="13" presetID="63" presetClass="path" presetSubtype="0" accel="50000" decel="50000" fill="hold" nodeType="withEffect">
                                  <p:stCondLst>
                                    <p:cond delay="500"/>
                                  </p:stCondLst>
                                  <p:childTnLst>
                                    <p:animMotion origin="layout" path="M -2.5E-6 -1.52903E-6 L 0.31563 0.15753 " pathEditMode="relative" rAng="0" ptsTypes="AA">
                                      <p:cBhvr>
                                        <p:cTn id="14" dur="2000" fill="hold"/>
                                        <p:tgtEl>
                                          <p:spTgt spid="1506306"/>
                                        </p:tgtEl>
                                        <p:attrNameLst>
                                          <p:attrName>ppt_x</p:attrName>
                                          <p:attrName>ppt_y</p:attrName>
                                        </p:attrNameLst>
                                      </p:cBhvr>
                                      <p:rCtr x="15800" y="7900"/>
                                    </p:animMotion>
                                  </p:childTnLst>
                                </p:cTn>
                              </p:par>
                              <p:par>
                                <p:cTn id="15" presetID="35" presetClass="path" presetSubtype="0" accel="50000" decel="50000" fill="hold" nodeType="withEffect">
                                  <p:stCondLst>
                                    <p:cond delay="500"/>
                                  </p:stCondLst>
                                  <p:childTnLst>
                                    <p:animMotion origin="layout" path="M 8.33333E-7 -4.81481E-6 L -0.33854 0.08635 " pathEditMode="relative" rAng="0" ptsTypes="AA">
                                      <p:cBhvr>
                                        <p:cTn id="16" dur="2000" fill="hold"/>
                                        <p:tgtEl>
                                          <p:spTgt spid="26"/>
                                        </p:tgtEl>
                                        <p:attrNameLst>
                                          <p:attrName>ppt_x</p:attrName>
                                          <p:attrName>ppt_y</p:attrName>
                                        </p:attrNameLst>
                                      </p:cBhvr>
                                      <p:rCtr x="-16900" y="4300"/>
                                    </p:animMotion>
                                  </p:childTnLst>
                                </p:cTn>
                              </p:par>
                              <p:par>
                                <p:cTn id="17" presetID="35" presetClass="path" presetSubtype="0" accel="50000" decel="50000" fill="hold" nodeType="withEffect">
                                  <p:stCondLst>
                                    <p:cond delay="1000"/>
                                  </p:stCondLst>
                                  <p:childTnLst>
                                    <p:animMotion origin="layout" path="M 4.16667E-6 4.21929E-6 L -0.33646 -0.21421 " pathEditMode="relative" rAng="0" ptsTypes="AA">
                                      <p:cBhvr>
                                        <p:cTn id="18" dur="2000" fill="hold"/>
                                        <p:tgtEl>
                                          <p:spTgt spid="1508356"/>
                                        </p:tgtEl>
                                        <p:attrNameLst>
                                          <p:attrName>ppt_x</p:attrName>
                                          <p:attrName>ppt_y</p:attrName>
                                        </p:attrNameLst>
                                      </p:cBhvr>
                                      <p:rCtr x="-16800" y="-10700"/>
                                    </p:animMotion>
                                  </p:childTnLst>
                                </p:cTn>
                              </p:par>
                              <p:par>
                                <p:cTn id="19" presetID="63" presetClass="path" presetSubtype="0" accel="50000" decel="50000" fill="hold" nodeType="withEffect">
                                  <p:stCondLst>
                                    <p:cond delay="1300"/>
                                  </p:stCondLst>
                                  <p:childTnLst>
                                    <p:animMotion origin="layout" path="M -3.88889E-6 -4.07407E-6 L 0.31893 0.32199 " pathEditMode="relative" rAng="0" ptsTypes="AA">
                                      <p:cBhvr>
                                        <p:cTn id="20" dur="2000" fill="hold"/>
                                        <p:tgtEl>
                                          <p:spTgt spid="30"/>
                                        </p:tgtEl>
                                        <p:attrNameLst>
                                          <p:attrName>ppt_x</p:attrName>
                                          <p:attrName>ppt_y</p:attrName>
                                        </p:attrNameLst>
                                      </p:cBhvr>
                                      <p:rCtr x="15900" y="16100"/>
                                    </p:animMotion>
                                  </p:childTnLst>
                                </p:cTn>
                              </p:par>
                              <p:par>
                                <p:cTn id="21" presetID="35" presetClass="path" presetSubtype="0" accel="50000" decel="50000" fill="hold" nodeType="withEffect">
                                  <p:stCondLst>
                                    <p:cond delay="1300"/>
                                  </p:stCondLst>
                                  <p:childTnLst>
                                    <p:animMotion origin="layout" path="M -2.77778E-6 1.22369E-6 L -0.33246 0.21096 " pathEditMode="relative" rAng="0" ptsTypes="AA">
                                      <p:cBhvr>
                                        <p:cTn id="22" dur="2000" fill="hold"/>
                                        <p:tgtEl>
                                          <p:spTgt spid="14"/>
                                        </p:tgtEl>
                                        <p:attrNameLst>
                                          <p:attrName>ppt_x</p:attrName>
                                          <p:attrName>ppt_y</p:attrName>
                                        </p:attrNameLst>
                                      </p:cBhvr>
                                      <p:rCtr x="-16600" y="10500"/>
                                    </p:animMotion>
                                  </p:childTnLst>
                                </p:cTn>
                              </p:par>
                              <p:par>
                                <p:cTn id="23" presetID="63" presetClass="path" presetSubtype="0" accel="50000" decel="50000" fill="hold" nodeType="withEffect">
                                  <p:stCondLst>
                                    <p:cond delay="1300"/>
                                  </p:stCondLst>
                                  <p:childTnLst>
                                    <p:animMotion origin="layout" path="M -5.55556E-7 -3.01874E-6 L 0.31476 -0.12584 " pathEditMode="relative" rAng="0" ptsTypes="AA">
                                      <p:cBhvr>
                                        <p:cTn id="24" dur="2000" fill="hold"/>
                                        <p:tgtEl>
                                          <p:spTgt spid="19"/>
                                        </p:tgtEl>
                                        <p:attrNameLst>
                                          <p:attrName>ppt_x</p:attrName>
                                          <p:attrName>ppt_y</p:attrName>
                                        </p:attrNameLst>
                                      </p:cBhvr>
                                      <p:rCtr x="15700" y="-6300"/>
                                    </p:animMotion>
                                  </p:childTnLst>
                                </p:cTn>
                              </p:par>
                              <p:par>
                                <p:cTn id="25" presetID="35" presetClass="path" presetSubtype="0" accel="50000" decel="50000" fill="hold" nodeType="withEffect">
                                  <p:stCondLst>
                                    <p:cond delay="2500"/>
                                  </p:stCondLst>
                                  <p:childTnLst>
                                    <p:animMotion origin="layout" path="M 8.33333E-7 -6.93963E-9 L -0.33854 -0.10271 " pathEditMode="relative" rAng="0" ptsTypes="AA">
                                      <p:cBhvr>
                                        <p:cTn id="26" dur="2000" fill="hold"/>
                                        <p:tgtEl>
                                          <p:spTgt spid="24"/>
                                        </p:tgtEl>
                                        <p:attrNameLst>
                                          <p:attrName>ppt_x</p:attrName>
                                          <p:attrName>ppt_y</p:attrName>
                                        </p:attrNameLst>
                                      </p:cBhvr>
                                      <p:rCtr x="-16900" y="-5100"/>
                                    </p:animMotion>
                                  </p:childTnLst>
                                </p:cTn>
                              </p:par>
                              <p:par>
                                <p:cTn id="27" presetID="35" presetClass="path" presetSubtype="0" accel="50000" decel="50000" fill="hold" nodeType="withEffect">
                                  <p:stCondLst>
                                    <p:cond delay="2500"/>
                                  </p:stCondLst>
                                  <p:childTnLst>
                                    <p:animMotion origin="layout" path="M 8.33333E-7 -1.49665E-6 L -0.33854 -0.1344 " pathEditMode="relative" rAng="0" ptsTypes="AA">
                                      <p:cBhvr>
                                        <p:cTn id="28" dur="2000" fill="hold"/>
                                        <p:tgtEl>
                                          <p:spTgt spid="25"/>
                                        </p:tgtEl>
                                        <p:attrNameLst>
                                          <p:attrName>ppt_x</p:attrName>
                                          <p:attrName>ppt_y</p:attrName>
                                        </p:attrNameLst>
                                      </p:cBhvr>
                                      <p:rCtr x="-16900" y="-6700"/>
                                    </p:animMotion>
                                  </p:childTnLst>
                                </p:cTn>
                              </p:par>
                              <p:par>
                                <p:cTn id="29" presetID="63" presetClass="path" presetSubtype="0" accel="50000" decel="50000" fill="hold" nodeType="withEffect">
                                  <p:stCondLst>
                                    <p:cond delay="2500"/>
                                  </p:stCondLst>
                                  <p:childTnLst>
                                    <p:animMotion origin="layout" path="M -5.55556E-7 -2.42887E-6 L 0.31476 -0.1573 " pathEditMode="relative" rAng="0" ptsTypes="AA">
                                      <p:cBhvr>
                                        <p:cTn id="30" dur="2000" fill="hold"/>
                                        <p:tgtEl>
                                          <p:spTgt spid="20"/>
                                        </p:tgtEl>
                                        <p:attrNameLst>
                                          <p:attrName>ppt_x</p:attrName>
                                          <p:attrName>ppt_y</p:attrName>
                                        </p:attrNameLst>
                                      </p:cBhvr>
                                      <p:rCtr x="15700" y="-7900"/>
                                    </p:animMotion>
                                  </p:childTnLst>
                                </p:cTn>
                              </p:par>
                              <p:par>
                                <p:cTn id="31" presetID="35" presetClass="path" presetSubtype="0" accel="50000" decel="50000" fill="hold" nodeType="withEffect">
                                  <p:stCondLst>
                                    <p:cond delay="2500"/>
                                  </p:stCondLst>
                                  <p:childTnLst>
                                    <p:animMotion origin="layout" path="M 8.33333E-7 -1.66551E-6 L -0.33854 -0.18667 " pathEditMode="relative" rAng="0" ptsTypes="AA">
                                      <p:cBhvr>
                                        <p:cTn id="32" dur="2000" fill="hold"/>
                                        <p:tgtEl>
                                          <p:spTgt spid="28"/>
                                        </p:tgtEl>
                                        <p:attrNameLst>
                                          <p:attrName>ppt_x</p:attrName>
                                          <p:attrName>ppt_y</p:attrName>
                                        </p:attrNameLst>
                                      </p:cBhvr>
                                      <p:rCtr x="-16900" y="-9300"/>
                                    </p:animMotion>
                                  </p:childTnLst>
                                </p:cTn>
                              </p:par>
                              <p:par>
                                <p:cTn id="33" presetID="35" presetClass="path" presetSubtype="0" accel="50000" decel="50000" fill="hold" nodeType="withEffect">
                                  <p:stCondLst>
                                    <p:cond delay="3300"/>
                                  </p:stCondLst>
                                  <p:childTnLst>
                                    <p:animMotion origin="layout" path="M -2.77778E-6 1.05482E-6 L -0.33246 -0.04071 " pathEditMode="relative" rAng="0" ptsTypes="AA">
                                      <p:cBhvr>
                                        <p:cTn id="34" dur="2000" fill="hold"/>
                                        <p:tgtEl>
                                          <p:spTgt spid="15"/>
                                        </p:tgtEl>
                                        <p:attrNameLst>
                                          <p:attrName>ppt_x</p:attrName>
                                          <p:attrName>ppt_y</p:attrName>
                                        </p:attrNameLst>
                                      </p:cBhvr>
                                      <p:rCtr x="-16600" y="-2000"/>
                                    </p:animMotion>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000"/>
                                        <p:tgtEl>
                                          <p:spTgt spid="2"/>
                                        </p:tgtEl>
                                      </p:cBhvr>
                                    </p:animEffect>
                                    <p:set>
                                      <p:cBhvr>
                                        <p:cTn id="39" dur="1" fill="hold">
                                          <p:stCondLst>
                                            <p:cond delay="1999"/>
                                          </p:stCondLst>
                                        </p:cTn>
                                        <p:tgtEl>
                                          <p:spTgt spid="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2000"/>
                                        <p:tgtEl>
                                          <p:spTgt spid="15"/>
                                        </p:tgtEl>
                                      </p:cBhvr>
                                    </p:animEffect>
                                    <p:set>
                                      <p:cBhvr>
                                        <p:cTn id="42" dur="1" fill="hold">
                                          <p:stCondLst>
                                            <p:cond delay="1999"/>
                                          </p:stCondLst>
                                        </p:cTn>
                                        <p:tgtEl>
                                          <p:spTgt spid="1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000"/>
                                        <p:tgtEl>
                                          <p:spTgt spid="14"/>
                                        </p:tgtEl>
                                      </p:cBhvr>
                                    </p:animEffect>
                                    <p:set>
                                      <p:cBhvr>
                                        <p:cTn id="45" dur="1" fill="hold">
                                          <p:stCondLst>
                                            <p:cond delay="1999"/>
                                          </p:stCondLst>
                                        </p:cTn>
                                        <p:tgtEl>
                                          <p:spTgt spid="1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2000"/>
                                        <p:tgtEl>
                                          <p:spTgt spid="1508356"/>
                                        </p:tgtEl>
                                      </p:cBhvr>
                                    </p:animEffect>
                                    <p:set>
                                      <p:cBhvr>
                                        <p:cTn id="48" dur="1" fill="hold">
                                          <p:stCondLst>
                                            <p:cond delay="1999"/>
                                          </p:stCondLst>
                                        </p:cTn>
                                        <p:tgtEl>
                                          <p:spTgt spid="150835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23"/>
                                        </p:tgtEl>
                                      </p:cBhvr>
                                    </p:animEffect>
                                    <p:set>
                                      <p:cBhvr>
                                        <p:cTn id="51" dur="1" fill="hold">
                                          <p:stCondLst>
                                            <p:cond delay="1999"/>
                                          </p:stCondLst>
                                        </p:cTn>
                                        <p:tgtEl>
                                          <p:spTgt spid="2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2000"/>
                                        <p:tgtEl>
                                          <p:spTgt spid="30"/>
                                        </p:tgtEl>
                                      </p:cBhvr>
                                    </p:animEffect>
                                    <p:set>
                                      <p:cBhvr>
                                        <p:cTn id="54" dur="1" fill="hold">
                                          <p:stCondLst>
                                            <p:cond delay="1999"/>
                                          </p:stCondLst>
                                        </p:cTn>
                                        <p:tgtEl>
                                          <p:spTgt spid="30"/>
                                        </p:tgtEl>
                                        <p:attrNameLst>
                                          <p:attrName>style.visibility</p:attrName>
                                        </p:attrNameLst>
                                      </p:cBhvr>
                                      <p:to>
                                        <p:strVal val="hidden"/>
                                      </p:to>
                                    </p:set>
                                  </p:childTnLst>
                                </p:cTn>
                              </p:par>
                              <p:par>
                                <p:cTn id="55" presetID="64" presetClass="path" presetSubtype="0" accel="50000" decel="50000" fill="hold" grpId="0" nodeType="withEffect">
                                  <p:stCondLst>
                                    <p:cond delay="0"/>
                                  </p:stCondLst>
                                  <p:childTnLst>
                                    <p:animMotion origin="layout" path="M 0 0  L 0 -0.33333  E" pathEditMode="relative" ptsTypes="">
                                      <p:cBhvr>
                                        <p:cTn id="56" dur="2000" fill="hold"/>
                                        <p:tgtEl>
                                          <p:spTgt spid="52"/>
                                        </p:tgtEl>
                                        <p:attrNameLst>
                                          <p:attrName>ppt_x</p:attrName>
                                          <p:attrName>ppt_y</p:attrName>
                                        </p:attrNameLst>
                                      </p:cBhvr>
                                    </p:animMotion>
                                  </p:childTnLst>
                                </p:cTn>
                              </p:par>
                              <p:par>
                                <p:cTn id="57" presetID="64" presetClass="path" presetSubtype="0" accel="50000" decel="50000" fill="hold" grpId="0" nodeType="withEffect">
                                  <p:stCondLst>
                                    <p:cond delay="0"/>
                                  </p:stCondLst>
                                  <p:childTnLst>
                                    <p:animMotion origin="layout" path="M 0 0  L 0 -0.33333  E" pathEditMode="relative" ptsTypes="">
                                      <p:cBhvr>
                                        <p:cTn id="58" dur="2000" fill="hold"/>
                                        <p:tgtEl>
                                          <p:spTgt spid="51"/>
                                        </p:tgtEl>
                                        <p:attrNameLst>
                                          <p:attrName>ppt_x</p:attrName>
                                          <p:attrName>ppt_y</p:attrName>
                                        </p:attrNameLst>
                                      </p:cBhvr>
                                    </p:animMotion>
                                  </p:childTnLst>
                                </p:cTn>
                              </p:par>
                            </p:childTnLst>
                          </p:cTn>
                        </p:par>
                        <p:par>
                          <p:cTn id="59" fill="hold">
                            <p:stCondLst>
                              <p:cond delay="2000"/>
                            </p:stCondLst>
                            <p:childTnLst>
                              <p:par>
                                <p:cTn id="60" presetID="1"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31"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Rectangle 17"/>
          <p:cNvSpPr>
            <a:spLocks noChangeArrowheads="1"/>
          </p:cNvSpPr>
          <p:nvPr/>
        </p:nvSpPr>
        <p:spPr bwMode="auto">
          <a:xfrm>
            <a:off x="2403136" y="-4763"/>
            <a:ext cx="44726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sz="4000" b="0" dirty="0" smtClean="0">
                <a:solidFill>
                  <a:srgbClr val="660066"/>
                </a:solidFill>
                <a:effectLst>
                  <a:outerShdw blurRad="38100" dist="38100" dir="2700000" algn="tl">
                    <a:srgbClr val="C0C0C0"/>
                  </a:outerShdw>
                </a:effectLst>
                <a:latin typeface="Comic Sans MS" pitchFamily="66" charset="0"/>
              </a:rPr>
              <a:t>Dry-peel transfer</a:t>
            </a:r>
            <a:endParaRPr lang="ru-RU" sz="4000" b="0" dirty="0">
              <a:solidFill>
                <a:srgbClr val="660066"/>
              </a:solidFill>
              <a:effectLst>
                <a:outerShdw blurRad="38100" dist="38100" dir="2700000" algn="tl">
                  <a:srgbClr val="C0C0C0"/>
                </a:outerShdw>
              </a:effectLst>
              <a:latin typeface="Comic Sans MS" pitchFamily="66"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124" y="848165"/>
            <a:ext cx="7020788" cy="5627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35178" y="1319645"/>
            <a:ext cx="3855027" cy="1350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935178" y="2718965"/>
            <a:ext cx="3855027" cy="1350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35178" y="4305323"/>
            <a:ext cx="3855027" cy="1350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935178" y="5683861"/>
            <a:ext cx="3855027" cy="1350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4790205" y="1316218"/>
            <a:ext cx="3855027" cy="1350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4755567" y="2528500"/>
            <a:ext cx="3855027" cy="1350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4752102" y="3948602"/>
            <a:ext cx="3855027" cy="1350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4748637" y="5441441"/>
            <a:ext cx="3855027" cy="1350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669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P spid="33" grpId="0" animBg="1"/>
      <p:bldP spid="35" grpId="0" animBg="1"/>
      <p:bldP spid="40" grpId="0" animBg="1"/>
      <p:bldP spid="41" grpId="0" animBg="1"/>
      <p:bldP spid="42" grpId="0" animBg="1"/>
      <p:bldP spid="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8.6"/>
</p:tagLst>
</file>

<file path=ppt/tags/tag2.xml><?xml version="1.0" encoding="utf-8"?>
<p:tagLst xmlns:a="http://schemas.openxmlformats.org/drawingml/2006/main" xmlns:r="http://schemas.openxmlformats.org/officeDocument/2006/relationships" xmlns:p="http://schemas.openxmlformats.org/presentationml/2006/main">
  <p:tag name="TIMING" val="|17.3|0.9|1.1|23.7|1.1|1.3|1|2"/>
</p:tagLst>
</file>

<file path=ppt/tags/tag3.xml><?xml version="1.0" encoding="utf-8"?>
<p:tagLst xmlns:a="http://schemas.openxmlformats.org/drawingml/2006/main" xmlns:r="http://schemas.openxmlformats.org/officeDocument/2006/relationships" xmlns:p="http://schemas.openxmlformats.org/presentationml/2006/main">
  <p:tag name="TIMING" val="|17.3|0.9|1.1|23.7|1.1|1.3|1|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800" b="1" i="0" u="none" strike="noStrike" cap="none" normalizeH="0" baseline="0" smtClean="0">
            <a:ln>
              <a:noFill/>
            </a:ln>
            <a:solidFill>
              <a:srgbClr val="693C8A"/>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800" b="1" i="0" u="none" strike="noStrike" cap="none" normalizeH="0" baseline="0" smtClean="0">
            <a:ln>
              <a:noFill/>
            </a:ln>
            <a:solidFill>
              <a:srgbClr val="693C8A"/>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800" b="1" i="0" u="none" strike="noStrike" cap="none" normalizeH="0" baseline="0" smtClean="0">
            <a:ln>
              <a:noFill/>
            </a:ln>
            <a:solidFill>
              <a:srgbClr val="693C8A"/>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800" b="1" i="0" u="none" strike="noStrike" cap="none" normalizeH="0" baseline="0" smtClean="0">
            <a:ln>
              <a:noFill/>
            </a:ln>
            <a:solidFill>
              <a:srgbClr val="693C8A"/>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800" b="1" i="0" u="none" strike="noStrike" cap="none" normalizeH="0" baseline="0" smtClean="0">
            <a:ln>
              <a:noFill/>
            </a:ln>
            <a:solidFill>
              <a:srgbClr val="693C8A"/>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800" b="1" i="0" u="none" strike="noStrike" cap="none" normalizeH="0" baseline="0" smtClean="0">
            <a:ln>
              <a:noFill/>
            </a:ln>
            <a:solidFill>
              <a:srgbClr val="693C8A"/>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61166</TotalTime>
  <Words>1766</Words>
  <Application>Microsoft Office PowerPoint</Application>
  <PresentationFormat>On-screen Show (4:3)</PresentationFormat>
  <Paragraphs>329</Paragraphs>
  <Slides>33</Slides>
  <Notes>21</Notes>
  <HiddenSlides>1</HiddenSlides>
  <MMClips>0</MMClips>
  <ScaleCrop>false</ScaleCrop>
  <HeadingPairs>
    <vt:vector size="6" baseType="variant">
      <vt:variant>
        <vt:lpstr>Theme</vt:lpstr>
      </vt:variant>
      <vt:variant>
        <vt:i4>12</vt:i4>
      </vt:variant>
      <vt:variant>
        <vt:lpstr>Embedded OLE Servers</vt:lpstr>
      </vt:variant>
      <vt:variant>
        <vt:i4>2</vt:i4>
      </vt:variant>
      <vt:variant>
        <vt:lpstr>Slide Titles</vt:lpstr>
      </vt:variant>
      <vt:variant>
        <vt:i4>33</vt:i4>
      </vt:variant>
    </vt:vector>
  </HeadingPairs>
  <TitlesOfParts>
    <vt:vector size="47" baseType="lpstr">
      <vt:lpstr>Default Design</vt:lpstr>
      <vt:lpstr>2_Default Design</vt:lpstr>
      <vt:lpstr>8_Default Design</vt:lpstr>
      <vt:lpstr>7_Default Design</vt:lpstr>
      <vt:lpstr>Office Theme</vt:lpstr>
      <vt:lpstr>3_Default Design</vt:lpstr>
      <vt:lpstr>1_Office Theme</vt:lpstr>
      <vt:lpstr>1_Default Design</vt:lpstr>
      <vt:lpstr>2_Office Theme</vt:lpstr>
      <vt:lpstr>3_Office Theme</vt:lpstr>
      <vt:lpstr>4_Office Theme</vt:lpstr>
      <vt:lpstr>5_Office Theme</vt:lpstr>
      <vt:lpstr>Image</vt:lpstr>
      <vt:lpstr>Equation</vt:lpstr>
      <vt:lpstr>PowerPoint Presentation</vt:lpstr>
      <vt:lpstr>Collaboration and Support</vt:lpstr>
      <vt:lpstr>Outline</vt:lpstr>
      <vt:lpstr>PowerPoint Presentation</vt:lpstr>
      <vt:lpstr>PowerPoint Presentation</vt:lpstr>
      <vt:lpstr>Graphene Heterostructures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Capacitance Measurements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Company>University of Manchester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graphite-based electronics</dc:title>
  <dc:creator>nanotech</dc:creator>
  <cp:lastModifiedBy>Ponomarenko, Leonid</cp:lastModifiedBy>
  <cp:revision>1115</cp:revision>
  <dcterms:created xsi:type="dcterms:W3CDTF">2004-05-13T19:36:48Z</dcterms:created>
  <dcterms:modified xsi:type="dcterms:W3CDTF">2015-05-26T10:41:33Z</dcterms:modified>
</cp:coreProperties>
</file>