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70" r:id="rId5"/>
    <p:sldId id="277" r:id="rId6"/>
    <p:sldId id="260" r:id="rId7"/>
    <p:sldId id="261" r:id="rId8"/>
    <p:sldId id="292" r:id="rId9"/>
    <p:sldId id="282" r:id="rId10"/>
    <p:sldId id="283" r:id="rId11"/>
    <p:sldId id="284" r:id="rId12"/>
    <p:sldId id="297" r:id="rId13"/>
    <p:sldId id="302" r:id="rId14"/>
    <p:sldId id="304" r:id="rId15"/>
    <p:sldId id="273" r:id="rId16"/>
    <p:sldId id="293" r:id="rId17"/>
    <p:sldId id="300" r:id="rId18"/>
    <p:sldId id="262" r:id="rId19"/>
    <p:sldId id="278" r:id="rId20"/>
    <p:sldId id="279" r:id="rId21"/>
    <p:sldId id="259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22" autoAdjust="0"/>
  </p:normalViewPr>
  <p:slideViewPr>
    <p:cSldViewPr snapToGrid="0" snapToObjects="1">
      <p:cViewPr>
        <p:scale>
          <a:sx n="112" d="100"/>
          <a:sy n="112" d="100"/>
        </p:scale>
        <p:origin x="-1440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s-V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07282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25992"/>
            <a:ext cx="8229600" cy="46001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5469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310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7984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75826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25076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0392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91436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5783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V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0177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s-VE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21255-AC50-AF42-9A01-5D18F35588DC}" type="datetimeFigureOut">
              <a:rPr lang="fr-FR" smtClean="0"/>
              <a:t>27/05/15</a:t>
            </a:fld>
            <a:endParaRPr lang="es-V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V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B786C-461D-1540-8E86-28DBE947A2F0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88176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8588"/>
            <a:ext cx="8229600" cy="841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09790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5.wmf"/><Relationship Id="rId9" Type="http://schemas.openxmlformats.org/officeDocument/2006/relationships/image" Target="../media/image39.pn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3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8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package" Target="../embeddings/Document_Microsoft_Word1.docx"/><Relationship Id="rId7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small_carbon-schematic2.png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13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1217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CVD </a:t>
            </a:r>
            <a:r>
              <a:rPr lang="en-US" dirty="0" smtClean="0"/>
              <a:t>graphene</a:t>
            </a:r>
            <a:r>
              <a:rPr lang="en-US" dirty="0" smtClean="0"/>
              <a:t> for quantum metrology</a:t>
            </a:r>
            <a:endParaRPr lang="en-US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37936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Ribeiro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-Palau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Laboratoire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National de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Métrologie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d’Essais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(French National Metrology and Testing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aboratory)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ouper 3"/>
          <p:cNvGrpSpPr>
            <a:grpSpLocks noChangeAspect="1"/>
          </p:cNvGrpSpPr>
          <p:nvPr/>
        </p:nvGrpSpPr>
        <p:grpSpPr bwMode="auto">
          <a:xfrm>
            <a:off x="223943" y="102060"/>
            <a:ext cx="2663825" cy="1368425"/>
            <a:chOff x="6300192" y="260648"/>
            <a:chExt cx="2664296" cy="136815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6300192" y="260648"/>
              <a:ext cx="2664296" cy="13681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j-lt"/>
              </a:endParaRPr>
            </a:p>
          </p:txBody>
        </p:sp>
        <p:pic>
          <p:nvPicPr>
            <p:cNvPr id="7" name="Picture 5" descr="logolne2005 RVB G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32656"/>
              <a:ext cx="2514600" cy="124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54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6" descr="PartII-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01725"/>
            <a:ext cx="374491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044575" y="2325688"/>
            <a:ext cx="287338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4575" y="4775200"/>
            <a:ext cx="287338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44575" y="1246188"/>
            <a:ext cx="28733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140200" y="4025900"/>
            <a:ext cx="5003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9848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Longitudinal resistance or quantization parameter</a:t>
            </a:r>
          </a:p>
        </p:txBody>
      </p:sp>
      <p:pic>
        <p:nvPicPr>
          <p:cNvPr id="27654" name="Image 18" descr="Capture d’écran 2014-11-23 à 19.1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08500"/>
            <a:ext cx="137953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ZoneTexte 23"/>
          <p:cNvSpPr txBox="1">
            <a:spLocks noChangeArrowheads="1"/>
          </p:cNvSpPr>
          <p:nvPr/>
        </p:nvSpPr>
        <p:spPr bwMode="auto">
          <a:xfrm>
            <a:off x="4506478" y="4581525"/>
            <a:ext cx="168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</a:rPr>
              <a:t>Coupling factor: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172450" y="4613275"/>
            <a:ext cx="723900" cy="4000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-0.67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7308850" y="4797425"/>
            <a:ext cx="79216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8" name="ZoneTexte 30"/>
          <p:cNvSpPr txBox="1">
            <a:spLocks noChangeArrowheads="1"/>
          </p:cNvSpPr>
          <p:nvPr/>
        </p:nvSpPr>
        <p:spPr bwMode="auto">
          <a:xfrm>
            <a:off x="5550353" y="5867400"/>
            <a:ext cx="2775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+mn-lt"/>
              </a:rPr>
              <a:t>To preserve 1x10</a:t>
            </a:r>
            <a:r>
              <a:rPr lang="en-US" sz="1800" baseline="30000">
                <a:latin typeface="+mn-lt"/>
              </a:rPr>
              <a:t>-9 </a:t>
            </a:r>
            <a:r>
              <a:rPr lang="en-US" sz="1800">
                <a:latin typeface="+mn-lt"/>
              </a:rPr>
              <a:t>accuracy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35600" y="5229225"/>
            <a:ext cx="1226173" cy="3693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smtClean="0">
                <a:cs typeface="Arial Unicode MS"/>
              </a:rPr>
              <a:t>R</a:t>
            </a:r>
            <a:r>
              <a:rPr lang="en-US" baseline="-25000" smtClean="0">
                <a:cs typeface="Arial Unicode MS"/>
              </a:rPr>
              <a:t>xx</a:t>
            </a:r>
            <a:r>
              <a:rPr lang="en-US" smtClean="0">
                <a:ea typeface="ＭＳ ゴシック"/>
                <a:cs typeface="Arial Unicode MS"/>
              </a:rPr>
              <a:t>≤ 20 </a:t>
            </a:r>
            <a:r>
              <a:rPr lang="en-US" smtClean="0">
                <a:latin typeface="Symbol" charset="2"/>
                <a:ea typeface="ＭＳ ゴシック"/>
                <a:cs typeface="Symbol" charset="2"/>
              </a:rPr>
              <a:t>mW</a:t>
            </a:r>
            <a:r>
              <a:rPr lang="en-US" smtClean="0"/>
              <a:t> </a:t>
            </a:r>
            <a:endParaRPr lang="en-US"/>
          </a:p>
        </p:txBody>
      </p:sp>
      <p:cxnSp>
        <p:nvCxnSpPr>
          <p:cNvPr id="7" name="Connecteur droit 6"/>
          <p:cNvCxnSpPr/>
          <p:nvPr/>
        </p:nvCxnSpPr>
        <p:spPr>
          <a:xfrm>
            <a:off x="971550" y="5495925"/>
            <a:ext cx="29527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5" idx="1"/>
          </p:cNvCxnSpPr>
          <p:nvPr/>
        </p:nvCxnSpPr>
        <p:spPr>
          <a:xfrm flipH="1">
            <a:off x="4067176" y="5413891"/>
            <a:ext cx="1368424" cy="3123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140200" y="1146175"/>
            <a:ext cx="5003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9848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Accurate Hall resistance measurements</a:t>
            </a:r>
          </a:p>
        </p:txBody>
      </p:sp>
      <p:sp>
        <p:nvSpPr>
          <p:cNvPr id="45" name="ZoneTexte 3"/>
          <p:cNvSpPr txBox="1">
            <a:spLocks noChangeArrowheads="1"/>
          </p:cNvSpPr>
          <p:nvPr/>
        </p:nvSpPr>
        <p:spPr bwMode="auto">
          <a:xfrm>
            <a:off x="4427538" y="1557338"/>
            <a:ext cx="3673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smtClean="0">
                <a:latin typeface="+mn-lt"/>
                <a:cs typeface="Arial" charset="0"/>
              </a:rPr>
              <a:t>10</a:t>
            </a:r>
            <a:r>
              <a:rPr lang="en-US" sz="1400" baseline="30000" smtClean="0">
                <a:latin typeface="+mn-lt"/>
                <a:cs typeface="Arial" charset="0"/>
              </a:rPr>
              <a:t>-9 </a:t>
            </a:r>
            <a:r>
              <a:rPr lang="en-US" sz="1400" smtClean="0">
                <a:latin typeface="+mn-lt"/>
                <a:cs typeface="Arial" charset="0"/>
              </a:rPr>
              <a:t> accuracy under the same conditions as GaAs QHRS</a:t>
            </a:r>
            <a:endParaRPr lang="en-US" sz="1400">
              <a:latin typeface="+mn-lt"/>
              <a:cs typeface="Arial" charset="0"/>
            </a:endParaRPr>
          </a:p>
        </p:txBody>
      </p:sp>
      <p:cxnSp>
        <p:nvCxnSpPr>
          <p:cNvPr id="46" name="Connecteur droit avec flèche 45"/>
          <p:cNvCxnSpPr>
            <a:stCxn id="45" idx="1"/>
          </p:cNvCxnSpPr>
          <p:nvPr/>
        </p:nvCxnSpPr>
        <p:spPr>
          <a:xfrm flipH="1">
            <a:off x="2771775" y="1817688"/>
            <a:ext cx="1655763" cy="269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451100" y="1181100"/>
            <a:ext cx="288925" cy="1223963"/>
          </a:xfrm>
          <a:prstGeom prst="rect">
            <a:avLst/>
          </a:prstGeom>
          <a:solidFill>
            <a:schemeClr val="tx2">
              <a:lumMod val="20000"/>
              <a:lumOff val="80000"/>
              <a:alpha val="17000"/>
            </a:schemeClr>
          </a:solidFill>
          <a:effectLst>
            <a:outerShdw blurRad="40000" dist="23000" dir="5400000" rotWithShape="0">
              <a:srgbClr val="000000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51100" y="4708525"/>
            <a:ext cx="288925" cy="1081088"/>
          </a:xfrm>
          <a:prstGeom prst="rect">
            <a:avLst/>
          </a:prstGeom>
          <a:solidFill>
            <a:schemeClr val="tx2">
              <a:lumMod val="20000"/>
              <a:lumOff val="80000"/>
              <a:alpha val="17000"/>
            </a:schemeClr>
          </a:solidFill>
          <a:effectLst>
            <a:outerShdw blurRad="40000" dist="23000" dir="5400000" rotWithShape="0">
              <a:srgbClr val="000000">
                <a:alpha val="2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ZoneTexte 10"/>
          <p:cNvSpPr txBox="1">
            <a:spLocks noChangeArrowheads="1"/>
          </p:cNvSpPr>
          <p:nvPr/>
        </p:nvSpPr>
        <p:spPr bwMode="auto">
          <a:xfrm>
            <a:off x="4284663" y="2205038"/>
            <a:ext cx="460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smtClean="0">
                <a:latin typeface="+mn-lt"/>
                <a:cs typeface="Arial" charset="0"/>
              </a:rPr>
              <a:t>10</a:t>
            </a:r>
            <a:r>
              <a:rPr lang="en-US" sz="1600" baseline="30000" smtClean="0">
                <a:latin typeface="+mn-lt"/>
                <a:cs typeface="Arial" charset="0"/>
              </a:rPr>
              <a:t>-9 </a:t>
            </a:r>
            <a:r>
              <a:rPr lang="en-US" sz="1600" smtClean="0">
                <a:latin typeface="+mn-lt"/>
                <a:cs typeface="Arial" charset="0"/>
              </a:rPr>
              <a:t> accuracy over a magnetic field range of 9 T</a:t>
            </a:r>
          </a:p>
          <a:p>
            <a:pPr algn="ctr" eaLnBrk="1" hangingPunct="1"/>
            <a:r>
              <a:rPr lang="en-US" sz="1600" smtClean="0">
                <a:latin typeface="+mn-lt"/>
                <a:cs typeface="Arial" charset="0"/>
              </a:rPr>
              <a:t>(in GaAs/AlGaAs samples &lt;2 T)</a:t>
            </a:r>
            <a:endParaRPr lang="en-US" sz="1600">
              <a:latin typeface="+mn-lt"/>
              <a:cs typeface="Arial" charset="0"/>
            </a:endParaRPr>
          </a:p>
        </p:txBody>
      </p:sp>
      <p:cxnSp>
        <p:nvCxnSpPr>
          <p:cNvPr id="50" name="Connecteur droit avec flèche 49"/>
          <p:cNvCxnSpPr>
            <a:stCxn id="49" idx="1"/>
          </p:cNvCxnSpPr>
          <p:nvPr/>
        </p:nvCxnSpPr>
        <p:spPr>
          <a:xfrm flipH="1" flipV="1">
            <a:off x="3276600" y="2060575"/>
            <a:ext cx="1008063" cy="436563"/>
          </a:xfrm>
          <a:prstGeom prst="straightConnector1">
            <a:avLst/>
          </a:prstGeom>
          <a:ln>
            <a:solidFill>
              <a:srgbClr val="C0504D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2411413" y="2060575"/>
            <a:ext cx="1512887" cy="0"/>
          </a:xfrm>
          <a:prstGeom prst="line">
            <a:avLst/>
          </a:prstGeom>
          <a:ln>
            <a:solidFill>
              <a:srgbClr val="C0504D"/>
            </a:solidFill>
            <a:headEnd type="diamond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71" name="ZoneTexte 33"/>
          <p:cNvSpPr txBox="1">
            <a:spLocks noChangeArrowheads="1"/>
          </p:cNvSpPr>
          <p:nvPr/>
        </p:nvSpPr>
        <p:spPr bwMode="auto">
          <a:xfrm>
            <a:off x="2195513" y="3429000"/>
            <a:ext cx="73354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smtClean="0">
                <a:latin typeface="+mn-lt"/>
                <a:cs typeface="Arial" charset="0"/>
              </a:rPr>
              <a:t>T</a:t>
            </a:r>
            <a:r>
              <a:rPr lang="en-US" sz="1400" smtClean="0">
                <a:latin typeface="+mn-lt"/>
                <a:cs typeface="Arial" charset="0"/>
              </a:rPr>
              <a:t>=1.3 K</a:t>
            </a:r>
            <a:endParaRPr lang="en-US" sz="1400">
              <a:latin typeface="+mn-lt"/>
              <a:cs typeface="Arial" charset="0"/>
            </a:endParaRPr>
          </a:p>
        </p:txBody>
      </p:sp>
      <p:sp>
        <p:nvSpPr>
          <p:cNvPr id="27672" name="Text Box 1074"/>
          <p:cNvSpPr txBox="1">
            <a:spLocks noChangeArrowheads="1"/>
          </p:cNvSpPr>
          <p:nvPr/>
        </p:nvSpPr>
        <p:spPr bwMode="auto">
          <a:xfrm>
            <a:off x="250825" y="6237288"/>
            <a:ext cx="424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smtClean="0">
                <a:solidFill>
                  <a:srgbClr val="7F7F7F"/>
                </a:solidFill>
                <a:latin typeface="+mn-lt"/>
              </a:rPr>
              <a:t>F. Lafont, R. Ribeiro-Palau </a:t>
            </a:r>
            <a:r>
              <a:rPr lang="en-US" sz="1200" i="1" smtClean="0">
                <a:solidFill>
                  <a:srgbClr val="7F7F7F"/>
                </a:solidFill>
                <a:latin typeface="+mn-lt"/>
              </a:rPr>
              <a:t>et al.</a:t>
            </a:r>
            <a:r>
              <a:rPr lang="en-US" sz="1200" smtClean="0">
                <a:solidFill>
                  <a:srgbClr val="7F7F7F"/>
                </a:solidFill>
                <a:latin typeface="+mn-lt"/>
              </a:rPr>
              <a:t>, Nature Comms. (2015)</a:t>
            </a:r>
            <a:endParaRPr lang="en-US" sz="120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457200" y="18588"/>
            <a:ext cx="8229600" cy="84170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Resistance quantization</a:t>
            </a:r>
            <a:endParaRPr lang="en-US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3515" y="2440599"/>
            <a:ext cx="328428" cy="4225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3461258" y="1137304"/>
            <a:ext cx="530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</a:t>
            </a:r>
            <a:r>
              <a:rPr lang="en-US" sz="1400" smtClean="0">
                <a:cs typeface="Symbol" charset="2"/>
              </a:rPr>
              <a:t>s.d.</a:t>
            </a:r>
            <a:endParaRPr lang="en-US" sz="1400">
              <a:cs typeface="Symbol" charset="2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 flipV="1">
            <a:off x="1055523" y="2325688"/>
            <a:ext cx="1035473" cy="237131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993446" y="2347586"/>
            <a:ext cx="1633984" cy="2207079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337234" y="3367445"/>
            <a:ext cx="45559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Quantization regime does not correspond to </a:t>
            </a:r>
            <a:r>
              <a:rPr lang="en-US" smtClean="0">
                <a:latin typeface="Symbol" charset="2"/>
                <a:cs typeface="Symbol" charset="2"/>
              </a:rPr>
              <a:t>n</a:t>
            </a:r>
            <a:r>
              <a:rPr lang="en-US" smtClean="0"/>
              <a:t>=2 (calculated from n</a:t>
            </a:r>
            <a:r>
              <a:rPr lang="en-US" baseline="-25000" smtClean="0"/>
              <a:t>s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35" name="Flèche vers le bas 34"/>
          <p:cNvSpPr/>
          <p:nvPr/>
        </p:nvSpPr>
        <p:spPr>
          <a:xfrm>
            <a:off x="6519307" y="2863193"/>
            <a:ext cx="208005" cy="470834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45"/>
          <p:cNvSpPr txBox="1">
            <a:spLocks noChangeArrowheads="1"/>
          </p:cNvSpPr>
          <p:nvPr/>
        </p:nvSpPr>
        <p:spPr bwMode="auto">
          <a:xfrm>
            <a:off x="7516996" y="315934"/>
            <a:ext cx="146706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smtClean="0"/>
              <a:t>n</a:t>
            </a:r>
            <a:r>
              <a:rPr lang="en-US" sz="1500" baseline="-25000" smtClean="0"/>
              <a:t>s</a:t>
            </a:r>
            <a:r>
              <a:rPr lang="en-US" sz="1500" smtClean="0"/>
              <a:t>=3.2x10</a:t>
            </a:r>
            <a:r>
              <a:rPr lang="en-US" sz="1500" baseline="30000" smtClean="0"/>
              <a:t>11</a:t>
            </a:r>
            <a:r>
              <a:rPr lang="en-US" sz="1500" smtClean="0"/>
              <a:t> cm</a:t>
            </a:r>
            <a:r>
              <a:rPr lang="en-US" sz="1500" baseline="30000" smtClean="0"/>
              <a:t>-2</a:t>
            </a:r>
            <a:endParaRPr lang="en-US" sz="1500" baseline="30000"/>
          </a:p>
        </p:txBody>
      </p:sp>
    </p:spTree>
    <p:extLst>
      <p:ext uri="{BB962C8B-B14F-4D97-AF65-F5344CB8AC3E}">
        <p14:creationId xmlns:p14="http://schemas.microsoft.com/office/powerpoint/2010/main" val="426722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76" descr="P:\Métrologie Quantique\Ehq_Manip\Rebeca\PosterHMF21\PartII-Fig2-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64" y="3720690"/>
            <a:ext cx="4068251" cy="312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75" descr="P:\Métrologie Quantique\Ehq_Manip\Rebeca\PosterHMF21\PartII-Fig2-V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2"/>
            <a:ext cx="4789486" cy="41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349450" y="1022647"/>
            <a:ext cx="512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mtClean="0">
                <a:latin typeface="+mn-lt"/>
                <a:cs typeface="Arial" charset="0"/>
              </a:rPr>
              <a:t>Variable Range Hopping mechanism</a:t>
            </a:r>
            <a:endParaRPr lang="en-US">
              <a:latin typeface="+mn-lt"/>
              <a:cs typeface="Arial" charset="0"/>
            </a:endParaRPr>
          </a:p>
        </p:txBody>
      </p:sp>
      <p:graphicFrame>
        <p:nvGraphicFramePr>
          <p:cNvPr id="22" name="Object 1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657811"/>
              </p:ext>
            </p:extLst>
          </p:nvPr>
        </p:nvGraphicFramePr>
        <p:xfrm>
          <a:off x="5080998" y="1555750"/>
          <a:ext cx="2845151" cy="721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" name="Equation" r:id="rId5" imgW="1511300" imgH="393700" progId="Equation.3">
                  <p:embed/>
                </p:oleObj>
              </mc:Choice>
              <mc:Fallback>
                <p:oleObj name="Equation" r:id="rId5" imgW="1511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998" y="1555750"/>
                        <a:ext cx="2845151" cy="721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174974"/>
              </p:ext>
            </p:extLst>
          </p:nvPr>
        </p:nvGraphicFramePr>
        <p:xfrm>
          <a:off x="6898555" y="2455975"/>
          <a:ext cx="1366837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" name="Equation" r:id="rId7" imgW="965200" imgH="457200" progId="Equation.3">
                  <p:embed/>
                </p:oleObj>
              </mc:Choice>
              <mc:Fallback>
                <p:oleObj name="Equation" r:id="rId7" imgW="96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555" y="2455975"/>
                        <a:ext cx="1366837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Connecteur en angle 29"/>
          <p:cNvCxnSpPr>
            <a:stCxn id="23" idx="2"/>
          </p:cNvCxnSpPr>
          <p:nvPr/>
        </p:nvCxnSpPr>
        <p:spPr>
          <a:xfrm rot="16200000" flipH="1">
            <a:off x="7220647" y="3447538"/>
            <a:ext cx="723447" cy="795"/>
          </a:xfrm>
          <a:prstGeom prst="bentConnector3">
            <a:avLst>
              <a:gd name="adj1" fmla="val 50000"/>
            </a:avLst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re 1"/>
          <p:cNvSpPr txBox="1">
            <a:spLocks/>
          </p:cNvSpPr>
          <p:nvPr/>
        </p:nvSpPr>
        <p:spPr>
          <a:xfrm>
            <a:off x="457200" y="18588"/>
            <a:ext cx="8229600" cy="84170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Resistance quantization</a:t>
            </a:r>
            <a:endParaRPr lang="en-US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317540" y="2901545"/>
            <a:ext cx="47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 K</a:t>
            </a:r>
            <a:endParaRPr lang="en-US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565158" y="3270877"/>
            <a:ext cx="0" cy="7035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02477" y="2298482"/>
            <a:ext cx="59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40 K</a:t>
            </a:r>
            <a:endParaRPr lang="en-US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007179" y="1828435"/>
            <a:ext cx="0" cy="44889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07650" y="2243273"/>
            <a:ext cx="918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(7 T- 19 T)</a:t>
            </a:r>
            <a:endParaRPr lang="en-US" sz="140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546165"/>
            <a:ext cx="4142222" cy="327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1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280"/>
              </p:ext>
            </p:extLst>
          </p:nvPr>
        </p:nvGraphicFramePr>
        <p:xfrm>
          <a:off x="6625810" y="4184650"/>
          <a:ext cx="11509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" name="…quation" r:id="rId10" imgW="698197" imgH="393529" progId="Equation.3">
                  <p:embed/>
                </p:oleObj>
              </mc:Choice>
              <mc:Fallback>
                <p:oleObj name="…quation" r:id="rId10" imgW="69819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810" y="4184650"/>
                        <a:ext cx="115093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6393409" y="5614824"/>
            <a:ext cx="1576457" cy="375294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802477" y="5657446"/>
            <a:ext cx="4069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Possible linear increase of the density with magnetic field</a:t>
            </a:r>
            <a:endParaRPr lang="en-US" sz="2400"/>
          </a:p>
        </p:txBody>
      </p:sp>
      <p:cxnSp>
        <p:nvCxnSpPr>
          <p:cNvPr id="20" name="Connecteur droit avec flèche 19"/>
          <p:cNvCxnSpPr>
            <a:stCxn id="18" idx="1"/>
            <a:endCxn id="19" idx="3"/>
          </p:cNvCxnSpPr>
          <p:nvPr/>
        </p:nvCxnSpPr>
        <p:spPr>
          <a:xfrm flipH="1">
            <a:off x="4871691" y="5802471"/>
            <a:ext cx="1521718" cy="270474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345"/>
          <p:cNvSpPr txBox="1">
            <a:spLocks noChangeArrowheads="1"/>
          </p:cNvSpPr>
          <p:nvPr/>
        </p:nvSpPr>
        <p:spPr bwMode="auto">
          <a:xfrm>
            <a:off x="7516996" y="315934"/>
            <a:ext cx="146706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smtClean="0"/>
              <a:t>n</a:t>
            </a:r>
            <a:r>
              <a:rPr lang="en-US" sz="1500" baseline="-25000" smtClean="0"/>
              <a:t>s</a:t>
            </a:r>
            <a:r>
              <a:rPr lang="en-US" sz="1500" smtClean="0"/>
              <a:t>=3.2x10</a:t>
            </a:r>
            <a:r>
              <a:rPr lang="en-US" sz="1500" baseline="30000" smtClean="0"/>
              <a:t>11</a:t>
            </a:r>
            <a:r>
              <a:rPr lang="en-US" sz="1500" smtClean="0"/>
              <a:t> cm</a:t>
            </a:r>
            <a:r>
              <a:rPr lang="en-US" sz="1500" baseline="30000" smtClean="0"/>
              <a:t>-2</a:t>
            </a:r>
            <a:endParaRPr lang="en-US" sz="1500" baseline="30000"/>
          </a:p>
        </p:txBody>
      </p:sp>
    </p:spTree>
    <p:extLst>
      <p:ext uri="{BB962C8B-B14F-4D97-AF65-F5344CB8AC3E}">
        <p14:creationId xmlns:p14="http://schemas.microsoft.com/office/powerpoint/2010/main" val="360789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2" grpId="0"/>
      <p:bldP spid="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3" descr="P:\Métrologie Quantique\Ehq_Manip\Rebeca\PosterHMF21\PartII-Fig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5" y="1030392"/>
            <a:ext cx="5369404" cy="346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457200" y="18588"/>
            <a:ext cx="8229600" cy="84170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Breakdown current</a:t>
            </a:r>
            <a:endParaRPr lang="en-US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686800" y="7257743"/>
            <a:ext cx="192136" cy="233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er 42"/>
          <p:cNvGrpSpPr/>
          <p:nvPr/>
        </p:nvGrpSpPr>
        <p:grpSpPr>
          <a:xfrm>
            <a:off x="5533537" y="1349485"/>
            <a:ext cx="3508406" cy="2325248"/>
            <a:chOff x="5000779" y="3876302"/>
            <a:chExt cx="4089025" cy="2970789"/>
          </a:xfrm>
        </p:grpSpPr>
        <p:grpSp>
          <p:nvGrpSpPr>
            <p:cNvPr id="44" name="Grouper 43"/>
            <p:cNvGrpSpPr/>
            <p:nvPr/>
          </p:nvGrpSpPr>
          <p:grpSpPr>
            <a:xfrm>
              <a:off x="5000779" y="3876302"/>
              <a:ext cx="4089025" cy="2970789"/>
              <a:chOff x="5034799" y="3876302"/>
              <a:chExt cx="4089025" cy="2970789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034799" y="3948741"/>
                <a:ext cx="4089025" cy="2829875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5443829" y="6453868"/>
                <a:ext cx="3371064" cy="39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Alexander-Webber </a:t>
                </a:r>
                <a:r>
                  <a:rPr lang="en-US" sz="1400" i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et al. </a:t>
                </a:r>
                <a:r>
                  <a:rPr lang="en-US" sz="14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PRL (2013)</a:t>
                </a:r>
                <a:endPara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pic>
            <p:nvPicPr>
              <p:cNvPr id="49" name="Image 48" descr="RJN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5516" y="4310649"/>
                <a:ext cx="3975628" cy="2193450"/>
              </a:xfrm>
              <a:prstGeom prst="rect">
                <a:avLst/>
              </a:prstGeom>
            </p:spPr>
          </p:pic>
          <p:sp>
            <p:nvSpPr>
              <p:cNvPr id="47" name="ZoneTexte 46"/>
              <p:cNvSpPr txBox="1"/>
              <p:nvPr/>
            </p:nvSpPr>
            <p:spPr>
              <a:xfrm>
                <a:off x="5136371" y="3876302"/>
                <a:ext cx="3894937" cy="47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Graphene</a:t>
                </a:r>
                <a:r>
                  <a:rPr lang="en-US" dirty="0" smtClean="0"/>
                  <a:t> from sublimation of </a:t>
                </a:r>
                <a:r>
                  <a:rPr lang="en-US" dirty="0" err="1" smtClean="0"/>
                  <a:t>SiC</a:t>
                </a:r>
                <a:endParaRPr lang="en-US" dirty="0"/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6863741" y="5788131"/>
              <a:ext cx="1808528" cy="432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n</a:t>
              </a:r>
              <a:r>
                <a:rPr lang="en-US" sz="1600" baseline="-25000" smtClean="0">
                  <a:solidFill>
                    <a:schemeClr val="bg1"/>
                  </a:solidFill>
                </a:rPr>
                <a:t>s</a:t>
              </a:r>
              <a:r>
                <a:rPr lang="en-US" sz="1600" smtClean="0">
                  <a:solidFill>
                    <a:schemeClr val="bg1"/>
                  </a:solidFill>
                </a:rPr>
                <a:t>~6.5</a:t>
              </a:r>
              <a:r>
                <a:rPr lang="en-US" sz="1600" smtClean="0">
                  <a:solidFill>
                    <a:schemeClr val="bg1"/>
                  </a:solidFill>
                </a:rPr>
                <a:t>x10</a:t>
              </a:r>
              <a:r>
                <a:rPr lang="en-US" sz="1600" baseline="30000" smtClean="0">
                  <a:solidFill>
                    <a:schemeClr val="bg1"/>
                  </a:solidFill>
                </a:rPr>
                <a:t>11</a:t>
              </a:r>
              <a:r>
                <a:rPr lang="en-US" sz="1600" smtClean="0">
                  <a:solidFill>
                    <a:schemeClr val="bg1"/>
                  </a:solidFill>
                </a:rPr>
                <a:t> cm</a:t>
              </a:r>
              <a:r>
                <a:rPr lang="en-US" sz="1600" baseline="30000" smtClean="0">
                  <a:solidFill>
                    <a:schemeClr val="bg1"/>
                  </a:solidFill>
                </a:rPr>
                <a:t>-2</a:t>
              </a:r>
              <a:endParaRPr lang="en-US" sz="1600" baseline="30000">
                <a:solidFill>
                  <a:schemeClr val="bg1"/>
                </a:solidFill>
              </a:endParaRPr>
            </a:p>
          </p:txBody>
        </p:sp>
      </p:grpSp>
      <p:sp>
        <p:nvSpPr>
          <p:cNvPr id="50" name="Text Box 345"/>
          <p:cNvSpPr txBox="1">
            <a:spLocks noChangeArrowheads="1"/>
          </p:cNvSpPr>
          <p:nvPr/>
        </p:nvSpPr>
        <p:spPr bwMode="auto">
          <a:xfrm>
            <a:off x="7516996" y="315934"/>
            <a:ext cx="146706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smtClean="0"/>
              <a:t>n</a:t>
            </a:r>
            <a:r>
              <a:rPr lang="en-US" sz="1500" baseline="-25000" smtClean="0"/>
              <a:t>s</a:t>
            </a:r>
            <a:r>
              <a:rPr lang="en-US" sz="1500" smtClean="0"/>
              <a:t>=3.2x10</a:t>
            </a:r>
            <a:r>
              <a:rPr lang="en-US" sz="1500" baseline="30000" smtClean="0"/>
              <a:t>11</a:t>
            </a:r>
            <a:r>
              <a:rPr lang="en-US" sz="1500" smtClean="0"/>
              <a:t> cm</a:t>
            </a:r>
            <a:r>
              <a:rPr lang="en-US" sz="1500" baseline="30000" smtClean="0"/>
              <a:t>-2</a:t>
            </a:r>
            <a:endParaRPr lang="en-US" sz="1500" baseline="3000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547971" y="4932997"/>
            <a:ext cx="2233133" cy="0"/>
          </a:xfrm>
          <a:prstGeom prst="straightConnector1">
            <a:avLst/>
          </a:prstGeom>
          <a:ln w="25400" cmpd="sng">
            <a:solidFill>
              <a:srgbClr val="FF0000"/>
            </a:solidFill>
            <a:headEnd type="none" w="lg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78041" y="2302065"/>
            <a:ext cx="59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i="1" smtClean="0">
                <a:solidFill>
                  <a:srgbClr val="FF0000"/>
                </a:solidFill>
                <a:latin typeface="Symbol" charset="2"/>
                <a:cs typeface="Symbol" charset="2"/>
              </a:rPr>
              <a:t>x 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endParaRPr lang="en-US" sz="2400" baseline="30000">
              <a:solidFill>
                <a:srgbClr val="FF0000"/>
              </a:solidFill>
            </a:endParaRPr>
          </a:p>
        </p:txBody>
      </p:sp>
      <p:pic>
        <p:nvPicPr>
          <p:cNvPr id="51" name="Image 50" descr="MinRxx121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" y="4570108"/>
            <a:ext cx="4018553" cy="22729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61757" y="4612249"/>
            <a:ext cx="25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Maximum of current is found at </a:t>
            </a:r>
            <a:r>
              <a:rPr lang="en-US" smtClean="0">
                <a:latin typeface="Symbol" charset="2"/>
                <a:cs typeface="Symbol" charset="2"/>
              </a:rPr>
              <a:t>n</a:t>
            </a:r>
            <a:r>
              <a:rPr lang="en-US" smtClean="0"/>
              <a:t> integer</a:t>
            </a:r>
            <a:endParaRPr lang="en-US"/>
          </a:p>
        </p:txBody>
      </p:sp>
      <p:pic>
        <p:nvPicPr>
          <p:cNvPr id="52" name="Image 51" descr="Capture d’écran 2015-05-28 à 23.08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7" y="1025606"/>
            <a:ext cx="5186882" cy="3465121"/>
          </a:xfrm>
          <a:prstGeom prst="rect">
            <a:avLst/>
          </a:prstGeom>
        </p:spPr>
      </p:pic>
      <p:grpSp>
        <p:nvGrpSpPr>
          <p:cNvPr id="27" name="Grouper 26"/>
          <p:cNvGrpSpPr/>
          <p:nvPr/>
        </p:nvGrpSpPr>
        <p:grpSpPr>
          <a:xfrm>
            <a:off x="5103173" y="4215728"/>
            <a:ext cx="3953318" cy="2489952"/>
            <a:chOff x="5057479" y="1195620"/>
            <a:chExt cx="3953318" cy="2489952"/>
          </a:xfrm>
        </p:grpSpPr>
        <p:sp>
          <p:nvSpPr>
            <p:cNvPr id="28" name="Rectangle 27"/>
            <p:cNvSpPr/>
            <p:nvPr/>
          </p:nvSpPr>
          <p:spPr>
            <a:xfrm>
              <a:off x="5057479" y="1195620"/>
              <a:ext cx="3950441" cy="2489952"/>
            </a:xfrm>
            <a:prstGeom prst="rect">
              <a:avLst/>
            </a:prstGeom>
            <a:noFill/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9517" y="1621652"/>
              <a:ext cx="3082791" cy="1834995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5182211" y="1195620"/>
              <a:ext cx="3510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Breakdown current in GaAs/AlGaAs</a:t>
              </a:r>
              <a:endParaRPr lang="en-US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080326" y="3377795"/>
              <a:ext cx="3930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Jeckelmann </a:t>
              </a:r>
              <a:r>
                <a:rPr lang="en-US" sz="1400" i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et al. </a:t>
              </a:r>
              <a:r>
                <a:rPr lang="en-US" sz="14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IEEE Trans. Instrum. Meas. (2001)</a:t>
              </a: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95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 bwMode="auto">
          <a:xfrm>
            <a:off x="4948556" y="3002142"/>
            <a:ext cx="1244600" cy="171450"/>
          </a:xfrm>
          <a:custGeom>
            <a:avLst/>
            <a:gdLst>
              <a:gd name="connsiteX0" fmla="*/ 0 w 2616200"/>
              <a:gd name="connsiteY0" fmla="*/ 165100 h 171450"/>
              <a:gd name="connsiteX1" fmla="*/ 165100 w 2616200"/>
              <a:gd name="connsiteY1" fmla="*/ 0 h 171450"/>
              <a:gd name="connsiteX2" fmla="*/ 330200 w 2616200"/>
              <a:gd name="connsiteY2" fmla="*/ 165100 h 171450"/>
              <a:gd name="connsiteX3" fmla="*/ 488950 w 2616200"/>
              <a:gd name="connsiteY3" fmla="*/ 6350 h 171450"/>
              <a:gd name="connsiteX4" fmla="*/ 654050 w 2616200"/>
              <a:gd name="connsiteY4" fmla="*/ 171450 h 171450"/>
              <a:gd name="connsiteX5" fmla="*/ 819150 w 2616200"/>
              <a:gd name="connsiteY5" fmla="*/ 6350 h 171450"/>
              <a:gd name="connsiteX6" fmla="*/ 984250 w 2616200"/>
              <a:gd name="connsiteY6" fmla="*/ 171450 h 171450"/>
              <a:gd name="connsiteX7" fmla="*/ 1149350 w 2616200"/>
              <a:gd name="connsiteY7" fmla="*/ 6350 h 171450"/>
              <a:gd name="connsiteX8" fmla="*/ 1295400 w 2616200"/>
              <a:gd name="connsiteY8" fmla="*/ 152400 h 171450"/>
              <a:gd name="connsiteX9" fmla="*/ 1441450 w 2616200"/>
              <a:gd name="connsiteY9" fmla="*/ 6350 h 171450"/>
              <a:gd name="connsiteX10" fmla="*/ 1600200 w 2616200"/>
              <a:gd name="connsiteY10" fmla="*/ 165100 h 171450"/>
              <a:gd name="connsiteX11" fmla="*/ 1758950 w 2616200"/>
              <a:gd name="connsiteY11" fmla="*/ 6350 h 171450"/>
              <a:gd name="connsiteX12" fmla="*/ 1905000 w 2616200"/>
              <a:gd name="connsiteY12" fmla="*/ 152400 h 171450"/>
              <a:gd name="connsiteX13" fmla="*/ 2044700 w 2616200"/>
              <a:gd name="connsiteY13" fmla="*/ 12700 h 171450"/>
              <a:gd name="connsiteX14" fmla="*/ 2197100 w 2616200"/>
              <a:gd name="connsiteY14" fmla="*/ 165100 h 171450"/>
              <a:gd name="connsiteX15" fmla="*/ 2330450 w 2616200"/>
              <a:gd name="connsiteY15" fmla="*/ 31750 h 171450"/>
              <a:gd name="connsiteX16" fmla="*/ 2470150 w 2616200"/>
              <a:gd name="connsiteY16" fmla="*/ 171450 h 171450"/>
              <a:gd name="connsiteX17" fmla="*/ 2616200 w 2616200"/>
              <a:gd name="connsiteY17" fmla="*/ 254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16200" h="171450">
                <a:moveTo>
                  <a:pt x="0" y="165100"/>
                </a:moveTo>
                <a:lnTo>
                  <a:pt x="165100" y="0"/>
                </a:lnTo>
                <a:lnTo>
                  <a:pt x="330200" y="165100"/>
                </a:lnTo>
                <a:lnTo>
                  <a:pt x="488950" y="6350"/>
                </a:lnTo>
                <a:lnTo>
                  <a:pt x="654050" y="171450"/>
                </a:lnTo>
                <a:lnTo>
                  <a:pt x="819150" y="6350"/>
                </a:lnTo>
                <a:lnTo>
                  <a:pt x="984250" y="171450"/>
                </a:lnTo>
                <a:lnTo>
                  <a:pt x="1149350" y="6350"/>
                </a:lnTo>
                <a:lnTo>
                  <a:pt x="1295400" y="152400"/>
                </a:lnTo>
                <a:lnTo>
                  <a:pt x="1441450" y="6350"/>
                </a:lnTo>
                <a:lnTo>
                  <a:pt x="1600200" y="165100"/>
                </a:lnTo>
                <a:lnTo>
                  <a:pt x="1758950" y="6350"/>
                </a:lnTo>
                <a:lnTo>
                  <a:pt x="1905000" y="152400"/>
                </a:lnTo>
                <a:lnTo>
                  <a:pt x="2044700" y="12700"/>
                </a:lnTo>
                <a:lnTo>
                  <a:pt x="2197100" y="165100"/>
                </a:lnTo>
                <a:lnTo>
                  <a:pt x="2330450" y="31750"/>
                </a:lnTo>
                <a:lnTo>
                  <a:pt x="2470150" y="171450"/>
                </a:lnTo>
                <a:lnTo>
                  <a:pt x="2616200" y="2540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03" name="Connecteur droit 702"/>
          <p:cNvCxnSpPr>
            <a:stCxn id="15" idx="6"/>
            <a:endCxn id="696" idx="3"/>
          </p:cNvCxnSpPr>
          <p:nvPr/>
        </p:nvCxnSpPr>
        <p:spPr>
          <a:xfrm>
            <a:off x="5859894" y="2642174"/>
            <a:ext cx="1183223" cy="2872356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8" name="Connecteur droit 697"/>
          <p:cNvCxnSpPr>
            <a:stCxn id="696" idx="1"/>
            <a:endCxn id="15" idx="2"/>
          </p:cNvCxnSpPr>
          <p:nvPr/>
        </p:nvCxnSpPr>
        <p:spPr>
          <a:xfrm flipV="1">
            <a:off x="1710704" y="2787436"/>
            <a:ext cx="3598102" cy="272709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6" name="Rectangle à coins arrondis 695"/>
          <p:cNvSpPr/>
          <p:nvPr/>
        </p:nvSpPr>
        <p:spPr bwMode="auto">
          <a:xfrm>
            <a:off x="1710704" y="4596161"/>
            <a:ext cx="5332413" cy="1836738"/>
          </a:xfrm>
          <a:prstGeom prst="roundRect">
            <a:avLst>
              <a:gd name="adj" fmla="val 28190"/>
            </a:avLst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latin typeface="+mn-lt"/>
              </a:rPr>
              <a:t>Chemical vapor deposition on SiC</a:t>
            </a:r>
            <a:endParaRPr lang="en-US">
              <a:latin typeface="+mn-lt"/>
            </a:endParaRPr>
          </a:p>
        </p:txBody>
      </p:sp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150476" y="3012222"/>
            <a:ext cx="1619582" cy="1178827"/>
            <a:chOff x="720601" y="4923891"/>
            <a:chExt cx="2066254" cy="1639187"/>
          </a:xfrm>
        </p:grpSpPr>
        <p:pic>
          <p:nvPicPr>
            <p:cNvPr id="5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01" y="4923891"/>
              <a:ext cx="2066254" cy="163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20601" y="4928104"/>
              <a:ext cx="1035900" cy="200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Rectangle 677"/>
          <p:cNvSpPr>
            <a:spLocks noChangeArrowheads="1"/>
          </p:cNvSpPr>
          <p:nvPr/>
        </p:nvSpPr>
        <p:spPr bwMode="auto">
          <a:xfrm>
            <a:off x="1017032" y="1052399"/>
            <a:ext cx="5940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</a:rPr>
              <a:t>Horizontal hot-wall CVD reactor designed for SiC epitaxy</a:t>
            </a:r>
          </a:p>
        </p:txBody>
      </p:sp>
      <p:sp>
        <p:nvSpPr>
          <p:cNvPr id="8" name="Forme libre 7"/>
          <p:cNvSpPr/>
          <p:nvPr/>
        </p:nvSpPr>
        <p:spPr bwMode="auto">
          <a:xfrm>
            <a:off x="3084831" y="2670354"/>
            <a:ext cx="3330575" cy="942975"/>
          </a:xfrm>
          <a:custGeom>
            <a:avLst/>
            <a:gdLst>
              <a:gd name="connsiteX0" fmla="*/ 0 w 2562225"/>
              <a:gd name="connsiteY0" fmla="*/ 0 h 1457325"/>
              <a:gd name="connsiteX1" fmla="*/ 0 w 2562225"/>
              <a:gd name="connsiteY1" fmla="*/ 514350 h 1457325"/>
              <a:gd name="connsiteX2" fmla="*/ 809625 w 2562225"/>
              <a:gd name="connsiteY2" fmla="*/ 514350 h 1457325"/>
              <a:gd name="connsiteX3" fmla="*/ 809625 w 2562225"/>
              <a:gd name="connsiteY3" fmla="*/ 723900 h 1457325"/>
              <a:gd name="connsiteX4" fmla="*/ 2562225 w 2562225"/>
              <a:gd name="connsiteY4" fmla="*/ 723900 h 1457325"/>
              <a:gd name="connsiteX5" fmla="*/ 2562225 w 2562225"/>
              <a:gd name="connsiteY5" fmla="*/ 1457325 h 1457325"/>
              <a:gd name="connsiteX0" fmla="*/ 0 w 2562225"/>
              <a:gd name="connsiteY0" fmla="*/ 0 h 942975"/>
              <a:gd name="connsiteX1" fmla="*/ 809625 w 2562225"/>
              <a:gd name="connsiteY1" fmla="*/ 0 h 942975"/>
              <a:gd name="connsiteX2" fmla="*/ 809625 w 2562225"/>
              <a:gd name="connsiteY2" fmla="*/ 209550 h 942975"/>
              <a:gd name="connsiteX3" fmla="*/ 2562225 w 2562225"/>
              <a:gd name="connsiteY3" fmla="*/ 209550 h 942975"/>
              <a:gd name="connsiteX4" fmla="*/ 2562225 w 2562225"/>
              <a:gd name="connsiteY4" fmla="*/ 942975 h 942975"/>
              <a:gd name="connsiteX0" fmla="*/ 0 w 3331369"/>
              <a:gd name="connsiteY0" fmla="*/ 0 h 942975"/>
              <a:gd name="connsiteX1" fmla="*/ 1578769 w 3331369"/>
              <a:gd name="connsiteY1" fmla="*/ 0 h 942975"/>
              <a:gd name="connsiteX2" fmla="*/ 1578769 w 3331369"/>
              <a:gd name="connsiteY2" fmla="*/ 209550 h 942975"/>
              <a:gd name="connsiteX3" fmla="*/ 3331369 w 3331369"/>
              <a:gd name="connsiteY3" fmla="*/ 209550 h 942975"/>
              <a:gd name="connsiteX4" fmla="*/ 3331369 w 3331369"/>
              <a:gd name="connsiteY4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369" h="942975">
                <a:moveTo>
                  <a:pt x="0" y="0"/>
                </a:moveTo>
                <a:lnTo>
                  <a:pt x="1578769" y="0"/>
                </a:lnTo>
                <a:lnTo>
                  <a:pt x="1578769" y="209550"/>
                </a:lnTo>
                <a:lnTo>
                  <a:pt x="3331369" y="209550"/>
                </a:lnTo>
                <a:lnTo>
                  <a:pt x="3331369" y="942975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orme libre 8"/>
          <p:cNvSpPr/>
          <p:nvPr/>
        </p:nvSpPr>
        <p:spPr bwMode="auto">
          <a:xfrm>
            <a:off x="3946844" y="2151242"/>
            <a:ext cx="2705100" cy="1466850"/>
          </a:xfrm>
          <a:custGeom>
            <a:avLst/>
            <a:gdLst>
              <a:gd name="connsiteX0" fmla="*/ 0 w 2705100"/>
              <a:gd name="connsiteY0" fmla="*/ 0 h 1466850"/>
              <a:gd name="connsiteX1" fmla="*/ 0 w 2705100"/>
              <a:gd name="connsiteY1" fmla="*/ 433387 h 1466850"/>
              <a:gd name="connsiteX2" fmla="*/ 719137 w 2705100"/>
              <a:gd name="connsiteY2" fmla="*/ 433387 h 1466850"/>
              <a:gd name="connsiteX3" fmla="*/ 719137 w 2705100"/>
              <a:gd name="connsiteY3" fmla="*/ 204787 h 1466850"/>
              <a:gd name="connsiteX4" fmla="*/ 2705100 w 2705100"/>
              <a:gd name="connsiteY4" fmla="*/ 204787 h 1466850"/>
              <a:gd name="connsiteX5" fmla="*/ 2705100 w 2705100"/>
              <a:gd name="connsiteY5" fmla="*/ 1466850 h 1466850"/>
              <a:gd name="connsiteX6" fmla="*/ 2705100 w 2705100"/>
              <a:gd name="connsiteY6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1466850">
                <a:moveTo>
                  <a:pt x="0" y="0"/>
                </a:moveTo>
                <a:lnTo>
                  <a:pt x="0" y="433387"/>
                </a:lnTo>
                <a:lnTo>
                  <a:pt x="719137" y="433387"/>
                </a:lnTo>
                <a:lnTo>
                  <a:pt x="719137" y="204787"/>
                </a:lnTo>
                <a:lnTo>
                  <a:pt x="2705100" y="204787"/>
                </a:lnTo>
                <a:lnTo>
                  <a:pt x="2705100" y="1466850"/>
                </a:lnTo>
                <a:lnTo>
                  <a:pt x="2705100" y="146685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Ellipse 9"/>
          <p:cNvSpPr/>
          <p:nvPr/>
        </p:nvSpPr>
        <p:spPr bwMode="auto">
          <a:xfrm>
            <a:off x="6323331" y="3245029"/>
            <a:ext cx="431800" cy="431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Connecteur droit 10"/>
          <p:cNvCxnSpPr>
            <a:stCxn id="10" idx="1"/>
            <a:endCxn id="10" idx="5"/>
          </p:cNvCxnSpPr>
          <p:nvPr/>
        </p:nvCxnSpPr>
        <p:spPr bwMode="auto">
          <a:xfrm>
            <a:off x="6386831" y="3308529"/>
            <a:ext cx="304800" cy="306388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10" idx="3"/>
            <a:endCxn id="10" idx="7"/>
          </p:cNvCxnSpPr>
          <p:nvPr/>
        </p:nvCxnSpPr>
        <p:spPr bwMode="auto">
          <a:xfrm flipV="1">
            <a:off x="6386831" y="3308529"/>
            <a:ext cx="304800" cy="306388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e libre 13"/>
          <p:cNvSpPr/>
          <p:nvPr/>
        </p:nvSpPr>
        <p:spPr bwMode="auto">
          <a:xfrm>
            <a:off x="4948556" y="2070279"/>
            <a:ext cx="1244600" cy="171450"/>
          </a:xfrm>
          <a:custGeom>
            <a:avLst/>
            <a:gdLst>
              <a:gd name="connsiteX0" fmla="*/ 0 w 2616200"/>
              <a:gd name="connsiteY0" fmla="*/ 165100 h 171450"/>
              <a:gd name="connsiteX1" fmla="*/ 165100 w 2616200"/>
              <a:gd name="connsiteY1" fmla="*/ 0 h 171450"/>
              <a:gd name="connsiteX2" fmla="*/ 330200 w 2616200"/>
              <a:gd name="connsiteY2" fmla="*/ 165100 h 171450"/>
              <a:gd name="connsiteX3" fmla="*/ 488950 w 2616200"/>
              <a:gd name="connsiteY3" fmla="*/ 6350 h 171450"/>
              <a:gd name="connsiteX4" fmla="*/ 654050 w 2616200"/>
              <a:gd name="connsiteY4" fmla="*/ 171450 h 171450"/>
              <a:gd name="connsiteX5" fmla="*/ 819150 w 2616200"/>
              <a:gd name="connsiteY5" fmla="*/ 6350 h 171450"/>
              <a:gd name="connsiteX6" fmla="*/ 984250 w 2616200"/>
              <a:gd name="connsiteY6" fmla="*/ 171450 h 171450"/>
              <a:gd name="connsiteX7" fmla="*/ 1149350 w 2616200"/>
              <a:gd name="connsiteY7" fmla="*/ 6350 h 171450"/>
              <a:gd name="connsiteX8" fmla="*/ 1295400 w 2616200"/>
              <a:gd name="connsiteY8" fmla="*/ 152400 h 171450"/>
              <a:gd name="connsiteX9" fmla="*/ 1441450 w 2616200"/>
              <a:gd name="connsiteY9" fmla="*/ 6350 h 171450"/>
              <a:gd name="connsiteX10" fmla="*/ 1600200 w 2616200"/>
              <a:gd name="connsiteY10" fmla="*/ 165100 h 171450"/>
              <a:gd name="connsiteX11" fmla="*/ 1758950 w 2616200"/>
              <a:gd name="connsiteY11" fmla="*/ 6350 h 171450"/>
              <a:gd name="connsiteX12" fmla="*/ 1905000 w 2616200"/>
              <a:gd name="connsiteY12" fmla="*/ 152400 h 171450"/>
              <a:gd name="connsiteX13" fmla="*/ 2044700 w 2616200"/>
              <a:gd name="connsiteY13" fmla="*/ 12700 h 171450"/>
              <a:gd name="connsiteX14" fmla="*/ 2197100 w 2616200"/>
              <a:gd name="connsiteY14" fmla="*/ 165100 h 171450"/>
              <a:gd name="connsiteX15" fmla="*/ 2330450 w 2616200"/>
              <a:gd name="connsiteY15" fmla="*/ 31750 h 171450"/>
              <a:gd name="connsiteX16" fmla="*/ 2470150 w 2616200"/>
              <a:gd name="connsiteY16" fmla="*/ 171450 h 171450"/>
              <a:gd name="connsiteX17" fmla="*/ 2616200 w 2616200"/>
              <a:gd name="connsiteY17" fmla="*/ 254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16200" h="171450">
                <a:moveTo>
                  <a:pt x="0" y="165100"/>
                </a:moveTo>
                <a:lnTo>
                  <a:pt x="165100" y="0"/>
                </a:lnTo>
                <a:lnTo>
                  <a:pt x="330200" y="165100"/>
                </a:lnTo>
                <a:lnTo>
                  <a:pt x="488950" y="6350"/>
                </a:lnTo>
                <a:lnTo>
                  <a:pt x="654050" y="171450"/>
                </a:lnTo>
                <a:lnTo>
                  <a:pt x="819150" y="6350"/>
                </a:lnTo>
                <a:lnTo>
                  <a:pt x="984250" y="171450"/>
                </a:lnTo>
                <a:lnTo>
                  <a:pt x="1149350" y="6350"/>
                </a:lnTo>
                <a:lnTo>
                  <a:pt x="1295400" y="152400"/>
                </a:lnTo>
                <a:lnTo>
                  <a:pt x="1441450" y="6350"/>
                </a:lnTo>
                <a:lnTo>
                  <a:pt x="1600200" y="165100"/>
                </a:lnTo>
                <a:lnTo>
                  <a:pt x="1758950" y="6350"/>
                </a:lnTo>
                <a:lnTo>
                  <a:pt x="1905000" y="152400"/>
                </a:lnTo>
                <a:lnTo>
                  <a:pt x="2044700" y="12700"/>
                </a:lnTo>
                <a:lnTo>
                  <a:pt x="2197100" y="165100"/>
                </a:lnTo>
                <a:lnTo>
                  <a:pt x="2330450" y="31750"/>
                </a:lnTo>
                <a:lnTo>
                  <a:pt x="2470150" y="171450"/>
                </a:lnTo>
                <a:lnTo>
                  <a:pt x="2616200" y="2540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Ellipse 14"/>
          <p:cNvSpPr/>
          <p:nvPr/>
        </p:nvSpPr>
        <p:spPr bwMode="auto">
          <a:xfrm rot="20713994">
            <a:off x="5299394" y="2643367"/>
            <a:ext cx="569912" cy="1428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orme libre 15"/>
          <p:cNvSpPr/>
          <p:nvPr/>
        </p:nvSpPr>
        <p:spPr bwMode="auto">
          <a:xfrm flipV="1">
            <a:off x="4758056" y="2651304"/>
            <a:ext cx="292100" cy="460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292100"/>
              <a:gd name="connsiteY0" fmla="*/ 101600 h 101600"/>
              <a:gd name="connsiteX1" fmla="*/ 133350 w 292100"/>
              <a:gd name="connsiteY1" fmla="*/ 21165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84667" y="38098"/>
                  <a:pt x="133350" y="21165"/>
                </a:cubicBezTo>
                <a:cubicBezTo>
                  <a:pt x="182033" y="4232"/>
                  <a:pt x="265642" y="3527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orme libre 16"/>
          <p:cNvSpPr/>
          <p:nvPr/>
        </p:nvSpPr>
        <p:spPr bwMode="auto">
          <a:xfrm>
            <a:off x="4696144" y="2521129"/>
            <a:ext cx="292100" cy="10160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orme libre 17"/>
          <p:cNvSpPr/>
          <p:nvPr/>
        </p:nvSpPr>
        <p:spPr bwMode="auto">
          <a:xfrm>
            <a:off x="5466081" y="2429054"/>
            <a:ext cx="428625" cy="10160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292100"/>
              <a:gd name="connsiteY0" fmla="*/ 101600 h 101600"/>
              <a:gd name="connsiteX1" fmla="*/ 142669 w 292100"/>
              <a:gd name="connsiteY1" fmla="*/ 42069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93986" y="59002"/>
                  <a:pt x="142669" y="42069"/>
                </a:cubicBezTo>
                <a:cubicBezTo>
                  <a:pt x="191352" y="25136"/>
                  <a:pt x="267195" y="7012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orme libre 18"/>
          <p:cNvSpPr/>
          <p:nvPr/>
        </p:nvSpPr>
        <p:spPr bwMode="auto">
          <a:xfrm>
            <a:off x="5024756" y="2498904"/>
            <a:ext cx="381000" cy="10160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orme libre 19"/>
          <p:cNvSpPr/>
          <p:nvPr/>
        </p:nvSpPr>
        <p:spPr bwMode="auto">
          <a:xfrm>
            <a:off x="5651819" y="2498904"/>
            <a:ext cx="531812" cy="8255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292100"/>
              <a:gd name="connsiteY0" fmla="*/ 101600 h 101600"/>
              <a:gd name="connsiteX1" fmla="*/ 142669 w 292100"/>
              <a:gd name="connsiteY1" fmla="*/ 42069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61843"/>
              <a:gd name="connsiteY0" fmla="*/ 101837 h 101837"/>
              <a:gd name="connsiteX1" fmla="*/ 142669 w 361843"/>
              <a:gd name="connsiteY1" fmla="*/ 42306 h 101837"/>
              <a:gd name="connsiteX2" fmla="*/ 292100 w 361843"/>
              <a:gd name="connsiteY2" fmla="*/ 237 h 101837"/>
              <a:gd name="connsiteX3" fmla="*/ 361843 w 361843"/>
              <a:gd name="connsiteY3" fmla="*/ 26431 h 101837"/>
              <a:gd name="connsiteX0" fmla="*/ 0 w 361843"/>
              <a:gd name="connsiteY0" fmla="*/ 82155 h 82155"/>
              <a:gd name="connsiteX1" fmla="*/ 142669 w 361843"/>
              <a:gd name="connsiteY1" fmla="*/ 22624 h 82155"/>
              <a:gd name="connsiteX2" fmla="*/ 267771 w 361843"/>
              <a:gd name="connsiteY2" fmla="*/ 1987 h 82155"/>
              <a:gd name="connsiteX3" fmla="*/ 361843 w 361843"/>
              <a:gd name="connsiteY3" fmla="*/ 6749 h 8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43" h="82155">
                <a:moveTo>
                  <a:pt x="0" y="82155"/>
                </a:moveTo>
                <a:cubicBezTo>
                  <a:pt x="51858" y="71571"/>
                  <a:pt x="98041" y="35985"/>
                  <a:pt x="142669" y="22624"/>
                </a:cubicBezTo>
                <a:cubicBezTo>
                  <a:pt x="187298" y="9263"/>
                  <a:pt x="231242" y="4633"/>
                  <a:pt x="267771" y="1987"/>
                </a:cubicBezTo>
                <a:cubicBezTo>
                  <a:pt x="304300" y="-659"/>
                  <a:pt x="338595" y="-1982"/>
                  <a:pt x="361843" y="6749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orme libre 20"/>
          <p:cNvSpPr/>
          <p:nvPr/>
        </p:nvSpPr>
        <p:spPr bwMode="auto">
          <a:xfrm>
            <a:off x="5024756" y="2605267"/>
            <a:ext cx="455613" cy="6985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35847"/>
              <a:gd name="connsiteY0" fmla="*/ 102801 h 102801"/>
              <a:gd name="connsiteX1" fmla="*/ 152400 w 335847"/>
              <a:gd name="connsiteY1" fmla="*/ 64701 h 102801"/>
              <a:gd name="connsiteX2" fmla="*/ 292100 w 335847"/>
              <a:gd name="connsiteY2" fmla="*/ 1201 h 102801"/>
              <a:gd name="connsiteX3" fmla="*/ 335847 w 335847"/>
              <a:gd name="connsiteY3" fmla="*/ 25013 h 102801"/>
              <a:gd name="connsiteX0" fmla="*/ 0 w 335847"/>
              <a:gd name="connsiteY0" fmla="*/ 77788 h 77788"/>
              <a:gd name="connsiteX1" fmla="*/ 152400 w 335847"/>
              <a:gd name="connsiteY1" fmla="*/ 39688 h 77788"/>
              <a:gd name="connsiteX2" fmla="*/ 335847 w 335847"/>
              <a:gd name="connsiteY2" fmla="*/ 0 h 77788"/>
              <a:gd name="connsiteX0" fmla="*/ 0 w 335847"/>
              <a:gd name="connsiteY0" fmla="*/ 77788 h 77788"/>
              <a:gd name="connsiteX1" fmla="*/ 172451 w 335847"/>
              <a:gd name="connsiteY1" fmla="*/ 58738 h 77788"/>
              <a:gd name="connsiteX2" fmla="*/ 335847 w 335847"/>
              <a:gd name="connsiteY2" fmla="*/ 0 h 77788"/>
              <a:gd name="connsiteX0" fmla="*/ 0 w 348607"/>
              <a:gd name="connsiteY0" fmla="*/ 61119 h 61932"/>
              <a:gd name="connsiteX1" fmla="*/ 185211 w 348607"/>
              <a:gd name="connsiteY1" fmla="*/ 58738 h 61932"/>
              <a:gd name="connsiteX2" fmla="*/ 348607 w 348607"/>
              <a:gd name="connsiteY2" fmla="*/ 0 h 61932"/>
              <a:gd name="connsiteX0" fmla="*/ 0 w 348607"/>
              <a:gd name="connsiteY0" fmla="*/ 61119 h 68945"/>
              <a:gd name="connsiteX1" fmla="*/ 185211 w 348607"/>
              <a:gd name="connsiteY1" fmla="*/ 58738 h 68945"/>
              <a:gd name="connsiteX2" fmla="*/ 348607 w 348607"/>
              <a:gd name="connsiteY2" fmla="*/ 0 h 6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607" h="68945">
                <a:moveTo>
                  <a:pt x="0" y="61119"/>
                </a:moveTo>
                <a:cubicBezTo>
                  <a:pt x="75554" y="74348"/>
                  <a:pt x="127110" y="68924"/>
                  <a:pt x="185211" y="58738"/>
                </a:cubicBezTo>
                <a:cubicBezTo>
                  <a:pt x="243312" y="48552"/>
                  <a:pt x="310389" y="8268"/>
                  <a:pt x="348607" y="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orme libre 21"/>
          <p:cNvSpPr/>
          <p:nvPr/>
        </p:nvSpPr>
        <p:spPr bwMode="auto">
          <a:xfrm>
            <a:off x="4770756" y="2714804"/>
            <a:ext cx="506413" cy="55563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35847"/>
              <a:gd name="connsiteY0" fmla="*/ 102801 h 102801"/>
              <a:gd name="connsiteX1" fmla="*/ 152400 w 335847"/>
              <a:gd name="connsiteY1" fmla="*/ 64701 h 102801"/>
              <a:gd name="connsiteX2" fmla="*/ 292100 w 335847"/>
              <a:gd name="connsiteY2" fmla="*/ 1201 h 102801"/>
              <a:gd name="connsiteX3" fmla="*/ 335847 w 335847"/>
              <a:gd name="connsiteY3" fmla="*/ 25013 h 102801"/>
              <a:gd name="connsiteX0" fmla="*/ 0 w 335847"/>
              <a:gd name="connsiteY0" fmla="*/ 77788 h 77788"/>
              <a:gd name="connsiteX1" fmla="*/ 152400 w 335847"/>
              <a:gd name="connsiteY1" fmla="*/ 39688 h 77788"/>
              <a:gd name="connsiteX2" fmla="*/ 335847 w 335847"/>
              <a:gd name="connsiteY2" fmla="*/ 0 h 77788"/>
              <a:gd name="connsiteX0" fmla="*/ 0 w 335847"/>
              <a:gd name="connsiteY0" fmla="*/ 77788 h 77788"/>
              <a:gd name="connsiteX1" fmla="*/ 172451 w 335847"/>
              <a:gd name="connsiteY1" fmla="*/ 58738 h 77788"/>
              <a:gd name="connsiteX2" fmla="*/ 335847 w 335847"/>
              <a:gd name="connsiteY2" fmla="*/ 0 h 77788"/>
              <a:gd name="connsiteX0" fmla="*/ 0 w 348607"/>
              <a:gd name="connsiteY0" fmla="*/ 61119 h 61932"/>
              <a:gd name="connsiteX1" fmla="*/ 185211 w 348607"/>
              <a:gd name="connsiteY1" fmla="*/ 58738 h 61932"/>
              <a:gd name="connsiteX2" fmla="*/ 348607 w 348607"/>
              <a:gd name="connsiteY2" fmla="*/ 0 h 61932"/>
              <a:gd name="connsiteX0" fmla="*/ 0 w 348607"/>
              <a:gd name="connsiteY0" fmla="*/ 61119 h 68945"/>
              <a:gd name="connsiteX1" fmla="*/ 185211 w 348607"/>
              <a:gd name="connsiteY1" fmla="*/ 58738 h 68945"/>
              <a:gd name="connsiteX2" fmla="*/ 348607 w 348607"/>
              <a:gd name="connsiteY2" fmla="*/ 0 h 68945"/>
              <a:gd name="connsiteX0" fmla="*/ 0 w 388708"/>
              <a:gd name="connsiteY0" fmla="*/ 1587 h 58739"/>
              <a:gd name="connsiteX1" fmla="*/ 225312 w 388708"/>
              <a:gd name="connsiteY1" fmla="*/ 58738 h 58739"/>
              <a:gd name="connsiteX2" fmla="*/ 388708 w 388708"/>
              <a:gd name="connsiteY2" fmla="*/ 0 h 58739"/>
              <a:gd name="connsiteX0" fmla="*/ 0 w 388708"/>
              <a:gd name="connsiteY0" fmla="*/ 1587 h 58740"/>
              <a:gd name="connsiteX1" fmla="*/ 225312 w 388708"/>
              <a:gd name="connsiteY1" fmla="*/ 58738 h 58740"/>
              <a:gd name="connsiteX2" fmla="*/ 388708 w 388708"/>
              <a:gd name="connsiteY2" fmla="*/ 0 h 58740"/>
              <a:gd name="connsiteX0" fmla="*/ 0 w 388708"/>
              <a:gd name="connsiteY0" fmla="*/ 1587 h 56358"/>
              <a:gd name="connsiteX1" fmla="*/ 208907 w 388708"/>
              <a:gd name="connsiteY1" fmla="*/ 56356 h 56358"/>
              <a:gd name="connsiteX2" fmla="*/ 388708 w 388708"/>
              <a:gd name="connsiteY2" fmla="*/ 0 h 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708" h="56358">
                <a:moveTo>
                  <a:pt x="0" y="1587"/>
                </a:moveTo>
                <a:cubicBezTo>
                  <a:pt x="77376" y="38629"/>
                  <a:pt x="144122" y="56620"/>
                  <a:pt x="208907" y="56356"/>
                </a:cubicBezTo>
                <a:cubicBezTo>
                  <a:pt x="273692" y="56092"/>
                  <a:pt x="350490" y="8268"/>
                  <a:pt x="388708" y="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orme libre 22"/>
          <p:cNvSpPr/>
          <p:nvPr/>
        </p:nvSpPr>
        <p:spPr bwMode="auto">
          <a:xfrm>
            <a:off x="3913506" y="2570342"/>
            <a:ext cx="79375" cy="6032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3" h="10000">
                <a:moveTo>
                  <a:pt x="3" y="0"/>
                </a:moveTo>
                <a:cubicBezTo>
                  <a:pt x="-77" y="7979"/>
                  <a:pt x="1101" y="9056"/>
                  <a:pt x="10003" y="1000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Forme libre 23"/>
          <p:cNvSpPr/>
          <p:nvPr/>
        </p:nvSpPr>
        <p:spPr bwMode="auto">
          <a:xfrm>
            <a:off x="4232594" y="2616379"/>
            <a:ext cx="244475" cy="1587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2890">
                <a:moveTo>
                  <a:pt x="0" y="0"/>
                </a:moveTo>
                <a:cubicBezTo>
                  <a:pt x="4741" y="6353"/>
                  <a:pt x="6560" y="-149"/>
                  <a:pt x="10000" y="2497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Forme libre 24"/>
          <p:cNvSpPr/>
          <p:nvPr/>
        </p:nvSpPr>
        <p:spPr bwMode="auto">
          <a:xfrm flipV="1">
            <a:off x="6062981" y="2676704"/>
            <a:ext cx="292100" cy="112713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Forme libre 25"/>
          <p:cNvSpPr/>
          <p:nvPr/>
        </p:nvSpPr>
        <p:spPr bwMode="auto">
          <a:xfrm flipV="1">
            <a:off x="6396356" y="2714804"/>
            <a:ext cx="201613" cy="24288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726" h="84965">
                <a:moveTo>
                  <a:pt x="0" y="84965"/>
                </a:moveTo>
                <a:cubicBezTo>
                  <a:pt x="166713" y="83530"/>
                  <a:pt x="285072" y="77661"/>
                  <a:pt x="370026" y="63500"/>
                </a:cubicBezTo>
                <a:cubicBezTo>
                  <a:pt x="454980" y="49339"/>
                  <a:pt x="509726" y="0"/>
                  <a:pt x="509726" y="0"/>
                </a:cubicBezTo>
                <a:lnTo>
                  <a:pt x="509726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Forme libre 26"/>
          <p:cNvSpPr/>
          <p:nvPr/>
        </p:nvSpPr>
        <p:spPr bwMode="auto">
          <a:xfrm flipV="1">
            <a:off x="5923281" y="2567167"/>
            <a:ext cx="328613" cy="9207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orme libre 27"/>
          <p:cNvSpPr/>
          <p:nvPr/>
        </p:nvSpPr>
        <p:spPr bwMode="auto">
          <a:xfrm flipV="1">
            <a:off x="6264594" y="2465567"/>
            <a:ext cx="300037" cy="23812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  <a:gd name="connsiteX0" fmla="*/ 0 w 629909"/>
              <a:gd name="connsiteY0" fmla="*/ 86858 h 86858"/>
              <a:gd name="connsiteX1" fmla="*/ 370026 w 629909"/>
              <a:gd name="connsiteY1" fmla="*/ 65393 h 86858"/>
              <a:gd name="connsiteX2" fmla="*/ 509726 w 629909"/>
              <a:gd name="connsiteY2" fmla="*/ 1893 h 86858"/>
              <a:gd name="connsiteX3" fmla="*/ 629909 w 629909"/>
              <a:gd name="connsiteY3" fmla="*/ 18268 h 86858"/>
              <a:gd name="connsiteX0" fmla="*/ 0 w 629909"/>
              <a:gd name="connsiteY0" fmla="*/ 68590 h 68590"/>
              <a:gd name="connsiteX1" fmla="*/ 370026 w 629909"/>
              <a:gd name="connsiteY1" fmla="*/ 47125 h 68590"/>
              <a:gd name="connsiteX2" fmla="*/ 629909 w 629909"/>
              <a:gd name="connsiteY2" fmla="*/ 0 h 6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909" h="68590">
                <a:moveTo>
                  <a:pt x="0" y="68590"/>
                </a:moveTo>
                <a:cubicBezTo>
                  <a:pt x="166713" y="67155"/>
                  <a:pt x="265041" y="58557"/>
                  <a:pt x="370026" y="47125"/>
                </a:cubicBezTo>
                <a:cubicBezTo>
                  <a:pt x="475011" y="35693"/>
                  <a:pt x="575767" y="9818"/>
                  <a:pt x="629909" y="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Connecteur droit 28"/>
          <p:cNvCxnSpPr/>
          <p:nvPr/>
        </p:nvCxnSpPr>
        <p:spPr bwMode="auto">
          <a:xfrm flipV="1">
            <a:off x="6456681" y="3035479"/>
            <a:ext cx="165100" cy="123825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/>
          <p:cNvSpPr/>
          <p:nvPr/>
        </p:nvSpPr>
        <p:spPr bwMode="auto">
          <a:xfrm>
            <a:off x="6515419" y="3073579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ectangle 27844"/>
          <p:cNvSpPr>
            <a:spLocks noChangeArrowheads="1"/>
          </p:cNvSpPr>
          <p:nvPr/>
        </p:nvSpPr>
        <p:spPr bwMode="auto">
          <a:xfrm>
            <a:off x="6789054" y="2527479"/>
            <a:ext cx="1159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P = 800 mbar</a:t>
            </a:r>
            <a:endParaRPr lang="en-US" sz="1400"/>
          </a:p>
        </p:txBody>
      </p:sp>
      <p:sp>
        <p:nvSpPr>
          <p:cNvPr id="32" name="Rectangle 27845"/>
          <p:cNvSpPr>
            <a:spLocks noChangeArrowheads="1"/>
          </p:cNvSpPr>
          <p:nvPr/>
        </p:nvSpPr>
        <p:spPr bwMode="auto">
          <a:xfrm>
            <a:off x="4999356" y="1770242"/>
            <a:ext cx="10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T = 1550 °C</a:t>
            </a:r>
            <a:endParaRPr lang="en-US" sz="1400"/>
          </a:p>
        </p:txBody>
      </p:sp>
      <p:sp>
        <p:nvSpPr>
          <p:cNvPr id="33" name="Rectangle 27846"/>
          <p:cNvSpPr>
            <a:spLocks noChangeArrowheads="1"/>
          </p:cNvSpPr>
          <p:nvPr/>
        </p:nvSpPr>
        <p:spPr bwMode="auto">
          <a:xfrm>
            <a:off x="1503569" y="2251919"/>
            <a:ext cx="1651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Carrier gas:</a:t>
            </a:r>
            <a:endParaRPr lang="en-US" sz="1400" b="1" u="sng">
              <a:solidFill>
                <a:srgbClr val="000000"/>
              </a:solidFill>
            </a:endParaRPr>
          </a:p>
          <a:p>
            <a:pPr algn="ctr"/>
            <a:r>
              <a:rPr lang="en-US" sz="1400" b="1" u="sng">
                <a:solidFill>
                  <a:srgbClr val="000000"/>
                </a:solidFill>
              </a:rPr>
              <a:t>Hydrogen/Argon</a:t>
            </a:r>
          </a:p>
          <a:p>
            <a:pPr algn="ctr"/>
            <a:r>
              <a:rPr lang="en-US" sz="1400" b="1" smtClean="0">
                <a:solidFill>
                  <a:srgbClr val="000000"/>
                </a:solidFill>
              </a:rPr>
              <a:t>(</a:t>
            </a:r>
            <a:r>
              <a:rPr lang="en-US" sz="1400" b="1" smtClean="0">
                <a:solidFill>
                  <a:srgbClr val="000000"/>
                </a:solidFill>
              </a:rPr>
              <a:t>44</a:t>
            </a:r>
            <a:r>
              <a:rPr lang="en-US" sz="1400" b="1" smtClean="0">
                <a:solidFill>
                  <a:srgbClr val="000000"/>
                </a:solidFill>
              </a:rPr>
              <a:t> </a:t>
            </a:r>
            <a:r>
              <a:rPr lang="en-US" sz="1400" b="1">
                <a:solidFill>
                  <a:srgbClr val="000000"/>
                </a:solidFill>
              </a:rPr>
              <a:t>% H) </a:t>
            </a:r>
          </a:p>
        </p:txBody>
      </p:sp>
      <p:sp>
        <p:nvSpPr>
          <p:cNvPr id="34" name="Forme libre 33"/>
          <p:cNvSpPr/>
          <p:nvPr/>
        </p:nvSpPr>
        <p:spPr bwMode="auto">
          <a:xfrm>
            <a:off x="3086419" y="2159179"/>
            <a:ext cx="800100" cy="428625"/>
          </a:xfrm>
          <a:custGeom>
            <a:avLst/>
            <a:gdLst>
              <a:gd name="connsiteX0" fmla="*/ 0 w 800100"/>
              <a:gd name="connsiteY0" fmla="*/ 428625 h 428625"/>
              <a:gd name="connsiteX1" fmla="*/ 800100 w 800100"/>
              <a:gd name="connsiteY1" fmla="*/ 428625 h 428625"/>
              <a:gd name="connsiteX2" fmla="*/ 800100 w 800100"/>
              <a:gd name="connsiteY2" fmla="*/ 0 h 428625"/>
              <a:gd name="connsiteX3" fmla="*/ 792957 w 800100"/>
              <a:gd name="connsiteY3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428625">
                <a:moveTo>
                  <a:pt x="0" y="428625"/>
                </a:moveTo>
                <a:lnTo>
                  <a:pt x="800100" y="428625"/>
                </a:lnTo>
                <a:lnTo>
                  <a:pt x="800100" y="0"/>
                </a:lnTo>
                <a:lnTo>
                  <a:pt x="792957" y="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Forme libre 34"/>
          <p:cNvSpPr/>
          <p:nvPr/>
        </p:nvSpPr>
        <p:spPr bwMode="auto">
          <a:xfrm>
            <a:off x="3011806" y="2625904"/>
            <a:ext cx="252413" cy="79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  <a:gd name="connsiteX0" fmla="*/ 0 w 10000"/>
              <a:gd name="connsiteY0" fmla="*/ 0 h 8640"/>
              <a:gd name="connsiteX1" fmla="*/ 10000 w 10000"/>
              <a:gd name="connsiteY1" fmla="*/ 8640 h 8640"/>
              <a:gd name="connsiteX0" fmla="*/ 0 w 10292"/>
              <a:gd name="connsiteY0" fmla="*/ 4878 h 8085"/>
              <a:gd name="connsiteX1" fmla="*/ 10292 w 10292"/>
              <a:gd name="connsiteY1" fmla="*/ 2747 h 8085"/>
              <a:gd name="connsiteX0" fmla="*/ 0 w 10000"/>
              <a:gd name="connsiteY0" fmla="*/ 7250 h 7706"/>
              <a:gd name="connsiteX1" fmla="*/ 10000 w 10000"/>
              <a:gd name="connsiteY1" fmla="*/ 4615 h 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706">
                <a:moveTo>
                  <a:pt x="0" y="7250"/>
                </a:moveTo>
                <a:cubicBezTo>
                  <a:pt x="4985" y="10857"/>
                  <a:pt x="6658" y="-8492"/>
                  <a:pt x="10000" y="4615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 bwMode="auto">
          <a:xfrm rot="5400000">
            <a:off x="3792062" y="2226648"/>
            <a:ext cx="250825" cy="79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  <a:gd name="connsiteX0" fmla="*/ 0 w 10000"/>
              <a:gd name="connsiteY0" fmla="*/ 0 h 8640"/>
              <a:gd name="connsiteX1" fmla="*/ 10000 w 10000"/>
              <a:gd name="connsiteY1" fmla="*/ 8640 h 8640"/>
              <a:gd name="connsiteX0" fmla="*/ 0 w 10292"/>
              <a:gd name="connsiteY0" fmla="*/ 4878 h 8085"/>
              <a:gd name="connsiteX1" fmla="*/ 10292 w 10292"/>
              <a:gd name="connsiteY1" fmla="*/ 2747 h 8085"/>
              <a:gd name="connsiteX0" fmla="*/ 0 w 10000"/>
              <a:gd name="connsiteY0" fmla="*/ 7250 h 7706"/>
              <a:gd name="connsiteX1" fmla="*/ 10000 w 10000"/>
              <a:gd name="connsiteY1" fmla="*/ 4615 h 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706">
                <a:moveTo>
                  <a:pt x="0" y="7250"/>
                </a:moveTo>
                <a:cubicBezTo>
                  <a:pt x="4985" y="10857"/>
                  <a:pt x="6658" y="-8492"/>
                  <a:pt x="10000" y="4615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Forme libre 36"/>
          <p:cNvSpPr/>
          <p:nvPr/>
        </p:nvSpPr>
        <p:spPr bwMode="auto">
          <a:xfrm>
            <a:off x="3465831" y="2625904"/>
            <a:ext cx="250825" cy="79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  <a:gd name="connsiteX0" fmla="*/ 0 w 10000"/>
              <a:gd name="connsiteY0" fmla="*/ 0 h 8640"/>
              <a:gd name="connsiteX1" fmla="*/ 10000 w 10000"/>
              <a:gd name="connsiteY1" fmla="*/ 8640 h 8640"/>
              <a:gd name="connsiteX0" fmla="*/ 0 w 10292"/>
              <a:gd name="connsiteY0" fmla="*/ 4878 h 8085"/>
              <a:gd name="connsiteX1" fmla="*/ 10292 w 10292"/>
              <a:gd name="connsiteY1" fmla="*/ 2747 h 8085"/>
              <a:gd name="connsiteX0" fmla="*/ 0 w 10000"/>
              <a:gd name="connsiteY0" fmla="*/ 7250 h 7706"/>
              <a:gd name="connsiteX1" fmla="*/ 10000 w 10000"/>
              <a:gd name="connsiteY1" fmla="*/ 4615 h 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706">
                <a:moveTo>
                  <a:pt x="0" y="7250"/>
                </a:moveTo>
                <a:cubicBezTo>
                  <a:pt x="4985" y="10857"/>
                  <a:pt x="6658" y="-8492"/>
                  <a:pt x="10000" y="4615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27848"/>
          <p:cNvSpPr>
            <a:spLocks noChangeArrowheads="1"/>
          </p:cNvSpPr>
          <p:nvPr/>
        </p:nvSpPr>
        <p:spPr bwMode="auto">
          <a:xfrm>
            <a:off x="3417651" y="1601967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Precursor</a:t>
            </a:r>
          </a:p>
          <a:p>
            <a:pPr algn="ctr"/>
            <a:r>
              <a:rPr lang="en-US" sz="1400" b="1">
                <a:solidFill>
                  <a:srgbClr val="000000"/>
                </a:solidFill>
              </a:rPr>
              <a:t> C</a:t>
            </a:r>
            <a:r>
              <a:rPr lang="en-US" sz="1400" b="1" baseline="-25000">
                <a:solidFill>
                  <a:srgbClr val="000000"/>
                </a:solidFill>
              </a:rPr>
              <a:t>3</a:t>
            </a:r>
            <a:r>
              <a:rPr lang="en-US" sz="1400" b="1">
                <a:solidFill>
                  <a:srgbClr val="000000"/>
                </a:solidFill>
              </a:rPr>
              <a:t>H</a:t>
            </a:r>
            <a:r>
              <a:rPr lang="en-US" sz="1400" b="1" baseline="-25000">
                <a:solidFill>
                  <a:srgbClr val="000000"/>
                </a:solidFill>
              </a:rPr>
              <a:t>8</a:t>
            </a:r>
            <a:endParaRPr lang="en-US" sz="1400" b="1">
              <a:solidFill>
                <a:srgbClr val="000000"/>
              </a:solidFill>
            </a:endParaRPr>
          </a:p>
        </p:txBody>
      </p:sp>
      <p:grpSp>
        <p:nvGrpSpPr>
          <p:cNvPr id="40" name="Groupe 51"/>
          <p:cNvGrpSpPr/>
          <p:nvPr/>
        </p:nvGrpSpPr>
        <p:grpSpPr bwMode="auto">
          <a:xfrm>
            <a:off x="3822300" y="2268306"/>
            <a:ext cx="199384" cy="216024"/>
            <a:chOff x="1868848" y="4364885"/>
            <a:chExt cx="237701" cy="257539"/>
          </a:xfrm>
          <a:solidFill>
            <a:schemeClr val="bg1">
              <a:lumMod val="65000"/>
            </a:schemeClr>
          </a:solidFill>
        </p:grpSpPr>
        <p:sp>
          <p:nvSpPr>
            <p:cNvPr id="41" name="Triangle isocèle 40"/>
            <p:cNvSpPr/>
            <p:nvPr/>
          </p:nvSpPr>
          <p:spPr>
            <a:xfrm rot="5400000">
              <a:off x="1795620" y="4438332"/>
              <a:ext cx="257320" cy="110863"/>
            </a:xfrm>
            <a:prstGeom prst="triangl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Triangle isocèle 41"/>
            <p:cNvSpPr/>
            <p:nvPr/>
          </p:nvSpPr>
          <p:spPr>
            <a:xfrm rot="5400000" flipV="1">
              <a:off x="1917138" y="4432793"/>
              <a:ext cx="257320" cy="121503"/>
            </a:xfrm>
            <a:prstGeom prst="triangl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85380" y="4180969"/>
            <a:ext cx="1714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>
                <a:cs typeface="Arial" charset="0"/>
              </a:rPr>
              <a:t>Semi-insulating 0.16° off-axis 6H-SiC substrate</a:t>
            </a:r>
          </a:p>
        </p:txBody>
      </p:sp>
      <p:pic>
        <p:nvPicPr>
          <p:cNvPr id="45" name="Picture 4" descr="cr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16" y="5291607"/>
            <a:ext cx="1318206" cy="6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16" y="6056524"/>
            <a:ext cx="1291119" cy="6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Connecteur droit avec flèche 46"/>
          <p:cNvCxnSpPr>
            <a:endCxn id="44" idx="2"/>
          </p:cNvCxnSpPr>
          <p:nvPr/>
        </p:nvCxnSpPr>
        <p:spPr>
          <a:xfrm flipH="1" flipV="1">
            <a:off x="942838" y="4642634"/>
            <a:ext cx="957036" cy="110447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er 47"/>
          <p:cNvGrpSpPr>
            <a:grpSpLocks/>
          </p:cNvGrpSpPr>
          <p:nvPr/>
        </p:nvGrpSpPr>
        <p:grpSpPr bwMode="auto">
          <a:xfrm>
            <a:off x="4384054" y="5494686"/>
            <a:ext cx="1087438" cy="796925"/>
            <a:chOff x="6130925" y="5111750"/>
            <a:chExt cx="1087438" cy="796925"/>
          </a:xfrm>
        </p:grpSpPr>
        <p:sp>
          <p:nvSpPr>
            <p:cNvPr id="49" name="Ellipse 48"/>
            <p:cNvSpPr/>
            <p:nvPr/>
          </p:nvSpPr>
          <p:spPr bwMode="auto">
            <a:xfrm>
              <a:off x="619125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Ellipse 49"/>
            <p:cNvSpPr/>
            <p:nvPr/>
          </p:nvSpPr>
          <p:spPr bwMode="auto">
            <a:xfrm>
              <a:off x="631031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Ellipse 50"/>
            <p:cNvSpPr/>
            <p:nvPr/>
          </p:nvSpPr>
          <p:spPr bwMode="auto">
            <a:xfrm>
              <a:off x="6432550" y="5327650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Ellipse 51"/>
            <p:cNvSpPr/>
            <p:nvPr/>
          </p:nvSpPr>
          <p:spPr bwMode="auto">
            <a:xfrm>
              <a:off x="655320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667226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Ellipse 53"/>
            <p:cNvSpPr/>
            <p:nvPr/>
          </p:nvSpPr>
          <p:spPr bwMode="auto">
            <a:xfrm>
              <a:off x="679291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Ellipse 54"/>
            <p:cNvSpPr/>
            <p:nvPr/>
          </p:nvSpPr>
          <p:spPr bwMode="auto">
            <a:xfrm>
              <a:off x="691356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703421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Ellipse 56"/>
            <p:cNvSpPr/>
            <p:nvPr/>
          </p:nvSpPr>
          <p:spPr bwMode="auto">
            <a:xfrm>
              <a:off x="715645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Ellipse 57"/>
            <p:cNvSpPr/>
            <p:nvPr/>
          </p:nvSpPr>
          <p:spPr bwMode="auto">
            <a:xfrm>
              <a:off x="613092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Ellipse 58"/>
            <p:cNvSpPr/>
            <p:nvPr/>
          </p:nvSpPr>
          <p:spPr bwMode="auto">
            <a:xfrm>
              <a:off x="6251575" y="5400675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637222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649128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6611938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Ellipse 62"/>
            <p:cNvSpPr/>
            <p:nvPr/>
          </p:nvSpPr>
          <p:spPr bwMode="auto">
            <a:xfrm>
              <a:off x="6732588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Ellipse 63"/>
            <p:cNvSpPr/>
            <p:nvPr/>
          </p:nvSpPr>
          <p:spPr bwMode="auto">
            <a:xfrm>
              <a:off x="685323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697388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Ellipse 65"/>
            <p:cNvSpPr/>
            <p:nvPr/>
          </p:nvSpPr>
          <p:spPr bwMode="auto">
            <a:xfrm>
              <a:off x="709453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Ellipse 66"/>
            <p:cNvSpPr/>
            <p:nvPr/>
          </p:nvSpPr>
          <p:spPr bwMode="auto">
            <a:xfrm>
              <a:off x="619125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" name="Ellipse 67"/>
            <p:cNvSpPr/>
            <p:nvPr/>
          </p:nvSpPr>
          <p:spPr bwMode="auto">
            <a:xfrm>
              <a:off x="631031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" name="Ellipse 68"/>
            <p:cNvSpPr/>
            <p:nvPr/>
          </p:nvSpPr>
          <p:spPr bwMode="auto">
            <a:xfrm>
              <a:off x="6432550" y="54737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0" name="Ellipse 69"/>
            <p:cNvSpPr/>
            <p:nvPr/>
          </p:nvSpPr>
          <p:spPr bwMode="auto">
            <a:xfrm>
              <a:off x="655320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667226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679291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691356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703421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715645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613092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6251575" y="5545138"/>
              <a:ext cx="58738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8" name="Ellipse 77"/>
            <p:cNvSpPr/>
            <p:nvPr/>
          </p:nvSpPr>
          <p:spPr bwMode="auto">
            <a:xfrm>
              <a:off x="637222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649128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Ellipse 79"/>
            <p:cNvSpPr/>
            <p:nvPr/>
          </p:nvSpPr>
          <p:spPr bwMode="auto">
            <a:xfrm>
              <a:off x="6611938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1" name="Ellipse 80"/>
            <p:cNvSpPr/>
            <p:nvPr/>
          </p:nvSpPr>
          <p:spPr bwMode="auto">
            <a:xfrm>
              <a:off x="6732588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2" name="Ellipse 81"/>
            <p:cNvSpPr/>
            <p:nvPr/>
          </p:nvSpPr>
          <p:spPr bwMode="auto">
            <a:xfrm>
              <a:off x="685323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3" name="Ellipse 82"/>
            <p:cNvSpPr/>
            <p:nvPr/>
          </p:nvSpPr>
          <p:spPr bwMode="auto">
            <a:xfrm>
              <a:off x="697388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709453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5" name="Ellipse 84"/>
            <p:cNvSpPr/>
            <p:nvPr/>
          </p:nvSpPr>
          <p:spPr bwMode="auto">
            <a:xfrm>
              <a:off x="619125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6" name="Ellipse 85"/>
            <p:cNvSpPr/>
            <p:nvPr/>
          </p:nvSpPr>
          <p:spPr bwMode="auto">
            <a:xfrm>
              <a:off x="631031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7" name="Ellipse 86"/>
            <p:cNvSpPr/>
            <p:nvPr/>
          </p:nvSpPr>
          <p:spPr bwMode="auto">
            <a:xfrm>
              <a:off x="6432550" y="561975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Ellipse 87"/>
            <p:cNvSpPr/>
            <p:nvPr/>
          </p:nvSpPr>
          <p:spPr bwMode="auto">
            <a:xfrm>
              <a:off x="655320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9" name="Ellipse 88"/>
            <p:cNvSpPr/>
            <p:nvPr/>
          </p:nvSpPr>
          <p:spPr bwMode="auto">
            <a:xfrm>
              <a:off x="667226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0" name="Ellipse 89"/>
            <p:cNvSpPr/>
            <p:nvPr/>
          </p:nvSpPr>
          <p:spPr bwMode="auto">
            <a:xfrm>
              <a:off x="679291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1" name="Ellipse 90"/>
            <p:cNvSpPr/>
            <p:nvPr/>
          </p:nvSpPr>
          <p:spPr bwMode="auto">
            <a:xfrm>
              <a:off x="691356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2" name="Ellipse 91"/>
            <p:cNvSpPr/>
            <p:nvPr/>
          </p:nvSpPr>
          <p:spPr bwMode="auto">
            <a:xfrm>
              <a:off x="703421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3" name="Ellipse 92"/>
            <p:cNvSpPr/>
            <p:nvPr/>
          </p:nvSpPr>
          <p:spPr bwMode="auto">
            <a:xfrm>
              <a:off x="715645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613092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Ellipse 94"/>
            <p:cNvSpPr/>
            <p:nvPr/>
          </p:nvSpPr>
          <p:spPr bwMode="auto">
            <a:xfrm>
              <a:off x="6251575" y="5691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Ellipse 95"/>
            <p:cNvSpPr/>
            <p:nvPr/>
          </p:nvSpPr>
          <p:spPr bwMode="auto">
            <a:xfrm>
              <a:off x="637222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Ellipse 96"/>
            <p:cNvSpPr/>
            <p:nvPr/>
          </p:nvSpPr>
          <p:spPr bwMode="auto">
            <a:xfrm>
              <a:off x="649128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Ellipse 97"/>
            <p:cNvSpPr/>
            <p:nvPr/>
          </p:nvSpPr>
          <p:spPr bwMode="auto">
            <a:xfrm>
              <a:off x="6611938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Ellipse 98"/>
            <p:cNvSpPr/>
            <p:nvPr/>
          </p:nvSpPr>
          <p:spPr bwMode="auto">
            <a:xfrm>
              <a:off x="6732588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Ellipse 99"/>
            <p:cNvSpPr/>
            <p:nvPr/>
          </p:nvSpPr>
          <p:spPr bwMode="auto">
            <a:xfrm>
              <a:off x="685323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Ellipse 100"/>
            <p:cNvSpPr/>
            <p:nvPr/>
          </p:nvSpPr>
          <p:spPr bwMode="auto">
            <a:xfrm>
              <a:off x="697388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Ellipse 101"/>
            <p:cNvSpPr/>
            <p:nvPr/>
          </p:nvSpPr>
          <p:spPr bwMode="auto">
            <a:xfrm>
              <a:off x="709453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Ellipse 102"/>
            <p:cNvSpPr/>
            <p:nvPr/>
          </p:nvSpPr>
          <p:spPr bwMode="auto">
            <a:xfrm>
              <a:off x="619125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4" name="Ellipse 103"/>
            <p:cNvSpPr/>
            <p:nvPr/>
          </p:nvSpPr>
          <p:spPr bwMode="auto">
            <a:xfrm>
              <a:off x="631031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5" name="Ellipse 104"/>
            <p:cNvSpPr/>
            <p:nvPr/>
          </p:nvSpPr>
          <p:spPr bwMode="auto">
            <a:xfrm>
              <a:off x="6432550" y="57658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6" name="Ellipse 105"/>
            <p:cNvSpPr/>
            <p:nvPr/>
          </p:nvSpPr>
          <p:spPr bwMode="auto">
            <a:xfrm>
              <a:off x="655320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7" name="Ellipse 106"/>
            <p:cNvSpPr/>
            <p:nvPr/>
          </p:nvSpPr>
          <p:spPr bwMode="auto">
            <a:xfrm>
              <a:off x="667226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Ellipse 107"/>
            <p:cNvSpPr/>
            <p:nvPr/>
          </p:nvSpPr>
          <p:spPr bwMode="auto">
            <a:xfrm>
              <a:off x="679291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Ellipse 108"/>
            <p:cNvSpPr/>
            <p:nvPr/>
          </p:nvSpPr>
          <p:spPr bwMode="auto">
            <a:xfrm>
              <a:off x="691356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Ellipse 109"/>
            <p:cNvSpPr/>
            <p:nvPr/>
          </p:nvSpPr>
          <p:spPr bwMode="auto">
            <a:xfrm>
              <a:off x="703421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Ellipse 110"/>
            <p:cNvSpPr/>
            <p:nvPr/>
          </p:nvSpPr>
          <p:spPr bwMode="auto">
            <a:xfrm>
              <a:off x="715645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2" name="Ellipse 111"/>
            <p:cNvSpPr/>
            <p:nvPr/>
          </p:nvSpPr>
          <p:spPr bwMode="auto">
            <a:xfrm>
              <a:off x="613092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3" name="Ellipse 112"/>
            <p:cNvSpPr/>
            <p:nvPr/>
          </p:nvSpPr>
          <p:spPr bwMode="auto">
            <a:xfrm>
              <a:off x="6251575" y="583723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4" name="Ellipse 113"/>
            <p:cNvSpPr/>
            <p:nvPr/>
          </p:nvSpPr>
          <p:spPr bwMode="auto">
            <a:xfrm>
              <a:off x="637222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5" name="Ellipse 114"/>
            <p:cNvSpPr/>
            <p:nvPr/>
          </p:nvSpPr>
          <p:spPr bwMode="auto">
            <a:xfrm>
              <a:off x="649128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Ellipse 115"/>
            <p:cNvSpPr/>
            <p:nvPr/>
          </p:nvSpPr>
          <p:spPr bwMode="auto">
            <a:xfrm>
              <a:off x="6611938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Ellipse 116"/>
            <p:cNvSpPr/>
            <p:nvPr/>
          </p:nvSpPr>
          <p:spPr bwMode="auto">
            <a:xfrm>
              <a:off x="6732588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Ellipse 117"/>
            <p:cNvSpPr/>
            <p:nvPr/>
          </p:nvSpPr>
          <p:spPr bwMode="auto">
            <a:xfrm>
              <a:off x="685323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Ellipse 118"/>
            <p:cNvSpPr/>
            <p:nvPr/>
          </p:nvSpPr>
          <p:spPr bwMode="auto">
            <a:xfrm>
              <a:off x="697388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0" name="Ellipse 119"/>
            <p:cNvSpPr/>
            <p:nvPr/>
          </p:nvSpPr>
          <p:spPr bwMode="auto">
            <a:xfrm>
              <a:off x="709453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1" name="Ellipse 120"/>
            <p:cNvSpPr/>
            <p:nvPr/>
          </p:nvSpPr>
          <p:spPr bwMode="auto">
            <a:xfrm>
              <a:off x="613092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2" name="Ellipse 121"/>
            <p:cNvSpPr/>
            <p:nvPr/>
          </p:nvSpPr>
          <p:spPr bwMode="auto">
            <a:xfrm>
              <a:off x="6251575" y="5327650"/>
              <a:ext cx="58738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" name="Ellipse 122"/>
            <p:cNvSpPr/>
            <p:nvPr/>
          </p:nvSpPr>
          <p:spPr bwMode="auto">
            <a:xfrm>
              <a:off x="637222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Ellipse 123"/>
            <p:cNvSpPr/>
            <p:nvPr/>
          </p:nvSpPr>
          <p:spPr bwMode="auto">
            <a:xfrm>
              <a:off x="649128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Ellipse 124"/>
            <p:cNvSpPr/>
            <p:nvPr/>
          </p:nvSpPr>
          <p:spPr bwMode="auto">
            <a:xfrm>
              <a:off x="6611938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Ellipse 125"/>
            <p:cNvSpPr/>
            <p:nvPr/>
          </p:nvSpPr>
          <p:spPr bwMode="auto">
            <a:xfrm>
              <a:off x="6732588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Ellipse 126"/>
            <p:cNvSpPr/>
            <p:nvPr/>
          </p:nvSpPr>
          <p:spPr bwMode="auto">
            <a:xfrm>
              <a:off x="685323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8" name="Ellipse 127"/>
            <p:cNvSpPr/>
            <p:nvPr/>
          </p:nvSpPr>
          <p:spPr bwMode="auto">
            <a:xfrm>
              <a:off x="697388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9" name="Ellipse 128"/>
            <p:cNvSpPr/>
            <p:nvPr/>
          </p:nvSpPr>
          <p:spPr bwMode="auto">
            <a:xfrm>
              <a:off x="709453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0" name="Ellipse 129"/>
            <p:cNvSpPr/>
            <p:nvPr/>
          </p:nvSpPr>
          <p:spPr bwMode="auto">
            <a:xfrm>
              <a:off x="619125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1" name="Ellipse 130"/>
            <p:cNvSpPr/>
            <p:nvPr/>
          </p:nvSpPr>
          <p:spPr bwMode="auto">
            <a:xfrm>
              <a:off x="631031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2" name="Ellipse 131"/>
            <p:cNvSpPr/>
            <p:nvPr/>
          </p:nvSpPr>
          <p:spPr bwMode="auto">
            <a:xfrm>
              <a:off x="6432550" y="5400675"/>
              <a:ext cx="58738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" name="Ellipse 132"/>
            <p:cNvSpPr/>
            <p:nvPr/>
          </p:nvSpPr>
          <p:spPr bwMode="auto">
            <a:xfrm>
              <a:off x="655320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4" name="Ellipse 133"/>
            <p:cNvSpPr/>
            <p:nvPr/>
          </p:nvSpPr>
          <p:spPr bwMode="auto">
            <a:xfrm>
              <a:off x="667226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5" name="Ellipse 134"/>
            <p:cNvSpPr/>
            <p:nvPr/>
          </p:nvSpPr>
          <p:spPr bwMode="auto">
            <a:xfrm>
              <a:off x="679291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6" name="Ellipse 135"/>
            <p:cNvSpPr/>
            <p:nvPr/>
          </p:nvSpPr>
          <p:spPr bwMode="auto">
            <a:xfrm>
              <a:off x="691356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7" name="Ellipse 136"/>
            <p:cNvSpPr/>
            <p:nvPr/>
          </p:nvSpPr>
          <p:spPr bwMode="auto">
            <a:xfrm>
              <a:off x="703421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8" name="Ellipse 137"/>
            <p:cNvSpPr/>
            <p:nvPr/>
          </p:nvSpPr>
          <p:spPr bwMode="auto">
            <a:xfrm>
              <a:off x="715645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9" name="Ellipse 138"/>
            <p:cNvSpPr/>
            <p:nvPr/>
          </p:nvSpPr>
          <p:spPr bwMode="auto">
            <a:xfrm>
              <a:off x="613092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0" name="Ellipse 139"/>
            <p:cNvSpPr/>
            <p:nvPr/>
          </p:nvSpPr>
          <p:spPr bwMode="auto">
            <a:xfrm>
              <a:off x="6251575" y="5473700"/>
              <a:ext cx="587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Ellipse 140"/>
            <p:cNvSpPr/>
            <p:nvPr/>
          </p:nvSpPr>
          <p:spPr bwMode="auto">
            <a:xfrm>
              <a:off x="637222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2" name="Ellipse 141"/>
            <p:cNvSpPr/>
            <p:nvPr/>
          </p:nvSpPr>
          <p:spPr bwMode="auto">
            <a:xfrm>
              <a:off x="649128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3" name="Ellipse 142"/>
            <p:cNvSpPr/>
            <p:nvPr/>
          </p:nvSpPr>
          <p:spPr bwMode="auto">
            <a:xfrm>
              <a:off x="6611938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Ellipse 143"/>
            <p:cNvSpPr/>
            <p:nvPr/>
          </p:nvSpPr>
          <p:spPr bwMode="auto">
            <a:xfrm>
              <a:off x="6732588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Ellipse 144"/>
            <p:cNvSpPr/>
            <p:nvPr/>
          </p:nvSpPr>
          <p:spPr bwMode="auto">
            <a:xfrm>
              <a:off x="685323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6" name="Ellipse 145"/>
            <p:cNvSpPr/>
            <p:nvPr/>
          </p:nvSpPr>
          <p:spPr bwMode="auto">
            <a:xfrm>
              <a:off x="697388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7" name="Ellipse 146"/>
            <p:cNvSpPr/>
            <p:nvPr/>
          </p:nvSpPr>
          <p:spPr bwMode="auto">
            <a:xfrm>
              <a:off x="709453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8" name="Ellipse 147"/>
            <p:cNvSpPr/>
            <p:nvPr/>
          </p:nvSpPr>
          <p:spPr bwMode="auto">
            <a:xfrm>
              <a:off x="619125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9" name="Ellipse 148"/>
            <p:cNvSpPr/>
            <p:nvPr/>
          </p:nvSpPr>
          <p:spPr bwMode="auto">
            <a:xfrm>
              <a:off x="631031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0" name="Ellipse 149"/>
            <p:cNvSpPr/>
            <p:nvPr/>
          </p:nvSpPr>
          <p:spPr bwMode="auto">
            <a:xfrm>
              <a:off x="6432550" y="5545138"/>
              <a:ext cx="58738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1" name="Ellipse 150"/>
            <p:cNvSpPr/>
            <p:nvPr/>
          </p:nvSpPr>
          <p:spPr bwMode="auto">
            <a:xfrm>
              <a:off x="655320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2" name="Ellipse 151"/>
            <p:cNvSpPr/>
            <p:nvPr/>
          </p:nvSpPr>
          <p:spPr bwMode="auto">
            <a:xfrm>
              <a:off x="667226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" name="Ellipse 152"/>
            <p:cNvSpPr/>
            <p:nvPr/>
          </p:nvSpPr>
          <p:spPr bwMode="auto">
            <a:xfrm>
              <a:off x="679291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4" name="Ellipse 153"/>
            <p:cNvSpPr/>
            <p:nvPr/>
          </p:nvSpPr>
          <p:spPr bwMode="auto">
            <a:xfrm>
              <a:off x="691356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5" name="Ellipse 154"/>
            <p:cNvSpPr/>
            <p:nvPr/>
          </p:nvSpPr>
          <p:spPr bwMode="auto">
            <a:xfrm>
              <a:off x="703421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6" name="Ellipse 155"/>
            <p:cNvSpPr/>
            <p:nvPr/>
          </p:nvSpPr>
          <p:spPr bwMode="auto">
            <a:xfrm>
              <a:off x="715645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7" name="Ellipse 156"/>
            <p:cNvSpPr/>
            <p:nvPr/>
          </p:nvSpPr>
          <p:spPr bwMode="auto">
            <a:xfrm>
              <a:off x="613092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8" name="Ellipse 157"/>
            <p:cNvSpPr/>
            <p:nvPr/>
          </p:nvSpPr>
          <p:spPr bwMode="auto">
            <a:xfrm>
              <a:off x="6251575" y="5619750"/>
              <a:ext cx="587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9" name="Ellipse 158"/>
            <p:cNvSpPr/>
            <p:nvPr/>
          </p:nvSpPr>
          <p:spPr bwMode="auto">
            <a:xfrm>
              <a:off x="637222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0" name="Ellipse 159"/>
            <p:cNvSpPr/>
            <p:nvPr/>
          </p:nvSpPr>
          <p:spPr bwMode="auto">
            <a:xfrm>
              <a:off x="649128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1" name="Ellipse 160"/>
            <p:cNvSpPr/>
            <p:nvPr/>
          </p:nvSpPr>
          <p:spPr bwMode="auto">
            <a:xfrm>
              <a:off x="6611938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2" name="Ellipse 161"/>
            <p:cNvSpPr/>
            <p:nvPr/>
          </p:nvSpPr>
          <p:spPr bwMode="auto">
            <a:xfrm>
              <a:off x="6732588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3" name="Ellipse 162"/>
            <p:cNvSpPr/>
            <p:nvPr/>
          </p:nvSpPr>
          <p:spPr bwMode="auto">
            <a:xfrm>
              <a:off x="685323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4" name="Ellipse 163"/>
            <p:cNvSpPr/>
            <p:nvPr/>
          </p:nvSpPr>
          <p:spPr bwMode="auto">
            <a:xfrm>
              <a:off x="697388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5" name="Ellipse 164"/>
            <p:cNvSpPr/>
            <p:nvPr/>
          </p:nvSpPr>
          <p:spPr bwMode="auto">
            <a:xfrm>
              <a:off x="709453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6" name="Ellipse 165"/>
            <p:cNvSpPr/>
            <p:nvPr/>
          </p:nvSpPr>
          <p:spPr bwMode="auto">
            <a:xfrm>
              <a:off x="619125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7" name="Ellipse 166"/>
            <p:cNvSpPr/>
            <p:nvPr/>
          </p:nvSpPr>
          <p:spPr bwMode="auto">
            <a:xfrm>
              <a:off x="631031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8" name="Ellipse 167"/>
            <p:cNvSpPr/>
            <p:nvPr/>
          </p:nvSpPr>
          <p:spPr bwMode="auto">
            <a:xfrm>
              <a:off x="6432550" y="569118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9" name="Ellipse 168"/>
            <p:cNvSpPr/>
            <p:nvPr/>
          </p:nvSpPr>
          <p:spPr bwMode="auto">
            <a:xfrm>
              <a:off x="655320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0" name="Ellipse 169"/>
            <p:cNvSpPr/>
            <p:nvPr/>
          </p:nvSpPr>
          <p:spPr bwMode="auto">
            <a:xfrm>
              <a:off x="667226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1" name="Ellipse 170"/>
            <p:cNvSpPr/>
            <p:nvPr/>
          </p:nvSpPr>
          <p:spPr bwMode="auto">
            <a:xfrm>
              <a:off x="679291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2" name="Ellipse 171"/>
            <p:cNvSpPr/>
            <p:nvPr/>
          </p:nvSpPr>
          <p:spPr bwMode="auto">
            <a:xfrm>
              <a:off x="691356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3" name="Ellipse 172"/>
            <p:cNvSpPr/>
            <p:nvPr/>
          </p:nvSpPr>
          <p:spPr bwMode="auto">
            <a:xfrm>
              <a:off x="703421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" name="Ellipse 173"/>
            <p:cNvSpPr/>
            <p:nvPr/>
          </p:nvSpPr>
          <p:spPr bwMode="auto">
            <a:xfrm>
              <a:off x="715645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5" name="Ellipse 174"/>
            <p:cNvSpPr/>
            <p:nvPr/>
          </p:nvSpPr>
          <p:spPr bwMode="auto">
            <a:xfrm>
              <a:off x="613092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6" name="Ellipse 175"/>
            <p:cNvSpPr/>
            <p:nvPr/>
          </p:nvSpPr>
          <p:spPr bwMode="auto">
            <a:xfrm>
              <a:off x="6251575" y="5765800"/>
              <a:ext cx="587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7" name="Ellipse 176"/>
            <p:cNvSpPr/>
            <p:nvPr/>
          </p:nvSpPr>
          <p:spPr bwMode="auto">
            <a:xfrm>
              <a:off x="637222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8" name="Ellipse 177"/>
            <p:cNvSpPr/>
            <p:nvPr/>
          </p:nvSpPr>
          <p:spPr bwMode="auto">
            <a:xfrm>
              <a:off x="649128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9" name="Ellipse 178"/>
            <p:cNvSpPr/>
            <p:nvPr/>
          </p:nvSpPr>
          <p:spPr bwMode="auto">
            <a:xfrm>
              <a:off x="6611938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0" name="Ellipse 179"/>
            <p:cNvSpPr/>
            <p:nvPr/>
          </p:nvSpPr>
          <p:spPr bwMode="auto">
            <a:xfrm>
              <a:off x="6732588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1" name="Ellipse 180"/>
            <p:cNvSpPr/>
            <p:nvPr/>
          </p:nvSpPr>
          <p:spPr bwMode="auto">
            <a:xfrm>
              <a:off x="685323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2" name="Ellipse 181"/>
            <p:cNvSpPr/>
            <p:nvPr/>
          </p:nvSpPr>
          <p:spPr bwMode="auto">
            <a:xfrm>
              <a:off x="697388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3" name="Ellipse 182"/>
            <p:cNvSpPr/>
            <p:nvPr/>
          </p:nvSpPr>
          <p:spPr bwMode="auto">
            <a:xfrm>
              <a:off x="709453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" name="Ellipse 183"/>
            <p:cNvSpPr/>
            <p:nvPr/>
          </p:nvSpPr>
          <p:spPr bwMode="auto">
            <a:xfrm>
              <a:off x="619125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5" name="Ellipse 184"/>
            <p:cNvSpPr/>
            <p:nvPr/>
          </p:nvSpPr>
          <p:spPr bwMode="auto">
            <a:xfrm>
              <a:off x="631031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6" name="Ellipse 185"/>
            <p:cNvSpPr/>
            <p:nvPr/>
          </p:nvSpPr>
          <p:spPr bwMode="auto">
            <a:xfrm>
              <a:off x="6432550" y="583723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7" name="Ellipse 186"/>
            <p:cNvSpPr/>
            <p:nvPr/>
          </p:nvSpPr>
          <p:spPr bwMode="auto">
            <a:xfrm>
              <a:off x="655320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8" name="Ellipse 187"/>
            <p:cNvSpPr/>
            <p:nvPr/>
          </p:nvSpPr>
          <p:spPr bwMode="auto">
            <a:xfrm>
              <a:off x="667226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9" name="Ellipse 188"/>
            <p:cNvSpPr/>
            <p:nvPr/>
          </p:nvSpPr>
          <p:spPr bwMode="auto">
            <a:xfrm>
              <a:off x="679291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0" name="Ellipse 189"/>
            <p:cNvSpPr/>
            <p:nvPr/>
          </p:nvSpPr>
          <p:spPr bwMode="auto">
            <a:xfrm>
              <a:off x="691356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1" name="Ellipse 190"/>
            <p:cNvSpPr/>
            <p:nvPr/>
          </p:nvSpPr>
          <p:spPr bwMode="auto">
            <a:xfrm>
              <a:off x="703421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2" name="Ellipse 191"/>
            <p:cNvSpPr/>
            <p:nvPr/>
          </p:nvSpPr>
          <p:spPr bwMode="auto">
            <a:xfrm>
              <a:off x="715645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3" name="Ellipse 192"/>
            <p:cNvSpPr/>
            <p:nvPr/>
          </p:nvSpPr>
          <p:spPr bwMode="auto">
            <a:xfrm>
              <a:off x="6853238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" name="Ellipse 193"/>
            <p:cNvSpPr/>
            <p:nvPr/>
          </p:nvSpPr>
          <p:spPr bwMode="auto">
            <a:xfrm>
              <a:off x="7156450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5" name="Ellipse 194"/>
            <p:cNvSpPr/>
            <p:nvPr/>
          </p:nvSpPr>
          <p:spPr bwMode="auto">
            <a:xfrm>
              <a:off x="6973888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6" name="Ellipse 195"/>
            <p:cNvSpPr/>
            <p:nvPr/>
          </p:nvSpPr>
          <p:spPr bwMode="auto">
            <a:xfrm>
              <a:off x="6251575" y="5254625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7" name="Ellipse 196"/>
            <p:cNvSpPr/>
            <p:nvPr/>
          </p:nvSpPr>
          <p:spPr bwMode="auto">
            <a:xfrm>
              <a:off x="6432550" y="5254625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8" name="Ellipse 197"/>
            <p:cNvSpPr/>
            <p:nvPr/>
          </p:nvSpPr>
          <p:spPr bwMode="auto">
            <a:xfrm>
              <a:off x="6372225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9" name="Ellipse 198"/>
            <p:cNvSpPr/>
            <p:nvPr/>
          </p:nvSpPr>
          <p:spPr bwMode="auto">
            <a:xfrm>
              <a:off x="6432550" y="5183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0" name="Ellipse 199"/>
            <p:cNvSpPr/>
            <p:nvPr/>
          </p:nvSpPr>
          <p:spPr bwMode="auto">
            <a:xfrm>
              <a:off x="6732588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1" name="Ellipse 200"/>
            <p:cNvSpPr/>
            <p:nvPr/>
          </p:nvSpPr>
          <p:spPr bwMode="auto">
            <a:xfrm>
              <a:off x="6611938" y="525462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2" name="Ellipse 201"/>
            <p:cNvSpPr/>
            <p:nvPr/>
          </p:nvSpPr>
          <p:spPr bwMode="auto">
            <a:xfrm>
              <a:off x="6553200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3" name="Ellipse 202"/>
            <p:cNvSpPr/>
            <p:nvPr/>
          </p:nvSpPr>
          <p:spPr bwMode="auto">
            <a:xfrm>
              <a:off x="6973888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4" name="Ellipse 203"/>
            <p:cNvSpPr/>
            <p:nvPr/>
          </p:nvSpPr>
          <p:spPr bwMode="auto">
            <a:xfrm>
              <a:off x="6130925" y="525462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5" name="Ellipse 204"/>
            <p:cNvSpPr/>
            <p:nvPr/>
          </p:nvSpPr>
          <p:spPr bwMode="auto">
            <a:xfrm>
              <a:off x="6191250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6" name="Ellipse 205"/>
            <p:cNvSpPr/>
            <p:nvPr/>
          </p:nvSpPr>
          <p:spPr bwMode="auto">
            <a:xfrm>
              <a:off x="6251575" y="5183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7" name="Ellipse 206"/>
            <p:cNvSpPr/>
            <p:nvPr/>
          </p:nvSpPr>
          <p:spPr bwMode="auto">
            <a:xfrm>
              <a:off x="6372225" y="5111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8" name="Ellipse 207"/>
            <p:cNvSpPr/>
            <p:nvPr/>
          </p:nvSpPr>
          <p:spPr bwMode="auto">
            <a:xfrm>
              <a:off x="6792913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9" name="Ellipse 208"/>
            <p:cNvSpPr/>
            <p:nvPr/>
          </p:nvSpPr>
          <p:spPr bwMode="auto">
            <a:xfrm>
              <a:off x="6672263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0" name="Ellipse 209"/>
            <p:cNvSpPr/>
            <p:nvPr/>
          </p:nvSpPr>
          <p:spPr bwMode="auto">
            <a:xfrm>
              <a:off x="6913563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1" name="Ellipse 210"/>
            <p:cNvSpPr/>
            <p:nvPr/>
          </p:nvSpPr>
          <p:spPr bwMode="auto">
            <a:xfrm>
              <a:off x="7032625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2" name="Ellipse 211"/>
            <p:cNvSpPr/>
            <p:nvPr/>
          </p:nvSpPr>
          <p:spPr bwMode="auto">
            <a:xfrm>
              <a:off x="7094538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3" name="Ellipse 212"/>
            <p:cNvSpPr/>
            <p:nvPr/>
          </p:nvSpPr>
          <p:spPr bwMode="auto">
            <a:xfrm>
              <a:off x="6310313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4" name="Grouper 213"/>
          <p:cNvGrpSpPr>
            <a:grpSpLocks/>
          </p:cNvGrpSpPr>
          <p:nvPr/>
        </p:nvGrpSpPr>
        <p:grpSpPr bwMode="auto">
          <a:xfrm>
            <a:off x="1975817" y="5202586"/>
            <a:ext cx="1085850" cy="1089025"/>
            <a:chOff x="3722688" y="4819650"/>
            <a:chExt cx="1085850" cy="1089025"/>
          </a:xfrm>
        </p:grpSpPr>
        <p:sp>
          <p:nvSpPr>
            <p:cNvPr id="215" name="Ellipse 214"/>
            <p:cNvSpPr/>
            <p:nvPr/>
          </p:nvSpPr>
          <p:spPr bwMode="auto">
            <a:xfrm>
              <a:off x="378301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6" name="Ellipse 215"/>
            <p:cNvSpPr/>
            <p:nvPr/>
          </p:nvSpPr>
          <p:spPr bwMode="auto">
            <a:xfrm>
              <a:off x="390366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7" name="Ellipse 216"/>
            <p:cNvSpPr/>
            <p:nvPr/>
          </p:nvSpPr>
          <p:spPr bwMode="auto">
            <a:xfrm>
              <a:off x="402431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8" name="Ellipse 217"/>
            <p:cNvSpPr/>
            <p:nvPr/>
          </p:nvSpPr>
          <p:spPr bwMode="auto">
            <a:xfrm>
              <a:off x="414337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9" name="Ellipse 218"/>
            <p:cNvSpPr/>
            <p:nvPr/>
          </p:nvSpPr>
          <p:spPr bwMode="auto">
            <a:xfrm>
              <a:off x="4265613" y="5327650"/>
              <a:ext cx="58737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0" name="Ellipse 219"/>
            <p:cNvSpPr/>
            <p:nvPr/>
          </p:nvSpPr>
          <p:spPr bwMode="auto">
            <a:xfrm>
              <a:off x="438467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1" name="Ellipse 220"/>
            <p:cNvSpPr/>
            <p:nvPr/>
          </p:nvSpPr>
          <p:spPr bwMode="auto">
            <a:xfrm>
              <a:off x="450532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2" name="Ellipse 221"/>
            <p:cNvSpPr/>
            <p:nvPr/>
          </p:nvSpPr>
          <p:spPr bwMode="auto">
            <a:xfrm>
              <a:off x="462438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3" name="Ellipse 222"/>
            <p:cNvSpPr/>
            <p:nvPr/>
          </p:nvSpPr>
          <p:spPr bwMode="auto">
            <a:xfrm>
              <a:off x="474662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4" name="Ellipse 223"/>
            <p:cNvSpPr/>
            <p:nvPr/>
          </p:nvSpPr>
          <p:spPr bwMode="auto">
            <a:xfrm>
              <a:off x="372268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5" name="Ellipse 224"/>
            <p:cNvSpPr/>
            <p:nvPr/>
          </p:nvSpPr>
          <p:spPr bwMode="auto">
            <a:xfrm>
              <a:off x="384333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6" name="Ellipse 225"/>
            <p:cNvSpPr/>
            <p:nvPr/>
          </p:nvSpPr>
          <p:spPr bwMode="auto">
            <a:xfrm>
              <a:off x="3963988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7" name="Ellipse 226"/>
            <p:cNvSpPr/>
            <p:nvPr/>
          </p:nvSpPr>
          <p:spPr bwMode="auto">
            <a:xfrm>
              <a:off x="4084638" y="5400675"/>
              <a:ext cx="58737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8" name="Ellipse 227"/>
            <p:cNvSpPr/>
            <p:nvPr/>
          </p:nvSpPr>
          <p:spPr bwMode="auto">
            <a:xfrm>
              <a:off x="4203700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9" name="Ellipse 228"/>
            <p:cNvSpPr/>
            <p:nvPr/>
          </p:nvSpPr>
          <p:spPr bwMode="auto">
            <a:xfrm>
              <a:off x="4324350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0" name="Ellipse 229"/>
            <p:cNvSpPr/>
            <p:nvPr/>
          </p:nvSpPr>
          <p:spPr bwMode="auto">
            <a:xfrm>
              <a:off x="4445000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1" name="Ellipse 230"/>
            <p:cNvSpPr/>
            <p:nvPr/>
          </p:nvSpPr>
          <p:spPr bwMode="auto">
            <a:xfrm>
              <a:off x="4565650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2" name="Ellipse 231"/>
            <p:cNvSpPr/>
            <p:nvPr/>
          </p:nvSpPr>
          <p:spPr bwMode="auto">
            <a:xfrm>
              <a:off x="4686300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3" name="Ellipse 232"/>
            <p:cNvSpPr/>
            <p:nvPr/>
          </p:nvSpPr>
          <p:spPr bwMode="auto">
            <a:xfrm>
              <a:off x="378301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4" name="Ellipse 233"/>
            <p:cNvSpPr/>
            <p:nvPr/>
          </p:nvSpPr>
          <p:spPr bwMode="auto">
            <a:xfrm>
              <a:off x="390366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5" name="Ellipse 234"/>
            <p:cNvSpPr/>
            <p:nvPr/>
          </p:nvSpPr>
          <p:spPr bwMode="auto">
            <a:xfrm>
              <a:off x="402431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6" name="Ellipse 235"/>
            <p:cNvSpPr/>
            <p:nvPr/>
          </p:nvSpPr>
          <p:spPr bwMode="auto">
            <a:xfrm>
              <a:off x="414337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7" name="Ellipse 236"/>
            <p:cNvSpPr/>
            <p:nvPr/>
          </p:nvSpPr>
          <p:spPr bwMode="auto">
            <a:xfrm>
              <a:off x="4265613" y="54737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8" name="Ellipse 237"/>
            <p:cNvSpPr/>
            <p:nvPr/>
          </p:nvSpPr>
          <p:spPr bwMode="auto">
            <a:xfrm>
              <a:off x="438467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9" name="Ellipse 238"/>
            <p:cNvSpPr/>
            <p:nvPr/>
          </p:nvSpPr>
          <p:spPr bwMode="auto">
            <a:xfrm>
              <a:off x="450532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0" name="Ellipse 239"/>
            <p:cNvSpPr/>
            <p:nvPr/>
          </p:nvSpPr>
          <p:spPr bwMode="auto">
            <a:xfrm>
              <a:off x="462438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1" name="Ellipse 240"/>
            <p:cNvSpPr/>
            <p:nvPr/>
          </p:nvSpPr>
          <p:spPr bwMode="auto">
            <a:xfrm>
              <a:off x="474662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2" name="Ellipse 241"/>
            <p:cNvSpPr/>
            <p:nvPr/>
          </p:nvSpPr>
          <p:spPr bwMode="auto">
            <a:xfrm>
              <a:off x="372268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3" name="Ellipse 242"/>
            <p:cNvSpPr/>
            <p:nvPr/>
          </p:nvSpPr>
          <p:spPr bwMode="auto">
            <a:xfrm>
              <a:off x="384333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4" name="Ellipse 243"/>
            <p:cNvSpPr/>
            <p:nvPr/>
          </p:nvSpPr>
          <p:spPr bwMode="auto">
            <a:xfrm>
              <a:off x="3963988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" name="Ellipse 244"/>
            <p:cNvSpPr/>
            <p:nvPr/>
          </p:nvSpPr>
          <p:spPr bwMode="auto">
            <a:xfrm>
              <a:off x="4084638" y="5545138"/>
              <a:ext cx="58737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6" name="Ellipse 245"/>
            <p:cNvSpPr/>
            <p:nvPr/>
          </p:nvSpPr>
          <p:spPr bwMode="auto">
            <a:xfrm>
              <a:off x="4203700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7" name="Ellipse 246"/>
            <p:cNvSpPr/>
            <p:nvPr/>
          </p:nvSpPr>
          <p:spPr bwMode="auto">
            <a:xfrm>
              <a:off x="4324350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8" name="Ellipse 247"/>
            <p:cNvSpPr/>
            <p:nvPr/>
          </p:nvSpPr>
          <p:spPr bwMode="auto">
            <a:xfrm>
              <a:off x="4445000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9" name="Ellipse 248"/>
            <p:cNvSpPr/>
            <p:nvPr/>
          </p:nvSpPr>
          <p:spPr bwMode="auto">
            <a:xfrm>
              <a:off x="4565650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0" name="Ellipse 249"/>
            <p:cNvSpPr/>
            <p:nvPr/>
          </p:nvSpPr>
          <p:spPr bwMode="auto">
            <a:xfrm>
              <a:off x="4686300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1" name="Ellipse 250"/>
            <p:cNvSpPr/>
            <p:nvPr/>
          </p:nvSpPr>
          <p:spPr bwMode="auto">
            <a:xfrm>
              <a:off x="378301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2" name="Ellipse 251"/>
            <p:cNvSpPr/>
            <p:nvPr/>
          </p:nvSpPr>
          <p:spPr bwMode="auto">
            <a:xfrm>
              <a:off x="390366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3" name="Ellipse 252"/>
            <p:cNvSpPr/>
            <p:nvPr/>
          </p:nvSpPr>
          <p:spPr bwMode="auto">
            <a:xfrm>
              <a:off x="402431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4" name="Ellipse 253"/>
            <p:cNvSpPr/>
            <p:nvPr/>
          </p:nvSpPr>
          <p:spPr bwMode="auto">
            <a:xfrm>
              <a:off x="414337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5" name="Ellipse 254"/>
            <p:cNvSpPr/>
            <p:nvPr/>
          </p:nvSpPr>
          <p:spPr bwMode="auto">
            <a:xfrm>
              <a:off x="4265613" y="561975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6" name="Ellipse 255"/>
            <p:cNvSpPr/>
            <p:nvPr/>
          </p:nvSpPr>
          <p:spPr bwMode="auto">
            <a:xfrm>
              <a:off x="438467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7" name="Ellipse 256"/>
            <p:cNvSpPr/>
            <p:nvPr/>
          </p:nvSpPr>
          <p:spPr bwMode="auto">
            <a:xfrm>
              <a:off x="450532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8" name="Ellipse 257"/>
            <p:cNvSpPr/>
            <p:nvPr/>
          </p:nvSpPr>
          <p:spPr bwMode="auto">
            <a:xfrm>
              <a:off x="462438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9" name="Ellipse 258"/>
            <p:cNvSpPr/>
            <p:nvPr/>
          </p:nvSpPr>
          <p:spPr bwMode="auto">
            <a:xfrm>
              <a:off x="474662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0" name="Ellipse 259"/>
            <p:cNvSpPr/>
            <p:nvPr/>
          </p:nvSpPr>
          <p:spPr bwMode="auto">
            <a:xfrm>
              <a:off x="372268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1" name="Ellipse 260"/>
            <p:cNvSpPr/>
            <p:nvPr/>
          </p:nvSpPr>
          <p:spPr bwMode="auto">
            <a:xfrm>
              <a:off x="384333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2" name="Ellipse 261"/>
            <p:cNvSpPr/>
            <p:nvPr/>
          </p:nvSpPr>
          <p:spPr bwMode="auto">
            <a:xfrm>
              <a:off x="3963988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3" name="Ellipse 262"/>
            <p:cNvSpPr/>
            <p:nvPr/>
          </p:nvSpPr>
          <p:spPr bwMode="auto">
            <a:xfrm>
              <a:off x="4084638" y="5691188"/>
              <a:ext cx="58737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4" name="Ellipse 263"/>
            <p:cNvSpPr/>
            <p:nvPr/>
          </p:nvSpPr>
          <p:spPr bwMode="auto">
            <a:xfrm>
              <a:off x="4203700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5" name="Ellipse 264"/>
            <p:cNvSpPr/>
            <p:nvPr/>
          </p:nvSpPr>
          <p:spPr bwMode="auto">
            <a:xfrm>
              <a:off x="4324350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6" name="Ellipse 265"/>
            <p:cNvSpPr/>
            <p:nvPr/>
          </p:nvSpPr>
          <p:spPr bwMode="auto">
            <a:xfrm>
              <a:off x="4445000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7" name="Ellipse 266"/>
            <p:cNvSpPr/>
            <p:nvPr/>
          </p:nvSpPr>
          <p:spPr bwMode="auto">
            <a:xfrm>
              <a:off x="4565650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8" name="Ellipse 267"/>
            <p:cNvSpPr/>
            <p:nvPr/>
          </p:nvSpPr>
          <p:spPr bwMode="auto">
            <a:xfrm>
              <a:off x="4686300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9" name="Ellipse 268"/>
            <p:cNvSpPr/>
            <p:nvPr/>
          </p:nvSpPr>
          <p:spPr bwMode="auto">
            <a:xfrm>
              <a:off x="378301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0" name="Ellipse 269"/>
            <p:cNvSpPr/>
            <p:nvPr/>
          </p:nvSpPr>
          <p:spPr bwMode="auto">
            <a:xfrm>
              <a:off x="390366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1" name="Ellipse 270"/>
            <p:cNvSpPr/>
            <p:nvPr/>
          </p:nvSpPr>
          <p:spPr bwMode="auto">
            <a:xfrm>
              <a:off x="402431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2" name="Ellipse 271"/>
            <p:cNvSpPr/>
            <p:nvPr/>
          </p:nvSpPr>
          <p:spPr bwMode="auto">
            <a:xfrm>
              <a:off x="414337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3" name="Ellipse 272"/>
            <p:cNvSpPr/>
            <p:nvPr/>
          </p:nvSpPr>
          <p:spPr bwMode="auto">
            <a:xfrm>
              <a:off x="4265613" y="57658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" name="Ellipse 273"/>
            <p:cNvSpPr/>
            <p:nvPr/>
          </p:nvSpPr>
          <p:spPr bwMode="auto">
            <a:xfrm>
              <a:off x="438467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5" name="Ellipse 274"/>
            <p:cNvSpPr/>
            <p:nvPr/>
          </p:nvSpPr>
          <p:spPr bwMode="auto">
            <a:xfrm>
              <a:off x="450532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6" name="Ellipse 275"/>
            <p:cNvSpPr/>
            <p:nvPr/>
          </p:nvSpPr>
          <p:spPr bwMode="auto">
            <a:xfrm>
              <a:off x="462438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7" name="Ellipse 276"/>
            <p:cNvSpPr/>
            <p:nvPr/>
          </p:nvSpPr>
          <p:spPr bwMode="auto">
            <a:xfrm>
              <a:off x="474662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" name="Ellipse 277"/>
            <p:cNvSpPr/>
            <p:nvPr/>
          </p:nvSpPr>
          <p:spPr bwMode="auto">
            <a:xfrm>
              <a:off x="372268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9" name="Ellipse 278"/>
            <p:cNvSpPr/>
            <p:nvPr/>
          </p:nvSpPr>
          <p:spPr bwMode="auto">
            <a:xfrm>
              <a:off x="384333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0" name="Ellipse 279"/>
            <p:cNvSpPr/>
            <p:nvPr/>
          </p:nvSpPr>
          <p:spPr bwMode="auto">
            <a:xfrm>
              <a:off x="3963988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1" name="Ellipse 280"/>
            <p:cNvSpPr/>
            <p:nvPr/>
          </p:nvSpPr>
          <p:spPr bwMode="auto">
            <a:xfrm>
              <a:off x="4084638" y="5837238"/>
              <a:ext cx="58737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2" name="Ellipse 281"/>
            <p:cNvSpPr/>
            <p:nvPr/>
          </p:nvSpPr>
          <p:spPr bwMode="auto">
            <a:xfrm>
              <a:off x="4203700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3" name="Ellipse 282"/>
            <p:cNvSpPr/>
            <p:nvPr/>
          </p:nvSpPr>
          <p:spPr bwMode="auto">
            <a:xfrm>
              <a:off x="4324350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4" name="Ellipse 283"/>
            <p:cNvSpPr/>
            <p:nvPr/>
          </p:nvSpPr>
          <p:spPr bwMode="auto">
            <a:xfrm>
              <a:off x="4445000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5" name="Ellipse 284"/>
            <p:cNvSpPr/>
            <p:nvPr/>
          </p:nvSpPr>
          <p:spPr bwMode="auto">
            <a:xfrm>
              <a:off x="4565650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" name="Ellipse 285"/>
            <p:cNvSpPr/>
            <p:nvPr/>
          </p:nvSpPr>
          <p:spPr bwMode="auto">
            <a:xfrm>
              <a:off x="4686300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7" name="Ellipse 286"/>
            <p:cNvSpPr/>
            <p:nvPr/>
          </p:nvSpPr>
          <p:spPr bwMode="auto">
            <a:xfrm>
              <a:off x="372268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8" name="Ellipse 287"/>
            <p:cNvSpPr/>
            <p:nvPr/>
          </p:nvSpPr>
          <p:spPr bwMode="auto">
            <a:xfrm>
              <a:off x="384333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9" name="Ellipse 288"/>
            <p:cNvSpPr/>
            <p:nvPr/>
          </p:nvSpPr>
          <p:spPr bwMode="auto">
            <a:xfrm>
              <a:off x="3963988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0" name="Ellipse 289"/>
            <p:cNvSpPr/>
            <p:nvPr/>
          </p:nvSpPr>
          <p:spPr bwMode="auto">
            <a:xfrm>
              <a:off x="4084638" y="5327650"/>
              <a:ext cx="58737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1" name="Ellipse 290"/>
            <p:cNvSpPr/>
            <p:nvPr/>
          </p:nvSpPr>
          <p:spPr bwMode="auto">
            <a:xfrm>
              <a:off x="4203700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2" name="Ellipse 291"/>
            <p:cNvSpPr/>
            <p:nvPr/>
          </p:nvSpPr>
          <p:spPr bwMode="auto">
            <a:xfrm>
              <a:off x="4324350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3" name="Ellipse 292"/>
            <p:cNvSpPr/>
            <p:nvPr/>
          </p:nvSpPr>
          <p:spPr bwMode="auto">
            <a:xfrm>
              <a:off x="4445000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4" name="Ellipse 293"/>
            <p:cNvSpPr/>
            <p:nvPr/>
          </p:nvSpPr>
          <p:spPr bwMode="auto">
            <a:xfrm>
              <a:off x="4565650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5" name="Ellipse 294"/>
            <p:cNvSpPr/>
            <p:nvPr/>
          </p:nvSpPr>
          <p:spPr bwMode="auto">
            <a:xfrm>
              <a:off x="4686300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6" name="Ellipse 295"/>
            <p:cNvSpPr/>
            <p:nvPr/>
          </p:nvSpPr>
          <p:spPr bwMode="auto">
            <a:xfrm>
              <a:off x="378301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7" name="Ellipse 296"/>
            <p:cNvSpPr/>
            <p:nvPr/>
          </p:nvSpPr>
          <p:spPr bwMode="auto">
            <a:xfrm>
              <a:off x="390366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8" name="Ellipse 297"/>
            <p:cNvSpPr/>
            <p:nvPr/>
          </p:nvSpPr>
          <p:spPr bwMode="auto">
            <a:xfrm>
              <a:off x="402431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9" name="Ellipse 298"/>
            <p:cNvSpPr/>
            <p:nvPr/>
          </p:nvSpPr>
          <p:spPr bwMode="auto">
            <a:xfrm>
              <a:off x="414337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0" name="Ellipse 299"/>
            <p:cNvSpPr/>
            <p:nvPr/>
          </p:nvSpPr>
          <p:spPr bwMode="auto">
            <a:xfrm>
              <a:off x="4265613" y="5400675"/>
              <a:ext cx="58737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1" name="Ellipse 300"/>
            <p:cNvSpPr/>
            <p:nvPr/>
          </p:nvSpPr>
          <p:spPr bwMode="auto">
            <a:xfrm>
              <a:off x="438467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2" name="Ellipse 301"/>
            <p:cNvSpPr/>
            <p:nvPr/>
          </p:nvSpPr>
          <p:spPr bwMode="auto">
            <a:xfrm>
              <a:off x="450532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3" name="Ellipse 302"/>
            <p:cNvSpPr/>
            <p:nvPr/>
          </p:nvSpPr>
          <p:spPr bwMode="auto">
            <a:xfrm>
              <a:off x="462438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4" name="Ellipse 303"/>
            <p:cNvSpPr/>
            <p:nvPr/>
          </p:nvSpPr>
          <p:spPr bwMode="auto">
            <a:xfrm>
              <a:off x="474662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5" name="Ellipse 304"/>
            <p:cNvSpPr/>
            <p:nvPr/>
          </p:nvSpPr>
          <p:spPr bwMode="auto">
            <a:xfrm>
              <a:off x="372268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6" name="Ellipse 305"/>
            <p:cNvSpPr/>
            <p:nvPr/>
          </p:nvSpPr>
          <p:spPr bwMode="auto">
            <a:xfrm>
              <a:off x="384333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7" name="Ellipse 306"/>
            <p:cNvSpPr/>
            <p:nvPr/>
          </p:nvSpPr>
          <p:spPr bwMode="auto">
            <a:xfrm>
              <a:off x="3963988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8" name="Ellipse 307"/>
            <p:cNvSpPr/>
            <p:nvPr/>
          </p:nvSpPr>
          <p:spPr bwMode="auto">
            <a:xfrm>
              <a:off x="4084638" y="5473700"/>
              <a:ext cx="58737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9" name="Ellipse 308"/>
            <p:cNvSpPr/>
            <p:nvPr/>
          </p:nvSpPr>
          <p:spPr bwMode="auto">
            <a:xfrm>
              <a:off x="4203700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0" name="Ellipse 309"/>
            <p:cNvSpPr/>
            <p:nvPr/>
          </p:nvSpPr>
          <p:spPr bwMode="auto">
            <a:xfrm>
              <a:off x="4324350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1" name="Ellipse 310"/>
            <p:cNvSpPr/>
            <p:nvPr/>
          </p:nvSpPr>
          <p:spPr bwMode="auto">
            <a:xfrm>
              <a:off x="4445000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2" name="Ellipse 311"/>
            <p:cNvSpPr/>
            <p:nvPr/>
          </p:nvSpPr>
          <p:spPr bwMode="auto">
            <a:xfrm>
              <a:off x="4565650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3" name="Ellipse 312"/>
            <p:cNvSpPr/>
            <p:nvPr/>
          </p:nvSpPr>
          <p:spPr bwMode="auto">
            <a:xfrm>
              <a:off x="4686300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4" name="Ellipse 313"/>
            <p:cNvSpPr/>
            <p:nvPr/>
          </p:nvSpPr>
          <p:spPr bwMode="auto">
            <a:xfrm>
              <a:off x="378301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5" name="Ellipse 314"/>
            <p:cNvSpPr/>
            <p:nvPr/>
          </p:nvSpPr>
          <p:spPr bwMode="auto">
            <a:xfrm>
              <a:off x="390366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6" name="Ellipse 315"/>
            <p:cNvSpPr/>
            <p:nvPr/>
          </p:nvSpPr>
          <p:spPr bwMode="auto">
            <a:xfrm>
              <a:off x="402431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7" name="Ellipse 316"/>
            <p:cNvSpPr/>
            <p:nvPr/>
          </p:nvSpPr>
          <p:spPr bwMode="auto">
            <a:xfrm>
              <a:off x="414337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8" name="Ellipse 317"/>
            <p:cNvSpPr/>
            <p:nvPr/>
          </p:nvSpPr>
          <p:spPr bwMode="auto">
            <a:xfrm>
              <a:off x="4265613" y="5545138"/>
              <a:ext cx="58737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9" name="Ellipse 318"/>
            <p:cNvSpPr/>
            <p:nvPr/>
          </p:nvSpPr>
          <p:spPr bwMode="auto">
            <a:xfrm>
              <a:off x="438467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0" name="Ellipse 319"/>
            <p:cNvSpPr/>
            <p:nvPr/>
          </p:nvSpPr>
          <p:spPr bwMode="auto">
            <a:xfrm>
              <a:off x="450532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1" name="Ellipse 320"/>
            <p:cNvSpPr/>
            <p:nvPr/>
          </p:nvSpPr>
          <p:spPr bwMode="auto">
            <a:xfrm>
              <a:off x="462438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2" name="Ellipse 321"/>
            <p:cNvSpPr/>
            <p:nvPr/>
          </p:nvSpPr>
          <p:spPr bwMode="auto">
            <a:xfrm>
              <a:off x="474662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3" name="Ellipse 322"/>
            <p:cNvSpPr/>
            <p:nvPr/>
          </p:nvSpPr>
          <p:spPr bwMode="auto">
            <a:xfrm>
              <a:off x="372268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4" name="Ellipse 323"/>
            <p:cNvSpPr/>
            <p:nvPr/>
          </p:nvSpPr>
          <p:spPr bwMode="auto">
            <a:xfrm>
              <a:off x="384333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5" name="Ellipse 324"/>
            <p:cNvSpPr/>
            <p:nvPr/>
          </p:nvSpPr>
          <p:spPr bwMode="auto">
            <a:xfrm>
              <a:off x="3963988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6" name="Ellipse 325"/>
            <p:cNvSpPr/>
            <p:nvPr/>
          </p:nvSpPr>
          <p:spPr bwMode="auto">
            <a:xfrm>
              <a:off x="4084638" y="5619750"/>
              <a:ext cx="58737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7" name="Ellipse 326"/>
            <p:cNvSpPr/>
            <p:nvPr/>
          </p:nvSpPr>
          <p:spPr bwMode="auto">
            <a:xfrm>
              <a:off x="4203700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8" name="Ellipse 327"/>
            <p:cNvSpPr/>
            <p:nvPr/>
          </p:nvSpPr>
          <p:spPr bwMode="auto">
            <a:xfrm>
              <a:off x="4324350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9" name="Ellipse 328"/>
            <p:cNvSpPr/>
            <p:nvPr/>
          </p:nvSpPr>
          <p:spPr bwMode="auto">
            <a:xfrm>
              <a:off x="4445000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0" name="Ellipse 329"/>
            <p:cNvSpPr/>
            <p:nvPr/>
          </p:nvSpPr>
          <p:spPr bwMode="auto">
            <a:xfrm>
              <a:off x="4565650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1" name="Ellipse 330"/>
            <p:cNvSpPr/>
            <p:nvPr/>
          </p:nvSpPr>
          <p:spPr bwMode="auto">
            <a:xfrm>
              <a:off x="4686300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2" name="Ellipse 331"/>
            <p:cNvSpPr/>
            <p:nvPr/>
          </p:nvSpPr>
          <p:spPr bwMode="auto">
            <a:xfrm>
              <a:off x="378301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3" name="Ellipse 332"/>
            <p:cNvSpPr/>
            <p:nvPr/>
          </p:nvSpPr>
          <p:spPr bwMode="auto">
            <a:xfrm>
              <a:off x="390366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4" name="Ellipse 333"/>
            <p:cNvSpPr/>
            <p:nvPr/>
          </p:nvSpPr>
          <p:spPr bwMode="auto">
            <a:xfrm>
              <a:off x="402431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5" name="Ellipse 334"/>
            <p:cNvSpPr/>
            <p:nvPr/>
          </p:nvSpPr>
          <p:spPr bwMode="auto">
            <a:xfrm>
              <a:off x="414337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6" name="Ellipse 335"/>
            <p:cNvSpPr/>
            <p:nvPr/>
          </p:nvSpPr>
          <p:spPr bwMode="auto">
            <a:xfrm>
              <a:off x="4265613" y="569118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7" name="Ellipse 336"/>
            <p:cNvSpPr/>
            <p:nvPr/>
          </p:nvSpPr>
          <p:spPr bwMode="auto">
            <a:xfrm>
              <a:off x="438467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8" name="Ellipse 337"/>
            <p:cNvSpPr/>
            <p:nvPr/>
          </p:nvSpPr>
          <p:spPr bwMode="auto">
            <a:xfrm>
              <a:off x="450532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9" name="Ellipse 338"/>
            <p:cNvSpPr/>
            <p:nvPr/>
          </p:nvSpPr>
          <p:spPr bwMode="auto">
            <a:xfrm>
              <a:off x="462438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0" name="Ellipse 339"/>
            <p:cNvSpPr/>
            <p:nvPr/>
          </p:nvSpPr>
          <p:spPr bwMode="auto">
            <a:xfrm>
              <a:off x="474662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1" name="Ellipse 340"/>
            <p:cNvSpPr/>
            <p:nvPr/>
          </p:nvSpPr>
          <p:spPr bwMode="auto">
            <a:xfrm>
              <a:off x="372268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2" name="Ellipse 341"/>
            <p:cNvSpPr/>
            <p:nvPr/>
          </p:nvSpPr>
          <p:spPr bwMode="auto">
            <a:xfrm>
              <a:off x="384333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3" name="Ellipse 342"/>
            <p:cNvSpPr/>
            <p:nvPr/>
          </p:nvSpPr>
          <p:spPr bwMode="auto">
            <a:xfrm>
              <a:off x="3963988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4" name="Ellipse 343"/>
            <p:cNvSpPr/>
            <p:nvPr/>
          </p:nvSpPr>
          <p:spPr bwMode="auto">
            <a:xfrm>
              <a:off x="4084638" y="5765800"/>
              <a:ext cx="58737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5" name="Ellipse 344"/>
            <p:cNvSpPr/>
            <p:nvPr/>
          </p:nvSpPr>
          <p:spPr bwMode="auto">
            <a:xfrm>
              <a:off x="4203700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6" name="Ellipse 345"/>
            <p:cNvSpPr/>
            <p:nvPr/>
          </p:nvSpPr>
          <p:spPr bwMode="auto">
            <a:xfrm>
              <a:off x="4324350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7" name="Ellipse 346"/>
            <p:cNvSpPr/>
            <p:nvPr/>
          </p:nvSpPr>
          <p:spPr bwMode="auto">
            <a:xfrm>
              <a:off x="4445000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8" name="Ellipse 347"/>
            <p:cNvSpPr/>
            <p:nvPr/>
          </p:nvSpPr>
          <p:spPr bwMode="auto">
            <a:xfrm>
              <a:off x="4565650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9" name="Ellipse 348"/>
            <p:cNvSpPr/>
            <p:nvPr/>
          </p:nvSpPr>
          <p:spPr bwMode="auto">
            <a:xfrm>
              <a:off x="4686300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0" name="Ellipse 349"/>
            <p:cNvSpPr/>
            <p:nvPr/>
          </p:nvSpPr>
          <p:spPr bwMode="auto">
            <a:xfrm>
              <a:off x="378301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1" name="Ellipse 350"/>
            <p:cNvSpPr/>
            <p:nvPr/>
          </p:nvSpPr>
          <p:spPr bwMode="auto">
            <a:xfrm>
              <a:off x="390366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2" name="Ellipse 351"/>
            <p:cNvSpPr/>
            <p:nvPr/>
          </p:nvSpPr>
          <p:spPr bwMode="auto">
            <a:xfrm>
              <a:off x="402431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3" name="Ellipse 352"/>
            <p:cNvSpPr/>
            <p:nvPr/>
          </p:nvSpPr>
          <p:spPr bwMode="auto">
            <a:xfrm>
              <a:off x="414337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4" name="Ellipse 353"/>
            <p:cNvSpPr/>
            <p:nvPr/>
          </p:nvSpPr>
          <p:spPr bwMode="auto">
            <a:xfrm>
              <a:off x="4265613" y="583723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5" name="Ellipse 354"/>
            <p:cNvSpPr/>
            <p:nvPr/>
          </p:nvSpPr>
          <p:spPr bwMode="auto">
            <a:xfrm>
              <a:off x="438467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6" name="Ellipse 355"/>
            <p:cNvSpPr/>
            <p:nvPr/>
          </p:nvSpPr>
          <p:spPr bwMode="auto">
            <a:xfrm>
              <a:off x="450532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7" name="Ellipse 356"/>
            <p:cNvSpPr/>
            <p:nvPr/>
          </p:nvSpPr>
          <p:spPr bwMode="auto">
            <a:xfrm>
              <a:off x="462438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8" name="Ellipse 357"/>
            <p:cNvSpPr/>
            <p:nvPr/>
          </p:nvSpPr>
          <p:spPr bwMode="auto">
            <a:xfrm>
              <a:off x="474662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9" name="Rectangle 4" descr="Grands carreaux"/>
            <p:cNvSpPr>
              <a:spLocks noChangeArrowheads="1"/>
            </p:cNvSpPr>
            <p:nvPr/>
          </p:nvSpPr>
          <p:spPr bwMode="auto">
            <a:xfrm>
              <a:off x="3900488" y="4819650"/>
              <a:ext cx="814387" cy="338138"/>
            </a:xfrm>
            <a:prstGeom prst="rect">
              <a:avLst/>
            </a:prstGeom>
            <a:noFill/>
            <a:ln w="444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chemeClr val="accent3">
                      <a:lumMod val="75000"/>
                    </a:schemeClr>
                  </a:solidFill>
                  <a:ea typeface="+mn-ea"/>
                  <a:cs typeface="+mn-cs"/>
                  <a:sym typeface="Wingdings" pitchFamily="2" charset="2"/>
                </a:rPr>
                <a:t>Si</a:t>
              </a:r>
              <a:r>
                <a:rPr lang="en-US" sz="1600" b="1">
                  <a:ea typeface="+mn-ea"/>
                  <a:cs typeface="+mn-cs"/>
                  <a:sym typeface="Wingdings" pitchFamily="2" charset="2"/>
                </a:rPr>
                <a:t>C</a:t>
              </a:r>
            </a:p>
          </p:txBody>
        </p:sp>
      </p:grpSp>
      <p:grpSp>
        <p:nvGrpSpPr>
          <p:cNvPr id="360" name="Grouper 359"/>
          <p:cNvGrpSpPr>
            <a:grpSpLocks/>
          </p:cNvGrpSpPr>
          <p:nvPr/>
        </p:nvGrpSpPr>
        <p:grpSpPr bwMode="auto">
          <a:xfrm>
            <a:off x="5590554" y="5059711"/>
            <a:ext cx="1090613" cy="1231900"/>
            <a:chOff x="7336697" y="4676315"/>
            <a:chExt cx="1090933" cy="1232360"/>
          </a:xfrm>
        </p:grpSpPr>
        <p:sp>
          <p:nvSpPr>
            <p:cNvPr id="361" name="Ellipse 360"/>
            <p:cNvSpPr/>
            <p:nvPr/>
          </p:nvSpPr>
          <p:spPr bwMode="auto">
            <a:xfrm>
              <a:off x="7397040" y="5327433"/>
              <a:ext cx="58755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2" name="Ellipse 361"/>
            <p:cNvSpPr/>
            <p:nvPr/>
          </p:nvSpPr>
          <p:spPr bwMode="auto">
            <a:xfrm>
              <a:off x="7516138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3" name="Ellipse 362"/>
            <p:cNvSpPr/>
            <p:nvPr/>
          </p:nvSpPr>
          <p:spPr bwMode="auto">
            <a:xfrm>
              <a:off x="7636823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4" name="Ellipse 363"/>
            <p:cNvSpPr/>
            <p:nvPr/>
          </p:nvSpPr>
          <p:spPr bwMode="auto">
            <a:xfrm>
              <a:off x="7755920" y="5327433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5" name="Ellipse 364"/>
            <p:cNvSpPr/>
            <p:nvPr/>
          </p:nvSpPr>
          <p:spPr bwMode="auto">
            <a:xfrm>
              <a:off x="7878194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6" name="Ellipse 365"/>
            <p:cNvSpPr/>
            <p:nvPr/>
          </p:nvSpPr>
          <p:spPr bwMode="auto">
            <a:xfrm>
              <a:off x="7998879" y="5327433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7" name="Ellipse 366"/>
            <p:cNvSpPr/>
            <p:nvPr/>
          </p:nvSpPr>
          <p:spPr bwMode="auto">
            <a:xfrm>
              <a:off x="8119565" y="5327433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" name="Ellipse 367"/>
            <p:cNvSpPr/>
            <p:nvPr/>
          </p:nvSpPr>
          <p:spPr bwMode="auto">
            <a:xfrm>
              <a:off x="8237074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9" name="Ellipse 368"/>
            <p:cNvSpPr/>
            <p:nvPr/>
          </p:nvSpPr>
          <p:spPr bwMode="auto">
            <a:xfrm>
              <a:off x="8359347" y="5327433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0" name="Ellipse 369"/>
            <p:cNvSpPr/>
            <p:nvPr/>
          </p:nvSpPr>
          <p:spPr bwMode="auto">
            <a:xfrm>
              <a:off x="7336697" y="5400485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1" name="Ellipse 370"/>
            <p:cNvSpPr/>
            <p:nvPr/>
          </p:nvSpPr>
          <p:spPr bwMode="auto">
            <a:xfrm>
              <a:off x="7455795" y="5400485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2" name="Ellipse 371"/>
            <p:cNvSpPr/>
            <p:nvPr/>
          </p:nvSpPr>
          <p:spPr bwMode="auto">
            <a:xfrm>
              <a:off x="7574892" y="5400485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3" name="Ellipse 372"/>
            <p:cNvSpPr/>
            <p:nvPr/>
          </p:nvSpPr>
          <p:spPr bwMode="auto">
            <a:xfrm>
              <a:off x="7697166" y="5400485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4" name="Ellipse 373"/>
            <p:cNvSpPr/>
            <p:nvPr/>
          </p:nvSpPr>
          <p:spPr bwMode="auto">
            <a:xfrm>
              <a:off x="7817851" y="5400485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5" name="Ellipse 374"/>
            <p:cNvSpPr/>
            <p:nvPr/>
          </p:nvSpPr>
          <p:spPr bwMode="auto">
            <a:xfrm>
              <a:off x="7936948" y="5400485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6" name="Ellipse 375"/>
            <p:cNvSpPr/>
            <p:nvPr/>
          </p:nvSpPr>
          <p:spPr bwMode="auto">
            <a:xfrm>
              <a:off x="8056046" y="5400485"/>
              <a:ext cx="63519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7" name="Ellipse 376"/>
            <p:cNvSpPr/>
            <p:nvPr/>
          </p:nvSpPr>
          <p:spPr bwMode="auto">
            <a:xfrm>
              <a:off x="8179907" y="5400485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8" name="Ellipse 377"/>
            <p:cNvSpPr/>
            <p:nvPr/>
          </p:nvSpPr>
          <p:spPr bwMode="auto">
            <a:xfrm>
              <a:off x="8299004" y="5400485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9" name="Ellipse 378"/>
            <p:cNvSpPr/>
            <p:nvPr/>
          </p:nvSpPr>
          <p:spPr bwMode="auto">
            <a:xfrm>
              <a:off x="7397040" y="5473538"/>
              <a:ext cx="58755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0" name="Ellipse 379"/>
            <p:cNvSpPr/>
            <p:nvPr/>
          </p:nvSpPr>
          <p:spPr bwMode="auto">
            <a:xfrm>
              <a:off x="7516138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1" name="Ellipse 380"/>
            <p:cNvSpPr/>
            <p:nvPr/>
          </p:nvSpPr>
          <p:spPr bwMode="auto">
            <a:xfrm>
              <a:off x="7636823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2" name="Ellipse 381"/>
            <p:cNvSpPr/>
            <p:nvPr/>
          </p:nvSpPr>
          <p:spPr bwMode="auto">
            <a:xfrm>
              <a:off x="7755920" y="5473538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3" name="Ellipse 382"/>
            <p:cNvSpPr/>
            <p:nvPr/>
          </p:nvSpPr>
          <p:spPr bwMode="auto">
            <a:xfrm>
              <a:off x="7878194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4" name="Ellipse 383"/>
            <p:cNvSpPr/>
            <p:nvPr/>
          </p:nvSpPr>
          <p:spPr bwMode="auto">
            <a:xfrm>
              <a:off x="7998879" y="5473538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5" name="Ellipse 384"/>
            <p:cNvSpPr/>
            <p:nvPr/>
          </p:nvSpPr>
          <p:spPr bwMode="auto">
            <a:xfrm>
              <a:off x="8119565" y="5473538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6" name="Ellipse 385"/>
            <p:cNvSpPr/>
            <p:nvPr/>
          </p:nvSpPr>
          <p:spPr bwMode="auto">
            <a:xfrm>
              <a:off x="8237074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7" name="Ellipse 386"/>
            <p:cNvSpPr/>
            <p:nvPr/>
          </p:nvSpPr>
          <p:spPr bwMode="auto">
            <a:xfrm>
              <a:off x="8359347" y="5473538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8" name="Ellipse 387"/>
            <p:cNvSpPr/>
            <p:nvPr/>
          </p:nvSpPr>
          <p:spPr bwMode="auto">
            <a:xfrm>
              <a:off x="7336697" y="5545002"/>
              <a:ext cx="60343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9" name="Ellipse 388"/>
            <p:cNvSpPr/>
            <p:nvPr/>
          </p:nvSpPr>
          <p:spPr bwMode="auto">
            <a:xfrm>
              <a:off x="7455795" y="5545002"/>
              <a:ext cx="61930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0" name="Ellipse 389"/>
            <p:cNvSpPr/>
            <p:nvPr/>
          </p:nvSpPr>
          <p:spPr bwMode="auto">
            <a:xfrm>
              <a:off x="7574892" y="5545002"/>
              <a:ext cx="61931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1" name="Ellipse 390"/>
            <p:cNvSpPr/>
            <p:nvPr/>
          </p:nvSpPr>
          <p:spPr bwMode="auto">
            <a:xfrm>
              <a:off x="7697166" y="5545002"/>
              <a:ext cx="61930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2" name="Ellipse 391"/>
            <p:cNvSpPr/>
            <p:nvPr/>
          </p:nvSpPr>
          <p:spPr bwMode="auto">
            <a:xfrm>
              <a:off x="7817851" y="5545002"/>
              <a:ext cx="60343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3" name="Ellipse 392"/>
            <p:cNvSpPr/>
            <p:nvPr/>
          </p:nvSpPr>
          <p:spPr bwMode="auto">
            <a:xfrm>
              <a:off x="7936948" y="5545002"/>
              <a:ext cx="61931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4" name="Ellipse 393"/>
            <p:cNvSpPr/>
            <p:nvPr/>
          </p:nvSpPr>
          <p:spPr bwMode="auto">
            <a:xfrm>
              <a:off x="8056046" y="5545002"/>
              <a:ext cx="63519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5" name="Ellipse 394"/>
            <p:cNvSpPr/>
            <p:nvPr/>
          </p:nvSpPr>
          <p:spPr bwMode="auto">
            <a:xfrm>
              <a:off x="8179907" y="5545002"/>
              <a:ext cx="60343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6" name="Ellipse 395"/>
            <p:cNvSpPr/>
            <p:nvPr/>
          </p:nvSpPr>
          <p:spPr bwMode="auto">
            <a:xfrm>
              <a:off x="8299004" y="5545002"/>
              <a:ext cx="61931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7" name="Ellipse 396"/>
            <p:cNvSpPr/>
            <p:nvPr/>
          </p:nvSpPr>
          <p:spPr bwMode="auto">
            <a:xfrm>
              <a:off x="7397040" y="5619642"/>
              <a:ext cx="58755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8" name="Ellipse 397"/>
            <p:cNvSpPr/>
            <p:nvPr/>
          </p:nvSpPr>
          <p:spPr bwMode="auto">
            <a:xfrm>
              <a:off x="7516138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9" name="Ellipse 398"/>
            <p:cNvSpPr/>
            <p:nvPr/>
          </p:nvSpPr>
          <p:spPr bwMode="auto">
            <a:xfrm>
              <a:off x="7636823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0" name="Ellipse 399"/>
            <p:cNvSpPr/>
            <p:nvPr/>
          </p:nvSpPr>
          <p:spPr bwMode="auto">
            <a:xfrm>
              <a:off x="7755920" y="5619642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1" name="Ellipse 400"/>
            <p:cNvSpPr/>
            <p:nvPr/>
          </p:nvSpPr>
          <p:spPr bwMode="auto">
            <a:xfrm>
              <a:off x="7878194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2" name="Ellipse 401"/>
            <p:cNvSpPr/>
            <p:nvPr/>
          </p:nvSpPr>
          <p:spPr bwMode="auto">
            <a:xfrm>
              <a:off x="7998879" y="5619642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3" name="Ellipse 402"/>
            <p:cNvSpPr/>
            <p:nvPr/>
          </p:nvSpPr>
          <p:spPr bwMode="auto">
            <a:xfrm>
              <a:off x="8119565" y="5619642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4" name="Ellipse 403"/>
            <p:cNvSpPr/>
            <p:nvPr/>
          </p:nvSpPr>
          <p:spPr bwMode="auto">
            <a:xfrm>
              <a:off x="8237074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5" name="Ellipse 404"/>
            <p:cNvSpPr/>
            <p:nvPr/>
          </p:nvSpPr>
          <p:spPr bwMode="auto">
            <a:xfrm>
              <a:off x="8359347" y="5619642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6" name="Ellipse 405"/>
            <p:cNvSpPr/>
            <p:nvPr/>
          </p:nvSpPr>
          <p:spPr bwMode="auto">
            <a:xfrm>
              <a:off x="7336697" y="569110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7" name="Ellipse 406"/>
            <p:cNvSpPr/>
            <p:nvPr/>
          </p:nvSpPr>
          <p:spPr bwMode="auto">
            <a:xfrm>
              <a:off x="7455795" y="569110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8" name="Ellipse 407"/>
            <p:cNvSpPr/>
            <p:nvPr/>
          </p:nvSpPr>
          <p:spPr bwMode="auto">
            <a:xfrm>
              <a:off x="7574892" y="569110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9" name="Ellipse 408"/>
            <p:cNvSpPr/>
            <p:nvPr/>
          </p:nvSpPr>
          <p:spPr bwMode="auto">
            <a:xfrm>
              <a:off x="7697166" y="569110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0" name="Ellipse 409"/>
            <p:cNvSpPr/>
            <p:nvPr/>
          </p:nvSpPr>
          <p:spPr bwMode="auto">
            <a:xfrm>
              <a:off x="7817851" y="569110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" name="Ellipse 410"/>
            <p:cNvSpPr/>
            <p:nvPr/>
          </p:nvSpPr>
          <p:spPr bwMode="auto">
            <a:xfrm>
              <a:off x="7936948" y="569110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2" name="Ellipse 411"/>
            <p:cNvSpPr/>
            <p:nvPr/>
          </p:nvSpPr>
          <p:spPr bwMode="auto">
            <a:xfrm>
              <a:off x="8056046" y="5691107"/>
              <a:ext cx="63519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3" name="Ellipse 412"/>
            <p:cNvSpPr/>
            <p:nvPr/>
          </p:nvSpPr>
          <p:spPr bwMode="auto">
            <a:xfrm>
              <a:off x="8179907" y="569110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4" name="Ellipse 413"/>
            <p:cNvSpPr/>
            <p:nvPr/>
          </p:nvSpPr>
          <p:spPr bwMode="auto">
            <a:xfrm>
              <a:off x="8299004" y="569110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5" name="Ellipse 414"/>
            <p:cNvSpPr/>
            <p:nvPr/>
          </p:nvSpPr>
          <p:spPr bwMode="auto">
            <a:xfrm>
              <a:off x="7397040" y="5765747"/>
              <a:ext cx="58755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6" name="Ellipse 415"/>
            <p:cNvSpPr/>
            <p:nvPr/>
          </p:nvSpPr>
          <p:spPr bwMode="auto">
            <a:xfrm>
              <a:off x="7516138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7" name="Ellipse 416"/>
            <p:cNvSpPr/>
            <p:nvPr/>
          </p:nvSpPr>
          <p:spPr bwMode="auto">
            <a:xfrm>
              <a:off x="7636823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8" name="Ellipse 417"/>
            <p:cNvSpPr/>
            <p:nvPr/>
          </p:nvSpPr>
          <p:spPr bwMode="auto">
            <a:xfrm>
              <a:off x="7755920" y="5765747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9" name="Ellipse 418"/>
            <p:cNvSpPr/>
            <p:nvPr/>
          </p:nvSpPr>
          <p:spPr bwMode="auto">
            <a:xfrm>
              <a:off x="7878194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0" name="Ellipse 419"/>
            <p:cNvSpPr/>
            <p:nvPr/>
          </p:nvSpPr>
          <p:spPr bwMode="auto">
            <a:xfrm>
              <a:off x="7998879" y="5765747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1" name="Ellipse 420"/>
            <p:cNvSpPr/>
            <p:nvPr/>
          </p:nvSpPr>
          <p:spPr bwMode="auto">
            <a:xfrm>
              <a:off x="8119565" y="5765747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2" name="Ellipse 421"/>
            <p:cNvSpPr/>
            <p:nvPr/>
          </p:nvSpPr>
          <p:spPr bwMode="auto">
            <a:xfrm>
              <a:off x="8237074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3" name="Ellipse 422"/>
            <p:cNvSpPr/>
            <p:nvPr/>
          </p:nvSpPr>
          <p:spPr bwMode="auto">
            <a:xfrm>
              <a:off x="8359347" y="5765747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4" name="Ellipse 423"/>
            <p:cNvSpPr/>
            <p:nvPr/>
          </p:nvSpPr>
          <p:spPr bwMode="auto">
            <a:xfrm>
              <a:off x="7336697" y="5837211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5" name="Ellipse 424"/>
            <p:cNvSpPr/>
            <p:nvPr/>
          </p:nvSpPr>
          <p:spPr bwMode="auto">
            <a:xfrm>
              <a:off x="7455795" y="5837211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6" name="Ellipse 425"/>
            <p:cNvSpPr/>
            <p:nvPr/>
          </p:nvSpPr>
          <p:spPr bwMode="auto">
            <a:xfrm>
              <a:off x="7574892" y="5837211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7" name="Ellipse 426"/>
            <p:cNvSpPr/>
            <p:nvPr/>
          </p:nvSpPr>
          <p:spPr bwMode="auto">
            <a:xfrm>
              <a:off x="7697166" y="5837211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8" name="Ellipse 427"/>
            <p:cNvSpPr/>
            <p:nvPr/>
          </p:nvSpPr>
          <p:spPr bwMode="auto">
            <a:xfrm>
              <a:off x="7817851" y="5837211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9" name="Ellipse 428"/>
            <p:cNvSpPr/>
            <p:nvPr/>
          </p:nvSpPr>
          <p:spPr bwMode="auto">
            <a:xfrm>
              <a:off x="7936948" y="5837211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" name="Ellipse 429"/>
            <p:cNvSpPr/>
            <p:nvPr/>
          </p:nvSpPr>
          <p:spPr bwMode="auto">
            <a:xfrm>
              <a:off x="8056046" y="5837211"/>
              <a:ext cx="63519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1" name="Ellipse 430"/>
            <p:cNvSpPr/>
            <p:nvPr/>
          </p:nvSpPr>
          <p:spPr bwMode="auto">
            <a:xfrm>
              <a:off x="8179907" y="5837211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" name="Ellipse 431"/>
            <p:cNvSpPr/>
            <p:nvPr/>
          </p:nvSpPr>
          <p:spPr bwMode="auto">
            <a:xfrm>
              <a:off x="8299004" y="5837211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3" name="Ellipse 432"/>
            <p:cNvSpPr/>
            <p:nvPr/>
          </p:nvSpPr>
          <p:spPr bwMode="auto">
            <a:xfrm>
              <a:off x="7336697" y="5327433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4" name="Ellipse 433"/>
            <p:cNvSpPr/>
            <p:nvPr/>
          </p:nvSpPr>
          <p:spPr bwMode="auto">
            <a:xfrm>
              <a:off x="7455795" y="5327433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5" name="Ellipse 434"/>
            <p:cNvSpPr/>
            <p:nvPr/>
          </p:nvSpPr>
          <p:spPr bwMode="auto">
            <a:xfrm>
              <a:off x="7574892" y="5327433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6" name="Ellipse 435"/>
            <p:cNvSpPr/>
            <p:nvPr/>
          </p:nvSpPr>
          <p:spPr bwMode="auto">
            <a:xfrm>
              <a:off x="7697166" y="5327433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7" name="Ellipse 436"/>
            <p:cNvSpPr/>
            <p:nvPr/>
          </p:nvSpPr>
          <p:spPr bwMode="auto">
            <a:xfrm>
              <a:off x="7817851" y="5327433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8" name="Ellipse 437"/>
            <p:cNvSpPr/>
            <p:nvPr/>
          </p:nvSpPr>
          <p:spPr bwMode="auto">
            <a:xfrm>
              <a:off x="7936948" y="5327433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9" name="Ellipse 438"/>
            <p:cNvSpPr/>
            <p:nvPr/>
          </p:nvSpPr>
          <p:spPr bwMode="auto">
            <a:xfrm>
              <a:off x="8056046" y="5327433"/>
              <a:ext cx="63519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0" name="Ellipse 439"/>
            <p:cNvSpPr/>
            <p:nvPr/>
          </p:nvSpPr>
          <p:spPr bwMode="auto">
            <a:xfrm>
              <a:off x="8179907" y="5327433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1" name="Ellipse 440"/>
            <p:cNvSpPr/>
            <p:nvPr/>
          </p:nvSpPr>
          <p:spPr bwMode="auto">
            <a:xfrm>
              <a:off x="8299004" y="5327433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" name="Ellipse 441"/>
            <p:cNvSpPr/>
            <p:nvPr/>
          </p:nvSpPr>
          <p:spPr bwMode="auto">
            <a:xfrm>
              <a:off x="7397040" y="5400485"/>
              <a:ext cx="58755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3" name="Ellipse 442"/>
            <p:cNvSpPr/>
            <p:nvPr/>
          </p:nvSpPr>
          <p:spPr bwMode="auto">
            <a:xfrm>
              <a:off x="7516138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4" name="Ellipse 443"/>
            <p:cNvSpPr/>
            <p:nvPr/>
          </p:nvSpPr>
          <p:spPr bwMode="auto">
            <a:xfrm>
              <a:off x="7636823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5" name="Ellipse 444"/>
            <p:cNvSpPr/>
            <p:nvPr/>
          </p:nvSpPr>
          <p:spPr bwMode="auto">
            <a:xfrm>
              <a:off x="7755920" y="5400485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6" name="Ellipse 445"/>
            <p:cNvSpPr/>
            <p:nvPr/>
          </p:nvSpPr>
          <p:spPr bwMode="auto">
            <a:xfrm>
              <a:off x="7878194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7" name="Ellipse 446"/>
            <p:cNvSpPr/>
            <p:nvPr/>
          </p:nvSpPr>
          <p:spPr bwMode="auto">
            <a:xfrm>
              <a:off x="7998879" y="5400485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8" name="Ellipse 447"/>
            <p:cNvSpPr/>
            <p:nvPr/>
          </p:nvSpPr>
          <p:spPr bwMode="auto">
            <a:xfrm>
              <a:off x="8119565" y="5400485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9" name="Ellipse 448"/>
            <p:cNvSpPr/>
            <p:nvPr/>
          </p:nvSpPr>
          <p:spPr bwMode="auto">
            <a:xfrm>
              <a:off x="8237074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0" name="Ellipse 449"/>
            <p:cNvSpPr/>
            <p:nvPr/>
          </p:nvSpPr>
          <p:spPr bwMode="auto">
            <a:xfrm>
              <a:off x="8359347" y="5400485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1" name="Ellipse 450"/>
            <p:cNvSpPr/>
            <p:nvPr/>
          </p:nvSpPr>
          <p:spPr bwMode="auto">
            <a:xfrm>
              <a:off x="7336697" y="5473538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2" name="Ellipse 451"/>
            <p:cNvSpPr/>
            <p:nvPr/>
          </p:nvSpPr>
          <p:spPr bwMode="auto">
            <a:xfrm>
              <a:off x="7455795" y="5473538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Ellipse 452"/>
            <p:cNvSpPr/>
            <p:nvPr/>
          </p:nvSpPr>
          <p:spPr bwMode="auto">
            <a:xfrm>
              <a:off x="7574892" y="5473538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4" name="Ellipse 453"/>
            <p:cNvSpPr/>
            <p:nvPr/>
          </p:nvSpPr>
          <p:spPr bwMode="auto">
            <a:xfrm>
              <a:off x="7697166" y="5473538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5" name="Ellipse 454"/>
            <p:cNvSpPr/>
            <p:nvPr/>
          </p:nvSpPr>
          <p:spPr bwMode="auto">
            <a:xfrm>
              <a:off x="7817851" y="5473538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6" name="Ellipse 455"/>
            <p:cNvSpPr/>
            <p:nvPr/>
          </p:nvSpPr>
          <p:spPr bwMode="auto">
            <a:xfrm>
              <a:off x="7936948" y="5473538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7" name="Ellipse 456"/>
            <p:cNvSpPr/>
            <p:nvPr/>
          </p:nvSpPr>
          <p:spPr bwMode="auto">
            <a:xfrm>
              <a:off x="8056046" y="5473538"/>
              <a:ext cx="63519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8" name="Ellipse 457"/>
            <p:cNvSpPr/>
            <p:nvPr/>
          </p:nvSpPr>
          <p:spPr bwMode="auto">
            <a:xfrm>
              <a:off x="8179907" y="5473538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9" name="Ellipse 458"/>
            <p:cNvSpPr/>
            <p:nvPr/>
          </p:nvSpPr>
          <p:spPr bwMode="auto">
            <a:xfrm>
              <a:off x="8299004" y="5473538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0" name="Ellipse 459"/>
            <p:cNvSpPr/>
            <p:nvPr/>
          </p:nvSpPr>
          <p:spPr bwMode="auto">
            <a:xfrm>
              <a:off x="7397040" y="5545002"/>
              <a:ext cx="58755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1" name="Ellipse 460"/>
            <p:cNvSpPr/>
            <p:nvPr/>
          </p:nvSpPr>
          <p:spPr bwMode="auto">
            <a:xfrm>
              <a:off x="7516138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2" name="Ellipse 461"/>
            <p:cNvSpPr/>
            <p:nvPr/>
          </p:nvSpPr>
          <p:spPr bwMode="auto">
            <a:xfrm>
              <a:off x="7636823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3" name="Ellipse 462"/>
            <p:cNvSpPr/>
            <p:nvPr/>
          </p:nvSpPr>
          <p:spPr bwMode="auto">
            <a:xfrm>
              <a:off x="7755920" y="5545002"/>
              <a:ext cx="61931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4" name="Ellipse 463"/>
            <p:cNvSpPr/>
            <p:nvPr/>
          </p:nvSpPr>
          <p:spPr bwMode="auto">
            <a:xfrm>
              <a:off x="7878194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5" name="Ellipse 464"/>
            <p:cNvSpPr/>
            <p:nvPr/>
          </p:nvSpPr>
          <p:spPr bwMode="auto">
            <a:xfrm>
              <a:off x="7998879" y="5545002"/>
              <a:ext cx="60343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6" name="Ellipse 465"/>
            <p:cNvSpPr/>
            <p:nvPr/>
          </p:nvSpPr>
          <p:spPr bwMode="auto">
            <a:xfrm>
              <a:off x="8119565" y="5545002"/>
              <a:ext cx="60343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7" name="Ellipse 466"/>
            <p:cNvSpPr/>
            <p:nvPr/>
          </p:nvSpPr>
          <p:spPr bwMode="auto">
            <a:xfrm>
              <a:off x="8237074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8" name="Ellipse 467"/>
            <p:cNvSpPr/>
            <p:nvPr/>
          </p:nvSpPr>
          <p:spPr bwMode="auto">
            <a:xfrm>
              <a:off x="8359347" y="5545002"/>
              <a:ext cx="61931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9" name="Ellipse 468"/>
            <p:cNvSpPr/>
            <p:nvPr/>
          </p:nvSpPr>
          <p:spPr bwMode="auto">
            <a:xfrm>
              <a:off x="7336697" y="5619642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0" name="Ellipse 469"/>
            <p:cNvSpPr/>
            <p:nvPr/>
          </p:nvSpPr>
          <p:spPr bwMode="auto">
            <a:xfrm>
              <a:off x="7455795" y="5619642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1" name="Ellipse 470"/>
            <p:cNvSpPr/>
            <p:nvPr/>
          </p:nvSpPr>
          <p:spPr bwMode="auto">
            <a:xfrm>
              <a:off x="7574892" y="5619642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2" name="Ellipse 471"/>
            <p:cNvSpPr/>
            <p:nvPr/>
          </p:nvSpPr>
          <p:spPr bwMode="auto">
            <a:xfrm>
              <a:off x="7697166" y="5619642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3" name="Ellipse 472"/>
            <p:cNvSpPr/>
            <p:nvPr/>
          </p:nvSpPr>
          <p:spPr bwMode="auto">
            <a:xfrm>
              <a:off x="7817851" y="5619642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4" name="Ellipse 473"/>
            <p:cNvSpPr/>
            <p:nvPr/>
          </p:nvSpPr>
          <p:spPr bwMode="auto">
            <a:xfrm>
              <a:off x="7936948" y="5619642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5" name="Ellipse 474"/>
            <p:cNvSpPr/>
            <p:nvPr/>
          </p:nvSpPr>
          <p:spPr bwMode="auto">
            <a:xfrm>
              <a:off x="8056046" y="5619642"/>
              <a:ext cx="63519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6" name="Ellipse 475"/>
            <p:cNvSpPr/>
            <p:nvPr/>
          </p:nvSpPr>
          <p:spPr bwMode="auto">
            <a:xfrm>
              <a:off x="8179907" y="5619642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7" name="Ellipse 476"/>
            <p:cNvSpPr/>
            <p:nvPr/>
          </p:nvSpPr>
          <p:spPr bwMode="auto">
            <a:xfrm>
              <a:off x="8299004" y="5619642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8" name="Ellipse 477"/>
            <p:cNvSpPr/>
            <p:nvPr/>
          </p:nvSpPr>
          <p:spPr bwMode="auto">
            <a:xfrm>
              <a:off x="7397040" y="5691107"/>
              <a:ext cx="58755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9" name="Ellipse 478"/>
            <p:cNvSpPr/>
            <p:nvPr/>
          </p:nvSpPr>
          <p:spPr bwMode="auto">
            <a:xfrm>
              <a:off x="7516138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0" name="Ellipse 479"/>
            <p:cNvSpPr/>
            <p:nvPr/>
          </p:nvSpPr>
          <p:spPr bwMode="auto">
            <a:xfrm>
              <a:off x="7636823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1" name="Ellipse 480"/>
            <p:cNvSpPr/>
            <p:nvPr/>
          </p:nvSpPr>
          <p:spPr bwMode="auto">
            <a:xfrm>
              <a:off x="7755920" y="5691107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2" name="Ellipse 481"/>
            <p:cNvSpPr/>
            <p:nvPr/>
          </p:nvSpPr>
          <p:spPr bwMode="auto">
            <a:xfrm>
              <a:off x="7878194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3" name="Ellipse 482"/>
            <p:cNvSpPr/>
            <p:nvPr/>
          </p:nvSpPr>
          <p:spPr bwMode="auto">
            <a:xfrm>
              <a:off x="7998879" y="5691107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4" name="Ellipse 483"/>
            <p:cNvSpPr/>
            <p:nvPr/>
          </p:nvSpPr>
          <p:spPr bwMode="auto">
            <a:xfrm>
              <a:off x="8119565" y="5691107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5" name="Ellipse 484"/>
            <p:cNvSpPr/>
            <p:nvPr/>
          </p:nvSpPr>
          <p:spPr bwMode="auto">
            <a:xfrm>
              <a:off x="8237074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6" name="Ellipse 485"/>
            <p:cNvSpPr/>
            <p:nvPr/>
          </p:nvSpPr>
          <p:spPr bwMode="auto">
            <a:xfrm>
              <a:off x="8359347" y="5691107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7" name="Ellipse 486"/>
            <p:cNvSpPr/>
            <p:nvPr/>
          </p:nvSpPr>
          <p:spPr bwMode="auto">
            <a:xfrm>
              <a:off x="7336697" y="5765747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8" name="Ellipse 487"/>
            <p:cNvSpPr/>
            <p:nvPr/>
          </p:nvSpPr>
          <p:spPr bwMode="auto">
            <a:xfrm>
              <a:off x="7455795" y="5765747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9" name="Ellipse 488"/>
            <p:cNvSpPr/>
            <p:nvPr/>
          </p:nvSpPr>
          <p:spPr bwMode="auto">
            <a:xfrm>
              <a:off x="7574892" y="5765747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0" name="Ellipse 489"/>
            <p:cNvSpPr/>
            <p:nvPr/>
          </p:nvSpPr>
          <p:spPr bwMode="auto">
            <a:xfrm>
              <a:off x="7697166" y="5765747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1" name="Ellipse 490"/>
            <p:cNvSpPr/>
            <p:nvPr/>
          </p:nvSpPr>
          <p:spPr bwMode="auto">
            <a:xfrm>
              <a:off x="7817851" y="5765747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2" name="Ellipse 491"/>
            <p:cNvSpPr/>
            <p:nvPr/>
          </p:nvSpPr>
          <p:spPr bwMode="auto">
            <a:xfrm>
              <a:off x="7936948" y="5765747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3" name="Ellipse 492"/>
            <p:cNvSpPr/>
            <p:nvPr/>
          </p:nvSpPr>
          <p:spPr bwMode="auto">
            <a:xfrm>
              <a:off x="8056046" y="5765747"/>
              <a:ext cx="63519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4" name="Ellipse 493"/>
            <p:cNvSpPr/>
            <p:nvPr/>
          </p:nvSpPr>
          <p:spPr bwMode="auto">
            <a:xfrm>
              <a:off x="8179907" y="5765747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5" name="Ellipse 494"/>
            <p:cNvSpPr/>
            <p:nvPr/>
          </p:nvSpPr>
          <p:spPr bwMode="auto">
            <a:xfrm>
              <a:off x="8299004" y="5765747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6" name="Ellipse 495"/>
            <p:cNvSpPr/>
            <p:nvPr/>
          </p:nvSpPr>
          <p:spPr bwMode="auto">
            <a:xfrm>
              <a:off x="7397040" y="5837211"/>
              <a:ext cx="58755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7" name="Ellipse 496"/>
            <p:cNvSpPr/>
            <p:nvPr/>
          </p:nvSpPr>
          <p:spPr bwMode="auto">
            <a:xfrm>
              <a:off x="7516138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8" name="Ellipse 497"/>
            <p:cNvSpPr/>
            <p:nvPr/>
          </p:nvSpPr>
          <p:spPr bwMode="auto">
            <a:xfrm>
              <a:off x="7636823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9" name="Ellipse 498"/>
            <p:cNvSpPr/>
            <p:nvPr/>
          </p:nvSpPr>
          <p:spPr bwMode="auto">
            <a:xfrm>
              <a:off x="7755920" y="5837211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0" name="Ellipse 499"/>
            <p:cNvSpPr/>
            <p:nvPr/>
          </p:nvSpPr>
          <p:spPr bwMode="auto">
            <a:xfrm>
              <a:off x="7878194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1" name="Ellipse 500"/>
            <p:cNvSpPr/>
            <p:nvPr/>
          </p:nvSpPr>
          <p:spPr bwMode="auto">
            <a:xfrm>
              <a:off x="7998879" y="5837211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2" name="Ellipse 501"/>
            <p:cNvSpPr/>
            <p:nvPr/>
          </p:nvSpPr>
          <p:spPr bwMode="auto">
            <a:xfrm>
              <a:off x="8119565" y="5837211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3" name="Ellipse 502"/>
            <p:cNvSpPr/>
            <p:nvPr/>
          </p:nvSpPr>
          <p:spPr bwMode="auto">
            <a:xfrm>
              <a:off x="8237074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4" name="Ellipse 503"/>
            <p:cNvSpPr/>
            <p:nvPr/>
          </p:nvSpPr>
          <p:spPr bwMode="auto">
            <a:xfrm>
              <a:off x="8359347" y="5837211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5" name="Ellipse 504"/>
            <p:cNvSpPr/>
            <p:nvPr/>
          </p:nvSpPr>
          <p:spPr bwMode="auto">
            <a:xfrm>
              <a:off x="8056046" y="5182917"/>
              <a:ext cx="63519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6" name="Ellipse 505"/>
            <p:cNvSpPr/>
            <p:nvPr/>
          </p:nvSpPr>
          <p:spPr bwMode="auto">
            <a:xfrm>
              <a:off x="8359347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7" name="Ellipse 506"/>
            <p:cNvSpPr/>
            <p:nvPr/>
          </p:nvSpPr>
          <p:spPr bwMode="auto">
            <a:xfrm>
              <a:off x="8179907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8" name="Ellipse 507"/>
            <p:cNvSpPr/>
            <p:nvPr/>
          </p:nvSpPr>
          <p:spPr bwMode="auto">
            <a:xfrm>
              <a:off x="7455795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9" name="Ellipse 508"/>
            <p:cNvSpPr/>
            <p:nvPr/>
          </p:nvSpPr>
          <p:spPr bwMode="auto">
            <a:xfrm>
              <a:off x="7636823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0" name="Ellipse 509"/>
            <p:cNvSpPr/>
            <p:nvPr/>
          </p:nvSpPr>
          <p:spPr bwMode="auto">
            <a:xfrm>
              <a:off x="7574892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1" name="Ellipse 510"/>
            <p:cNvSpPr/>
            <p:nvPr/>
          </p:nvSpPr>
          <p:spPr bwMode="auto">
            <a:xfrm>
              <a:off x="7636823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" name="Ellipse 511"/>
            <p:cNvSpPr/>
            <p:nvPr/>
          </p:nvSpPr>
          <p:spPr bwMode="auto">
            <a:xfrm>
              <a:off x="7936948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3" name="Ellipse 512"/>
            <p:cNvSpPr/>
            <p:nvPr/>
          </p:nvSpPr>
          <p:spPr bwMode="auto">
            <a:xfrm>
              <a:off x="7817851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4" name="Ellipse 513"/>
            <p:cNvSpPr/>
            <p:nvPr/>
          </p:nvSpPr>
          <p:spPr bwMode="auto">
            <a:xfrm>
              <a:off x="7755920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5" name="Ellipse 514"/>
            <p:cNvSpPr/>
            <p:nvPr/>
          </p:nvSpPr>
          <p:spPr bwMode="auto">
            <a:xfrm>
              <a:off x="8179907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6" name="Ellipse 515"/>
            <p:cNvSpPr/>
            <p:nvPr/>
          </p:nvSpPr>
          <p:spPr bwMode="auto">
            <a:xfrm>
              <a:off x="7336697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7" name="Ellipse 516"/>
            <p:cNvSpPr/>
            <p:nvPr/>
          </p:nvSpPr>
          <p:spPr bwMode="auto">
            <a:xfrm>
              <a:off x="7397040" y="5182917"/>
              <a:ext cx="58755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8" name="Ellipse 517"/>
            <p:cNvSpPr/>
            <p:nvPr/>
          </p:nvSpPr>
          <p:spPr bwMode="auto">
            <a:xfrm>
              <a:off x="7454206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9" name="Ellipse 518"/>
            <p:cNvSpPr/>
            <p:nvPr/>
          </p:nvSpPr>
          <p:spPr bwMode="auto">
            <a:xfrm>
              <a:off x="7697166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0" name="Ellipse 519"/>
            <p:cNvSpPr/>
            <p:nvPr/>
          </p:nvSpPr>
          <p:spPr bwMode="auto">
            <a:xfrm>
              <a:off x="7997291" y="5182917"/>
              <a:ext cx="58755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1" name="Ellipse 520"/>
            <p:cNvSpPr/>
            <p:nvPr/>
          </p:nvSpPr>
          <p:spPr bwMode="auto">
            <a:xfrm>
              <a:off x="7878194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2" name="Ellipse 521"/>
            <p:cNvSpPr/>
            <p:nvPr/>
          </p:nvSpPr>
          <p:spPr bwMode="auto">
            <a:xfrm>
              <a:off x="8119565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3" name="Ellipse 522"/>
            <p:cNvSpPr/>
            <p:nvPr/>
          </p:nvSpPr>
          <p:spPr bwMode="auto">
            <a:xfrm>
              <a:off x="8237074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4" name="Ellipse 523"/>
            <p:cNvSpPr/>
            <p:nvPr/>
          </p:nvSpPr>
          <p:spPr bwMode="auto">
            <a:xfrm>
              <a:off x="8299004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5" name="Ellipse 524"/>
            <p:cNvSpPr/>
            <p:nvPr/>
          </p:nvSpPr>
          <p:spPr bwMode="auto">
            <a:xfrm>
              <a:off x="7516138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6" name="Rectangle 1719"/>
            <p:cNvSpPr>
              <a:spLocks noChangeArrowheads="1"/>
            </p:cNvSpPr>
            <p:nvPr/>
          </p:nvSpPr>
          <p:spPr bwMode="auto">
            <a:xfrm>
              <a:off x="7336697" y="4676315"/>
              <a:ext cx="1090933" cy="3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sym typeface="Wingdings" charset="0"/>
                </a:rPr>
                <a:t>Graphene</a:t>
              </a:r>
              <a:endParaRPr lang="en-US" sz="1600"/>
            </a:p>
          </p:txBody>
        </p:sp>
      </p:grpSp>
      <p:grpSp>
        <p:nvGrpSpPr>
          <p:cNvPr id="527" name="Grouper 526"/>
          <p:cNvGrpSpPr>
            <a:grpSpLocks/>
          </p:cNvGrpSpPr>
          <p:nvPr/>
        </p:nvGrpSpPr>
        <p:grpSpPr bwMode="auto">
          <a:xfrm>
            <a:off x="2799729" y="4551711"/>
            <a:ext cx="1463675" cy="1739900"/>
            <a:chOff x="4546600" y="4168775"/>
            <a:chExt cx="1463675" cy="1739900"/>
          </a:xfrm>
        </p:grpSpPr>
        <p:sp>
          <p:nvSpPr>
            <p:cNvPr id="528" name="Ellipse 527"/>
            <p:cNvSpPr/>
            <p:nvPr/>
          </p:nvSpPr>
          <p:spPr bwMode="auto">
            <a:xfrm>
              <a:off x="498633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9" name="Ellipse 528"/>
            <p:cNvSpPr/>
            <p:nvPr/>
          </p:nvSpPr>
          <p:spPr bwMode="auto">
            <a:xfrm>
              <a:off x="510540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0" name="Ellipse 529"/>
            <p:cNvSpPr/>
            <p:nvPr/>
          </p:nvSpPr>
          <p:spPr bwMode="auto">
            <a:xfrm>
              <a:off x="522763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1" name="Ellipse 530"/>
            <p:cNvSpPr/>
            <p:nvPr/>
          </p:nvSpPr>
          <p:spPr bwMode="auto">
            <a:xfrm>
              <a:off x="534828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2" name="Ellipse 531"/>
            <p:cNvSpPr/>
            <p:nvPr/>
          </p:nvSpPr>
          <p:spPr bwMode="auto">
            <a:xfrm>
              <a:off x="5470525" y="5327650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3" name="Ellipse 532"/>
            <p:cNvSpPr/>
            <p:nvPr/>
          </p:nvSpPr>
          <p:spPr bwMode="auto">
            <a:xfrm>
              <a:off x="5589588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4" name="Ellipse 533"/>
            <p:cNvSpPr/>
            <p:nvPr/>
          </p:nvSpPr>
          <p:spPr bwMode="auto">
            <a:xfrm>
              <a:off x="570865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5" name="Ellipse 534"/>
            <p:cNvSpPr/>
            <p:nvPr/>
          </p:nvSpPr>
          <p:spPr bwMode="auto">
            <a:xfrm>
              <a:off x="5830888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6" name="Ellipse 535"/>
            <p:cNvSpPr/>
            <p:nvPr/>
          </p:nvSpPr>
          <p:spPr bwMode="auto">
            <a:xfrm>
              <a:off x="5951538" y="5327650"/>
              <a:ext cx="58737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7" name="Ellipse 536"/>
            <p:cNvSpPr/>
            <p:nvPr/>
          </p:nvSpPr>
          <p:spPr bwMode="auto">
            <a:xfrm>
              <a:off x="4926013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8" name="Ellipse 537"/>
            <p:cNvSpPr/>
            <p:nvPr/>
          </p:nvSpPr>
          <p:spPr bwMode="auto">
            <a:xfrm>
              <a:off x="5048250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9" name="Ellipse 538"/>
            <p:cNvSpPr/>
            <p:nvPr/>
          </p:nvSpPr>
          <p:spPr bwMode="auto">
            <a:xfrm>
              <a:off x="5167313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0" name="Ellipse 539"/>
            <p:cNvSpPr/>
            <p:nvPr/>
          </p:nvSpPr>
          <p:spPr bwMode="auto">
            <a:xfrm>
              <a:off x="528637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1" name="Ellipse 540"/>
            <p:cNvSpPr/>
            <p:nvPr/>
          </p:nvSpPr>
          <p:spPr bwMode="auto">
            <a:xfrm>
              <a:off x="5408613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2" name="Ellipse 541"/>
            <p:cNvSpPr/>
            <p:nvPr/>
          </p:nvSpPr>
          <p:spPr bwMode="auto">
            <a:xfrm>
              <a:off x="552767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3" name="Ellipse 542"/>
            <p:cNvSpPr/>
            <p:nvPr/>
          </p:nvSpPr>
          <p:spPr bwMode="auto">
            <a:xfrm>
              <a:off x="5649913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4" name="Ellipse 543"/>
            <p:cNvSpPr/>
            <p:nvPr/>
          </p:nvSpPr>
          <p:spPr bwMode="auto">
            <a:xfrm>
              <a:off x="5770563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5" name="Ellipse 544"/>
            <p:cNvSpPr/>
            <p:nvPr/>
          </p:nvSpPr>
          <p:spPr bwMode="auto">
            <a:xfrm>
              <a:off x="588962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6" name="Ellipse 545"/>
            <p:cNvSpPr/>
            <p:nvPr/>
          </p:nvSpPr>
          <p:spPr bwMode="auto">
            <a:xfrm>
              <a:off x="498633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7" name="Ellipse 546"/>
            <p:cNvSpPr/>
            <p:nvPr/>
          </p:nvSpPr>
          <p:spPr bwMode="auto">
            <a:xfrm>
              <a:off x="510540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8" name="Ellipse 547"/>
            <p:cNvSpPr/>
            <p:nvPr/>
          </p:nvSpPr>
          <p:spPr bwMode="auto">
            <a:xfrm>
              <a:off x="522763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9" name="Ellipse 548"/>
            <p:cNvSpPr/>
            <p:nvPr/>
          </p:nvSpPr>
          <p:spPr bwMode="auto">
            <a:xfrm>
              <a:off x="534828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0" name="Ellipse 549"/>
            <p:cNvSpPr/>
            <p:nvPr/>
          </p:nvSpPr>
          <p:spPr bwMode="auto">
            <a:xfrm>
              <a:off x="5470525" y="54737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1" name="Ellipse 550"/>
            <p:cNvSpPr/>
            <p:nvPr/>
          </p:nvSpPr>
          <p:spPr bwMode="auto">
            <a:xfrm>
              <a:off x="5589588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2" name="Ellipse 551"/>
            <p:cNvSpPr/>
            <p:nvPr/>
          </p:nvSpPr>
          <p:spPr bwMode="auto">
            <a:xfrm>
              <a:off x="570865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3" name="Ellipse 552"/>
            <p:cNvSpPr/>
            <p:nvPr/>
          </p:nvSpPr>
          <p:spPr bwMode="auto">
            <a:xfrm>
              <a:off x="5830888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4" name="Ellipse 553"/>
            <p:cNvSpPr/>
            <p:nvPr/>
          </p:nvSpPr>
          <p:spPr bwMode="auto">
            <a:xfrm>
              <a:off x="5951538" y="54737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5" name="Ellipse 554"/>
            <p:cNvSpPr/>
            <p:nvPr/>
          </p:nvSpPr>
          <p:spPr bwMode="auto">
            <a:xfrm>
              <a:off x="4926013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6" name="Ellipse 555"/>
            <p:cNvSpPr/>
            <p:nvPr/>
          </p:nvSpPr>
          <p:spPr bwMode="auto">
            <a:xfrm>
              <a:off x="5048250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7" name="Ellipse 556"/>
            <p:cNvSpPr/>
            <p:nvPr/>
          </p:nvSpPr>
          <p:spPr bwMode="auto">
            <a:xfrm>
              <a:off x="5167313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8" name="Ellipse 557"/>
            <p:cNvSpPr/>
            <p:nvPr/>
          </p:nvSpPr>
          <p:spPr bwMode="auto">
            <a:xfrm>
              <a:off x="528637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9" name="Ellipse 558"/>
            <p:cNvSpPr/>
            <p:nvPr/>
          </p:nvSpPr>
          <p:spPr bwMode="auto">
            <a:xfrm>
              <a:off x="5408613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0" name="Ellipse 559"/>
            <p:cNvSpPr/>
            <p:nvPr/>
          </p:nvSpPr>
          <p:spPr bwMode="auto">
            <a:xfrm>
              <a:off x="552767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1" name="Ellipse 560"/>
            <p:cNvSpPr/>
            <p:nvPr/>
          </p:nvSpPr>
          <p:spPr bwMode="auto">
            <a:xfrm>
              <a:off x="5649913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2" name="Ellipse 561"/>
            <p:cNvSpPr/>
            <p:nvPr/>
          </p:nvSpPr>
          <p:spPr bwMode="auto">
            <a:xfrm>
              <a:off x="5770563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3" name="Ellipse 562"/>
            <p:cNvSpPr/>
            <p:nvPr/>
          </p:nvSpPr>
          <p:spPr bwMode="auto">
            <a:xfrm>
              <a:off x="588962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4" name="Ellipse 563"/>
            <p:cNvSpPr/>
            <p:nvPr/>
          </p:nvSpPr>
          <p:spPr bwMode="auto">
            <a:xfrm>
              <a:off x="498633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5" name="Ellipse 564"/>
            <p:cNvSpPr/>
            <p:nvPr/>
          </p:nvSpPr>
          <p:spPr bwMode="auto">
            <a:xfrm>
              <a:off x="510540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6" name="Ellipse 565"/>
            <p:cNvSpPr/>
            <p:nvPr/>
          </p:nvSpPr>
          <p:spPr bwMode="auto">
            <a:xfrm>
              <a:off x="522763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7" name="Ellipse 566"/>
            <p:cNvSpPr/>
            <p:nvPr/>
          </p:nvSpPr>
          <p:spPr bwMode="auto">
            <a:xfrm>
              <a:off x="534828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8" name="Ellipse 567"/>
            <p:cNvSpPr/>
            <p:nvPr/>
          </p:nvSpPr>
          <p:spPr bwMode="auto">
            <a:xfrm>
              <a:off x="5470525" y="561975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9" name="Ellipse 568"/>
            <p:cNvSpPr/>
            <p:nvPr/>
          </p:nvSpPr>
          <p:spPr bwMode="auto">
            <a:xfrm>
              <a:off x="5589588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0" name="Ellipse 569"/>
            <p:cNvSpPr/>
            <p:nvPr/>
          </p:nvSpPr>
          <p:spPr bwMode="auto">
            <a:xfrm>
              <a:off x="570865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1" name="Ellipse 570"/>
            <p:cNvSpPr/>
            <p:nvPr/>
          </p:nvSpPr>
          <p:spPr bwMode="auto">
            <a:xfrm>
              <a:off x="5830888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2" name="Ellipse 571"/>
            <p:cNvSpPr/>
            <p:nvPr/>
          </p:nvSpPr>
          <p:spPr bwMode="auto">
            <a:xfrm>
              <a:off x="5951538" y="561975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3" name="Ellipse 572"/>
            <p:cNvSpPr/>
            <p:nvPr/>
          </p:nvSpPr>
          <p:spPr bwMode="auto">
            <a:xfrm>
              <a:off x="4926013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4" name="Ellipse 573"/>
            <p:cNvSpPr/>
            <p:nvPr/>
          </p:nvSpPr>
          <p:spPr bwMode="auto">
            <a:xfrm>
              <a:off x="5048250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5" name="Ellipse 574"/>
            <p:cNvSpPr/>
            <p:nvPr/>
          </p:nvSpPr>
          <p:spPr bwMode="auto">
            <a:xfrm>
              <a:off x="5167313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6" name="Ellipse 575"/>
            <p:cNvSpPr/>
            <p:nvPr/>
          </p:nvSpPr>
          <p:spPr bwMode="auto">
            <a:xfrm>
              <a:off x="528637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7" name="Ellipse 576"/>
            <p:cNvSpPr/>
            <p:nvPr/>
          </p:nvSpPr>
          <p:spPr bwMode="auto">
            <a:xfrm>
              <a:off x="5408613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8" name="Ellipse 577"/>
            <p:cNvSpPr/>
            <p:nvPr/>
          </p:nvSpPr>
          <p:spPr bwMode="auto">
            <a:xfrm>
              <a:off x="552767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9" name="Ellipse 578"/>
            <p:cNvSpPr/>
            <p:nvPr/>
          </p:nvSpPr>
          <p:spPr bwMode="auto">
            <a:xfrm>
              <a:off x="5649913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0" name="Ellipse 579"/>
            <p:cNvSpPr/>
            <p:nvPr/>
          </p:nvSpPr>
          <p:spPr bwMode="auto">
            <a:xfrm>
              <a:off x="5770563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1" name="Ellipse 580"/>
            <p:cNvSpPr/>
            <p:nvPr/>
          </p:nvSpPr>
          <p:spPr bwMode="auto">
            <a:xfrm>
              <a:off x="588962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2" name="Ellipse 581"/>
            <p:cNvSpPr/>
            <p:nvPr/>
          </p:nvSpPr>
          <p:spPr bwMode="auto">
            <a:xfrm>
              <a:off x="498633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3" name="Ellipse 582"/>
            <p:cNvSpPr/>
            <p:nvPr/>
          </p:nvSpPr>
          <p:spPr bwMode="auto">
            <a:xfrm>
              <a:off x="510540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4" name="Ellipse 583"/>
            <p:cNvSpPr/>
            <p:nvPr/>
          </p:nvSpPr>
          <p:spPr bwMode="auto">
            <a:xfrm>
              <a:off x="522763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5" name="Ellipse 584"/>
            <p:cNvSpPr/>
            <p:nvPr/>
          </p:nvSpPr>
          <p:spPr bwMode="auto">
            <a:xfrm>
              <a:off x="534828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6" name="Ellipse 585"/>
            <p:cNvSpPr/>
            <p:nvPr/>
          </p:nvSpPr>
          <p:spPr bwMode="auto">
            <a:xfrm>
              <a:off x="5470525" y="57658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7" name="Ellipse 586"/>
            <p:cNvSpPr/>
            <p:nvPr/>
          </p:nvSpPr>
          <p:spPr bwMode="auto">
            <a:xfrm>
              <a:off x="5589588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8" name="Ellipse 587"/>
            <p:cNvSpPr/>
            <p:nvPr/>
          </p:nvSpPr>
          <p:spPr bwMode="auto">
            <a:xfrm>
              <a:off x="570865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9" name="Ellipse 588"/>
            <p:cNvSpPr/>
            <p:nvPr/>
          </p:nvSpPr>
          <p:spPr bwMode="auto">
            <a:xfrm>
              <a:off x="5830888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0" name="Ellipse 589"/>
            <p:cNvSpPr/>
            <p:nvPr/>
          </p:nvSpPr>
          <p:spPr bwMode="auto">
            <a:xfrm>
              <a:off x="5951538" y="57658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1" name="Ellipse 590"/>
            <p:cNvSpPr/>
            <p:nvPr/>
          </p:nvSpPr>
          <p:spPr bwMode="auto">
            <a:xfrm>
              <a:off x="4926013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2" name="Ellipse 591"/>
            <p:cNvSpPr/>
            <p:nvPr/>
          </p:nvSpPr>
          <p:spPr bwMode="auto">
            <a:xfrm>
              <a:off x="5048250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3" name="Ellipse 592"/>
            <p:cNvSpPr/>
            <p:nvPr/>
          </p:nvSpPr>
          <p:spPr bwMode="auto">
            <a:xfrm>
              <a:off x="5167313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4" name="Ellipse 593"/>
            <p:cNvSpPr/>
            <p:nvPr/>
          </p:nvSpPr>
          <p:spPr bwMode="auto">
            <a:xfrm>
              <a:off x="528637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5" name="Ellipse 594"/>
            <p:cNvSpPr/>
            <p:nvPr/>
          </p:nvSpPr>
          <p:spPr bwMode="auto">
            <a:xfrm>
              <a:off x="5408613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6" name="Ellipse 595"/>
            <p:cNvSpPr/>
            <p:nvPr/>
          </p:nvSpPr>
          <p:spPr bwMode="auto">
            <a:xfrm>
              <a:off x="552767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7" name="Ellipse 596"/>
            <p:cNvSpPr/>
            <p:nvPr/>
          </p:nvSpPr>
          <p:spPr bwMode="auto">
            <a:xfrm>
              <a:off x="5649913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8" name="Ellipse 597"/>
            <p:cNvSpPr/>
            <p:nvPr/>
          </p:nvSpPr>
          <p:spPr bwMode="auto">
            <a:xfrm>
              <a:off x="5770563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9" name="Ellipse 598"/>
            <p:cNvSpPr/>
            <p:nvPr/>
          </p:nvSpPr>
          <p:spPr bwMode="auto">
            <a:xfrm>
              <a:off x="588962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0" name="Ellipse 599"/>
            <p:cNvSpPr/>
            <p:nvPr/>
          </p:nvSpPr>
          <p:spPr bwMode="auto">
            <a:xfrm>
              <a:off x="4926013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1" name="Ellipse 600"/>
            <p:cNvSpPr/>
            <p:nvPr/>
          </p:nvSpPr>
          <p:spPr bwMode="auto">
            <a:xfrm>
              <a:off x="5048250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2" name="Ellipse 601"/>
            <p:cNvSpPr/>
            <p:nvPr/>
          </p:nvSpPr>
          <p:spPr bwMode="auto">
            <a:xfrm>
              <a:off x="5167313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3" name="Ellipse 602"/>
            <p:cNvSpPr/>
            <p:nvPr/>
          </p:nvSpPr>
          <p:spPr bwMode="auto">
            <a:xfrm>
              <a:off x="528637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4" name="Ellipse 603"/>
            <p:cNvSpPr/>
            <p:nvPr/>
          </p:nvSpPr>
          <p:spPr bwMode="auto">
            <a:xfrm>
              <a:off x="5408613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5" name="Ellipse 604"/>
            <p:cNvSpPr/>
            <p:nvPr/>
          </p:nvSpPr>
          <p:spPr bwMode="auto">
            <a:xfrm>
              <a:off x="552767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6" name="Ellipse 605"/>
            <p:cNvSpPr/>
            <p:nvPr/>
          </p:nvSpPr>
          <p:spPr bwMode="auto">
            <a:xfrm>
              <a:off x="5649913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7" name="Ellipse 606"/>
            <p:cNvSpPr/>
            <p:nvPr/>
          </p:nvSpPr>
          <p:spPr bwMode="auto">
            <a:xfrm>
              <a:off x="5770563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8" name="Ellipse 607"/>
            <p:cNvSpPr/>
            <p:nvPr/>
          </p:nvSpPr>
          <p:spPr bwMode="auto">
            <a:xfrm>
              <a:off x="588962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9" name="Ellipse 608"/>
            <p:cNvSpPr/>
            <p:nvPr/>
          </p:nvSpPr>
          <p:spPr bwMode="auto">
            <a:xfrm>
              <a:off x="498633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0" name="Ellipse 609"/>
            <p:cNvSpPr/>
            <p:nvPr/>
          </p:nvSpPr>
          <p:spPr bwMode="auto">
            <a:xfrm>
              <a:off x="510540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1" name="Ellipse 610"/>
            <p:cNvSpPr/>
            <p:nvPr/>
          </p:nvSpPr>
          <p:spPr bwMode="auto">
            <a:xfrm>
              <a:off x="522763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2" name="Ellipse 611"/>
            <p:cNvSpPr/>
            <p:nvPr/>
          </p:nvSpPr>
          <p:spPr bwMode="auto">
            <a:xfrm>
              <a:off x="534828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3" name="Ellipse 612"/>
            <p:cNvSpPr/>
            <p:nvPr/>
          </p:nvSpPr>
          <p:spPr bwMode="auto">
            <a:xfrm>
              <a:off x="5470525" y="5400675"/>
              <a:ext cx="58738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4" name="Ellipse 613"/>
            <p:cNvSpPr/>
            <p:nvPr/>
          </p:nvSpPr>
          <p:spPr bwMode="auto">
            <a:xfrm>
              <a:off x="5589588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5" name="Ellipse 614"/>
            <p:cNvSpPr/>
            <p:nvPr/>
          </p:nvSpPr>
          <p:spPr bwMode="auto">
            <a:xfrm>
              <a:off x="570865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6" name="Ellipse 615"/>
            <p:cNvSpPr/>
            <p:nvPr/>
          </p:nvSpPr>
          <p:spPr bwMode="auto">
            <a:xfrm>
              <a:off x="5830888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7" name="Ellipse 616"/>
            <p:cNvSpPr/>
            <p:nvPr/>
          </p:nvSpPr>
          <p:spPr bwMode="auto">
            <a:xfrm>
              <a:off x="5951538" y="5400675"/>
              <a:ext cx="58737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8" name="Ellipse 617"/>
            <p:cNvSpPr/>
            <p:nvPr/>
          </p:nvSpPr>
          <p:spPr bwMode="auto">
            <a:xfrm>
              <a:off x="4926013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9" name="Ellipse 618"/>
            <p:cNvSpPr/>
            <p:nvPr/>
          </p:nvSpPr>
          <p:spPr bwMode="auto">
            <a:xfrm>
              <a:off x="5048250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0" name="Ellipse 619"/>
            <p:cNvSpPr/>
            <p:nvPr/>
          </p:nvSpPr>
          <p:spPr bwMode="auto">
            <a:xfrm>
              <a:off x="5167313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1" name="Ellipse 620"/>
            <p:cNvSpPr/>
            <p:nvPr/>
          </p:nvSpPr>
          <p:spPr bwMode="auto">
            <a:xfrm>
              <a:off x="528637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2" name="Ellipse 621"/>
            <p:cNvSpPr/>
            <p:nvPr/>
          </p:nvSpPr>
          <p:spPr bwMode="auto">
            <a:xfrm>
              <a:off x="5408613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3" name="Ellipse 622"/>
            <p:cNvSpPr/>
            <p:nvPr/>
          </p:nvSpPr>
          <p:spPr bwMode="auto">
            <a:xfrm>
              <a:off x="552767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4" name="Ellipse 623"/>
            <p:cNvSpPr/>
            <p:nvPr/>
          </p:nvSpPr>
          <p:spPr bwMode="auto">
            <a:xfrm>
              <a:off x="5649913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5" name="Ellipse 624"/>
            <p:cNvSpPr/>
            <p:nvPr/>
          </p:nvSpPr>
          <p:spPr bwMode="auto">
            <a:xfrm>
              <a:off x="5770563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6" name="Ellipse 625"/>
            <p:cNvSpPr/>
            <p:nvPr/>
          </p:nvSpPr>
          <p:spPr bwMode="auto">
            <a:xfrm>
              <a:off x="588962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7" name="Ellipse 626"/>
            <p:cNvSpPr/>
            <p:nvPr/>
          </p:nvSpPr>
          <p:spPr bwMode="auto">
            <a:xfrm>
              <a:off x="498633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8" name="Ellipse 627"/>
            <p:cNvSpPr/>
            <p:nvPr/>
          </p:nvSpPr>
          <p:spPr bwMode="auto">
            <a:xfrm>
              <a:off x="510540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9" name="Ellipse 628"/>
            <p:cNvSpPr/>
            <p:nvPr/>
          </p:nvSpPr>
          <p:spPr bwMode="auto">
            <a:xfrm>
              <a:off x="522763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0" name="Ellipse 629"/>
            <p:cNvSpPr/>
            <p:nvPr/>
          </p:nvSpPr>
          <p:spPr bwMode="auto">
            <a:xfrm>
              <a:off x="534828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1" name="Ellipse 630"/>
            <p:cNvSpPr/>
            <p:nvPr/>
          </p:nvSpPr>
          <p:spPr bwMode="auto">
            <a:xfrm>
              <a:off x="5470525" y="5545138"/>
              <a:ext cx="58738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2" name="Ellipse 631"/>
            <p:cNvSpPr/>
            <p:nvPr/>
          </p:nvSpPr>
          <p:spPr bwMode="auto">
            <a:xfrm>
              <a:off x="5589588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3" name="Ellipse 632"/>
            <p:cNvSpPr/>
            <p:nvPr/>
          </p:nvSpPr>
          <p:spPr bwMode="auto">
            <a:xfrm>
              <a:off x="570865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4" name="Ellipse 633"/>
            <p:cNvSpPr/>
            <p:nvPr/>
          </p:nvSpPr>
          <p:spPr bwMode="auto">
            <a:xfrm>
              <a:off x="5830888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5" name="Ellipse 634"/>
            <p:cNvSpPr/>
            <p:nvPr/>
          </p:nvSpPr>
          <p:spPr bwMode="auto">
            <a:xfrm>
              <a:off x="5951538" y="5545138"/>
              <a:ext cx="58737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6" name="Ellipse 635"/>
            <p:cNvSpPr/>
            <p:nvPr/>
          </p:nvSpPr>
          <p:spPr bwMode="auto">
            <a:xfrm>
              <a:off x="4926013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7" name="Ellipse 636"/>
            <p:cNvSpPr/>
            <p:nvPr/>
          </p:nvSpPr>
          <p:spPr bwMode="auto">
            <a:xfrm>
              <a:off x="5048250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8" name="Ellipse 637"/>
            <p:cNvSpPr/>
            <p:nvPr/>
          </p:nvSpPr>
          <p:spPr bwMode="auto">
            <a:xfrm>
              <a:off x="5167313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9" name="Ellipse 638"/>
            <p:cNvSpPr/>
            <p:nvPr/>
          </p:nvSpPr>
          <p:spPr bwMode="auto">
            <a:xfrm>
              <a:off x="528637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0" name="Ellipse 639"/>
            <p:cNvSpPr/>
            <p:nvPr/>
          </p:nvSpPr>
          <p:spPr bwMode="auto">
            <a:xfrm>
              <a:off x="5408613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1" name="Ellipse 640"/>
            <p:cNvSpPr/>
            <p:nvPr/>
          </p:nvSpPr>
          <p:spPr bwMode="auto">
            <a:xfrm>
              <a:off x="552767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2" name="Ellipse 641"/>
            <p:cNvSpPr/>
            <p:nvPr/>
          </p:nvSpPr>
          <p:spPr bwMode="auto">
            <a:xfrm>
              <a:off x="5649913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3" name="Ellipse 642"/>
            <p:cNvSpPr/>
            <p:nvPr/>
          </p:nvSpPr>
          <p:spPr bwMode="auto">
            <a:xfrm>
              <a:off x="5770563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4" name="Ellipse 643"/>
            <p:cNvSpPr/>
            <p:nvPr/>
          </p:nvSpPr>
          <p:spPr bwMode="auto">
            <a:xfrm>
              <a:off x="588962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5" name="Ellipse 644"/>
            <p:cNvSpPr/>
            <p:nvPr/>
          </p:nvSpPr>
          <p:spPr bwMode="auto">
            <a:xfrm>
              <a:off x="498633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6" name="Ellipse 645"/>
            <p:cNvSpPr/>
            <p:nvPr/>
          </p:nvSpPr>
          <p:spPr bwMode="auto">
            <a:xfrm>
              <a:off x="510540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7" name="Ellipse 646"/>
            <p:cNvSpPr/>
            <p:nvPr/>
          </p:nvSpPr>
          <p:spPr bwMode="auto">
            <a:xfrm>
              <a:off x="522763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8" name="Ellipse 647"/>
            <p:cNvSpPr/>
            <p:nvPr/>
          </p:nvSpPr>
          <p:spPr bwMode="auto">
            <a:xfrm>
              <a:off x="534828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9" name="Ellipse 648"/>
            <p:cNvSpPr/>
            <p:nvPr/>
          </p:nvSpPr>
          <p:spPr bwMode="auto">
            <a:xfrm>
              <a:off x="5470525" y="569118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0" name="Ellipse 649"/>
            <p:cNvSpPr/>
            <p:nvPr/>
          </p:nvSpPr>
          <p:spPr bwMode="auto">
            <a:xfrm>
              <a:off x="5589588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1" name="Ellipse 650"/>
            <p:cNvSpPr/>
            <p:nvPr/>
          </p:nvSpPr>
          <p:spPr bwMode="auto">
            <a:xfrm>
              <a:off x="570865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2" name="Ellipse 651"/>
            <p:cNvSpPr/>
            <p:nvPr/>
          </p:nvSpPr>
          <p:spPr bwMode="auto">
            <a:xfrm>
              <a:off x="5830888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3" name="Ellipse 652"/>
            <p:cNvSpPr/>
            <p:nvPr/>
          </p:nvSpPr>
          <p:spPr bwMode="auto">
            <a:xfrm>
              <a:off x="5951538" y="569118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4" name="Ellipse 653"/>
            <p:cNvSpPr/>
            <p:nvPr/>
          </p:nvSpPr>
          <p:spPr bwMode="auto">
            <a:xfrm>
              <a:off x="4926013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5" name="Ellipse 654"/>
            <p:cNvSpPr/>
            <p:nvPr/>
          </p:nvSpPr>
          <p:spPr bwMode="auto">
            <a:xfrm>
              <a:off x="5048250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6" name="Ellipse 655"/>
            <p:cNvSpPr/>
            <p:nvPr/>
          </p:nvSpPr>
          <p:spPr bwMode="auto">
            <a:xfrm>
              <a:off x="5167313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7" name="Ellipse 656"/>
            <p:cNvSpPr/>
            <p:nvPr/>
          </p:nvSpPr>
          <p:spPr bwMode="auto">
            <a:xfrm>
              <a:off x="528637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8" name="Ellipse 657"/>
            <p:cNvSpPr/>
            <p:nvPr/>
          </p:nvSpPr>
          <p:spPr bwMode="auto">
            <a:xfrm>
              <a:off x="5408613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9" name="Ellipse 658"/>
            <p:cNvSpPr/>
            <p:nvPr/>
          </p:nvSpPr>
          <p:spPr bwMode="auto">
            <a:xfrm>
              <a:off x="552767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0" name="Ellipse 659"/>
            <p:cNvSpPr/>
            <p:nvPr/>
          </p:nvSpPr>
          <p:spPr bwMode="auto">
            <a:xfrm>
              <a:off x="5649913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1" name="Ellipse 660"/>
            <p:cNvSpPr/>
            <p:nvPr/>
          </p:nvSpPr>
          <p:spPr bwMode="auto">
            <a:xfrm>
              <a:off x="5770563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2" name="Ellipse 661"/>
            <p:cNvSpPr/>
            <p:nvPr/>
          </p:nvSpPr>
          <p:spPr bwMode="auto">
            <a:xfrm>
              <a:off x="588962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3" name="Ellipse 662"/>
            <p:cNvSpPr/>
            <p:nvPr/>
          </p:nvSpPr>
          <p:spPr bwMode="auto">
            <a:xfrm>
              <a:off x="498633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4" name="Ellipse 663"/>
            <p:cNvSpPr/>
            <p:nvPr/>
          </p:nvSpPr>
          <p:spPr bwMode="auto">
            <a:xfrm>
              <a:off x="510540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5" name="Ellipse 664"/>
            <p:cNvSpPr/>
            <p:nvPr/>
          </p:nvSpPr>
          <p:spPr bwMode="auto">
            <a:xfrm>
              <a:off x="522763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6" name="Ellipse 665"/>
            <p:cNvSpPr/>
            <p:nvPr/>
          </p:nvSpPr>
          <p:spPr bwMode="auto">
            <a:xfrm>
              <a:off x="534828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7" name="Ellipse 666"/>
            <p:cNvSpPr/>
            <p:nvPr/>
          </p:nvSpPr>
          <p:spPr bwMode="auto">
            <a:xfrm>
              <a:off x="5470525" y="583723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8" name="Ellipse 667"/>
            <p:cNvSpPr/>
            <p:nvPr/>
          </p:nvSpPr>
          <p:spPr bwMode="auto">
            <a:xfrm>
              <a:off x="5589588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9" name="Ellipse 668"/>
            <p:cNvSpPr/>
            <p:nvPr/>
          </p:nvSpPr>
          <p:spPr bwMode="auto">
            <a:xfrm>
              <a:off x="570865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0" name="Ellipse 669"/>
            <p:cNvSpPr/>
            <p:nvPr/>
          </p:nvSpPr>
          <p:spPr bwMode="auto">
            <a:xfrm>
              <a:off x="5830888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1" name="Ellipse 670"/>
            <p:cNvSpPr/>
            <p:nvPr/>
          </p:nvSpPr>
          <p:spPr bwMode="auto">
            <a:xfrm>
              <a:off x="5951538" y="583723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2" name="Ellipse 671"/>
            <p:cNvSpPr/>
            <p:nvPr/>
          </p:nvSpPr>
          <p:spPr bwMode="auto">
            <a:xfrm>
              <a:off x="5649913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3" name="Ellipse 672"/>
            <p:cNvSpPr/>
            <p:nvPr/>
          </p:nvSpPr>
          <p:spPr bwMode="auto">
            <a:xfrm>
              <a:off x="5951538" y="5183188"/>
              <a:ext cx="58737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4" name="Ellipse 673"/>
            <p:cNvSpPr/>
            <p:nvPr/>
          </p:nvSpPr>
          <p:spPr bwMode="auto">
            <a:xfrm>
              <a:off x="5770563" y="4894263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5" name="Ellipse 674"/>
            <p:cNvSpPr/>
            <p:nvPr/>
          </p:nvSpPr>
          <p:spPr bwMode="auto">
            <a:xfrm>
              <a:off x="5048250" y="525462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6" name="Ellipse 675"/>
            <p:cNvSpPr/>
            <p:nvPr/>
          </p:nvSpPr>
          <p:spPr bwMode="auto">
            <a:xfrm>
              <a:off x="5227638" y="4819650"/>
              <a:ext cx="58737" cy="746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7" name="Ellipse 676"/>
            <p:cNvSpPr/>
            <p:nvPr/>
          </p:nvSpPr>
          <p:spPr bwMode="auto">
            <a:xfrm>
              <a:off x="5167313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8" name="Ellipse 677"/>
            <p:cNvSpPr/>
            <p:nvPr/>
          </p:nvSpPr>
          <p:spPr bwMode="auto">
            <a:xfrm>
              <a:off x="5227638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9" name="Ellipse 678"/>
            <p:cNvSpPr/>
            <p:nvPr/>
          </p:nvSpPr>
          <p:spPr bwMode="auto">
            <a:xfrm>
              <a:off x="5527675" y="525462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0" name="Ellipse 679"/>
            <p:cNvSpPr/>
            <p:nvPr/>
          </p:nvSpPr>
          <p:spPr bwMode="auto">
            <a:xfrm>
              <a:off x="5467350" y="4748213"/>
              <a:ext cx="60325" cy="698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1" name="Ellipse 680"/>
            <p:cNvSpPr/>
            <p:nvPr/>
          </p:nvSpPr>
          <p:spPr bwMode="auto">
            <a:xfrm>
              <a:off x="5348288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2" name="Ellipse 681"/>
            <p:cNvSpPr/>
            <p:nvPr/>
          </p:nvSpPr>
          <p:spPr bwMode="auto">
            <a:xfrm>
              <a:off x="5770563" y="525462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3" name="Ellipse 682"/>
            <p:cNvSpPr/>
            <p:nvPr/>
          </p:nvSpPr>
          <p:spPr bwMode="auto">
            <a:xfrm>
              <a:off x="4926013" y="4965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4" name="Ellipse 683"/>
            <p:cNvSpPr/>
            <p:nvPr/>
          </p:nvSpPr>
          <p:spPr bwMode="auto">
            <a:xfrm>
              <a:off x="4986338" y="5111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5" name="Ellipse 684"/>
            <p:cNvSpPr/>
            <p:nvPr/>
          </p:nvSpPr>
          <p:spPr bwMode="auto">
            <a:xfrm>
              <a:off x="5046663" y="4676775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6" name="Ellipse 685"/>
            <p:cNvSpPr/>
            <p:nvPr/>
          </p:nvSpPr>
          <p:spPr bwMode="auto">
            <a:xfrm>
              <a:off x="5346700" y="4965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7" name="Ellipse 686"/>
            <p:cNvSpPr/>
            <p:nvPr/>
          </p:nvSpPr>
          <p:spPr bwMode="auto">
            <a:xfrm>
              <a:off x="5589588" y="5037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8" name="Ellipse 687"/>
            <p:cNvSpPr/>
            <p:nvPr/>
          </p:nvSpPr>
          <p:spPr bwMode="auto">
            <a:xfrm>
              <a:off x="5470525" y="5183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9" name="Ellipse 688"/>
            <p:cNvSpPr/>
            <p:nvPr/>
          </p:nvSpPr>
          <p:spPr bwMode="auto">
            <a:xfrm>
              <a:off x="5708650" y="5037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0" name="Ellipse 689"/>
            <p:cNvSpPr/>
            <p:nvPr/>
          </p:nvSpPr>
          <p:spPr bwMode="auto">
            <a:xfrm>
              <a:off x="5829300" y="4676775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1" name="Ellipse 690"/>
            <p:cNvSpPr/>
            <p:nvPr/>
          </p:nvSpPr>
          <p:spPr bwMode="auto">
            <a:xfrm>
              <a:off x="5889625" y="4965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2" name="Ellipse 691"/>
            <p:cNvSpPr/>
            <p:nvPr/>
          </p:nvSpPr>
          <p:spPr bwMode="auto">
            <a:xfrm>
              <a:off x="5105400" y="5037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3" name="Flèche courbée vers le haut 3"/>
            <p:cNvSpPr>
              <a:spLocks noChangeArrowheads="1"/>
            </p:cNvSpPr>
            <p:nvPr/>
          </p:nvSpPr>
          <p:spPr bwMode="auto">
            <a:xfrm flipV="1">
              <a:off x="4625956" y="4347225"/>
              <a:ext cx="844797" cy="403249"/>
            </a:xfrm>
            <a:prstGeom prst="curvedUpArrow">
              <a:avLst>
                <a:gd name="adj1" fmla="val 33316"/>
                <a:gd name="adj2" fmla="val 71995"/>
                <a:gd name="adj3" fmla="val 30509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/>
            </a:p>
          </p:txBody>
        </p:sp>
        <p:sp>
          <p:nvSpPr>
            <p:cNvPr id="694" name="Rectangle 4" descr="Grands carreaux"/>
            <p:cNvSpPr>
              <a:spLocks noChangeArrowheads="1"/>
            </p:cNvSpPr>
            <p:nvPr/>
          </p:nvSpPr>
          <p:spPr bwMode="auto">
            <a:xfrm>
              <a:off x="5168626" y="4168775"/>
              <a:ext cx="661983" cy="3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Font typeface="Wingdings" charset="0"/>
                <a:buNone/>
              </a:pPr>
              <a:r>
                <a:rPr lang="en-US" sz="1600" b="1">
                  <a:sym typeface="Wingdings" charset="0"/>
                </a:rPr>
                <a:t>C</a:t>
              </a:r>
            </a:p>
          </p:txBody>
        </p:sp>
        <p:sp>
          <p:nvSpPr>
            <p:cNvPr id="695" name="Rectangle 694"/>
            <p:cNvSpPr/>
            <p:nvPr/>
          </p:nvSpPr>
          <p:spPr bwMode="auto">
            <a:xfrm>
              <a:off x="4546600" y="4268788"/>
              <a:ext cx="481013" cy="523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97" name="ZoneTexte 696"/>
          <p:cNvSpPr txBox="1">
            <a:spLocks noChangeArrowheads="1"/>
          </p:cNvSpPr>
          <p:nvPr/>
        </p:nvSpPr>
        <p:spPr bwMode="auto">
          <a:xfrm>
            <a:off x="2982292" y="6478936"/>
            <a:ext cx="300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latin typeface="+mn-lt"/>
                <a:cs typeface="Times New Roman" charset="0"/>
              </a:rPr>
              <a:t>More details in: A. Michon </a:t>
            </a:r>
            <a:r>
              <a:rPr lang="en-US" sz="1200" i="1">
                <a:latin typeface="+mn-lt"/>
                <a:cs typeface="Times New Roman" charset="0"/>
              </a:rPr>
              <a:t>et al.</a:t>
            </a:r>
            <a:r>
              <a:rPr lang="en-US" sz="1200">
                <a:latin typeface="+mn-lt"/>
                <a:cs typeface="Times New Roman" charset="0"/>
              </a:rPr>
              <a:t>, APL (2010)</a:t>
            </a:r>
          </a:p>
        </p:txBody>
      </p:sp>
      <p:pic>
        <p:nvPicPr>
          <p:cNvPr id="699" name="Picture 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96" y="1052399"/>
            <a:ext cx="2405063" cy="1017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00" name="Connecteur droit avec flèche 699"/>
          <p:cNvCxnSpPr/>
          <p:nvPr/>
        </p:nvCxnSpPr>
        <p:spPr>
          <a:xfrm flipV="1">
            <a:off x="6309692" y="2008869"/>
            <a:ext cx="305889" cy="25962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Chemical vapor deposition on SiC</a:t>
            </a:r>
            <a:endParaRPr lang="en-US">
              <a:latin typeface="+mn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6" y="1296031"/>
            <a:ext cx="2217338" cy="20806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1202" y="2248083"/>
            <a:ext cx="160286" cy="180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9"/>
          <p:cNvSpPr txBox="1">
            <a:spLocks noChangeArrowheads="1"/>
          </p:cNvSpPr>
          <p:nvPr/>
        </p:nvSpPr>
        <p:spPr bwMode="auto">
          <a:xfrm>
            <a:off x="2970543" y="1064173"/>
            <a:ext cx="320956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+mn-lt"/>
                <a:cs typeface="Arial" charset="0"/>
              </a:rPr>
              <a:t> Hall bar of 420 μ</a:t>
            </a:r>
            <a:r>
              <a:rPr lang="en-US" sz="2000">
                <a:latin typeface="+mn-lt"/>
                <a:cs typeface="Zapf Dingbats" charset="0"/>
                <a:sym typeface="Zapf Dingbats" charset="0"/>
              </a:rPr>
              <a:t>m x 100 </a:t>
            </a:r>
            <a:r>
              <a:rPr lang="en-US" sz="2000">
                <a:latin typeface="+mn-lt"/>
                <a:cs typeface="Arial" charset="0"/>
              </a:rPr>
              <a:t>μ</a:t>
            </a:r>
            <a:r>
              <a:rPr lang="en-US" sz="2000">
                <a:latin typeface="+mn-lt"/>
                <a:cs typeface="Zapf Dingbats" charset="0"/>
                <a:sym typeface="Zapf Dingbats" charset="0"/>
              </a:rPr>
              <a:t>m  </a:t>
            </a:r>
            <a:endParaRPr lang="en-US" sz="2000">
              <a:latin typeface="+mn-lt"/>
              <a:cs typeface="Arial" charset="0"/>
            </a:endParaRPr>
          </a:p>
        </p:txBody>
      </p:sp>
      <p:pic>
        <p:nvPicPr>
          <p:cNvPr id="31" name="Image 649" descr="Sample3D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95" y="4689499"/>
            <a:ext cx="2598757" cy="114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86"/>
          <p:cNvSpPr>
            <a:spLocks noChangeArrowheads="1"/>
          </p:cNvSpPr>
          <p:nvPr/>
        </p:nvSpPr>
        <p:spPr bwMode="auto">
          <a:xfrm>
            <a:off x="1025654" y="4184955"/>
            <a:ext cx="283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>
                <a:cs typeface="Arial Unicode MS" charset="0"/>
                <a:sym typeface="Wingdings" charset="0"/>
              </a:rPr>
              <a:t>500°C annealing + P(MMA-MAA)/ZEP520A</a:t>
            </a:r>
          </a:p>
          <a:p>
            <a:pPr algn="ctr"/>
            <a:r>
              <a:rPr lang="en-US" sz="1200">
                <a:cs typeface="Arial Unicode MS" charset="0"/>
                <a:sym typeface="Wingdings" charset="0"/>
              </a:rPr>
              <a:t>(no illumination)</a:t>
            </a:r>
            <a:endParaRPr lang="en-US" sz="1200">
              <a:cs typeface="Arial Unicode MS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233615" y="5884664"/>
            <a:ext cx="222885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Lara-Avila S. </a:t>
            </a:r>
            <a:r>
              <a:rPr lang="en-US" sz="1100" i="1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, Adv. Mat. (2011)</a:t>
            </a:r>
          </a:p>
        </p:txBody>
      </p:sp>
      <p:cxnSp>
        <p:nvCxnSpPr>
          <p:cNvPr id="6" name="Connecteur droit 5"/>
          <p:cNvCxnSpPr>
            <a:stCxn id="13" idx="0"/>
          </p:cNvCxnSpPr>
          <p:nvPr/>
        </p:nvCxnSpPr>
        <p:spPr>
          <a:xfrm flipV="1">
            <a:off x="1621345" y="1491156"/>
            <a:ext cx="3064302" cy="7569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13" idx="2"/>
          </p:cNvCxnSpPr>
          <p:nvPr/>
        </p:nvCxnSpPr>
        <p:spPr>
          <a:xfrm>
            <a:off x="1621345" y="2428811"/>
            <a:ext cx="3064302" cy="78316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616412" y="3646346"/>
            <a:ext cx="165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Chemical gate</a:t>
            </a:r>
            <a:endParaRPr lang="en-US" sz="2000"/>
          </a:p>
        </p:txBody>
      </p:sp>
      <p:pic>
        <p:nvPicPr>
          <p:cNvPr id="27" name="Image 8" descr="HallBar-mod-c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1465722"/>
            <a:ext cx="2532375" cy="17640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 descr="MagnetoR3-sans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09" y="3314577"/>
            <a:ext cx="3870291" cy="344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6180108" y="4281377"/>
            <a:ext cx="216412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mtClean="0"/>
              <a:t>n</a:t>
            </a:r>
            <a:r>
              <a:rPr lang="en-US" baseline="-25000" smtClean="0"/>
              <a:t>s</a:t>
            </a:r>
            <a:r>
              <a:rPr lang="en-US"/>
              <a:t>≈1.8×10</a:t>
            </a:r>
            <a:r>
              <a:rPr lang="en-US" baseline="30000"/>
              <a:t>11 </a:t>
            </a:r>
            <a:r>
              <a:rPr lang="en-US"/>
              <a:t>cm</a:t>
            </a:r>
            <a:r>
              <a:rPr lang="en-US" baseline="30000"/>
              <a:t>-2</a:t>
            </a:r>
          </a:p>
          <a:p>
            <a:pPr algn="ctr">
              <a:defRPr/>
            </a:pPr>
            <a:r>
              <a:rPr lang="en-US" smtClean="0"/>
              <a:t>μ</a:t>
            </a:r>
            <a:r>
              <a:rPr lang="en-US"/>
              <a:t>≈9 400 cm</a:t>
            </a:r>
            <a:r>
              <a:rPr lang="en-US" baseline="30000"/>
              <a:t>2</a:t>
            </a:r>
            <a:r>
              <a:rPr lang="en-US"/>
              <a:t>V</a:t>
            </a:r>
            <a:r>
              <a:rPr lang="en-US" baseline="30000"/>
              <a:t>-1</a:t>
            </a:r>
            <a:r>
              <a:rPr lang="en-US"/>
              <a:t>s</a:t>
            </a:r>
            <a:r>
              <a:rPr lang="en-US" baseline="30000"/>
              <a:t>-1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33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53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MagnetoR3-sans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" y="1037597"/>
            <a:ext cx="4765971" cy="424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mtClean="0">
                <a:latin typeface="+mn-lt"/>
              </a:rPr>
              <a:t>Quantum Hall effect in CVD graphene on SiC</a:t>
            </a:r>
            <a:endParaRPr lang="en-US" sz="3200">
              <a:latin typeface="+mn-lt"/>
            </a:endParaRPr>
          </a:p>
        </p:txBody>
      </p:sp>
      <p:pic>
        <p:nvPicPr>
          <p:cNvPr id="5" name="Image 4" descr="Magneto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" y="1037597"/>
            <a:ext cx="4766049" cy="424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11"/>
          <p:cNvSpPr txBox="1">
            <a:spLocks noChangeArrowheads="1"/>
          </p:cNvSpPr>
          <p:nvPr/>
        </p:nvSpPr>
        <p:spPr bwMode="auto">
          <a:xfrm>
            <a:off x="5560686" y="1151664"/>
            <a:ext cx="33722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+mn-lt"/>
              </a:rPr>
              <a:t>Graphene has a </a:t>
            </a:r>
            <a:r>
              <a:rPr lang="en-US" sz="1800">
                <a:latin typeface="Symbol" charset="2"/>
                <a:cs typeface="Symbol" charset="2"/>
              </a:rPr>
              <a:t>n</a:t>
            </a:r>
            <a:r>
              <a:rPr lang="en-US" sz="1800">
                <a:latin typeface="+mn-lt"/>
              </a:rPr>
              <a:t>=2 plateau, at least, 6 times larger than GaAs/AlGaAs</a:t>
            </a:r>
          </a:p>
        </p:txBody>
      </p:sp>
      <p:cxnSp>
        <p:nvCxnSpPr>
          <p:cNvPr id="24" name="Connecteur droit avec flèche 23"/>
          <p:cNvCxnSpPr>
            <a:stCxn id="23" idx="1"/>
          </p:cNvCxnSpPr>
          <p:nvPr/>
        </p:nvCxnSpPr>
        <p:spPr>
          <a:xfrm flipH="1">
            <a:off x="4547195" y="1613329"/>
            <a:ext cx="1013491" cy="99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360" y="2148472"/>
            <a:ext cx="4152900" cy="41402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96382" y="1658099"/>
            <a:ext cx="2875549" cy="302392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48963" y="4453966"/>
            <a:ext cx="3022968" cy="302392"/>
          </a:xfrm>
          <a:prstGeom prst="rect">
            <a:avLst/>
          </a:prstGeom>
          <a:noFill/>
          <a:ln w="12700" cmpd="sng">
            <a:solidFill>
              <a:srgbClr val="A6A6A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eur droit 28"/>
          <p:cNvCxnSpPr>
            <a:stCxn id="27" idx="0"/>
          </p:cNvCxnSpPr>
          <p:nvPr/>
        </p:nvCxnSpPr>
        <p:spPr>
          <a:xfrm>
            <a:off x="3234157" y="1658099"/>
            <a:ext cx="2310926" cy="621286"/>
          </a:xfrm>
          <a:prstGeom prst="line">
            <a:avLst/>
          </a:prstGeom>
          <a:ln w="12700" cmpd="sng">
            <a:solidFill>
              <a:srgbClr val="A6A6A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28" idx="0"/>
          </p:cNvCxnSpPr>
          <p:nvPr/>
        </p:nvCxnSpPr>
        <p:spPr>
          <a:xfrm flipV="1">
            <a:off x="3160447" y="4025779"/>
            <a:ext cx="2384636" cy="428187"/>
          </a:xfrm>
          <a:prstGeom prst="line">
            <a:avLst/>
          </a:prstGeom>
          <a:ln w="12700" cmpd="sng">
            <a:solidFill>
              <a:srgbClr val="A6A6A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>
            <a:stCxn id="28" idx="2"/>
          </p:cNvCxnSpPr>
          <p:nvPr/>
        </p:nvCxnSpPr>
        <p:spPr>
          <a:xfrm>
            <a:off x="3160447" y="4756358"/>
            <a:ext cx="2384636" cy="993135"/>
          </a:xfrm>
          <a:prstGeom prst="line">
            <a:avLst/>
          </a:prstGeom>
          <a:ln w="12700" cmpd="sng">
            <a:solidFill>
              <a:srgbClr val="A6A6A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234157" y="1960491"/>
            <a:ext cx="2310926" cy="2065288"/>
          </a:xfrm>
          <a:prstGeom prst="line">
            <a:avLst/>
          </a:prstGeom>
          <a:ln w="12700" cmpd="sng">
            <a:solidFill>
              <a:srgbClr val="A6A6A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686800" y="4116501"/>
            <a:ext cx="112759" cy="21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686800" y="2363744"/>
            <a:ext cx="112759" cy="21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55020" y="2148472"/>
            <a:ext cx="4152900" cy="187730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 descr="magnetoR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" y="1037597"/>
            <a:ext cx="4765971" cy="424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/>
          <p:cNvCxnSpPr/>
          <p:nvPr/>
        </p:nvCxnSpPr>
        <p:spPr>
          <a:xfrm>
            <a:off x="1872435" y="1762352"/>
            <a:ext cx="2769748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930548" y="1773692"/>
            <a:ext cx="1018128" cy="280287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799176" y="1818356"/>
            <a:ext cx="3061235" cy="2758206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8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7" grpId="0" animBg="1"/>
      <p:bldP spid="28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60" y="4195883"/>
            <a:ext cx="4277640" cy="2664952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 flipV="1">
            <a:off x="5888265" y="4539124"/>
            <a:ext cx="1236677" cy="18132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 flipV="1">
            <a:off x="7120293" y="4510342"/>
            <a:ext cx="1236677" cy="1813236"/>
          </a:xfrm>
          <a:prstGeom prst="line">
            <a:avLst/>
          </a:prstGeom>
          <a:ln>
            <a:solidFill>
              <a:srgbClr val="C0504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mtClean="0"/>
              <a:t>Breakdown current</a:t>
            </a:r>
            <a:endParaRPr lang="en-US" sz="3200">
              <a:latin typeface="+mn-lt"/>
            </a:endParaRPr>
          </a:p>
        </p:txBody>
      </p:sp>
      <p:pic>
        <p:nvPicPr>
          <p:cNvPr id="17" name="Image 16" descr="magnetoR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" y="1037597"/>
            <a:ext cx="4765971" cy="424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/>
          <p:cNvCxnSpPr/>
          <p:nvPr/>
        </p:nvCxnSpPr>
        <p:spPr>
          <a:xfrm>
            <a:off x="1872435" y="1762352"/>
            <a:ext cx="2769748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930548" y="1773692"/>
            <a:ext cx="1018128" cy="280287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799176" y="1818356"/>
            <a:ext cx="3061235" cy="2758206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r 10"/>
          <p:cNvGrpSpPr/>
          <p:nvPr/>
        </p:nvGrpSpPr>
        <p:grpSpPr>
          <a:xfrm>
            <a:off x="5057479" y="1195620"/>
            <a:ext cx="3953318" cy="2489952"/>
            <a:chOff x="5057479" y="1195620"/>
            <a:chExt cx="3953318" cy="2489952"/>
          </a:xfrm>
        </p:grpSpPr>
        <p:sp>
          <p:nvSpPr>
            <p:cNvPr id="9" name="Rectangle 8"/>
            <p:cNvSpPr/>
            <p:nvPr/>
          </p:nvSpPr>
          <p:spPr>
            <a:xfrm>
              <a:off x="5057479" y="1195620"/>
              <a:ext cx="3950441" cy="2489952"/>
            </a:xfrm>
            <a:prstGeom prst="rect">
              <a:avLst/>
            </a:prstGeom>
            <a:noFill/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9517" y="1621652"/>
              <a:ext cx="3082791" cy="1834995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182211" y="1195620"/>
              <a:ext cx="3510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Breakdown current in GaAs/AlGaAs</a:t>
              </a:r>
              <a:endParaRPr lang="en-US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080326" y="3377795"/>
              <a:ext cx="3930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Jeckelmann </a:t>
              </a:r>
              <a:r>
                <a:rPr lang="en-US" sz="1400" i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et al. </a:t>
              </a:r>
              <a:r>
                <a:rPr lang="en-US" sz="14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IEEE Trans. Instrum. Meas. (2001)</a:t>
              </a: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686800" y="4343305"/>
            <a:ext cx="192136" cy="233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930548" y="5477327"/>
            <a:ext cx="3519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Critical current increase linearly with the magnetic field</a:t>
            </a:r>
            <a:endParaRPr lang="en-US" sz="200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4642183" y="5885576"/>
            <a:ext cx="1458542" cy="11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r 15"/>
          <p:cNvGrpSpPr/>
          <p:nvPr/>
        </p:nvGrpSpPr>
        <p:grpSpPr>
          <a:xfrm>
            <a:off x="4993692" y="1195620"/>
            <a:ext cx="4093608" cy="2642272"/>
            <a:chOff x="4917189" y="1195620"/>
            <a:chExt cx="4093608" cy="2642272"/>
          </a:xfrm>
        </p:grpSpPr>
        <p:grpSp>
          <p:nvGrpSpPr>
            <p:cNvPr id="39" name="Grouper 38"/>
            <p:cNvGrpSpPr/>
            <p:nvPr/>
          </p:nvGrpSpPr>
          <p:grpSpPr>
            <a:xfrm>
              <a:off x="4917189" y="1195620"/>
              <a:ext cx="4093608" cy="2642272"/>
              <a:chOff x="3662703" y="1360826"/>
              <a:chExt cx="4093608" cy="2642272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662703" y="1360826"/>
                <a:ext cx="4093608" cy="2642272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Image 40" descr="RJ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5383" y="1792579"/>
                <a:ext cx="4006974" cy="1879532"/>
              </a:xfrm>
              <a:prstGeom prst="rect">
                <a:avLst/>
              </a:prstGeom>
            </p:spPr>
          </p:pic>
          <p:sp>
            <p:nvSpPr>
              <p:cNvPr id="42" name="ZoneTexte 41"/>
              <p:cNvSpPr txBox="1"/>
              <p:nvPr/>
            </p:nvSpPr>
            <p:spPr>
              <a:xfrm>
                <a:off x="3968875" y="1360826"/>
                <a:ext cx="3365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Graphene from sublimation of SiC</a:t>
                </a:r>
                <a:endParaRPr lang="en-US"/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4331755" y="3695321"/>
                <a:ext cx="27936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Alexander-Webber </a:t>
                </a:r>
                <a:r>
                  <a:rPr lang="en-US" sz="1400" i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et al. </a:t>
                </a:r>
                <a:r>
                  <a:rPr lang="en-US" sz="14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PRL (2013)</a:t>
                </a:r>
                <a:endPara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7131761" y="1773693"/>
              <a:ext cx="1395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n</a:t>
              </a:r>
              <a:r>
                <a:rPr lang="en-US" sz="1600" baseline="-25000" smtClean="0"/>
                <a:t>s</a:t>
              </a:r>
              <a:r>
                <a:rPr lang="en-US" sz="1600" smtClean="0"/>
                <a:t>~</a:t>
              </a:r>
              <a:r>
                <a:rPr lang="en-US" sz="1600" smtClean="0"/>
                <a:t>1x10</a:t>
              </a:r>
              <a:r>
                <a:rPr lang="en-US" sz="1600" baseline="30000" smtClean="0"/>
                <a:t>11</a:t>
              </a:r>
              <a:r>
                <a:rPr lang="en-US" sz="1600" smtClean="0"/>
                <a:t> cm</a:t>
              </a:r>
              <a:r>
                <a:rPr lang="en-US" sz="1600" baseline="30000" smtClean="0"/>
                <a:t>-2</a:t>
              </a:r>
              <a:endParaRPr lang="en-US" sz="1600" baseline="30000"/>
            </a:p>
          </p:txBody>
        </p:sp>
      </p:grpSp>
      <p:cxnSp>
        <p:nvCxnSpPr>
          <p:cNvPr id="45" name="Connecteur droit 44"/>
          <p:cNvCxnSpPr/>
          <p:nvPr/>
        </p:nvCxnSpPr>
        <p:spPr>
          <a:xfrm flipV="1">
            <a:off x="6055368" y="1995880"/>
            <a:ext cx="430906" cy="10319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345"/>
          <p:cNvSpPr txBox="1">
            <a:spLocks noChangeArrowheads="1"/>
          </p:cNvSpPr>
          <p:nvPr/>
        </p:nvSpPr>
        <p:spPr bwMode="auto">
          <a:xfrm>
            <a:off x="7504172" y="315934"/>
            <a:ext cx="149271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smtClean="0"/>
              <a:t>n</a:t>
            </a:r>
            <a:r>
              <a:rPr lang="en-US" sz="1500" baseline="-25000" smtClean="0"/>
              <a:t>s</a:t>
            </a:r>
            <a:r>
              <a:rPr lang="en-US" sz="1500" smtClean="0"/>
              <a:t>=1.8x10</a:t>
            </a:r>
            <a:r>
              <a:rPr lang="en-US" sz="1500" baseline="30000" smtClean="0"/>
              <a:t>11</a:t>
            </a:r>
            <a:r>
              <a:rPr lang="en-US" sz="1500" smtClean="0"/>
              <a:t> cm</a:t>
            </a:r>
            <a:r>
              <a:rPr lang="en-US" sz="1500" baseline="30000" smtClean="0"/>
              <a:t>-2</a:t>
            </a:r>
            <a:endParaRPr lang="en-US" sz="1500" baseline="30000"/>
          </a:p>
        </p:txBody>
      </p:sp>
    </p:spTree>
    <p:extLst>
      <p:ext uri="{BB962C8B-B14F-4D97-AF65-F5344CB8AC3E}">
        <p14:creationId xmlns:p14="http://schemas.microsoft.com/office/powerpoint/2010/main" val="310463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mtClean="0"/>
              <a:t>Temperature effects</a:t>
            </a:r>
            <a:endParaRPr lang="en-US" sz="3200">
              <a:latin typeface="+mn-lt"/>
            </a:endParaRPr>
          </a:p>
        </p:txBody>
      </p:sp>
      <p:pic>
        <p:nvPicPr>
          <p:cNvPr id="17" name="Image 16" descr="magnetoR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" y="1037597"/>
            <a:ext cx="4765971" cy="424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/>
          <p:cNvCxnSpPr/>
          <p:nvPr/>
        </p:nvCxnSpPr>
        <p:spPr>
          <a:xfrm>
            <a:off x="1872435" y="1762352"/>
            <a:ext cx="2769748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930548" y="1773692"/>
            <a:ext cx="1018128" cy="280287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799176" y="1818356"/>
            <a:ext cx="3061235" cy="2758206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345"/>
          <p:cNvSpPr txBox="1">
            <a:spLocks noChangeArrowheads="1"/>
          </p:cNvSpPr>
          <p:nvPr/>
        </p:nvSpPr>
        <p:spPr bwMode="auto">
          <a:xfrm>
            <a:off x="7504172" y="315934"/>
            <a:ext cx="149271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smtClean="0"/>
              <a:t>n</a:t>
            </a:r>
            <a:r>
              <a:rPr lang="en-US" sz="1500" baseline="-25000" smtClean="0"/>
              <a:t>s</a:t>
            </a:r>
            <a:r>
              <a:rPr lang="en-US" sz="1500" smtClean="0"/>
              <a:t>=1.8x10</a:t>
            </a:r>
            <a:r>
              <a:rPr lang="en-US" sz="1500" baseline="30000" smtClean="0"/>
              <a:t>11</a:t>
            </a:r>
            <a:r>
              <a:rPr lang="en-US" sz="1500" smtClean="0"/>
              <a:t> cm</a:t>
            </a:r>
            <a:r>
              <a:rPr lang="en-US" sz="1500" baseline="30000" smtClean="0"/>
              <a:t>-2</a:t>
            </a:r>
            <a:endParaRPr lang="en-US" sz="1500" baseline="3000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542" y="3783780"/>
            <a:ext cx="4269573" cy="2723693"/>
          </a:xfrm>
          <a:prstGeom prst="rect">
            <a:avLst/>
          </a:prstGeom>
        </p:spPr>
      </p:pic>
      <p:pic>
        <p:nvPicPr>
          <p:cNvPr id="28" name="Image 27" descr="MagnetoR3-sans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" y="1037597"/>
            <a:ext cx="4765971" cy="424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28"/>
          <p:cNvCxnSpPr/>
          <p:nvPr/>
        </p:nvCxnSpPr>
        <p:spPr>
          <a:xfrm>
            <a:off x="1872435" y="1648952"/>
            <a:ext cx="2769748" cy="0"/>
          </a:xfrm>
          <a:prstGeom prst="line">
            <a:avLst/>
          </a:prstGeom>
          <a:ln w="28575" cmpd="sng">
            <a:solidFill>
              <a:srgbClr val="FF0000"/>
            </a:solidFill>
            <a:headEnd type="diamond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930548" y="1773692"/>
            <a:ext cx="1018128" cy="280287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5474795" y="1997091"/>
            <a:ext cx="3200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Highest breakdown current</a:t>
            </a:r>
            <a:endParaRPr lang="en-US" sz="2000"/>
          </a:p>
        </p:txBody>
      </p:sp>
      <p:cxnSp>
        <p:nvCxnSpPr>
          <p:cNvPr id="32" name="Connecteur en angle 31"/>
          <p:cNvCxnSpPr>
            <a:endCxn id="31" idx="1"/>
          </p:cNvCxnSpPr>
          <p:nvPr/>
        </p:nvCxnSpPr>
        <p:spPr>
          <a:xfrm>
            <a:off x="3560646" y="1995927"/>
            <a:ext cx="1914149" cy="201219"/>
          </a:xfrm>
          <a:prstGeom prst="bentConnector3">
            <a:avLst>
              <a:gd name="adj1" fmla="val 237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556409" y="2591751"/>
            <a:ext cx="29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Highest temperature</a:t>
            </a:r>
            <a:endParaRPr lang="en-US" sz="2000"/>
          </a:p>
        </p:txBody>
      </p:sp>
      <p:cxnSp>
        <p:nvCxnSpPr>
          <p:cNvPr id="34" name="Connecteur en angle 33"/>
          <p:cNvCxnSpPr>
            <a:endCxn id="33" idx="1"/>
          </p:cNvCxnSpPr>
          <p:nvPr/>
        </p:nvCxnSpPr>
        <p:spPr>
          <a:xfrm>
            <a:off x="3560646" y="2551550"/>
            <a:ext cx="1995763" cy="240256"/>
          </a:xfrm>
          <a:prstGeom prst="bentConnector3">
            <a:avLst>
              <a:gd name="adj1" fmla="val 0"/>
            </a:avLst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513795" y="1151549"/>
            <a:ext cx="225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Quantization range</a:t>
            </a:r>
            <a:endParaRPr lang="en-US" sz="2000"/>
          </a:p>
        </p:txBody>
      </p:sp>
      <p:cxnSp>
        <p:nvCxnSpPr>
          <p:cNvPr id="38" name="Connecteur en angle 37"/>
          <p:cNvCxnSpPr>
            <a:endCxn id="35" idx="1"/>
          </p:cNvCxnSpPr>
          <p:nvPr/>
        </p:nvCxnSpPr>
        <p:spPr>
          <a:xfrm flipV="1">
            <a:off x="3333853" y="1351604"/>
            <a:ext cx="2179942" cy="297348"/>
          </a:xfrm>
          <a:prstGeom prst="bentConnector3">
            <a:avLst>
              <a:gd name="adj1" fmla="val 583"/>
            </a:avLst>
          </a:prstGeom>
          <a:ln w="25400" cmpd="sng">
            <a:solidFill>
              <a:srgbClr val="FF0000"/>
            </a:solidFill>
            <a:headEnd type="none" w="lg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3039024" y="1995927"/>
            <a:ext cx="1111284" cy="0"/>
          </a:xfrm>
          <a:prstGeom prst="line">
            <a:avLst/>
          </a:prstGeom>
          <a:ln w="25400" cmpd="sng">
            <a:solidFill>
              <a:srgbClr val="008000"/>
            </a:solidFill>
            <a:head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3055344" y="2533887"/>
            <a:ext cx="1111284" cy="0"/>
          </a:xfrm>
          <a:prstGeom prst="line">
            <a:avLst/>
          </a:prstGeom>
          <a:ln w="25400" cmpd="sng">
            <a:solidFill>
              <a:srgbClr val="3366FF"/>
            </a:solidFill>
            <a:head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4192" y="3397806"/>
            <a:ext cx="1632908" cy="741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29241" y="5704132"/>
            <a:ext cx="163311" cy="1927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3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Graphene vs GaAs/AlGaAs</a:t>
            </a:r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584" y="1004411"/>
            <a:ext cx="6707412" cy="55524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1040" y="1004411"/>
            <a:ext cx="306170" cy="2997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31502" y="1004411"/>
            <a:ext cx="306170" cy="2997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42841" y="2846504"/>
            <a:ext cx="306170" cy="2997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4587" y="4785682"/>
            <a:ext cx="306170" cy="2997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0355" y="3157560"/>
            <a:ext cx="306170" cy="2997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1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Conclusions </a:t>
            </a:r>
            <a:endParaRPr lang="en-US" sz="2200"/>
          </a:p>
        </p:txBody>
      </p:sp>
      <p:sp>
        <p:nvSpPr>
          <p:cNvPr id="6" name="ZoneTexte 5"/>
          <p:cNvSpPr txBox="1"/>
          <p:nvPr/>
        </p:nvSpPr>
        <p:spPr>
          <a:xfrm>
            <a:off x="389161" y="2057470"/>
            <a:ext cx="5382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smtClean="0"/>
              <a:t>Graphene will replace GaAs/AlGaAs from the national metrology institutes</a:t>
            </a:r>
          </a:p>
          <a:p>
            <a:endParaRPr lang="en-US" sz="2000" smtClean="0"/>
          </a:p>
          <a:p>
            <a:pPr marL="342900" indent="-342900">
              <a:buFontTx/>
              <a:buChar char="-"/>
            </a:pPr>
            <a:r>
              <a:rPr lang="en-US" sz="2000" smtClean="0"/>
              <a:t>It will be highly involved in the dissemination of practical standards towards the industry.</a:t>
            </a:r>
          </a:p>
          <a:p>
            <a:endParaRPr lang="en-US" sz="2000" smtClean="0"/>
          </a:p>
          <a:p>
            <a:pPr marL="342900" indent="-342900">
              <a:buFontTx/>
              <a:buChar char="-"/>
            </a:pPr>
            <a:r>
              <a:rPr lang="en-US" sz="2000" smtClean="0"/>
              <a:t>It will help in the redefinition of the kilogram.</a:t>
            </a:r>
          </a:p>
        </p:txBody>
      </p:sp>
      <p:pic>
        <p:nvPicPr>
          <p:cNvPr id="7" name="Image 6" descr="Comprom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56" y="2057470"/>
            <a:ext cx="2487244" cy="25313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70291" y="5566576"/>
            <a:ext cx="6705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What is the origin of the shift of </a:t>
            </a:r>
            <a:r>
              <a:rPr lang="en-US" sz="3200" smtClean="0">
                <a:latin typeface="Symbol" charset="2"/>
                <a:cs typeface="Symbol" charset="2"/>
              </a:rPr>
              <a:t>n</a:t>
            </a:r>
            <a:r>
              <a:rPr lang="en-US" sz="3200" smtClean="0"/>
              <a:t>=2 ?</a:t>
            </a:r>
          </a:p>
        </p:txBody>
      </p:sp>
    </p:spTree>
    <p:extLst>
      <p:ext uri="{BB962C8B-B14F-4D97-AF65-F5344CB8AC3E}">
        <p14:creationId xmlns:p14="http://schemas.microsoft.com/office/powerpoint/2010/main" val="140181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472" y="1036571"/>
            <a:ext cx="3698640" cy="27791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27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Electrical resistance standard</a:t>
            </a:r>
            <a:endParaRPr lang="en-US" dirty="0">
              <a:latin typeface="+mn-lt"/>
            </a:endParaRPr>
          </a:p>
        </p:txBody>
      </p:sp>
      <p:sp>
        <p:nvSpPr>
          <p:cNvPr id="5" name="Rectangle 124"/>
          <p:cNvSpPr>
            <a:spLocks noChangeArrowheads="1"/>
          </p:cNvSpPr>
          <p:nvPr/>
        </p:nvSpPr>
        <p:spPr bwMode="auto">
          <a:xfrm>
            <a:off x="4294840" y="1047911"/>
            <a:ext cx="4494020" cy="92551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Quantum Hall resistance in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GaAs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/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AlGaAs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  has been the practical electrical resistance standard of the </a:t>
            </a:r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SI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 since 1990</a:t>
            </a:r>
          </a:p>
        </p:txBody>
      </p:sp>
      <p:pic>
        <p:nvPicPr>
          <p:cNvPr id="6" name="Picture 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97" y="2274190"/>
            <a:ext cx="7651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560" y="2274190"/>
            <a:ext cx="6524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35"/>
          <p:cNvSpPr txBox="1">
            <a:spLocks noChangeArrowheads="1"/>
          </p:cNvSpPr>
          <p:nvPr/>
        </p:nvSpPr>
        <p:spPr bwMode="auto">
          <a:xfrm>
            <a:off x="395287" y="4361338"/>
            <a:ext cx="43012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+mn-lt"/>
              </a:rPr>
              <a:t>Typical accuracy of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i="1" dirty="0" smtClean="0">
                <a:latin typeface="+mn-lt"/>
              </a:rPr>
              <a:t>R</a:t>
            </a:r>
            <a:r>
              <a:rPr lang="en-US" sz="2000" baseline="-25000" dirty="0" smtClean="0">
                <a:latin typeface="+mn-lt"/>
              </a:rPr>
              <a:t>H</a:t>
            </a:r>
            <a:r>
              <a:rPr lang="en-US" sz="2000" dirty="0" smtClean="0">
                <a:latin typeface="+mn-lt"/>
              </a:rPr>
              <a:t>/</a:t>
            </a:r>
            <a:r>
              <a:rPr lang="en-US" sz="2000" i="1" dirty="0" smtClean="0">
                <a:latin typeface="+mn-lt"/>
              </a:rPr>
              <a:t>R</a:t>
            </a:r>
            <a:r>
              <a:rPr lang="en-US" sz="2000" baseline="-25000" dirty="0" smtClean="0">
                <a:latin typeface="+mn-lt"/>
              </a:rPr>
              <a:t>H</a:t>
            </a:r>
            <a:r>
              <a:rPr lang="en-US" sz="2000" dirty="0" smtClean="0">
                <a:latin typeface="+mn-lt"/>
              </a:rPr>
              <a:t>≈10</a:t>
            </a:r>
            <a:r>
              <a:rPr lang="en-US" sz="2000" baseline="30000" dirty="0" smtClean="0">
                <a:latin typeface="+mn-lt"/>
              </a:rPr>
              <a:t>-9 </a:t>
            </a:r>
          </a:p>
          <a:p>
            <a:pPr eaLnBrk="1" hangingPunct="1"/>
            <a:r>
              <a:rPr lang="en-US" sz="2000" dirty="0" smtClean="0">
                <a:latin typeface="+mn-lt"/>
              </a:rPr>
              <a:t>in </a:t>
            </a:r>
            <a:r>
              <a:rPr lang="en-US" sz="2000" dirty="0" smtClean="0">
                <a:latin typeface="+mn-lt"/>
              </a:rPr>
              <a:t>GaAs</a:t>
            </a:r>
            <a:r>
              <a:rPr lang="en-US" sz="2000" dirty="0" smtClean="0">
                <a:latin typeface="+mn-lt"/>
              </a:rPr>
              <a:t>/</a:t>
            </a:r>
            <a:r>
              <a:rPr lang="en-US" sz="2000" dirty="0" smtClean="0">
                <a:latin typeface="+mn-lt"/>
              </a:rPr>
              <a:t>AlGaAs</a:t>
            </a:r>
            <a:r>
              <a:rPr lang="en-US" sz="2000" dirty="0" smtClean="0">
                <a:latin typeface="+mn-lt"/>
              </a:rPr>
              <a:t> devices</a:t>
            </a:r>
            <a:endParaRPr lang="en-US" sz="2000" dirty="0">
              <a:latin typeface="+mn-lt"/>
            </a:endParaRPr>
          </a:p>
        </p:txBody>
      </p:sp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395288" y="5161438"/>
            <a:ext cx="32400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+mn-lt"/>
                <a:cs typeface="Arial" charset="0"/>
              </a:rPr>
              <a:t>- 400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+mn-lt"/>
                <a:cs typeface="Arial" charset="0"/>
              </a:rPr>
              <a:t>m wide Hall bar</a:t>
            </a:r>
          </a:p>
          <a:p>
            <a:pPr eaLnBrk="1" hangingPunct="1"/>
            <a:r>
              <a:rPr lang="en-US" sz="2000" i="1" dirty="0" smtClean="0">
                <a:latin typeface="+mn-lt"/>
                <a:cs typeface="Arial Unicode MS" charset="0"/>
              </a:rPr>
              <a:t>- I</a:t>
            </a:r>
            <a:r>
              <a:rPr lang="en-US" sz="2000" dirty="0" smtClean="0">
                <a:latin typeface="+mn-lt"/>
                <a:cs typeface="Arial Unicode MS" charset="0"/>
              </a:rPr>
              <a:t> </a:t>
            </a:r>
            <a:r>
              <a:rPr lang="en-US" sz="2000" dirty="0" smtClean="0">
                <a:latin typeface="+mn-lt"/>
                <a:ea typeface="ＭＳ ゴシック" charset="0"/>
                <a:cs typeface="ＭＳ ゴシック" charset="0"/>
              </a:rPr>
              <a:t>≤</a:t>
            </a:r>
            <a:r>
              <a:rPr lang="en-US" sz="2000" dirty="0" smtClean="0">
                <a:latin typeface="+mn-lt"/>
                <a:cs typeface="Arial Unicode MS" charset="0"/>
              </a:rPr>
              <a:t>40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+mn-lt"/>
                <a:cs typeface="Arial Unicode MS" charset="0"/>
              </a:rPr>
              <a:t>A</a:t>
            </a:r>
          </a:p>
          <a:p>
            <a:pPr eaLnBrk="1" hangingPunct="1"/>
            <a:r>
              <a:rPr lang="en-US" sz="2000" i="1" dirty="0" smtClean="0">
                <a:latin typeface="+mn-lt"/>
                <a:cs typeface="Arial Unicode MS" charset="0"/>
              </a:rPr>
              <a:t>- B</a:t>
            </a:r>
            <a:r>
              <a:rPr lang="en-US" sz="2000" dirty="0" smtClean="0">
                <a:latin typeface="+mn-lt"/>
                <a:cs typeface="Arial Unicode MS" charset="0"/>
              </a:rPr>
              <a:t> </a:t>
            </a:r>
            <a:r>
              <a:rPr lang="en-US" sz="2000" dirty="0" smtClean="0">
                <a:latin typeface="+mn-lt"/>
                <a:ea typeface="ＭＳ ゴシック" charset="0"/>
                <a:cs typeface="ＭＳ ゴシック" charset="0"/>
              </a:rPr>
              <a:t>≥ </a:t>
            </a:r>
            <a:r>
              <a:rPr lang="en-US" sz="2000" dirty="0" smtClean="0">
                <a:latin typeface="+mn-lt"/>
                <a:cs typeface="Arial Unicode MS" charset="0"/>
              </a:rPr>
              <a:t>9 T</a:t>
            </a:r>
          </a:p>
          <a:p>
            <a:pPr eaLnBrk="1" hangingPunct="1"/>
            <a:r>
              <a:rPr lang="en-US" sz="2000" dirty="0" smtClean="0">
                <a:latin typeface="+mn-lt"/>
                <a:cs typeface="Arial Unicode MS" charset="0"/>
              </a:rPr>
              <a:t>- </a:t>
            </a:r>
            <a:r>
              <a:rPr lang="en-US" sz="2000" i="1" dirty="0" smtClean="0">
                <a:latin typeface="+mn-lt"/>
                <a:cs typeface="Arial Unicode MS" charset="0"/>
              </a:rPr>
              <a:t>T</a:t>
            </a:r>
            <a:r>
              <a:rPr lang="en-US" sz="2000" dirty="0" smtClean="0">
                <a:latin typeface="+mn-lt"/>
                <a:cs typeface="Arial Unicode MS" charset="0"/>
              </a:rPr>
              <a:t> </a:t>
            </a:r>
            <a:r>
              <a:rPr lang="en-US" sz="2000" dirty="0" smtClean="0">
                <a:latin typeface="+mn-lt"/>
                <a:ea typeface="ＭＳ ゴシック" charset="0"/>
                <a:cs typeface="ＭＳ ゴシック" charset="0"/>
              </a:rPr>
              <a:t>≤ </a:t>
            </a:r>
            <a:r>
              <a:rPr lang="en-US" sz="2000" dirty="0" smtClean="0">
                <a:latin typeface="+mn-lt"/>
                <a:cs typeface="Arial Unicode MS" charset="0"/>
              </a:rPr>
              <a:t>1.3 K</a:t>
            </a:r>
            <a:endParaRPr lang="en-US" sz="2000" dirty="0">
              <a:latin typeface="+mn-lt"/>
              <a:cs typeface="Arial Unicode MS" charset="0"/>
            </a:endParaRP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214520" y="5600049"/>
            <a:ext cx="1390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 Unicode MS" charset="0"/>
              </a:rPr>
              <a:t>Practical?</a:t>
            </a:r>
            <a:endParaRPr lang="en-US" dirty="0">
              <a:latin typeface="+mn-lt"/>
              <a:cs typeface="Arial Unicode MS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7488697" y="3301778"/>
            <a:ext cx="5762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7201360" y="2315465"/>
            <a:ext cx="1073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latin typeface="+mn-lt"/>
                <a:cs typeface="Arial Unicode MS" charset="0"/>
              </a:rPr>
              <a:t>Applying a magnetic field</a:t>
            </a:r>
          </a:p>
        </p:txBody>
      </p:sp>
      <p:pic>
        <p:nvPicPr>
          <p:cNvPr id="14" name="Image 13" descr="2D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97" y="2777428"/>
            <a:ext cx="2001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2DEG-M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72" y="2512315"/>
            <a:ext cx="20875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2DEG-MF-V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72" y="2428178"/>
            <a:ext cx="20875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r 16"/>
          <p:cNvGrpSpPr>
            <a:grpSpLocks/>
          </p:cNvGrpSpPr>
          <p:nvPr/>
        </p:nvGrpSpPr>
        <p:grpSpPr bwMode="auto">
          <a:xfrm>
            <a:off x="5003800" y="4105750"/>
            <a:ext cx="3817938" cy="2665413"/>
            <a:chOff x="5003800" y="3766025"/>
            <a:chExt cx="3817938" cy="2665413"/>
          </a:xfrm>
        </p:grpSpPr>
        <p:pic>
          <p:nvPicPr>
            <p:cNvPr id="18" name="Image 22" descr="GaA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3766025"/>
              <a:ext cx="3817938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5"/>
            <p:cNvSpPr txBox="1">
              <a:spLocks noChangeArrowheads="1"/>
            </p:cNvSpPr>
            <p:nvPr/>
          </p:nvSpPr>
          <p:spPr bwMode="auto">
            <a:xfrm>
              <a:off x="6937375" y="3766025"/>
              <a:ext cx="1154113" cy="277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 dirty="0" smtClean="0">
                  <a:latin typeface="+mn-lt"/>
                </a:rPr>
                <a:t>R</a:t>
              </a:r>
              <a:r>
                <a:rPr lang="en-US" sz="1200" baseline="-25000" dirty="0" smtClean="0">
                  <a:latin typeface="+mn-lt"/>
                </a:rPr>
                <a:t>H</a:t>
              </a:r>
              <a:r>
                <a:rPr lang="en-US" sz="1200" dirty="0" smtClean="0">
                  <a:latin typeface="+mn-lt"/>
                </a:rPr>
                <a:t>=</a:t>
              </a:r>
              <a:r>
                <a:rPr lang="en-US" sz="1200" i="1" dirty="0" smtClean="0">
                  <a:latin typeface="+mn-lt"/>
                </a:rPr>
                <a:t>R</a:t>
              </a:r>
              <a:r>
                <a:rPr lang="en-US" sz="1200" baseline="-25000" dirty="0" smtClean="0">
                  <a:latin typeface="+mn-lt"/>
                </a:rPr>
                <a:t>K</a:t>
              </a:r>
              <a:r>
                <a:rPr lang="en-US" sz="1200" dirty="0" smtClean="0">
                  <a:latin typeface="+mn-lt"/>
                </a:rPr>
                <a:t>/2=</a:t>
              </a:r>
              <a:r>
                <a:rPr lang="en-US" sz="1200" i="1" dirty="0" smtClean="0">
                  <a:latin typeface="+mn-lt"/>
                </a:rPr>
                <a:t>h</a:t>
              </a:r>
              <a:r>
                <a:rPr lang="en-US" sz="1200" dirty="0" smtClean="0">
                  <a:latin typeface="+mn-lt"/>
                </a:rPr>
                <a:t>/2</a:t>
              </a:r>
              <a:r>
                <a:rPr lang="en-US" sz="1200" i="1" dirty="0" smtClean="0">
                  <a:latin typeface="+mn-lt"/>
                </a:rPr>
                <a:t>e</a:t>
              </a:r>
              <a:r>
                <a:rPr lang="en-US" sz="1200" baseline="30000" dirty="0" smtClean="0">
                  <a:latin typeface="+mn-lt"/>
                </a:rPr>
                <a:t>2</a:t>
              </a:r>
              <a:endParaRPr lang="en-US" sz="1200" baseline="30000" dirty="0">
                <a:latin typeface="+mn-lt"/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8172450" y="4148613"/>
              <a:ext cx="21590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 flipV="1">
              <a:off x="5508625" y="5732938"/>
              <a:ext cx="287338" cy="14446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512047" y="1127139"/>
            <a:ext cx="315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kilogram standard</a:t>
            </a:r>
            <a:endParaRPr lang="en-US" sz="28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72" y="1744457"/>
            <a:ext cx="3698640" cy="2071238"/>
          </a:xfrm>
          <a:prstGeom prst="rect">
            <a:avLst/>
          </a:prstGeom>
        </p:spPr>
      </p:pic>
      <p:sp>
        <p:nvSpPr>
          <p:cNvPr id="23" name="Accolade fermante 22"/>
          <p:cNvSpPr/>
          <p:nvPr/>
        </p:nvSpPr>
        <p:spPr>
          <a:xfrm>
            <a:off x="2966805" y="5342972"/>
            <a:ext cx="197056" cy="980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  <p:bldP spid="13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Quantum Metrology group - LNE</a:t>
            </a:r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4356100" y="4893843"/>
            <a:ext cx="4420601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984807"/>
                </a:solidFill>
              </a:rPr>
              <a:t>Thanks for your attention</a:t>
            </a:r>
          </a:p>
        </p:txBody>
      </p:sp>
      <p:grpSp>
        <p:nvGrpSpPr>
          <p:cNvPr id="5" name="Grouper 10"/>
          <p:cNvGrpSpPr>
            <a:grpSpLocks/>
          </p:cNvGrpSpPr>
          <p:nvPr/>
        </p:nvGrpSpPr>
        <p:grpSpPr bwMode="auto">
          <a:xfrm>
            <a:off x="6512506" y="1341438"/>
            <a:ext cx="2210807" cy="1087333"/>
            <a:chOff x="6300192" y="260648"/>
            <a:chExt cx="2664296" cy="136815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6300192" y="260648"/>
              <a:ext cx="2664296" cy="13681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5" descr="logolne2005 RVB G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32656"/>
              <a:ext cx="2514600" cy="124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288" y="5185943"/>
            <a:ext cx="2990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In collaboration with: 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35600" y="2720120"/>
            <a:ext cx="1600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600" smtClean="0">
                <a:latin typeface="Arial" charset="0"/>
                <a:cs typeface="Arial" charset="0"/>
              </a:rPr>
              <a:t> W. Poirier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600" smtClean="0">
                <a:latin typeface="Arial" charset="0"/>
                <a:cs typeface="Arial" charset="0"/>
              </a:rPr>
              <a:t> F. Schopfer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600" smtClean="0">
                <a:latin typeface="Arial" charset="0"/>
                <a:cs typeface="Arial" charset="0"/>
              </a:rPr>
              <a:t> J. Brun-Picard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600" smtClean="0">
                <a:latin typeface="Arial" charset="0"/>
                <a:cs typeface="Arial" charset="0"/>
              </a:rPr>
              <a:t> F. Lafont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600" smtClean="0">
                <a:latin typeface="Arial" charset="0"/>
                <a:cs typeface="Arial" charset="0"/>
              </a:rPr>
              <a:t> D. Leprat</a:t>
            </a:r>
            <a:endParaRPr lang="en-US" sz="1600">
              <a:latin typeface="Arial" charset="0"/>
              <a:cs typeface="Arial" charset="0"/>
            </a:endParaRPr>
          </a:p>
        </p:txBody>
      </p:sp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395288" y="5690768"/>
            <a:ext cx="3673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400" smtClean="0">
                <a:latin typeface="Arial" charset="0"/>
                <a:cs typeface="Arial" charset="0"/>
              </a:rPr>
              <a:t> A. Michon (CRHEA-Valbonne, France)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400" smtClean="0">
                <a:latin typeface="Arial" charset="0"/>
                <a:cs typeface="Arial" charset="0"/>
              </a:rPr>
              <a:t> D. Kazazis (LPN-Orsay, France)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1400" smtClean="0">
                <a:latin typeface="Arial" charset="0"/>
                <a:cs typeface="Arial" charset="0"/>
              </a:rPr>
              <a:t> B. Jouault (L2C- Montpellier, France)</a:t>
            </a:r>
            <a:endParaRPr lang="en-US" sz="1400">
              <a:latin typeface="Arial" charset="0"/>
              <a:cs typeface="Arial" charset="0"/>
            </a:endParaRP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4764087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b="6897"/>
          <a:stretch>
            <a:fillRect/>
          </a:stretch>
        </p:blipFill>
        <p:spPr bwMode="auto">
          <a:xfrm>
            <a:off x="4287837" y="5928014"/>
            <a:ext cx="174307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4" descr="crh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928014"/>
            <a:ext cx="1318206" cy="6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06" y="5928014"/>
            <a:ext cx="1291119" cy="6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55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218230" y="4148367"/>
            <a:ext cx="5229798" cy="1404407"/>
          </a:xfrm>
          <a:prstGeom prst="rect">
            <a:avLst/>
          </a:prstGeom>
          <a:ln>
            <a:solidFill>
              <a:srgbClr val="595959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VE" sz="2400" dirty="0" smtClean="0"/>
              <a:t>“It will be ironic if massless Dirac fermions were involved in a new definition of the Kilogram”</a:t>
            </a:r>
          </a:p>
          <a:p>
            <a:pPr marL="0" indent="0">
              <a:buNone/>
            </a:pPr>
            <a:r>
              <a:rPr lang="es-VE" sz="2400" dirty="0" smtClean="0"/>
              <a:t>Mass appeal, </a:t>
            </a:r>
          </a:p>
          <a:p>
            <a:pPr marL="0" indent="0">
              <a:buNone/>
            </a:pPr>
            <a:r>
              <a:rPr lang="es-VE" sz="2400" dirty="0" smtClean="0"/>
              <a:t>Editorial Nature Nanotech (2010).</a:t>
            </a:r>
            <a:endParaRPr lang="es-VE" sz="2400" dirty="0"/>
          </a:p>
        </p:txBody>
      </p:sp>
      <p:pic>
        <p:nvPicPr>
          <p:cNvPr id="4" name="Image 3" descr="Capture d’écran 2015-05-26 à 17.0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4" y="1140990"/>
            <a:ext cx="4482592" cy="24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9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199" y="1843525"/>
            <a:ext cx="8229601" cy="3509062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Why to use </a:t>
            </a:r>
            <a:r>
              <a:rPr lang="en-US" sz="2800" dirty="0" smtClean="0"/>
              <a:t>graphene</a:t>
            </a:r>
            <a:r>
              <a:rPr lang="en-US" sz="2800" dirty="0" smtClean="0"/>
              <a:t> as an electrical resistance standard? </a:t>
            </a:r>
          </a:p>
          <a:p>
            <a:r>
              <a:rPr lang="en-US" sz="2800" dirty="0" smtClean="0"/>
              <a:t>Is </a:t>
            </a:r>
            <a:r>
              <a:rPr lang="en-US" sz="2800" dirty="0" smtClean="0"/>
              <a:t>graphene</a:t>
            </a:r>
            <a:r>
              <a:rPr lang="en-US" sz="2800" dirty="0" smtClean="0"/>
              <a:t> truly better than </a:t>
            </a:r>
            <a:r>
              <a:rPr lang="en-US" sz="2800" dirty="0" smtClean="0"/>
              <a:t>GaAs</a:t>
            </a:r>
            <a:r>
              <a:rPr lang="en-US" sz="2800" dirty="0" smtClean="0"/>
              <a:t>/</a:t>
            </a:r>
            <a:r>
              <a:rPr lang="en-US" sz="2800" dirty="0" smtClean="0"/>
              <a:t>AlGaAs</a:t>
            </a:r>
            <a:r>
              <a:rPr lang="en-US" sz="2800" dirty="0" smtClean="0"/>
              <a:t>? </a:t>
            </a:r>
          </a:p>
          <a:p>
            <a:endParaRPr lang="en-US" sz="1600" dirty="0" smtClean="0"/>
          </a:p>
          <a:p>
            <a:r>
              <a:rPr lang="en-US" sz="2800" dirty="0" smtClean="0"/>
              <a:t>Our approach: CVD on </a:t>
            </a:r>
            <a:r>
              <a:rPr lang="en-US" sz="2800" dirty="0" smtClean="0"/>
              <a:t>SiC</a:t>
            </a:r>
            <a:endParaRPr lang="en-US" sz="2800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800" dirty="0" smtClean="0"/>
              <a:t>Highly accurate experiments: </a:t>
            </a:r>
            <a:r>
              <a:rPr lang="en-US" sz="2800" i="1" dirty="0" smtClean="0"/>
              <a:t>B</a:t>
            </a:r>
            <a:r>
              <a:rPr lang="en-US" sz="2800" dirty="0" smtClean="0"/>
              <a:t>, </a:t>
            </a:r>
            <a:r>
              <a:rPr lang="en-US" sz="2800" i="1" dirty="0" smtClean="0"/>
              <a:t>T</a:t>
            </a:r>
            <a:r>
              <a:rPr lang="en-US" sz="2800" dirty="0" smtClean="0"/>
              <a:t>, </a:t>
            </a:r>
            <a:r>
              <a:rPr lang="en-US" sz="2800" i="1" dirty="0" smtClean="0"/>
              <a:t>I</a:t>
            </a:r>
            <a:r>
              <a:rPr lang="en-US" sz="2800" dirty="0" smtClean="0"/>
              <a:t> space</a:t>
            </a:r>
          </a:p>
          <a:p>
            <a:pPr marL="0" indent="0">
              <a:buNone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83166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Graphene</a:t>
            </a:r>
            <a:r>
              <a:rPr lang="en-US" sz="3200" dirty="0" smtClean="0">
                <a:latin typeface="+mn-lt"/>
              </a:rPr>
              <a:t> as an electrical resistance standard</a:t>
            </a:r>
            <a:endParaRPr lang="en-US" sz="3200" dirty="0">
              <a:latin typeface="+mn-lt"/>
            </a:endParaRPr>
          </a:p>
        </p:txBody>
      </p:sp>
      <p:sp>
        <p:nvSpPr>
          <p:cNvPr id="3" name="ZoneTexte 4"/>
          <p:cNvSpPr txBox="1">
            <a:spLocks noChangeArrowheads="1"/>
          </p:cNvSpPr>
          <p:nvPr/>
        </p:nvSpPr>
        <p:spPr bwMode="auto">
          <a:xfrm>
            <a:off x="1420813" y="2884488"/>
            <a:ext cx="1805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+mn-lt"/>
                <a:cs typeface="Symbol" charset="0"/>
              </a:rPr>
              <a:t>E/</a:t>
            </a:r>
            <a:r>
              <a:rPr lang="en-US" i="1" dirty="0">
                <a:latin typeface="+mn-lt"/>
                <a:cs typeface="Symbol" charset="0"/>
              </a:rPr>
              <a:t>k</a:t>
            </a:r>
            <a:r>
              <a:rPr lang="en-US" baseline="-25000" dirty="0">
                <a:latin typeface="+mn-lt"/>
                <a:cs typeface="Symbol" charset="0"/>
              </a:rPr>
              <a:t>B</a:t>
            </a:r>
            <a:r>
              <a:rPr lang="en-US" i="1" dirty="0">
                <a:latin typeface="+mn-lt"/>
                <a:cs typeface="Symbol" charset="0"/>
              </a:rPr>
              <a:t>T</a:t>
            </a:r>
            <a:r>
              <a:rPr lang="en-US" dirty="0">
                <a:latin typeface="+mn-lt"/>
                <a:cs typeface="Symbol" charset="0"/>
              </a:rPr>
              <a:t> &gt; 100</a:t>
            </a:r>
          </a:p>
        </p:txBody>
      </p:sp>
      <p:sp>
        <p:nvSpPr>
          <p:cNvPr id="4" name="ZoneTexte 7"/>
          <p:cNvSpPr txBox="1">
            <a:spLocks noChangeArrowheads="1"/>
          </p:cNvSpPr>
          <p:nvPr/>
        </p:nvSpPr>
        <p:spPr bwMode="auto">
          <a:xfrm>
            <a:off x="392113" y="1181100"/>
            <a:ext cx="3816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+mn-lt"/>
              </a:rPr>
              <a:t>To minimize thermal activation between Landau levels</a:t>
            </a:r>
          </a:p>
        </p:txBody>
      </p:sp>
      <p:sp>
        <p:nvSpPr>
          <p:cNvPr id="5" name="ZoneTexte 29"/>
          <p:cNvSpPr txBox="1">
            <a:spLocks noChangeArrowheads="1"/>
          </p:cNvSpPr>
          <p:nvPr/>
        </p:nvSpPr>
        <p:spPr bwMode="auto">
          <a:xfrm>
            <a:off x="1633538" y="1735138"/>
            <a:ext cx="1430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+mn-lt"/>
                <a:cs typeface="Symbol" charset="0"/>
              </a:rPr>
              <a:t>E &gt;&gt; </a:t>
            </a:r>
            <a:r>
              <a:rPr lang="en-US" i="1" dirty="0">
                <a:latin typeface="+mn-lt"/>
                <a:cs typeface="Symbol" charset="0"/>
              </a:rPr>
              <a:t>k</a:t>
            </a:r>
            <a:r>
              <a:rPr lang="en-US" baseline="-25000" dirty="0">
                <a:latin typeface="+mn-lt"/>
                <a:cs typeface="Symbol" charset="0"/>
              </a:rPr>
              <a:t>B</a:t>
            </a:r>
            <a:r>
              <a:rPr lang="en-US" i="1" dirty="0">
                <a:latin typeface="+mn-lt"/>
                <a:cs typeface="Symbol" charset="0"/>
              </a:rPr>
              <a:t>T</a:t>
            </a:r>
            <a:endParaRPr lang="en-US" i="1" dirty="0">
              <a:latin typeface="+mn-lt"/>
              <a:cs typeface="Symbol" charset="0"/>
            </a:endParaRPr>
          </a:p>
        </p:txBody>
      </p:sp>
      <p:sp>
        <p:nvSpPr>
          <p:cNvPr id="6" name="ZoneTexte 30"/>
          <p:cNvSpPr txBox="1">
            <a:spLocks noChangeArrowheads="1"/>
          </p:cNvSpPr>
          <p:nvPr/>
        </p:nvSpPr>
        <p:spPr bwMode="auto">
          <a:xfrm>
            <a:off x="773113" y="2252663"/>
            <a:ext cx="316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+mn-lt"/>
              </a:rPr>
              <a:t>More precisely, to </a:t>
            </a:r>
            <a:r>
              <a:rPr lang="en-US" sz="1600" dirty="0" smtClean="0">
                <a:latin typeface="+mn-lt"/>
              </a:rPr>
              <a:t>obtain </a:t>
            </a:r>
            <a:r>
              <a:rPr lang="en-US" sz="1600" dirty="0">
                <a:latin typeface="+mn-lt"/>
              </a:rPr>
              <a:t>1 part in 10</a:t>
            </a:r>
            <a:r>
              <a:rPr lang="en-US" sz="1600" baseline="30000" dirty="0">
                <a:latin typeface="+mn-lt"/>
              </a:rPr>
              <a:t>9  </a:t>
            </a:r>
            <a:r>
              <a:rPr lang="en-US" sz="1600" dirty="0">
                <a:latin typeface="+mn-lt"/>
              </a:rPr>
              <a:t>precision:</a:t>
            </a:r>
          </a:p>
        </p:txBody>
      </p:sp>
      <p:cxnSp>
        <p:nvCxnSpPr>
          <p:cNvPr id="7" name="Connecteur en angle 6"/>
          <p:cNvCxnSpPr>
            <a:cxnSpLocks noChangeShapeType="1"/>
            <a:stCxn id="3" idx="2"/>
          </p:cNvCxnSpPr>
          <p:nvPr/>
        </p:nvCxnSpPr>
        <p:spPr bwMode="auto">
          <a:xfrm rot="16200000" flipH="1">
            <a:off x="3186390" y="2483127"/>
            <a:ext cx="492422" cy="2218474"/>
          </a:xfrm>
          <a:prstGeom prst="bentConnector2">
            <a:avLst/>
          </a:prstGeom>
          <a:noFill/>
          <a:ln w="25400">
            <a:solidFill>
              <a:srgbClr val="4F6228"/>
            </a:solidFill>
            <a:miter lim="800000"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304"/>
          <p:cNvSpPr txBox="1">
            <a:spLocks noChangeArrowheads="1"/>
          </p:cNvSpPr>
          <p:nvPr/>
        </p:nvSpPr>
        <p:spPr bwMode="auto">
          <a:xfrm>
            <a:off x="5243513" y="1030288"/>
            <a:ext cx="23877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  <a:cs typeface="Arial" charset="0"/>
              </a:rPr>
              <a:t>First Landau levels spacing</a:t>
            </a:r>
          </a:p>
        </p:txBody>
      </p:sp>
      <p:sp>
        <p:nvSpPr>
          <p:cNvPr id="9" name="Text Box 253"/>
          <p:cNvSpPr txBox="1">
            <a:spLocks noChangeArrowheads="1"/>
          </p:cNvSpPr>
          <p:nvPr/>
        </p:nvSpPr>
        <p:spPr bwMode="auto">
          <a:xfrm>
            <a:off x="382588" y="4802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u="sng" dirty="0">
                <a:latin typeface="+mn-lt"/>
              </a:rPr>
              <a:t>Graphene</a:t>
            </a:r>
            <a:r>
              <a:rPr lang="en-US" sz="1600" b="1" u="sng" dirty="0">
                <a:latin typeface="+mn-lt"/>
              </a:rPr>
              <a:t> advantages:</a:t>
            </a:r>
            <a:endParaRPr lang="en-US" sz="1600" dirty="0">
              <a:latin typeface="+mn-lt"/>
            </a:endParaRP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2882900" y="3460750"/>
            <a:ext cx="732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  <a:cs typeface="Arial Unicode MS" charset="0"/>
              </a:rPr>
              <a:t>@ 2 K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4830691" y="4802188"/>
            <a:ext cx="44323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latin typeface="+mn-lt"/>
              </a:rPr>
              <a:t>New </a:t>
            </a:r>
            <a:r>
              <a:rPr lang="en-US" sz="1600" u="sng" dirty="0" smtClean="0">
                <a:latin typeface="+mn-lt"/>
              </a:rPr>
              <a:t>generation of electrical resistance standards:</a:t>
            </a:r>
            <a:endParaRPr lang="en-US" sz="1600" u="sng" dirty="0">
              <a:latin typeface="+mn-lt"/>
            </a:endParaRPr>
          </a:p>
        </p:txBody>
      </p:sp>
      <p:pic>
        <p:nvPicPr>
          <p:cNvPr id="12" name="Image 11" descr="Spacing-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279525"/>
            <a:ext cx="460375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259"/>
          <p:cNvSpPr>
            <a:spLocks noChangeShapeType="1"/>
          </p:cNvSpPr>
          <p:nvPr/>
        </p:nvSpPr>
        <p:spPr bwMode="auto">
          <a:xfrm>
            <a:off x="4824413" y="3830638"/>
            <a:ext cx="34718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" name="Grouper 13"/>
          <p:cNvGrpSpPr>
            <a:grpSpLocks/>
          </p:cNvGrpSpPr>
          <p:nvPr/>
        </p:nvGrpSpPr>
        <p:grpSpPr bwMode="auto">
          <a:xfrm>
            <a:off x="7050088" y="2060575"/>
            <a:ext cx="1138237" cy="1620024"/>
            <a:chOff x="2844800" y="2155825"/>
            <a:chExt cx="1138238" cy="1620024"/>
          </a:xfrm>
        </p:grpSpPr>
        <p:sp>
          <p:nvSpPr>
            <p:cNvPr id="15" name="Text Box 262"/>
            <p:cNvSpPr txBox="1">
              <a:spLocks noChangeArrowheads="1"/>
            </p:cNvSpPr>
            <p:nvPr/>
          </p:nvSpPr>
          <p:spPr bwMode="auto">
            <a:xfrm>
              <a:off x="2844800" y="3498850"/>
              <a:ext cx="50526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cs typeface="Times New Roman" charset="0"/>
                </a:rPr>
                <a:t>GaAs</a:t>
              </a:r>
              <a:endPara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endParaRPr>
            </a:p>
          </p:txBody>
        </p:sp>
        <p:pic>
          <p:nvPicPr>
            <p:cNvPr id="16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838" y="2155825"/>
              <a:ext cx="590550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404"/>
            <p:cNvSpPr>
              <a:spLocks/>
            </p:cNvSpPr>
            <p:nvPr/>
          </p:nvSpPr>
          <p:spPr bwMode="auto">
            <a:xfrm>
              <a:off x="3789363" y="2681288"/>
              <a:ext cx="80962" cy="130175"/>
            </a:xfrm>
            <a:prstGeom prst="rightBrace">
              <a:avLst>
                <a:gd name="adj1" fmla="val 13235"/>
                <a:gd name="adj2" fmla="val 50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408"/>
            <p:cNvSpPr>
              <a:spLocks noChangeShapeType="1"/>
            </p:cNvSpPr>
            <p:nvPr/>
          </p:nvSpPr>
          <p:spPr bwMode="auto">
            <a:xfrm>
              <a:off x="3976688" y="2746375"/>
              <a:ext cx="0" cy="839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409"/>
            <p:cNvSpPr>
              <a:spLocks noChangeShapeType="1"/>
            </p:cNvSpPr>
            <p:nvPr/>
          </p:nvSpPr>
          <p:spPr bwMode="auto">
            <a:xfrm flipH="1">
              <a:off x="3868738" y="2746375"/>
              <a:ext cx="114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Line 251"/>
          <p:cNvSpPr>
            <a:spLocks noChangeShapeType="1"/>
          </p:cNvSpPr>
          <p:nvPr/>
        </p:nvSpPr>
        <p:spPr bwMode="auto">
          <a:xfrm flipH="1" flipV="1">
            <a:off x="6630988" y="3838575"/>
            <a:ext cx="130175" cy="4318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21" name="Grouper 20"/>
          <p:cNvGrpSpPr>
            <a:grpSpLocks/>
          </p:cNvGrpSpPr>
          <p:nvPr/>
        </p:nvGrpSpPr>
        <p:grpSpPr bwMode="auto">
          <a:xfrm>
            <a:off x="4948238" y="1500188"/>
            <a:ext cx="1771650" cy="1489075"/>
            <a:chOff x="742950" y="1595438"/>
            <a:chExt cx="1771650" cy="1489075"/>
          </a:xfrm>
        </p:grpSpPr>
        <p:graphicFrame>
          <p:nvGraphicFramePr>
            <p:cNvPr id="22" name="Object 6"/>
            <p:cNvGraphicFramePr>
              <a:graphicFrameLocks noChangeAspect="1"/>
            </p:cNvGraphicFramePr>
            <p:nvPr/>
          </p:nvGraphicFramePr>
          <p:xfrm>
            <a:off x="742950" y="1595438"/>
            <a:ext cx="642938" cy="148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3" name="Image bitmap" r:id="rId5" imgW="1104762" imgH="2534004" progId="PBrush">
                    <p:embed/>
                  </p:oleObj>
                </mc:Choice>
                <mc:Fallback>
                  <p:oleObj name="Image bitmap" r:id="rId5" imgW="1104762" imgH="2534004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2950" y="1595438"/>
                          <a:ext cx="642938" cy="148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260"/>
            <p:cNvSpPr txBox="1">
              <a:spLocks noChangeArrowheads="1"/>
            </p:cNvSpPr>
            <p:nvPr/>
          </p:nvSpPr>
          <p:spPr bwMode="auto">
            <a:xfrm>
              <a:off x="1539875" y="1658938"/>
              <a:ext cx="974725" cy="4572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cs typeface="Times New Roman" charset="0"/>
                </a:rPr>
                <a:t>Monolayer </a:t>
              </a:r>
              <a:r>
                <a:rPr lang="en-US" sz="12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cs typeface="Times New Roman" charset="0"/>
                </a:rPr>
                <a:t>graphene</a:t>
              </a:r>
              <a:endPara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endParaRPr>
            </a:p>
          </p:txBody>
        </p:sp>
        <p:sp>
          <p:nvSpPr>
            <p:cNvPr id="24" name="Line 406"/>
            <p:cNvSpPr>
              <a:spLocks noChangeShapeType="1"/>
            </p:cNvSpPr>
            <p:nvPr/>
          </p:nvSpPr>
          <p:spPr bwMode="auto">
            <a:xfrm flipV="1">
              <a:off x="1289050" y="2298700"/>
              <a:ext cx="628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AutoShape 403"/>
            <p:cNvSpPr>
              <a:spLocks/>
            </p:cNvSpPr>
            <p:nvPr/>
          </p:nvSpPr>
          <p:spPr bwMode="auto">
            <a:xfrm>
              <a:off x="1216025" y="2189163"/>
              <a:ext cx="74613" cy="219075"/>
            </a:xfrm>
            <a:prstGeom prst="rightBrace">
              <a:avLst>
                <a:gd name="adj1" fmla="val 24196"/>
                <a:gd name="adj2" fmla="val 50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6" name="Image 25" descr="Spacing-Ga-G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277938"/>
            <a:ext cx="4602163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252"/>
          <p:cNvSpPr>
            <a:spLocks noChangeShapeType="1"/>
          </p:cNvSpPr>
          <p:nvPr/>
        </p:nvSpPr>
        <p:spPr bwMode="auto">
          <a:xfrm flipH="1">
            <a:off x="4918075" y="3343275"/>
            <a:ext cx="519113" cy="423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ext Box 253"/>
          <p:cNvSpPr txBox="1">
            <a:spLocks noChangeArrowheads="1"/>
          </p:cNvSpPr>
          <p:nvPr/>
        </p:nvSpPr>
        <p:spPr bwMode="auto">
          <a:xfrm>
            <a:off x="308430" y="5591200"/>
            <a:ext cx="3600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+mn-lt"/>
              </a:rPr>
              <a:t>- Lower magnetic field (</a:t>
            </a:r>
            <a:r>
              <a:rPr lang="en-US" sz="1600" i="1" dirty="0">
                <a:latin typeface="+mn-lt"/>
              </a:rPr>
              <a:t>B</a:t>
            </a:r>
            <a:r>
              <a:rPr lang="en-US" sz="1600" dirty="0" smtClean="0">
                <a:latin typeface="+mn-lt"/>
              </a:rPr>
              <a:t>&lt;5 </a:t>
            </a:r>
            <a:r>
              <a:rPr lang="en-US" sz="1600" dirty="0">
                <a:latin typeface="+mn-lt"/>
              </a:rPr>
              <a:t>T)</a:t>
            </a:r>
          </a:p>
        </p:txBody>
      </p:sp>
      <p:sp>
        <p:nvSpPr>
          <p:cNvPr id="29" name="Text Box 253"/>
          <p:cNvSpPr txBox="1">
            <a:spLocks noChangeArrowheads="1"/>
          </p:cNvSpPr>
          <p:nvPr/>
        </p:nvSpPr>
        <p:spPr bwMode="auto">
          <a:xfrm>
            <a:off x="292100" y="520901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+mn-lt"/>
              </a:rPr>
              <a:t>- Higher temperature (</a:t>
            </a:r>
            <a:r>
              <a:rPr lang="en-US" sz="1600" i="1" dirty="0">
                <a:latin typeface="+mn-lt"/>
              </a:rPr>
              <a:t>T</a:t>
            </a:r>
            <a:r>
              <a:rPr lang="en-US" sz="1600" dirty="0">
                <a:latin typeface="+mn-lt"/>
              </a:rPr>
              <a:t>&gt;4 K)</a:t>
            </a:r>
          </a:p>
        </p:txBody>
      </p:sp>
      <p:sp>
        <p:nvSpPr>
          <p:cNvPr id="30" name="Text Box 253"/>
          <p:cNvSpPr txBox="1">
            <a:spLocks noChangeArrowheads="1"/>
          </p:cNvSpPr>
          <p:nvPr/>
        </p:nvSpPr>
        <p:spPr bwMode="auto">
          <a:xfrm>
            <a:off x="285750" y="5954713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+mn-lt"/>
              </a:rPr>
              <a:t>- High operation current (</a:t>
            </a:r>
            <a:r>
              <a:rPr lang="en-US" sz="1600" i="1" dirty="0">
                <a:latin typeface="+mn-lt"/>
              </a:rPr>
              <a:t>I </a:t>
            </a:r>
            <a:r>
              <a:rPr lang="en-US" sz="1600" dirty="0">
                <a:latin typeface="+mn-lt"/>
              </a:rPr>
              <a:t>&gt;100 µA)</a:t>
            </a:r>
          </a:p>
        </p:txBody>
      </p: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4824615" y="5568975"/>
            <a:ext cx="2462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Transportable coils</a:t>
            </a:r>
          </a:p>
        </p:txBody>
      </p:sp>
      <p:sp>
        <p:nvSpPr>
          <p:cNvPr id="32" name="ZoneTexte 31"/>
          <p:cNvSpPr txBox="1">
            <a:spLocks noChangeArrowheads="1"/>
          </p:cNvSpPr>
          <p:nvPr/>
        </p:nvSpPr>
        <p:spPr bwMode="auto">
          <a:xfrm>
            <a:off x="4835273" y="5188380"/>
            <a:ext cx="2462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Helium free cryostats</a:t>
            </a:r>
          </a:p>
        </p:txBody>
      </p:sp>
      <p:sp>
        <p:nvSpPr>
          <p:cNvPr id="33" name="ZoneTexte 32"/>
          <p:cNvSpPr txBox="1">
            <a:spLocks noChangeArrowheads="1"/>
          </p:cNvSpPr>
          <p:nvPr/>
        </p:nvSpPr>
        <p:spPr bwMode="auto">
          <a:xfrm>
            <a:off x="4835273" y="5970588"/>
            <a:ext cx="314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Commercial resistance bridge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3500640" y="5761063"/>
            <a:ext cx="1195388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3498598" y="5394755"/>
            <a:ext cx="114300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3508123" y="6138863"/>
            <a:ext cx="114300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er 54"/>
          <p:cNvGrpSpPr/>
          <p:nvPr/>
        </p:nvGrpSpPr>
        <p:grpSpPr>
          <a:xfrm>
            <a:off x="4940559" y="2600681"/>
            <a:ext cx="804605" cy="951045"/>
            <a:chOff x="4936898" y="2192535"/>
            <a:chExt cx="1327641" cy="1355528"/>
          </a:xfrm>
        </p:grpSpPr>
        <p:grpSp>
          <p:nvGrpSpPr>
            <p:cNvPr id="53" name="Grouper 52"/>
            <p:cNvGrpSpPr/>
            <p:nvPr/>
          </p:nvGrpSpPr>
          <p:grpSpPr>
            <a:xfrm>
              <a:off x="4948239" y="2192535"/>
              <a:ext cx="1316300" cy="1338586"/>
              <a:chOff x="4948239" y="2192535"/>
              <a:chExt cx="1316300" cy="1338586"/>
            </a:xfrm>
            <a:solidFill>
              <a:srgbClr val="7F7F7F"/>
            </a:solidFill>
          </p:grpSpPr>
          <p:cxnSp>
            <p:nvCxnSpPr>
              <p:cNvPr id="40" name="Connecteur droit 39"/>
              <p:cNvCxnSpPr/>
              <p:nvPr/>
            </p:nvCxnSpPr>
            <p:spPr>
              <a:xfrm flipH="1">
                <a:off x="4948239" y="3530600"/>
                <a:ext cx="1277217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flipV="1">
                <a:off x="6225456" y="2252663"/>
                <a:ext cx="0" cy="1277937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Forme libre 49"/>
              <p:cNvSpPr/>
              <p:nvPr/>
            </p:nvSpPr>
            <p:spPr>
              <a:xfrm>
                <a:off x="4949382" y="2192535"/>
                <a:ext cx="1315157" cy="1338586"/>
              </a:xfrm>
              <a:custGeom>
                <a:avLst/>
                <a:gdLst>
                  <a:gd name="connsiteX0" fmla="*/ 0 w 1258700"/>
                  <a:gd name="connsiteY0" fmla="*/ 1270105 h 1270105"/>
                  <a:gd name="connsiteX1" fmla="*/ 181435 w 1258700"/>
                  <a:gd name="connsiteY1" fmla="*/ 963919 h 1270105"/>
                  <a:gd name="connsiteX2" fmla="*/ 487605 w 1258700"/>
                  <a:gd name="connsiteY2" fmla="*/ 601032 h 1270105"/>
                  <a:gd name="connsiteX3" fmla="*/ 827794 w 1258700"/>
                  <a:gd name="connsiteY3" fmla="*/ 306186 h 1270105"/>
                  <a:gd name="connsiteX4" fmla="*/ 1258700 w 1258700"/>
                  <a:gd name="connsiteY4" fmla="*/ 0 h 127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700" h="1270105">
                    <a:moveTo>
                      <a:pt x="0" y="1270105"/>
                    </a:moveTo>
                    <a:cubicBezTo>
                      <a:pt x="50084" y="1172768"/>
                      <a:pt x="100168" y="1075431"/>
                      <a:pt x="181435" y="963919"/>
                    </a:cubicBezTo>
                    <a:cubicBezTo>
                      <a:pt x="262702" y="852407"/>
                      <a:pt x="379879" y="710654"/>
                      <a:pt x="487605" y="601032"/>
                    </a:cubicBezTo>
                    <a:cubicBezTo>
                      <a:pt x="595331" y="491410"/>
                      <a:pt x="699278" y="406358"/>
                      <a:pt x="827794" y="306186"/>
                    </a:cubicBezTo>
                    <a:cubicBezTo>
                      <a:pt x="956310" y="206014"/>
                      <a:pt x="1258700" y="0"/>
                      <a:pt x="1258700" y="0"/>
                    </a:cubicBezTo>
                  </a:path>
                </a:pathLst>
              </a:cu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Triangle rectangle 53"/>
            <p:cNvSpPr/>
            <p:nvPr/>
          </p:nvSpPr>
          <p:spPr>
            <a:xfrm flipH="1">
              <a:off x="4936898" y="2220913"/>
              <a:ext cx="1288558" cy="1327150"/>
            </a:xfrm>
            <a:prstGeom prst="rtTriangle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7" name="Connecteur droit 56"/>
          <p:cNvCxnSpPr/>
          <p:nvPr/>
        </p:nvCxnSpPr>
        <p:spPr>
          <a:xfrm flipV="1">
            <a:off x="5701023" y="2586038"/>
            <a:ext cx="17540" cy="1531247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H="1">
            <a:off x="4951761" y="3553029"/>
            <a:ext cx="3319585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99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3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Graphene</a:t>
            </a:r>
            <a:r>
              <a:rPr lang="en-US" dirty="0" smtClean="0">
                <a:latin typeface="+mn-lt"/>
              </a:rPr>
              <a:t> QHRS timeline</a:t>
            </a:r>
            <a:endParaRPr lang="en-US" dirty="0">
              <a:latin typeface="+mn-lt"/>
            </a:endParaRPr>
          </a:p>
        </p:txBody>
      </p:sp>
      <p:sp>
        <p:nvSpPr>
          <p:cNvPr id="4" name="ZoneTexte 33"/>
          <p:cNvSpPr txBox="1">
            <a:spLocks noChangeArrowheads="1"/>
          </p:cNvSpPr>
          <p:nvPr/>
        </p:nvSpPr>
        <p:spPr bwMode="auto">
          <a:xfrm>
            <a:off x="611188" y="1052513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" charset="0"/>
              </a:rPr>
              <a:t>2005</a:t>
            </a:r>
            <a:endParaRPr lang="en-US" dirty="0">
              <a:latin typeface="+mn-lt"/>
              <a:cs typeface="Arial" charset="0"/>
            </a:endParaRPr>
          </a:p>
        </p:txBody>
      </p:sp>
      <p:sp>
        <p:nvSpPr>
          <p:cNvPr id="5" name="ZoneTexte 39"/>
          <p:cNvSpPr txBox="1">
            <a:spLocks noChangeArrowheads="1"/>
          </p:cNvSpPr>
          <p:nvPr/>
        </p:nvSpPr>
        <p:spPr bwMode="auto">
          <a:xfrm>
            <a:off x="611188" y="5373688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" charset="0"/>
              </a:rPr>
              <a:t>2014</a:t>
            </a:r>
            <a:endParaRPr lang="en-US" dirty="0">
              <a:latin typeface="+mn-lt"/>
              <a:cs typeface="Arial" charset="0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611188" y="2997200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" charset="0"/>
              </a:rPr>
              <a:t>2009</a:t>
            </a:r>
            <a:endParaRPr lang="en-US" dirty="0">
              <a:latin typeface="+mn-lt"/>
              <a:cs typeface="Arial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71488" y="1279525"/>
            <a:ext cx="144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79425" y="3246438"/>
            <a:ext cx="144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68313" y="5621338"/>
            <a:ext cx="144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23"/>
          <p:cNvSpPr txBox="1">
            <a:spLocks noChangeArrowheads="1"/>
          </p:cNvSpPr>
          <p:nvPr/>
        </p:nvSpPr>
        <p:spPr bwMode="auto">
          <a:xfrm>
            <a:off x="1512888" y="1133475"/>
            <a:ext cx="2820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Observation of the QHE in </a:t>
            </a:r>
            <a:r>
              <a:rPr lang="en-US" sz="1400" dirty="0" smtClean="0">
                <a:latin typeface="+mn-lt"/>
              </a:rPr>
              <a:t>graphene</a:t>
            </a:r>
            <a:endParaRPr lang="en-US" sz="14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12888" y="1349375"/>
            <a:ext cx="23431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K.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Novoselov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et al.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, Nature (2005)</a:t>
            </a:r>
          </a:p>
          <a:p>
            <a:pPr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Y. Zhang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et al.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charset="0"/>
              </a:rPr>
              <a:t>, Nature (2005)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Times New Roman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520825" y="3070225"/>
            <a:ext cx="23053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First accurate measurements </a:t>
            </a:r>
            <a:endParaRPr lang="en-US" sz="1400" dirty="0">
              <a:latin typeface="+mn-lt"/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520825" y="3286125"/>
            <a:ext cx="23100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A. J. M. 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Giesbers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 </a:t>
            </a:r>
            <a:r>
              <a:rPr lang="en-US" sz="1200" i="1" dirty="0" smtClean="0">
                <a:solidFill>
                  <a:srgbClr val="7F7F7F"/>
                </a:solidFill>
                <a:latin typeface="+mn-lt"/>
              </a:rPr>
              <a:t>et al.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, APL (2009)</a:t>
            </a:r>
            <a:endParaRPr lang="en-US" sz="1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611188" y="3429000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" charset="0"/>
              </a:rPr>
              <a:t>2010</a:t>
            </a:r>
            <a:endParaRPr lang="en-US" dirty="0">
              <a:latin typeface="+mn-lt"/>
              <a:cs typeface="Arial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79425" y="3683000"/>
            <a:ext cx="144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1070"/>
          <p:cNvSpPr txBox="1">
            <a:spLocks noChangeArrowheads="1"/>
          </p:cNvSpPr>
          <p:nvPr/>
        </p:nvSpPr>
        <p:spPr bwMode="auto">
          <a:xfrm>
            <a:off x="1512888" y="4017963"/>
            <a:ext cx="2987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A. </a:t>
            </a: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Tzalenchuk</a:t>
            </a: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 </a:t>
            </a:r>
            <a:r>
              <a:rPr lang="en-US" sz="1200" i="1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et al</a:t>
            </a: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., Nature Nano (2010)</a:t>
            </a:r>
            <a:endParaRPr lang="en-US" sz="1200" dirty="0">
              <a:solidFill>
                <a:srgbClr val="7F7F7F"/>
              </a:solidFill>
              <a:latin typeface="+mn-lt"/>
              <a:cs typeface="Times New Roman" charset="0"/>
            </a:endParaRP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1514475" y="3736975"/>
            <a:ext cx="2443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Highly accurate measurements </a:t>
            </a:r>
            <a:endParaRPr lang="en-US" sz="1400" dirty="0">
              <a:latin typeface="+mn-lt"/>
            </a:endParaRPr>
          </a:p>
        </p:txBody>
      </p:sp>
      <p:pic>
        <p:nvPicPr>
          <p:cNvPr id="20" name="Picture 1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"/>
          <a:stretch>
            <a:fillRect/>
          </a:stretch>
        </p:blipFill>
        <p:spPr bwMode="auto">
          <a:xfrm>
            <a:off x="6280150" y="3573463"/>
            <a:ext cx="28019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075"/>
          <p:cNvSpPr txBox="1">
            <a:spLocks noChangeArrowheads="1"/>
          </p:cNvSpPr>
          <p:nvPr/>
        </p:nvSpPr>
        <p:spPr bwMode="auto">
          <a:xfrm>
            <a:off x="4222750" y="3644900"/>
            <a:ext cx="1828800" cy="1108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i="1" dirty="0" smtClean="0">
                <a:latin typeface="+mn-lt"/>
              </a:rPr>
              <a:t>R</a:t>
            </a:r>
            <a:r>
              <a:rPr lang="en-US" sz="1800" baseline="-25000" dirty="0" smtClean="0">
                <a:latin typeface="+mn-lt"/>
              </a:rPr>
              <a:t>H</a:t>
            </a:r>
            <a:r>
              <a:rPr lang="en-US" sz="1800" dirty="0" smtClean="0">
                <a:latin typeface="+mn-lt"/>
              </a:rPr>
              <a:t>/</a:t>
            </a:r>
            <a:r>
              <a:rPr lang="en-US" sz="1800" i="1" dirty="0" smtClean="0">
                <a:latin typeface="+mn-lt"/>
              </a:rPr>
              <a:t>R</a:t>
            </a:r>
            <a:r>
              <a:rPr lang="en-US" sz="1800" baseline="-25000" dirty="0" smtClean="0">
                <a:latin typeface="+mn-lt"/>
              </a:rPr>
              <a:t>H</a:t>
            </a:r>
            <a:r>
              <a:rPr lang="en-US" sz="1800" dirty="0" smtClean="0">
                <a:latin typeface="+mn-lt"/>
              </a:rPr>
              <a:t>=9x10</a:t>
            </a:r>
            <a:r>
              <a:rPr lang="en-US" sz="1800" baseline="30000" dirty="0" smtClean="0">
                <a:latin typeface="+mn-lt"/>
              </a:rPr>
              <a:t>-11</a:t>
            </a:r>
          </a:p>
          <a:p>
            <a:pPr algn="ctr" eaLnBrk="1" hangingPunct="1"/>
            <a:endParaRPr lang="en-US" sz="1800" baseline="30000" dirty="0" smtClean="0">
              <a:latin typeface="+mn-lt"/>
            </a:endParaRPr>
          </a:p>
          <a:p>
            <a:pPr algn="ctr" eaLnBrk="1" hangingPunct="1"/>
            <a:r>
              <a:rPr lang="en-US" sz="1800" i="1" dirty="0" smtClean="0">
                <a:latin typeface="+mn-lt"/>
              </a:rPr>
              <a:t>B</a:t>
            </a:r>
            <a:r>
              <a:rPr lang="en-US" sz="1800" dirty="0" smtClean="0">
                <a:latin typeface="+mn-lt"/>
              </a:rPr>
              <a:t>= 14 T</a:t>
            </a:r>
          </a:p>
          <a:p>
            <a:pPr algn="ctr" eaLnBrk="1" hangingPunct="1"/>
            <a:r>
              <a:rPr lang="en-US" sz="1800" i="1" dirty="0" smtClean="0">
                <a:latin typeface="+mn-lt"/>
              </a:rPr>
              <a:t>T</a:t>
            </a:r>
            <a:r>
              <a:rPr lang="en-US" sz="1800" dirty="0" smtClean="0">
                <a:latin typeface="+mn-lt"/>
              </a:rPr>
              <a:t>= 300 </a:t>
            </a:r>
            <a:r>
              <a:rPr lang="en-US" sz="1800" dirty="0" smtClean="0">
                <a:latin typeface="+mn-lt"/>
              </a:rPr>
              <a:t>mK</a:t>
            </a:r>
            <a:endParaRPr lang="en-US" sz="1800" dirty="0">
              <a:latin typeface="+mn-lt"/>
            </a:endParaRPr>
          </a:p>
        </p:txBody>
      </p:sp>
      <p:sp>
        <p:nvSpPr>
          <p:cNvPr id="22" name="Text Box 1088"/>
          <p:cNvSpPr txBox="1">
            <a:spLocks noChangeArrowheads="1"/>
          </p:cNvSpPr>
          <p:nvPr/>
        </p:nvSpPr>
        <p:spPr bwMode="auto">
          <a:xfrm>
            <a:off x="4797425" y="5229225"/>
            <a:ext cx="38163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Not yet competitive with 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GaAs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-based quantum resistance standards</a:t>
            </a:r>
            <a:endParaRPr lang="en-US" sz="1400" dirty="0" smtClean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23" name="Text Box 1070"/>
          <p:cNvSpPr txBox="1">
            <a:spLocks noChangeArrowheads="1"/>
          </p:cNvSpPr>
          <p:nvPr/>
        </p:nvSpPr>
        <p:spPr bwMode="auto">
          <a:xfrm>
            <a:off x="1512888" y="4262438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T. J. B. M. Janssen </a:t>
            </a:r>
            <a:r>
              <a:rPr lang="en-US" sz="1200" i="1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et al.</a:t>
            </a: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, New J. of Phys. and </a:t>
            </a: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Metrologia</a:t>
            </a:r>
            <a:r>
              <a:rPr lang="en-US" sz="1200" dirty="0" smtClean="0">
                <a:solidFill>
                  <a:srgbClr val="7F7F7F"/>
                </a:solidFill>
                <a:latin typeface="+mn-lt"/>
                <a:cs typeface="Times New Roman" charset="0"/>
              </a:rPr>
              <a:t> (2011)</a:t>
            </a:r>
            <a:endParaRPr lang="en-US" sz="1200" dirty="0">
              <a:solidFill>
                <a:srgbClr val="7F7F7F"/>
              </a:solidFill>
              <a:latin typeface="+mn-lt"/>
              <a:cs typeface="Times New Roman" charset="0"/>
            </a:endParaRPr>
          </a:p>
        </p:txBody>
      </p:sp>
      <p:sp>
        <p:nvSpPr>
          <p:cNvPr id="24" name="ZoneTexte 39"/>
          <p:cNvSpPr txBox="1">
            <a:spLocks noChangeArrowheads="1"/>
          </p:cNvSpPr>
          <p:nvPr/>
        </p:nvSpPr>
        <p:spPr bwMode="auto">
          <a:xfrm>
            <a:off x="611188" y="5846763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" charset="0"/>
              </a:rPr>
              <a:t>2015</a:t>
            </a:r>
            <a:endParaRPr lang="en-US" dirty="0">
              <a:latin typeface="+mn-lt"/>
              <a:cs typeface="Arial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479425" y="6089650"/>
            <a:ext cx="144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79425" y="4181475"/>
            <a:ext cx="144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611188" y="3903663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  <a:cs typeface="Arial" charset="0"/>
              </a:rPr>
              <a:t>2011</a:t>
            </a:r>
            <a:endParaRPr lang="en-US" dirty="0">
              <a:latin typeface="+mn-lt"/>
              <a:cs typeface="Arial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479425" y="1268413"/>
            <a:ext cx="0" cy="4824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ccolade fermante 28"/>
          <p:cNvSpPr/>
          <p:nvPr/>
        </p:nvSpPr>
        <p:spPr>
          <a:xfrm>
            <a:off x="1403350" y="3644900"/>
            <a:ext cx="144463" cy="504825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" name="Image 29" descr="Capture d’écran 2015-03-04 à 10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420938"/>
            <a:ext cx="26638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075"/>
          <p:cNvSpPr txBox="1">
            <a:spLocks noChangeArrowheads="1"/>
          </p:cNvSpPr>
          <p:nvPr/>
        </p:nvSpPr>
        <p:spPr bwMode="auto">
          <a:xfrm>
            <a:off x="4211638" y="2781300"/>
            <a:ext cx="1828800" cy="1108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i="1" dirty="0" smtClean="0">
                <a:latin typeface="+mn-lt"/>
              </a:rPr>
              <a:t>R</a:t>
            </a:r>
            <a:r>
              <a:rPr lang="en-US" sz="1800" baseline="-25000" dirty="0" smtClean="0">
                <a:latin typeface="+mn-lt"/>
              </a:rPr>
              <a:t>H</a:t>
            </a:r>
            <a:r>
              <a:rPr lang="en-US" sz="1800" dirty="0" smtClean="0">
                <a:latin typeface="+mn-lt"/>
              </a:rPr>
              <a:t>/</a:t>
            </a:r>
            <a:r>
              <a:rPr lang="en-US" sz="1800" i="1" dirty="0" smtClean="0">
                <a:latin typeface="+mn-lt"/>
              </a:rPr>
              <a:t>R</a:t>
            </a:r>
            <a:r>
              <a:rPr lang="en-US" sz="1800" baseline="-25000" dirty="0" smtClean="0">
                <a:latin typeface="+mn-lt"/>
              </a:rPr>
              <a:t>H</a:t>
            </a:r>
            <a:r>
              <a:rPr lang="en-US" sz="1800" dirty="0" smtClean="0">
                <a:latin typeface="+mn-lt"/>
              </a:rPr>
              <a:t>=15x10</a:t>
            </a:r>
            <a:r>
              <a:rPr lang="en-US" sz="1800" baseline="30000" dirty="0" smtClean="0">
                <a:latin typeface="+mn-lt"/>
              </a:rPr>
              <a:t>-6</a:t>
            </a:r>
          </a:p>
          <a:p>
            <a:pPr algn="ctr" eaLnBrk="1" hangingPunct="1"/>
            <a:endParaRPr lang="en-US" sz="1800" baseline="30000" dirty="0" smtClean="0">
              <a:latin typeface="+mn-lt"/>
            </a:endParaRPr>
          </a:p>
          <a:p>
            <a:pPr algn="ctr" eaLnBrk="1" hangingPunct="1"/>
            <a:r>
              <a:rPr lang="en-US" sz="1800" i="1" dirty="0" smtClean="0">
                <a:latin typeface="+mn-lt"/>
              </a:rPr>
              <a:t>B</a:t>
            </a:r>
            <a:r>
              <a:rPr lang="en-US" sz="1800" dirty="0" smtClean="0">
                <a:latin typeface="+mn-lt"/>
              </a:rPr>
              <a:t>= 14 T</a:t>
            </a:r>
          </a:p>
          <a:p>
            <a:pPr algn="ctr" eaLnBrk="1" hangingPunct="1"/>
            <a:r>
              <a:rPr lang="en-US" sz="1800" i="1" dirty="0" smtClean="0">
                <a:latin typeface="+mn-lt"/>
              </a:rPr>
              <a:t>T</a:t>
            </a:r>
            <a:r>
              <a:rPr lang="en-US" sz="1800" dirty="0" smtClean="0">
                <a:latin typeface="+mn-lt"/>
              </a:rPr>
              <a:t>= 300 </a:t>
            </a:r>
            <a:r>
              <a:rPr lang="en-US" sz="1800" dirty="0" smtClean="0">
                <a:latin typeface="+mn-lt"/>
              </a:rPr>
              <a:t>mK</a:t>
            </a:r>
            <a:endParaRPr lang="en-US" sz="1800" dirty="0">
              <a:latin typeface="+mn-lt"/>
            </a:endParaRPr>
          </a:p>
        </p:txBody>
      </p:sp>
      <p:sp>
        <p:nvSpPr>
          <p:cNvPr id="32" name="ZoneTexte 31"/>
          <p:cNvSpPr txBox="1">
            <a:spLocks noChangeArrowheads="1"/>
          </p:cNvSpPr>
          <p:nvPr/>
        </p:nvSpPr>
        <p:spPr bwMode="auto">
          <a:xfrm>
            <a:off x="1621793" y="5566430"/>
            <a:ext cx="680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latin typeface="+mn-lt"/>
              </a:rPr>
              <a:t>… ?</a:t>
            </a:r>
            <a:endParaRPr lang="en-US" sz="2800" dirty="0">
              <a:latin typeface="+mn-lt"/>
            </a:endParaRPr>
          </a:p>
        </p:txBody>
      </p:sp>
      <p:sp>
        <p:nvSpPr>
          <p:cNvPr id="34" name="Accolade fermante 33"/>
          <p:cNvSpPr/>
          <p:nvPr/>
        </p:nvSpPr>
        <p:spPr>
          <a:xfrm>
            <a:off x="1457325" y="5566430"/>
            <a:ext cx="164468" cy="5263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3" name="Tableau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52055"/>
              </p:ext>
            </p:extLst>
          </p:nvPr>
        </p:nvGraphicFramePr>
        <p:xfrm>
          <a:off x="4140200" y="1628775"/>
          <a:ext cx="4824413" cy="2043235"/>
        </p:xfrm>
        <a:graphic>
          <a:graphicData uri="http://schemas.openxmlformats.org/drawingml/2006/table">
            <a:tbl>
              <a:tblPr/>
              <a:tblGrid>
                <a:gridCol w="864075"/>
                <a:gridCol w="792068"/>
                <a:gridCol w="1199762"/>
                <a:gridCol w="960422"/>
                <a:gridCol w="1008086"/>
              </a:tblGrid>
              <a:tr h="7618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Large size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(10000 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m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11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High mobility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(&gt;5000 cm</a:t>
                      </a:r>
                      <a:r>
                        <a:rPr kumimoji="0" lang="en-US" sz="11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  <a:r>
                        <a:rPr kumimoji="0" lang="en-US" sz="11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1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Low carrier density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(&lt;2x10</a:t>
                      </a:r>
                      <a:r>
                        <a:rPr kumimoji="0" lang="en-US" sz="11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cm</a:t>
                      </a:r>
                      <a:r>
                        <a:rPr kumimoji="0" lang="en-US" sz="11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Reproducible result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Mechanical exfoliation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✗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✓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✓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✗</a:t>
                      </a:r>
                      <a:endParaRPr kumimoji="0" lang="en-US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SiC sublimation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✓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✓</a:t>
                      </a:r>
                      <a:endParaRPr kumimoji="0" lang="en-US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✗</a:t>
                      </a:r>
                      <a:endParaRPr kumimoji="0" lang="en-US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✗</a:t>
                      </a:r>
                      <a:endParaRPr kumimoji="0" lang="en-US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CVD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✓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✓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Zapf Dingbats" charset="0"/>
                          <a:sym typeface="Zapf Dingbats" charset="0"/>
                        </a:rPr>
                        <a:t>?</a:t>
                      </a:r>
                      <a:endParaRPr kumimoji="0" lang="en-US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Zapf Dingbats" charset="0"/>
                          <a:sym typeface="Zapf Dingbats" charset="0"/>
                        </a:rPr>
                        <a:t>?</a:t>
                      </a:r>
                      <a:endParaRPr kumimoji="0" lang="en-US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8" marR="91438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>
                        <a:alpha val="2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ZoneTexte 39"/>
          <p:cNvSpPr txBox="1">
            <a:spLocks noChangeArrowheads="1"/>
          </p:cNvSpPr>
          <p:nvPr/>
        </p:nvSpPr>
        <p:spPr bwMode="auto">
          <a:xfrm>
            <a:off x="611188" y="4976115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2013</a:t>
            </a:r>
          </a:p>
        </p:txBody>
      </p:sp>
      <p:cxnSp>
        <p:nvCxnSpPr>
          <p:cNvPr id="36" name="Connecteur droit 35"/>
          <p:cNvCxnSpPr>
            <a:cxnSpLocks noChangeShapeType="1"/>
          </p:cNvCxnSpPr>
          <p:nvPr/>
        </p:nvCxnSpPr>
        <p:spPr bwMode="auto">
          <a:xfrm>
            <a:off x="483050" y="5242815"/>
            <a:ext cx="1444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1074"/>
          <p:cNvSpPr txBox="1">
            <a:spLocks noChangeArrowheads="1"/>
          </p:cNvSpPr>
          <p:nvPr/>
        </p:nvSpPr>
        <p:spPr bwMode="auto">
          <a:xfrm>
            <a:off x="1383163" y="5222178"/>
            <a:ext cx="424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7F7F7F"/>
                </a:solidFill>
                <a:latin typeface="+mn-lt"/>
              </a:rPr>
              <a:t>Lafont</a:t>
            </a:r>
            <a:r>
              <a:rPr lang="en-US" sz="1200" dirty="0">
                <a:solidFill>
                  <a:srgbClr val="7F7F7F"/>
                </a:solidFill>
                <a:latin typeface="+mn-lt"/>
              </a:rPr>
              <a:t> F., </a:t>
            </a:r>
            <a:r>
              <a:rPr lang="en-US" sz="1200" dirty="0">
                <a:solidFill>
                  <a:srgbClr val="7F7F7F"/>
                </a:solidFill>
                <a:latin typeface="+mn-lt"/>
              </a:rPr>
              <a:t>Ribeiro</a:t>
            </a:r>
            <a:r>
              <a:rPr lang="en-US" sz="1200" dirty="0">
                <a:solidFill>
                  <a:srgbClr val="7F7F7F"/>
                </a:solidFill>
                <a:latin typeface="+mn-lt"/>
              </a:rPr>
              <a:t>-Palau R. </a:t>
            </a:r>
            <a:r>
              <a:rPr lang="en-US" sz="1200" i="1" dirty="0">
                <a:solidFill>
                  <a:srgbClr val="7F7F7F"/>
                </a:solidFill>
                <a:latin typeface="+mn-lt"/>
              </a:rPr>
              <a:t>et al.</a:t>
            </a:r>
            <a:r>
              <a:rPr lang="en-US" sz="1200" dirty="0">
                <a:solidFill>
                  <a:srgbClr val="7F7F7F"/>
                </a:solidFill>
                <a:latin typeface="+mn-lt"/>
              </a:rPr>
              <a:t>, PRB (2014)</a:t>
            </a:r>
          </a:p>
        </p:txBody>
      </p:sp>
      <p:pic>
        <p:nvPicPr>
          <p:cNvPr id="38" name="Image 37" descr="CVD-Metal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013840"/>
            <a:ext cx="404812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>
            <a:spLocks noChangeArrowheads="1"/>
          </p:cNvSpPr>
          <p:nvPr/>
        </p:nvSpPr>
        <p:spPr bwMode="auto">
          <a:xfrm>
            <a:off x="1383163" y="5018978"/>
            <a:ext cx="402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Anomalous dissipation mechanism in CVD </a:t>
            </a:r>
            <a:r>
              <a:rPr lang="en-US" sz="1400" dirty="0">
                <a:latin typeface="+mn-lt"/>
              </a:rPr>
              <a:t>graphene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572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4" grpId="0"/>
      <p:bldP spid="16" grpId="0"/>
      <p:bldP spid="17" grpId="0"/>
      <p:bldP spid="21" grpId="0" animBg="1"/>
      <p:bldP spid="21" grpId="1" animBg="1"/>
      <p:bldP spid="22" grpId="0"/>
      <p:bldP spid="22" grpId="1"/>
      <p:bldP spid="23" grpId="0"/>
      <p:bldP spid="27" grpId="0"/>
      <p:bldP spid="29" grpId="0" animBg="1"/>
      <p:bldP spid="31" grpId="0" animBg="1"/>
      <p:bldP spid="31" grpId="1" animBg="1"/>
      <p:bldP spid="32" grpId="0"/>
      <p:bldP spid="34" grpId="0" animBg="1"/>
      <p:bldP spid="35" grpId="0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 bwMode="auto">
          <a:xfrm>
            <a:off x="4948556" y="3002142"/>
            <a:ext cx="1244600" cy="171450"/>
          </a:xfrm>
          <a:custGeom>
            <a:avLst/>
            <a:gdLst>
              <a:gd name="connsiteX0" fmla="*/ 0 w 2616200"/>
              <a:gd name="connsiteY0" fmla="*/ 165100 h 171450"/>
              <a:gd name="connsiteX1" fmla="*/ 165100 w 2616200"/>
              <a:gd name="connsiteY1" fmla="*/ 0 h 171450"/>
              <a:gd name="connsiteX2" fmla="*/ 330200 w 2616200"/>
              <a:gd name="connsiteY2" fmla="*/ 165100 h 171450"/>
              <a:gd name="connsiteX3" fmla="*/ 488950 w 2616200"/>
              <a:gd name="connsiteY3" fmla="*/ 6350 h 171450"/>
              <a:gd name="connsiteX4" fmla="*/ 654050 w 2616200"/>
              <a:gd name="connsiteY4" fmla="*/ 171450 h 171450"/>
              <a:gd name="connsiteX5" fmla="*/ 819150 w 2616200"/>
              <a:gd name="connsiteY5" fmla="*/ 6350 h 171450"/>
              <a:gd name="connsiteX6" fmla="*/ 984250 w 2616200"/>
              <a:gd name="connsiteY6" fmla="*/ 171450 h 171450"/>
              <a:gd name="connsiteX7" fmla="*/ 1149350 w 2616200"/>
              <a:gd name="connsiteY7" fmla="*/ 6350 h 171450"/>
              <a:gd name="connsiteX8" fmla="*/ 1295400 w 2616200"/>
              <a:gd name="connsiteY8" fmla="*/ 152400 h 171450"/>
              <a:gd name="connsiteX9" fmla="*/ 1441450 w 2616200"/>
              <a:gd name="connsiteY9" fmla="*/ 6350 h 171450"/>
              <a:gd name="connsiteX10" fmla="*/ 1600200 w 2616200"/>
              <a:gd name="connsiteY10" fmla="*/ 165100 h 171450"/>
              <a:gd name="connsiteX11" fmla="*/ 1758950 w 2616200"/>
              <a:gd name="connsiteY11" fmla="*/ 6350 h 171450"/>
              <a:gd name="connsiteX12" fmla="*/ 1905000 w 2616200"/>
              <a:gd name="connsiteY12" fmla="*/ 152400 h 171450"/>
              <a:gd name="connsiteX13" fmla="*/ 2044700 w 2616200"/>
              <a:gd name="connsiteY13" fmla="*/ 12700 h 171450"/>
              <a:gd name="connsiteX14" fmla="*/ 2197100 w 2616200"/>
              <a:gd name="connsiteY14" fmla="*/ 165100 h 171450"/>
              <a:gd name="connsiteX15" fmla="*/ 2330450 w 2616200"/>
              <a:gd name="connsiteY15" fmla="*/ 31750 h 171450"/>
              <a:gd name="connsiteX16" fmla="*/ 2470150 w 2616200"/>
              <a:gd name="connsiteY16" fmla="*/ 171450 h 171450"/>
              <a:gd name="connsiteX17" fmla="*/ 2616200 w 2616200"/>
              <a:gd name="connsiteY17" fmla="*/ 254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16200" h="171450">
                <a:moveTo>
                  <a:pt x="0" y="165100"/>
                </a:moveTo>
                <a:lnTo>
                  <a:pt x="165100" y="0"/>
                </a:lnTo>
                <a:lnTo>
                  <a:pt x="330200" y="165100"/>
                </a:lnTo>
                <a:lnTo>
                  <a:pt x="488950" y="6350"/>
                </a:lnTo>
                <a:lnTo>
                  <a:pt x="654050" y="171450"/>
                </a:lnTo>
                <a:lnTo>
                  <a:pt x="819150" y="6350"/>
                </a:lnTo>
                <a:lnTo>
                  <a:pt x="984250" y="171450"/>
                </a:lnTo>
                <a:lnTo>
                  <a:pt x="1149350" y="6350"/>
                </a:lnTo>
                <a:lnTo>
                  <a:pt x="1295400" y="152400"/>
                </a:lnTo>
                <a:lnTo>
                  <a:pt x="1441450" y="6350"/>
                </a:lnTo>
                <a:lnTo>
                  <a:pt x="1600200" y="165100"/>
                </a:lnTo>
                <a:lnTo>
                  <a:pt x="1758950" y="6350"/>
                </a:lnTo>
                <a:lnTo>
                  <a:pt x="1905000" y="152400"/>
                </a:lnTo>
                <a:lnTo>
                  <a:pt x="2044700" y="12700"/>
                </a:lnTo>
                <a:lnTo>
                  <a:pt x="2197100" y="165100"/>
                </a:lnTo>
                <a:lnTo>
                  <a:pt x="2330450" y="31750"/>
                </a:lnTo>
                <a:lnTo>
                  <a:pt x="2470150" y="171450"/>
                </a:lnTo>
                <a:lnTo>
                  <a:pt x="2616200" y="2540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03" name="Connecteur droit 702"/>
          <p:cNvCxnSpPr>
            <a:stCxn id="15" idx="6"/>
            <a:endCxn id="696" idx="3"/>
          </p:cNvCxnSpPr>
          <p:nvPr/>
        </p:nvCxnSpPr>
        <p:spPr>
          <a:xfrm>
            <a:off x="5859894" y="2642174"/>
            <a:ext cx="1183223" cy="2872356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8" name="Connecteur droit 697"/>
          <p:cNvCxnSpPr>
            <a:stCxn id="696" idx="1"/>
            <a:endCxn id="15" idx="2"/>
          </p:cNvCxnSpPr>
          <p:nvPr/>
        </p:nvCxnSpPr>
        <p:spPr>
          <a:xfrm flipV="1">
            <a:off x="1710704" y="2787436"/>
            <a:ext cx="3598102" cy="272709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6" name="Rectangle à coins arrondis 695"/>
          <p:cNvSpPr/>
          <p:nvPr/>
        </p:nvSpPr>
        <p:spPr bwMode="auto">
          <a:xfrm>
            <a:off x="1710704" y="4596161"/>
            <a:ext cx="5332413" cy="1836738"/>
          </a:xfrm>
          <a:prstGeom prst="roundRect">
            <a:avLst>
              <a:gd name="adj" fmla="val 28190"/>
            </a:avLst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Chemical vapor deposition on </a:t>
            </a:r>
            <a:r>
              <a:rPr lang="en-US" dirty="0" smtClean="0">
                <a:latin typeface="+mn-lt"/>
              </a:rPr>
              <a:t>SiC</a:t>
            </a:r>
            <a:endParaRPr lang="en-US" dirty="0">
              <a:latin typeface="+mn-lt"/>
            </a:endParaRPr>
          </a:p>
        </p:txBody>
      </p:sp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150476" y="3012222"/>
            <a:ext cx="1619582" cy="1178827"/>
            <a:chOff x="720601" y="4923891"/>
            <a:chExt cx="2066254" cy="1639187"/>
          </a:xfrm>
        </p:grpSpPr>
        <p:pic>
          <p:nvPicPr>
            <p:cNvPr id="5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01" y="4923891"/>
              <a:ext cx="2066254" cy="163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20601" y="4928104"/>
              <a:ext cx="1035900" cy="200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7" name="Rectangle 677"/>
          <p:cNvSpPr>
            <a:spLocks noChangeArrowheads="1"/>
          </p:cNvSpPr>
          <p:nvPr/>
        </p:nvSpPr>
        <p:spPr bwMode="auto">
          <a:xfrm>
            <a:off x="1017032" y="1052399"/>
            <a:ext cx="5940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Horizontal hot-wall CVD reactor designed for </a:t>
            </a:r>
            <a:r>
              <a:rPr lang="en-US" sz="1600" b="1" dirty="0">
                <a:solidFill>
                  <a:srgbClr val="000000"/>
                </a:solidFill>
              </a:rPr>
              <a:t>SiC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epitaxy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Forme libre 7"/>
          <p:cNvSpPr/>
          <p:nvPr/>
        </p:nvSpPr>
        <p:spPr bwMode="auto">
          <a:xfrm>
            <a:off x="3084831" y="2670354"/>
            <a:ext cx="3330575" cy="942975"/>
          </a:xfrm>
          <a:custGeom>
            <a:avLst/>
            <a:gdLst>
              <a:gd name="connsiteX0" fmla="*/ 0 w 2562225"/>
              <a:gd name="connsiteY0" fmla="*/ 0 h 1457325"/>
              <a:gd name="connsiteX1" fmla="*/ 0 w 2562225"/>
              <a:gd name="connsiteY1" fmla="*/ 514350 h 1457325"/>
              <a:gd name="connsiteX2" fmla="*/ 809625 w 2562225"/>
              <a:gd name="connsiteY2" fmla="*/ 514350 h 1457325"/>
              <a:gd name="connsiteX3" fmla="*/ 809625 w 2562225"/>
              <a:gd name="connsiteY3" fmla="*/ 723900 h 1457325"/>
              <a:gd name="connsiteX4" fmla="*/ 2562225 w 2562225"/>
              <a:gd name="connsiteY4" fmla="*/ 723900 h 1457325"/>
              <a:gd name="connsiteX5" fmla="*/ 2562225 w 2562225"/>
              <a:gd name="connsiteY5" fmla="*/ 1457325 h 1457325"/>
              <a:gd name="connsiteX0" fmla="*/ 0 w 2562225"/>
              <a:gd name="connsiteY0" fmla="*/ 0 h 942975"/>
              <a:gd name="connsiteX1" fmla="*/ 809625 w 2562225"/>
              <a:gd name="connsiteY1" fmla="*/ 0 h 942975"/>
              <a:gd name="connsiteX2" fmla="*/ 809625 w 2562225"/>
              <a:gd name="connsiteY2" fmla="*/ 209550 h 942975"/>
              <a:gd name="connsiteX3" fmla="*/ 2562225 w 2562225"/>
              <a:gd name="connsiteY3" fmla="*/ 209550 h 942975"/>
              <a:gd name="connsiteX4" fmla="*/ 2562225 w 2562225"/>
              <a:gd name="connsiteY4" fmla="*/ 942975 h 942975"/>
              <a:gd name="connsiteX0" fmla="*/ 0 w 3331369"/>
              <a:gd name="connsiteY0" fmla="*/ 0 h 942975"/>
              <a:gd name="connsiteX1" fmla="*/ 1578769 w 3331369"/>
              <a:gd name="connsiteY1" fmla="*/ 0 h 942975"/>
              <a:gd name="connsiteX2" fmla="*/ 1578769 w 3331369"/>
              <a:gd name="connsiteY2" fmla="*/ 209550 h 942975"/>
              <a:gd name="connsiteX3" fmla="*/ 3331369 w 3331369"/>
              <a:gd name="connsiteY3" fmla="*/ 209550 h 942975"/>
              <a:gd name="connsiteX4" fmla="*/ 3331369 w 3331369"/>
              <a:gd name="connsiteY4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369" h="942975">
                <a:moveTo>
                  <a:pt x="0" y="0"/>
                </a:moveTo>
                <a:lnTo>
                  <a:pt x="1578769" y="0"/>
                </a:lnTo>
                <a:lnTo>
                  <a:pt x="1578769" y="209550"/>
                </a:lnTo>
                <a:lnTo>
                  <a:pt x="3331369" y="209550"/>
                </a:lnTo>
                <a:lnTo>
                  <a:pt x="3331369" y="942975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orme libre 8"/>
          <p:cNvSpPr/>
          <p:nvPr/>
        </p:nvSpPr>
        <p:spPr bwMode="auto">
          <a:xfrm>
            <a:off x="3946844" y="2151242"/>
            <a:ext cx="2705100" cy="1466850"/>
          </a:xfrm>
          <a:custGeom>
            <a:avLst/>
            <a:gdLst>
              <a:gd name="connsiteX0" fmla="*/ 0 w 2705100"/>
              <a:gd name="connsiteY0" fmla="*/ 0 h 1466850"/>
              <a:gd name="connsiteX1" fmla="*/ 0 w 2705100"/>
              <a:gd name="connsiteY1" fmla="*/ 433387 h 1466850"/>
              <a:gd name="connsiteX2" fmla="*/ 719137 w 2705100"/>
              <a:gd name="connsiteY2" fmla="*/ 433387 h 1466850"/>
              <a:gd name="connsiteX3" fmla="*/ 719137 w 2705100"/>
              <a:gd name="connsiteY3" fmla="*/ 204787 h 1466850"/>
              <a:gd name="connsiteX4" fmla="*/ 2705100 w 2705100"/>
              <a:gd name="connsiteY4" fmla="*/ 204787 h 1466850"/>
              <a:gd name="connsiteX5" fmla="*/ 2705100 w 2705100"/>
              <a:gd name="connsiteY5" fmla="*/ 1466850 h 1466850"/>
              <a:gd name="connsiteX6" fmla="*/ 2705100 w 2705100"/>
              <a:gd name="connsiteY6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1466850">
                <a:moveTo>
                  <a:pt x="0" y="0"/>
                </a:moveTo>
                <a:lnTo>
                  <a:pt x="0" y="433387"/>
                </a:lnTo>
                <a:lnTo>
                  <a:pt x="719137" y="433387"/>
                </a:lnTo>
                <a:lnTo>
                  <a:pt x="719137" y="204787"/>
                </a:lnTo>
                <a:lnTo>
                  <a:pt x="2705100" y="204787"/>
                </a:lnTo>
                <a:lnTo>
                  <a:pt x="2705100" y="1466850"/>
                </a:lnTo>
                <a:lnTo>
                  <a:pt x="2705100" y="146685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Ellipse 9"/>
          <p:cNvSpPr/>
          <p:nvPr/>
        </p:nvSpPr>
        <p:spPr bwMode="auto">
          <a:xfrm>
            <a:off x="6323331" y="3245029"/>
            <a:ext cx="431800" cy="431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Connecteur droit 10"/>
          <p:cNvCxnSpPr>
            <a:stCxn id="10" idx="1"/>
            <a:endCxn id="10" idx="5"/>
          </p:cNvCxnSpPr>
          <p:nvPr/>
        </p:nvCxnSpPr>
        <p:spPr bwMode="auto">
          <a:xfrm>
            <a:off x="6386831" y="3308529"/>
            <a:ext cx="304800" cy="306388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10" idx="3"/>
            <a:endCxn id="10" idx="7"/>
          </p:cNvCxnSpPr>
          <p:nvPr/>
        </p:nvCxnSpPr>
        <p:spPr bwMode="auto">
          <a:xfrm flipV="1">
            <a:off x="6386831" y="3308529"/>
            <a:ext cx="304800" cy="306388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e libre 13"/>
          <p:cNvSpPr/>
          <p:nvPr/>
        </p:nvSpPr>
        <p:spPr bwMode="auto">
          <a:xfrm>
            <a:off x="4948556" y="2070279"/>
            <a:ext cx="1244600" cy="171450"/>
          </a:xfrm>
          <a:custGeom>
            <a:avLst/>
            <a:gdLst>
              <a:gd name="connsiteX0" fmla="*/ 0 w 2616200"/>
              <a:gd name="connsiteY0" fmla="*/ 165100 h 171450"/>
              <a:gd name="connsiteX1" fmla="*/ 165100 w 2616200"/>
              <a:gd name="connsiteY1" fmla="*/ 0 h 171450"/>
              <a:gd name="connsiteX2" fmla="*/ 330200 w 2616200"/>
              <a:gd name="connsiteY2" fmla="*/ 165100 h 171450"/>
              <a:gd name="connsiteX3" fmla="*/ 488950 w 2616200"/>
              <a:gd name="connsiteY3" fmla="*/ 6350 h 171450"/>
              <a:gd name="connsiteX4" fmla="*/ 654050 w 2616200"/>
              <a:gd name="connsiteY4" fmla="*/ 171450 h 171450"/>
              <a:gd name="connsiteX5" fmla="*/ 819150 w 2616200"/>
              <a:gd name="connsiteY5" fmla="*/ 6350 h 171450"/>
              <a:gd name="connsiteX6" fmla="*/ 984250 w 2616200"/>
              <a:gd name="connsiteY6" fmla="*/ 171450 h 171450"/>
              <a:gd name="connsiteX7" fmla="*/ 1149350 w 2616200"/>
              <a:gd name="connsiteY7" fmla="*/ 6350 h 171450"/>
              <a:gd name="connsiteX8" fmla="*/ 1295400 w 2616200"/>
              <a:gd name="connsiteY8" fmla="*/ 152400 h 171450"/>
              <a:gd name="connsiteX9" fmla="*/ 1441450 w 2616200"/>
              <a:gd name="connsiteY9" fmla="*/ 6350 h 171450"/>
              <a:gd name="connsiteX10" fmla="*/ 1600200 w 2616200"/>
              <a:gd name="connsiteY10" fmla="*/ 165100 h 171450"/>
              <a:gd name="connsiteX11" fmla="*/ 1758950 w 2616200"/>
              <a:gd name="connsiteY11" fmla="*/ 6350 h 171450"/>
              <a:gd name="connsiteX12" fmla="*/ 1905000 w 2616200"/>
              <a:gd name="connsiteY12" fmla="*/ 152400 h 171450"/>
              <a:gd name="connsiteX13" fmla="*/ 2044700 w 2616200"/>
              <a:gd name="connsiteY13" fmla="*/ 12700 h 171450"/>
              <a:gd name="connsiteX14" fmla="*/ 2197100 w 2616200"/>
              <a:gd name="connsiteY14" fmla="*/ 165100 h 171450"/>
              <a:gd name="connsiteX15" fmla="*/ 2330450 w 2616200"/>
              <a:gd name="connsiteY15" fmla="*/ 31750 h 171450"/>
              <a:gd name="connsiteX16" fmla="*/ 2470150 w 2616200"/>
              <a:gd name="connsiteY16" fmla="*/ 171450 h 171450"/>
              <a:gd name="connsiteX17" fmla="*/ 2616200 w 2616200"/>
              <a:gd name="connsiteY17" fmla="*/ 254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16200" h="171450">
                <a:moveTo>
                  <a:pt x="0" y="165100"/>
                </a:moveTo>
                <a:lnTo>
                  <a:pt x="165100" y="0"/>
                </a:lnTo>
                <a:lnTo>
                  <a:pt x="330200" y="165100"/>
                </a:lnTo>
                <a:lnTo>
                  <a:pt x="488950" y="6350"/>
                </a:lnTo>
                <a:lnTo>
                  <a:pt x="654050" y="171450"/>
                </a:lnTo>
                <a:lnTo>
                  <a:pt x="819150" y="6350"/>
                </a:lnTo>
                <a:lnTo>
                  <a:pt x="984250" y="171450"/>
                </a:lnTo>
                <a:lnTo>
                  <a:pt x="1149350" y="6350"/>
                </a:lnTo>
                <a:lnTo>
                  <a:pt x="1295400" y="152400"/>
                </a:lnTo>
                <a:lnTo>
                  <a:pt x="1441450" y="6350"/>
                </a:lnTo>
                <a:lnTo>
                  <a:pt x="1600200" y="165100"/>
                </a:lnTo>
                <a:lnTo>
                  <a:pt x="1758950" y="6350"/>
                </a:lnTo>
                <a:lnTo>
                  <a:pt x="1905000" y="152400"/>
                </a:lnTo>
                <a:lnTo>
                  <a:pt x="2044700" y="12700"/>
                </a:lnTo>
                <a:lnTo>
                  <a:pt x="2197100" y="165100"/>
                </a:lnTo>
                <a:lnTo>
                  <a:pt x="2330450" y="31750"/>
                </a:lnTo>
                <a:lnTo>
                  <a:pt x="2470150" y="171450"/>
                </a:lnTo>
                <a:lnTo>
                  <a:pt x="2616200" y="2540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lipse 14"/>
          <p:cNvSpPr/>
          <p:nvPr/>
        </p:nvSpPr>
        <p:spPr bwMode="auto">
          <a:xfrm rot="20713994">
            <a:off x="5299394" y="2643367"/>
            <a:ext cx="569912" cy="1428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Forme libre 15"/>
          <p:cNvSpPr/>
          <p:nvPr/>
        </p:nvSpPr>
        <p:spPr bwMode="auto">
          <a:xfrm flipV="1">
            <a:off x="4758056" y="2651304"/>
            <a:ext cx="292100" cy="460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292100"/>
              <a:gd name="connsiteY0" fmla="*/ 101600 h 101600"/>
              <a:gd name="connsiteX1" fmla="*/ 133350 w 292100"/>
              <a:gd name="connsiteY1" fmla="*/ 21165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84667" y="38098"/>
                  <a:pt x="133350" y="21165"/>
                </a:cubicBezTo>
                <a:cubicBezTo>
                  <a:pt x="182033" y="4232"/>
                  <a:pt x="265642" y="3527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Forme libre 16"/>
          <p:cNvSpPr/>
          <p:nvPr/>
        </p:nvSpPr>
        <p:spPr bwMode="auto">
          <a:xfrm>
            <a:off x="4696144" y="2521129"/>
            <a:ext cx="292100" cy="10160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orme libre 17"/>
          <p:cNvSpPr/>
          <p:nvPr/>
        </p:nvSpPr>
        <p:spPr bwMode="auto">
          <a:xfrm>
            <a:off x="5466081" y="2429054"/>
            <a:ext cx="428625" cy="10160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292100"/>
              <a:gd name="connsiteY0" fmla="*/ 101600 h 101600"/>
              <a:gd name="connsiteX1" fmla="*/ 142669 w 292100"/>
              <a:gd name="connsiteY1" fmla="*/ 42069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93986" y="59002"/>
                  <a:pt x="142669" y="42069"/>
                </a:cubicBezTo>
                <a:cubicBezTo>
                  <a:pt x="191352" y="25136"/>
                  <a:pt x="267195" y="7012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Forme libre 18"/>
          <p:cNvSpPr/>
          <p:nvPr/>
        </p:nvSpPr>
        <p:spPr bwMode="auto">
          <a:xfrm>
            <a:off x="5024756" y="2498904"/>
            <a:ext cx="381000" cy="10160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Forme libre 19"/>
          <p:cNvSpPr/>
          <p:nvPr/>
        </p:nvSpPr>
        <p:spPr bwMode="auto">
          <a:xfrm>
            <a:off x="5651819" y="2498904"/>
            <a:ext cx="531812" cy="8255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292100"/>
              <a:gd name="connsiteY0" fmla="*/ 101600 h 101600"/>
              <a:gd name="connsiteX1" fmla="*/ 142669 w 292100"/>
              <a:gd name="connsiteY1" fmla="*/ 42069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61843"/>
              <a:gd name="connsiteY0" fmla="*/ 101837 h 101837"/>
              <a:gd name="connsiteX1" fmla="*/ 142669 w 361843"/>
              <a:gd name="connsiteY1" fmla="*/ 42306 h 101837"/>
              <a:gd name="connsiteX2" fmla="*/ 292100 w 361843"/>
              <a:gd name="connsiteY2" fmla="*/ 237 h 101837"/>
              <a:gd name="connsiteX3" fmla="*/ 361843 w 361843"/>
              <a:gd name="connsiteY3" fmla="*/ 26431 h 101837"/>
              <a:gd name="connsiteX0" fmla="*/ 0 w 361843"/>
              <a:gd name="connsiteY0" fmla="*/ 82155 h 82155"/>
              <a:gd name="connsiteX1" fmla="*/ 142669 w 361843"/>
              <a:gd name="connsiteY1" fmla="*/ 22624 h 82155"/>
              <a:gd name="connsiteX2" fmla="*/ 267771 w 361843"/>
              <a:gd name="connsiteY2" fmla="*/ 1987 h 82155"/>
              <a:gd name="connsiteX3" fmla="*/ 361843 w 361843"/>
              <a:gd name="connsiteY3" fmla="*/ 6749 h 8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43" h="82155">
                <a:moveTo>
                  <a:pt x="0" y="82155"/>
                </a:moveTo>
                <a:cubicBezTo>
                  <a:pt x="51858" y="71571"/>
                  <a:pt x="98041" y="35985"/>
                  <a:pt x="142669" y="22624"/>
                </a:cubicBezTo>
                <a:cubicBezTo>
                  <a:pt x="187298" y="9263"/>
                  <a:pt x="231242" y="4633"/>
                  <a:pt x="267771" y="1987"/>
                </a:cubicBezTo>
                <a:cubicBezTo>
                  <a:pt x="304300" y="-659"/>
                  <a:pt x="338595" y="-1982"/>
                  <a:pt x="361843" y="6749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Forme libre 20"/>
          <p:cNvSpPr/>
          <p:nvPr/>
        </p:nvSpPr>
        <p:spPr bwMode="auto">
          <a:xfrm>
            <a:off x="5024756" y="2605267"/>
            <a:ext cx="455613" cy="69850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35847"/>
              <a:gd name="connsiteY0" fmla="*/ 102801 h 102801"/>
              <a:gd name="connsiteX1" fmla="*/ 152400 w 335847"/>
              <a:gd name="connsiteY1" fmla="*/ 64701 h 102801"/>
              <a:gd name="connsiteX2" fmla="*/ 292100 w 335847"/>
              <a:gd name="connsiteY2" fmla="*/ 1201 h 102801"/>
              <a:gd name="connsiteX3" fmla="*/ 335847 w 335847"/>
              <a:gd name="connsiteY3" fmla="*/ 25013 h 102801"/>
              <a:gd name="connsiteX0" fmla="*/ 0 w 335847"/>
              <a:gd name="connsiteY0" fmla="*/ 77788 h 77788"/>
              <a:gd name="connsiteX1" fmla="*/ 152400 w 335847"/>
              <a:gd name="connsiteY1" fmla="*/ 39688 h 77788"/>
              <a:gd name="connsiteX2" fmla="*/ 335847 w 335847"/>
              <a:gd name="connsiteY2" fmla="*/ 0 h 77788"/>
              <a:gd name="connsiteX0" fmla="*/ 0 w 335847"/>
              <a:gd name="connsiteY0" fmla="*/ 77788 h 77788"/>
              <a:gd name="connsiteX1" fmla="*/ 172451 w 335847"/>
              <a:gd name="connsiteY1" fmla="*/ 58738 h 77788"/>
              <a:gd name="connsiteX2" fmla="*/ 335847 w 335847"/>
              <a:gd name="connsiteY2" fmla="*/ 0 h 77788"/>
              <a:gd name="connsiteX0" fmla="*/ 0 w 348607"/>
              <a:gd name="connsiteY0" fmla="*/ 61119 h 61932"/>
              <a:gd name="connsiteX1" fmla="*/ 185211 w 348607"/>
              <a:gd name="connsiteY1" fmla="*/ 58738 h 61932"/>
              <a:gd name="connsiteX2" fmla="*/ 348607 w 348607"/>
              <a:gd name="connsiteY2" fmla="*/ 0 h 61932"/>
              <a:gd name="connsiteX0" fmla="*/ 0 w 348607"/>
              <a:gd name="connsiteY0" fmla="*/ 61119 h 68945"/>
              <a:gd name="connsiteX1" fmla="*/ 185211 w 348607"/>
              <a:gd name="connsiteY1" fmla="*/ 58738 h 68945"/>
              <a:gd name="connsiteX2" fmla="*/ 348607 w 348607"/>
              <a:gd name="connsiteY2" fmla="*/ 0 h 6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607" h="68945">
                <a:moveTo>
                  <a:pt x="0" y="61119"/>
                </a:moveTo>
                <a:cubicBezTo>
                  <a:pt x="75554" y="74348"/>
                  <a:pt x="127110" y="68924"/>
                  <a:pt x="185211" y="58738"/>
                </a:cubicBezTo>
                <a:cubicBezTo>
                  <a:pt x="243312" y="48552"/>
                  <a:pt x="310389" y="8268"/>
                  <a:pt x="348607" y="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Forme libre 21"/>
          <p:cNvSpPr/>
          <p:nvPr/>
        </p:nvSpPr>
        <p:spPr bwMode="auto">
          <a:xfrm>
            <a:off x="4770756" y="2714804"/>
            <a:ext cx="506413" cy="55563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35847"/>
              <a:gd name="connsiteY0" fmla="*/ 102801 h 102801"/>
              <a:gd name="connsiteX1" fmla="*/ 152400 w 335847"/>
              <a:gd name="connsiteY1" fmla="*/ 64701 h 102801"/>
              <a:gd name="connsiteX2" fmla="*/ 292100 w 335847"/>
              <a:gd name="connsiteY2" fmla="*/ 1201 h 102801"/>
              <a:gd name="connsiteX3" fmla="*/ 335847 w 335847"/>
              <a:gd name="connsiteY3" fmla="*/ 25013 h 102801"/>
              <a:gd name="connsiteX0" fmla="*/ 0 w 335847"/>
              <a:gd name="connsiteY0" fmla="*/ 77788 h 77788"/>
              <a:gd name="connsiteX1" fmla="*/ 152400 w 335847"/>
              <a:gd name="connsiteY1" fmla="*/ 39688 h 77788"/>
              <a:gd name="connsiteX2" fmla="*/ 335847 w 335847"/>
              <a:gd name="connsiteY2" fmla="*/ 0 h 77788"/>
              <a:gd name="connsiteX0" fmla="*/ 0 w 335847"/>
              <a:gd name="connsiteY0" fmla="*/ 77788 h 77788"/>
              <a:gd name="connsiteX1" fmla="*/ 172451 w 335847"/>
              <a:gd name="connsiteY1" fmla="*/ 58738 h 77788"/>
              <a:gd name="connsiteX2" fmla="*/ 335847 w 335847"/>
              <a:gd name="connsiteY2" fmla="*/ 0 h 77788"/>
              <a:gd name="connsiteX0" fmla="*/ 0 w 348607"/>
              <a:gd name="connsiteY0" fmla="*/ 61119 h 61932"/>
              <a:gd name="connsiteX1" fmla="*/ 185211 w 348607"/>
              <a:gd name="connsiteY1" fmla="*/ 58738 h 61932"/>
              <a:gd name="connsiteX2" fmla="*/ 348607 w 348607"/>
              <a:gd name="connsiteY2" fmla="*/ 0 h 61932"/>
              <a:gd name="connsiteX0" fmla="*/ 0 w 348607"/>
              <a:gd name="connsiteY0" fmla="*/ 61119 h 68945"/>
              <a:gd name="connsiteX1" fmla="*/ 185211 w 348607"/>
              <a:gd name="connsiteY1" fmla="*/ 58738 h 68945"/>
              <a:gd name="connsiteX2" fmla="*/ 348607 w 348607"/>
              <a:gd name="connsiteY2" fmla="*/ 0 h 68945"/>
              <a:gd name="connsiteX0" fmla="*/ 0 w 388708"/>
              <a:gd name="connsiteY0" fmla="*/ 1587 h 58739"/>
              <a:gd name="connsiteX1" fmla="*/ 225312 w 388708"/>
              <a:gd name="connsiteY1" fmla="*/ 58738 h 58739"/>
              <a:gd name="connsiteX2" fmla="*/ 388708 w 388708"/>
              <a:gd name="connsiteY2" fmla="*/ 0 h 58739"/>
              <a:gd name="connsiteX0" fmla="*/ 0 w 388708"/>
              <a:gd name="connsiteY0" fmla="*/ 1587 h 58740"/>
              <a:gd name="connsiteX1" fmla="*/ 225312 w 388708"/>
              <a:gd name="connsiteY1" fmla="*/ 58738 h 58740"/>
              <a:gd name="connsiteX2" fmla="*/ 388708 w 388708"/>
              <a:gd name="connsiteY2" fmla="*/ 0 h 58740"/>
              <a:gd name="connsiteX0" fmla="*/ 0 w 388708"/>
              <a:gd name="connsiteY0" fmla="*/ 1587 h 56358"/>
              <a:gd name="connsiteX1" fmla="*/ 208907 w 388708"/>
              <a:gd name="connsiteY1" fmla="*/ 56356 h 56358"/>
              <a:gd name="connsiteX2" fmla="*/ 388708 w 388708"/>
              <a:gd name="connsiteY2" fmla="*/ 0 h 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708" h="56358">
                <a:moveTo>
                  <a:pt x="0" y="1587"/>
                </a:moveTo>
                <a:cubicBezTo>
                  <a:pt x="77376" y="38629"/>
                  <a:pt x="144122" y="56620"/>
                  <a:pt x="208907" y="56356"/>
                </a:cubicBezTo>
                <a:cubicBezTo>
                  <a:pt x="273692" y="56092"/>
                  <a:pt x="350490" y="8268"/>
                  <a:pt x="388708" y="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Forme libre 22"/>
          <p:cNvSpPr/>
          <p:nvPr/>
        </p:nvSpPr>
        <p:spPr bwMode="auto">
          <a:xfrm>
            <a:off x="3913506" y="2570342"/>
            <a:ext cx="79375" cy="6032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3" h="10000">
                <a:moveTo>
                  <a:pt x="3" y="0"/>
                </a:moveTo>
                <a:cubicBezTo>
                  <a:pt x="-77" y="7979"/>
                  <a:pt x="1101" y="9056"/>
                  <a:pt x="10003" y="1000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Forme libre 23"/>
          <p:cNvSpPr/>
          <p:nvPr/>
        </p:nvSpPr>
        <p:spPr bwMode="auto">
          <a:xfrm>
            <a:off x="4232594" y="2616379"/>
            <a:ext cx="244475" cy="1587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2890">
                <a:moveTo>
                  <a:pt x="0" y="0"/>
                </a:moveTo>
                <a:cubicBezTo>
                  <a:pt x="4741" y="6353"/>
                  <a:pt x="6560" y="-149"/>
                  <a:pt x="10000" y="2497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Forme libre 24"/>
          <p:cNvSpPr/>
          <p:nvPr/>
        </p:nvSpPr>
        <p:spPr bwMode="auto">
          <a:xfrm flipV="1">
            <a:off x="6062981" y="2676704"/>
            <a:ext cx="292100" cy="112713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Forme libre 25"/>
          <p:cNvSpPr/>
          <p:nvPr/>
        </p:nvSpPr>
        <p:spPr bwMode="auto">
          <a:xfrm flipV="1">
            <a:off x="6396356" y="2714804"/>
            <a:ext cx="201613" cy="24288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726" h="84965">
                <a:moveTo>
                  <a:pt x="0" y="84965"/>
                </a:moveTo>
                <a:cubicBezTo>
                  <a:pt x="166713" y="83530"/>
                  <a:pt x="285072" y="77661"/>
                  <a:pt x="370026" y="63500"/>
                </a:cubicBezTo>
                <a:cubicBezTo>
                  <a:pt x="454980" y="49339"/>
                  <a:pt x="509726" y="0"/>
                  <a:pt x="509726" y="0"/>
                </a:cubicBezTo>
                <a:lnTo>
                  <a:pt x="509726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Forme libre 26"/>
          <p:cNvSpPr/>
          <p:nvPr/>
        </p:nvSpPr>
        <p:spPr bwMode="auto">
          <a:xfrm flipV="1">
            <a:off x="5923281" y="2567167"/>
            <a:ext cx="328613" cy="9207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01600">
                <a:moveTo>
                  <a:pt x="0" y="101600"/>
                </a:moveTo>
                <a:cubicBezTo>
                  <a:pt x="51858" y="91016"/>
                  <a:pt x="103717" y="80433"/>
                  <a:pt x="152400" y="63500"/>
                </a:cubicBezTo>
                <a:cubicBezTo>
                  <a:pt x="201083" y="46567"/>
                  <a:pt x="292100" y="0"/>
                  <a:pt x="292100" y="0"/>
                </a:cubicBezTo>
                <a:lnTo>
                  <a:pt x="292100" y="0"/>
                </a:ln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8" name="Forme libre 27"/>
          <p:cNvSpPr/>
          <p:nvPr/>
        </p:nvSpPr>
        <p:spPr bwMode="auto">
          <a:xfrm flipV="1">
            <a:off x="6264594" y="2465567"/>
            <a:ext cx="300037" cy="238125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  <a:gd name="connsiteX0" fmla="*/ 0 w 509726"/>
              <a:gd name="connsiteY0" fmla="*/ 84965 h 84965"/>
              <a:gd name="connsiteX1" fmla="*/ 370026 w 509726"/>
              <a:gd name="connsiteY1" fmla="*/ 63500 h 84965"/>
              <a:gd name="connsiteX2" fmla="*/ 509726 w 509726"/>
              <a:gd name="connsiteY2" fmla="*/ 0 h 84965"/>
              <a:gd name="connsiteX3" fmla="*/ 509726 w 509726"/>
              <a:gd name="connsiteY3" fmla="*/ 0 h 84965"/>
              <a:gd name="connsiteX0" fmla="*/ 0 w 629909"/>
              <a:gd name="connsiteY0" fmla="*/ 86858 h 86858"/>
              <a:gd name="connsiteX1" fmla="*/ 370026 w 629909"/>
              <a:gd name="connsiteY1" fmla="*/ 65393 h 86858"/>
              <a:gd name="connsiteX2" fmla="*/ 509726 w 629909"/>
              <a:gd name="connsiteY2" fmla="*/ 1893 h 86858"/>
              <a:gd name="connsiteX3" fmla="*/ 629909 w 629909"/>
              <a:gd name="connsiteY3" fmla="*/ 18268 h 86858"/>
              <a:gd name="connsiteX0" fmla="*/ 0 w 629909"/>
              <a:gd name="connsiteY0" fmla="*/ 68590 h 68590"/>
              <a:gd name="connsiteX1" fmla="*/ 370026 w 629909"/>
              <a:gd name="connsiteY1" fmla="*/ 47125 h 68590"/>
              <a:gd name="connsiteX2" fmla="*/ 629909 w 629909"/>
              <a:gd name="connsiteY2" fmla="*/ 0 h 6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909" h="68590">
                <a:moveTo>
                  <a:pt x="0" y="68590"/>
                </a:moveTo>
                <a:cubicBezTo>
                  <a:pt x="166713" y="67155"/>
                  <a:pt x="265041" y="58557"/>
                  <a:pt x="370026" y="47125"/>
                </a:cubicBezTo>
                <a:cubicBezTo>
                  <a:pt x="475011" y="35693"/>
                  <a:pt x="575767" y="9818"/>
                  <a:pt x="629909" y="0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9" name="Connecteur droit 28"/>
          <p:cNvCxnSpPr/>
          <p:nvPr/>
        </p:nvCxnSpPr>
        <p:spPr bwMode="auto">
          <a:xfrm flipV="1">
            <a:off x="6456681" y="3035479"/>
            <a:ext cx="165100" cy="123825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/>
          <p:cNvSpPr/>
          <p:nvPr/>
        </p:nvSpPr>
        <p:spPr bwMode="auto">
          <a:xfrm>
            <a:off x="6515419" y="3073579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Rectangle 27844"/>
          <p:cNvSpPr>
            <a:spLocks noChangeArrowheads="1"/>
          </p:cNvSpPr>
          <p:nvPr/>
        </p:nvSpPr>
        <p:spPr bwMode="auto">
          <a:xfrm>
            <a:off x="6789054" y="2527479"/>
            <a:ext cx="1159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P = 800 mbar</a:t>
            </a:r>
            <a:endParaRPr lang="en-US" sz="1400" dirty="0"/>
          </a:p>
        </p:txBody>
      </p:sp>
      <p:sp>
        <p:nvSpPr>
          <p:cNvPr id="32" name="Rectangle 27845"/>
          <p:cNvSpPr>
            <a:spLocks noChangeArrowheads="1"/>
          </p:cNvSpPr>
          <p:nvPr/>
        </p:nvSpPr>
        <p:spPr bwMode="auto">
          <a:xfrm>
            <a:off x="4999356" y="1770242"/>
            <a:ext cx="10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 = 1550 °C</a:t>
            </a:r>
            <a:endParaRPr lang="en-US" sz="1400" dirty="0"/>
          </a:p>
        </p:txBody>
      </p:sp>
      <p:sp>
        <p:nvSpPr>
          <p:cNvPr id="33" name="Rectangle 27846"/>
          <p:cNvSpPr>
            <a:spLocks noChangeArrowheads="1"/>
          </p:cNvSpPr>
          <p:nvPr/>
        </p:nvSpPr>
        <p:spPr bwMode="auto">
          <a:xfrm>
            <a:off x="1503569" y="2251919"/>
            <a:ext cx="1651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Carrier gas:</a:t>
            </a:r>
            <a:endParaRPr lang="en-US" sz="1400" b="1" u="sng" dirty="0">
              <a:solidFill>
                <a:srgbClr val="000000"/>
              </a:solidFill>
            </a:endParaRPr>
          </a:p>
          <a:p>
            <a:pPr algn="ctr"/>
            <a:r>
              <a:rPr lang="en-US" sz="1400" b="1" u="sng" dirty="0">
                <a:solidFill>
                  <a:srgbClr val="000000"/>
                </a:solidFill>
              </a:rPr>
              <a:t>Hydrogen/Argon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(23 % H) </a:t>
            </a:r>
          </a:p>
        </p:txBody>
      </p:sp>
      <p:sp>
        <p:nvSpPr>
          <p:cNvPr id="34" name="Forme libre 33"/>
          <p:cNvSpPr/>
          <p:nvPr/>
        </p:nvSpPr>
        <p:spPr bwMode="auto">
          <a:xfrm>
            <a:off x="3086419" y="2159179"/>
            <a:ext cx="800100" cy="428625"/>
          </a:xfrm>
          <a:custGeom>
            <a:avLst/>
            <a:gdLst>
              <a:gd name="connsiteX0" fmla="*/ 0 w 800100"/>
              <a:gd name="connsiteY0" fmla="*/ 428625 h 428625"/>
              <a:gd name="connsiteX1" fmla="*/ 800100 w 800100"/>
              <a:gd name="connsiteY1" fmla="*/ 428625 h 428625"/>
              <a:gd name="connsiteX2" fmla="*/ 800100 w 800100"/>
              <a:gd name="connsiteY2" fmla="*/ 0 h 428625"/>
              <a:gd name="connsiteX3" fmla="*/ 792957 w 800100"/>
              <a:gd name="connsiteY3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428625">
                <a:moveTo>
                  <a:pt x="0" y="428625"/>
                </a:moveTo>
                <a:lnTo>
                  <a:pt x="800100" y="428625"/>
                </a:lnTo>
                <a:lnTo>
                  <a:pt x="800100" y="0"/>
                </a:lnTo>
                <a:lnTo>
                  <a:pt x="792957" y="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Forme libre 34"/>
          <p:cNvSpPr/>
          <p:nvPr/>
        </p:nvSpPr>
        <p:spPr bwMode="auto">
          <a:xfrm>
            <a:off x="3011806" y="2625904"/>
            <a:ext cx="252413" cy="79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  <a:gd name="connsiteX0" fmla="*/ 0 w 10000"/>
              <a:gd name="connsiteY0" fmla="*/ 0 h 8640"/>
              <a:gd name="connsiteX1" fmla="*/ 10000 w 10000"/>
              <a:gd name="connsiteY1" fmla="*/ 8640 h 8640"/>
              <a:gd name="connsiteX0" fmla="*/ 0 w 10292"/>
              <a:gd name="connsiteY0" fmla="*/ 4878 h 8085"/>
              <a:gd name="connsiteX1" fmla="*/ 10292 w 10292"/>
              <a:gd name="connsiteY1" fmla="*/ 2747 h 8085"/>
              <a:gd name="connsiteX0" fmla="*/ 0 w 10000"/>
              <a:gd name="connsiteY0" fmla="*/ 7250 h 7706"/>
              <a:gd name="connsiteX1" fmla="*/ 10000 w 10000"/>
              <a:gd name="connsiteY1" fmla="*/ 4615 h 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706">
                <a:moveTo>
                  <a:pt x="0" y="7250"/>
                </a:moveTo>
                <a:cubicBezTo>
                  <a:pt x="4985" y="10857"/>
                  <a:pt x="6658" y="-8492"/>
                  <a:pt x="10000" y="4615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Forme libre 35"/>
          <p:cNvSpPr/>
          <p:nvPr/>
        </p:nvSpPr>
        <p:spPr bwMode="auto">
          <a:xfrm rot="5400000">
            <a:off x="3792062" y="2226648"/>
            <a:ext cx="250825" cy="79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  <a:gd name="connsiteX0" fmla="*/ 0 w 10000"/>
              <a:gd name="connsiteY0" fmla="*/ 0 h 8640"/>
              <a:gd name="connsiteX1" fmla="*/ 10000 w 10000"/>
              <a:gd name="connsiteY1" fmla="*/ 8640 h 8640"/>
              <a:gd name="connsiteX0" fmla="*/ 0 w 10292"/>
              <a:gd name="connsiteY0" fmla="*/ 4878 h 8085"/>
              <a:gd name="connsiteX1" fmla="*/ 10292 w 10292"/>
              <a:gd name="connsiteY1" fmla="*/ 2747 h 8085"/>
              <a:gd name="connsiteX0" fmla="*/ 0 w 10000"/>
              <a:gd name="connsiteY0" fmla="*/ 7250 h 7706"/>
              <a:gd name="connsiteX1" fmla="*/ 10000 w 10000"/>
              <a:gd name="connsiteY1" fmla="*/ 4615 h 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706">
                <a:moveTo>
                  <a:pt x="0" y="7250"/>
                </a:moveTo>
                <a:cubicBezTo>
                  <a:pt x="4985" y="10857"/>
                  <a:pt x="6658" y="-8492"/>
                  <a:pt x="10000" y="4615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Forme libre 36"/>
          <p:cNvSpPr/>
          <p:nvPr/>
        </p:nvSpPr>
        <p:spPr bwMode="auto">
          <a:xfrm>
            <a:off x="3465831" y="2625904"/>
            <a:ext cx="250825" cy="7938"/>
          </a:xfrm>
          <a:custGeom>
            <a:avLst/>
            <a:gdLst>
              <a:gd name="connsiteX0" fmla="*/ 0 w 292100"/>
              <a:gd name="connsiteY0" fmla="*/ 101600 h 101600"/>
              <a:gd name="connsiteX1" fmla="*/ 152400 w 292100"/>
              <a:gd name="connsiteY1" fmla="*/ 63500 h 101600"/>
              <a:gd name="connsiteX2" fmla="*/ 292100 w 292100"/>
              <a:gd name="connsiteY2" fmla="*/ 0 h 101600"/>
              <a:gd name="connsiteX3" fmla="*/ 292100 w 292100"/>
              <a:gd name="connsiteY3" fmla="*/ 0 h 101600"/>
              <a:gd name="connsiteX0" fmla="*/ 0 w 305297"/>
              <a:gd name="connsiteY0" fmla="*/ 102207 h 105382"/>
              <a:gd name="connsiteX1" fmla="*/ 152400 w 305297"/>
              <a:gd name="connsiteY1" fmla="*/ 64107 h 105382"/>
              <a:gd name="connsiteX2" fmla="*/ 292100 w 305297"/>
              <a:gd name="connsiteY2" fmla="*/ 607 h 105382"/>
              <a:gd name="connsiteX3" fmla="*/ 301625 w 305297"/>
              <a:gd name="connsiteY3" fmla="*/ 105382 h 105382"/>
              <a:gd name="connsiteX0" fmla="*/ 0 w 316372"/>
              <a:gd name="connsiteY0" fmla="*/ 101603 h 104778"/>
              <a:gd name="connsiteX1" fmla="*/ 292100 w 316372"/>
              <a:gd name="connsiteY1" fmla="*/ 3 h 104778"/>
              <a:gd name="connsiteX2" fmla="*/ 301625 w 316372"/>
              <a:gd name="connsiteY2" fmla="*/ 104778 h 104778"/>
              <a:gd name="connsiteX0" fmla="*/ 0 w 301625"/>
              <a:gd name="connsiteY0" fmla="*/ 0 h 3175"/>
              <a:gd name="connsiteX1" fmla="*/ 301625 w 301625"/>
              <a:gd name="connsiteY1" fmla="*/ 3175 h 3175"/>
              <a:gd name="connsiteX0" fmla="*/ 0 w 4395"/>
              <a:gd name="connsiteY0" fmla="*/ 0 h 564998"/>
              <a:gd name="connsiteX1" fmla="*/ 4395 w 4395"/>
              <a:gd name="connsiteY1" fmla="*/ 564998 h 564998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3 w 10003"/>
              <a:gd name="connsiteY0" fmla="*/ 0 h 10000"/>
              <a:gd name="connsiteX1" fmla="*/ 10003 w 10003"/>
              <a:gd name="connsiteY1" fmla="*/ 10000 h 10000"/>
              <a:gd name="connsiteX0" fmla="*/ 1 w 25881"/>
              <a:gd name="connsiteY0" fmla="*/ 0 h 3568"/>
              <a:gd name="connsiteX1" fmla="*/ 25881 w 25881"/>
              <a:gd name="connsiteY1" fmla="*/ 891 h 3568"/>
              <a:gd name="connsiteX0" fmla="*/ 0 w 10000"/>
              <a:gd name="connsiteY0" fmla="*/ 0 h 2890"/>
              <a:gd name="connsiteX1" fmla="*/ 10000 w 10000"/>
              <a:gd name="connsiteY1" fmla="*/ 2497 h 2890"/>
              <a:gd name="connsiteX0" fmla="*/ 0 w 10000"/>
              <a:gd name="connsiteY0" fmla="*/ 0 h 8640"/>
              <a:gd name="connsiteX1" fmla="*/ 10000 w 10000"/>
              <a:gd name="connsiteY1" fmla="*/ 8640 h 8640"/>
              <a:gd name="connsiteX0" fmla="*/ 0 w 10292"/>
              <a:gd name="connsiteY0" fmla="*/ 4878 h 8085"/>
              <a:gd name="connsiteX1" fmla="*/ 10292 w 10292"/>
              <a:gd name="connsiteY1" fmla="*/ 2747 h 8085"/>
              <a:gd name="connsiteX0" fmla="*/ 0 w 10000"/>
              <a:gd name="connsiteY0" fmla="*/ 7250 h 7706"/>
              <a:gd name="connsiteX1" fmla="*/ 10000 w 10000"/>
              <a:gd name="connsiteY1" fmla="*/ 4615 h 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706">
                <a:moveTo>
                  <a:pt x="0" y="7250"/>
                </a:moveTo>
                <a:cubicBezTo>
                  <a:pt x="4985" y="10857"/>
                  <a:pt x="6658" y="-8492"/>
                  <a:pt x="10000" y="4615"/>
                </a:cubicBezTo>
              </a:path>
            </a:pathLst>
          </a:custGeom>
          <a:noFill/>
          <a:ln w="12700"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Rectangle 27848"/>
          <p:cNvSpPr>
            <a:spLocks noChangeArrowheads="1"/>
          </p:cNvSpPr>
          <p:nvPr/>
        </p:nvSpPr>
        <p:spPr bwMode="auto">
          <a:xfrm>
            <a:off x="3417651" y="1601967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Precursor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 C</a:t>
            </a:r>
            <a:r>
              <a:rPr lang="en-US" sz="1400" b="1" baseline="-25000" dirty="0">
                <a:solidFill>
                  <a:srgbClr val="000000"/>
                </a:solidFill>
              </a:rPr>
              <a:t>3</a:t>
            </a:r>
            <a:r>
              <a:rPr lang="en-US" sz="1400" b="1" dirty="0">
                <a:solidFill>
                  <a:srgbClr val="000000"/>
                </a:solidFill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</a:rPr>
              <a:t>8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0" name="Groupe 51"/>
          <p:cNvGrpSpPr/>
          <p:nvPr/>
        </p:nvGrpSpPr>
        <p:grpSpPr bwMode="auto">
          <a:xfrm>
            <a:off x="3822300" y="2268306"/>
            <a:ext cx="199384" cy="216024"/>
            <a:chOff x="1868848" y="4364885"/>
            <a:chExt cx="237701" cy="257539"/>
          </a:xfrm>
          <a:solidFill>
            <a:schemeClr val="bg1">
              <a:lumMod val="65000"/>
            </a:schemeClr>
          </a:solidFill>
        </p:grpSpPr>
        <p:sp>
          <p:nvSpPr>
            <p:cNvPr id="41" name="Triangle isocèle 40"/>
            <p:cNvSpPr/>
            <p:nvPr/>
          </p:nvSpPr>
          <p:spPr>
            <a:xfrm rot="5400000">
              <a:off x="1795620" y="4438332"/>
              <a:ext cx="257320" cy="110863"/>
            </a:xfrm>
            <a:prstGeom prst="triangl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Triangle isocèle 41"/>
            <p:cNvSpPr/>
            <p:nvPr/>
          </p:nvSpPr>
          <p:spPr>
            <a:xfrm rot="5400000" flipV="1">
              <a:off x="1917138" y="4432793"/>
              <a:ext cx="257320" cy="121503"/>
            </a:xfrm>
            <a:prstGeom prst="triangl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85380" y="4180969"/>
            <a:ext cx="1714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Arial" charset="0"/>
              </a:rPr>
              <a:t>Semi-insulating 0.16° off-axis 6H-SiC substrate</a:t>
            </a:r>
          </a:p>
        </p:txBody>
      </p:sp>
      <p:pic>
        <p:nvPicPr>
          <p:cNvPr id="45" name="Picture 4" descr="cr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16" y="5291607"/>
            <a:ext cx="1318206" cy="6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16" y="6056524"/>
            <a:ext cx="1291119" cy="6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Connecteur droit avec flèche 46"/>
          <p:cNvCxnSpPr>
            <a:endCxn id="44" idx="2"/>
          </p:cNvCxnSpPr>
          <p:nvPr/>
        </p:nvCxnSpPr>
        <p:spPr>
          <a:xfrm flipH="1" flipV="1">
            <a:off x="942838" y="4642634"/>
            <a:ext cx="957036" cy="110447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er 47"/>
          <p:cNvGrpSpPr>
            <a:grpSpLocks/>
          </p:cNvGrpSpPr>
          <p:nvPr/>
        </p:nvGrpSpPr>
        <p:grpSpPr bwMode="auto">
          <a:xfrm>
            <a:off x="4384054" y="5494686"/>
            <a:ext cx="1087438" cy="796925"/>
            <a:chOff x="6130925" y="5111750"/>
            <a:chExt cx="1087438" cy="796925"/>
          </a:xfrm>
        </p:grpSpPr>
        <p:sp>
          <p:nvSpPr>
            <p:cNvPr id="49" name="Ellipse 48"/>
            <p:cNvSpPr/>
            <p:nvPr/>
          </p:nvSpPr>
          <p:spPr bwMode="auto">
            <a:xfrm>
              <a:off x="619125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Ellipse 49"/>
            <p:cNvSpPr/>
            <p:nvPr/>
          </p:nvSpPr>
          <p:spPr bwMode="auto">
            <a:xfrm>
              <a:off x="631031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Ellipse 50"/>
            <p:cNvSpPr/>
            <p:nvPr/>
          </p:nvSpPr>
          <p:spPr bwMode="auto">
            <a:xfrm>
              <a:off x="6432550" y="5327650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Ellipse 51"/>
            <p:cNvSpPr/>
            <p:nvPr/>
          </p:nvSpPr>
          <p:spPr bwMode="auto">
            <a:xfrm>
              <a:off x="655320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667226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Ellipse 53"/>
            <p:cNvSpPr/>
            <p:nvPr/>
          </p:nvSpPr>
          <p:spPr bwMode="auto">
            <a:xfrm>
              <a:off x="679291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Ellipse 54"/>
            <p:cNvSpPr/>
            <p:nvPr/>
          </p:nvSpPr>
          <p:spPr bwMode="auto">
            <a:xfrm>
              <a:off x="691356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703421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Ellipse 56"/>
            <p:cNvSpPr/>
            <p:nvPr/>
          </p:nvSpPr>
          <p:spPr bwMode="auto">
            <a:xfrm>
              <a:off x="715645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Ellipse 57"/>
            <p:cNvSpPr/>
            <p:nvPr/>
          </p:nvSpPr>
          <p:spPr bwMode="auto">
            <a:xfrm>
              <a:off x="613092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Ellipse 58"/>
            <p:cNvSpPr/>
            <p:nvPr/>
          </p:nvSpPr>
          <p:spPr bwMode="auto">
            <a:xfrm>
              <a:off x="6251575" y="5400675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637222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649128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6611938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Ellipse 62"/>
            <p:cNvSpPr/>
            <p:nvPr/>
          </p:nvSpPr>
          <p:spPr bwMode="auto">
            <a:xfrm>
              <a:off x="6732588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Ellipse 63"/>
            <p:cNvSpPr/>
            <p:nvPr/>
          </p:nvSpPr>
          <p:spPr bwMode="auto">
            <a:xfrm>
              <a:off x="685323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697388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" name="Ellipse 65"/>
            <p:cNvSpPr/>
            <p:nvPr/>
          </p:nvSpPr>
          <p:spPr bwMode="auto">
            <a:xfrm>
              <a:off x="709453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" name="Ellipse 66"/>
            <p:cNvSpPr/>
            <p:nvPr/>
          </p:nvSpPr>
          <p:spPr bwMode="auto">
            <a:xfrm>
              <a:off x="619125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" name="Ellipse 67"/>
            <p:cNvSpPr/>
            <p:nvPr/>
          </p:nvSpPr>
          <p:spPr bwMode="auto">
            <a:xfrm>
              <a:off x="631031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9" name="Ellipse 68"/>
            <p:cNvSpPr/>
            <p:nvPr/>
          </p:nvSpPr>
          <p:spPr bwMode="auto">
            <a:xfrm>
              <a:off x="6432550" y="54737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0" name="Ellipse 69"/>
            <p:cNvSpPr/>
            <p:nvPr/>
          </p:nvSpPr>
          <p:spPr bwMode="auto">
            <a:xfrm>
              <a:off x="655320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667226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679291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3" name="Ellipse 72"/>
            <p:cNvSpPr/>
            <p:nvPr/>
          </p:nvSpPr>
          <p:spPr bwMode="auto">
            <a:xfrm>
              <a:off x="691356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703421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715645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613092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6251575" y="5545138"/>
              <a:ext cx="58738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8" name="Ellipse 77"/>
            <p:cNvSpPr/>
            <p:nvPr/>
          </p:nvSpPr>
          <p:spPr bwMode="auto">
            <a:xfrm>
              <a:off x="637222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649128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0" name="Ellipse 79"/>
            <p:cNvSpPr/>
            <p:nvPr/>
          </p:nvSpPr>
          <p:spPr bwMode="auto">
            <a:xfrm>
              <a:off x="6611938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1" name="Ellipse 80"/>
            <p:cNvSpPr/>
            <p:nvPr/>
          </p:nvSpPr>
          <p:spPr bwMode="auto">
            <a:xfrm>
              <a:off x="6732588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2" name="Ellipse 81"/>
            <p:cNvSpPr/>
            <p:nvPr/>
          </p:nvSpPr>
          <p:spPr bwMode="auto">
            <a:xfrm>
              <a:off x="685323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3" name="Ellipse 82"/>
            <p:cNvSpPr/>
            <p:nvPr/>
          </p:nvSpPr>
          <p:spPr bwMode="auto">
            <a:xfrm>
              <a:off x="697388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709453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5" name="Ellipse 84"/>
            <p:cNvSpPr/>
            <p:nvPr/>
          </p:nvSpPr>
          <p:spPr bwMode="auto">
            <a:xfrm>
              <a:off x="619125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6" name="Ellipse 85"/>
            <p:cNvSpPr/>
            <p:nvPr/>
          </p:nvSpPr>
          <p:spPr bwMode="auto">
            <a:xfrm>
              <a:off x="631031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7" name="Ellipse 86"/>
            <p:cNvSpPr/>
            <p:nvPr/>
          </p:nvSpPr>
          <p:spPr bwMode="auto">
            <a:xfrm>
              <a:off x="6432550" y="561975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8" name="Ellipse 87"/>
            <p:cNvSpPr/>
            <p:nvPr/>
          </p:nvSpPr>
          <p:spPr bwMode="auto">
            <a:xfrm>
              <a:off x="655320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9" name="Ellipse 88"/>
            <p:cNvSpPr/>
            <p:nvPr/>
          </p:nvSpPr>
          <p:spPr bwMode="auto">
            <a:xfrm>
              <a:off x="667226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0" name="Ellipse 89"/>
            <p:cNvSpPr/>
            <p:nvPr/>
          </p:nvSpPr>
          <p:spPr bwMode="auto">
            <a:xfrm>
              <a:off x="679291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1" name="Ellipse 90"/>
            <p:cNvSpPr/>
            <p:nvPr/>
          </p:nvSpPr>
          <p:spPr bwMode="auto">
            <a:xfrm>
              <a:off x="691356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2" name="Ellipse 91"/>
            <p:cNvSpPr/>
            <p:nvPr/>
          </p:nvSpPr>
          <p:spPr bwMode="auto">
            <a:xfrm>
              <a:off x="703421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3" name="Ellipse 92"/>
            <p:cNvSpPr/>
            <p:nvPr/>
          </p:nvSpPr>
          <p:spPr bwMode="auto">
            <a:xfrm>
              <a:off x="715645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613092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5" name="Ellipse 94"/>
            <p:cNvSpPr/>
            <p:nvPr/>
          </p:nvSpPr>
          <p:spPr bwMode="auto">
            <a:xfrm>
              <a:off x="6251575" y="5691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6" name="Ellipse 95"/>
            <p:cNvSpPr/>
            <p:nvPr/>
          </p:nvSpPr>
          <p:spPr bwMode="auto">
            <a:xfrm>
              <a:off x="637222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7" name="Ellipse 96"/>
            <p:cNvSpPr/>
            <p:nvPr/>
          </p:nvSpPr>
          <p:spPr bwMode="auto">
            <a:xfrm>
              <a:off x="649128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8" name="Ellipse 97"/>
            <p:cNvSpPr/>
            <p:nvPr/>
          </p:nvSpPr>
          <p:spPr bwMode="auto">
            <a:xfrm>
              <a:off x="6611938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9" name="Ellipse 98"/>
            <p:cNvSpPr/>
            <p:nvPr/>
          </p:nvSpPr>
          <p:spPr bwMode="auto">
            <a:xfrm>
              <a:off x="6732588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0" name="Ellipse 99"/>
            <p:cNvSpPr/>
            <p:nvPr/>
          </p:nvSpPr>
          <p:spPr bwMode="auto">
            <a:xfrm>
              <a:off x="685323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1" name="Ellipse 100"/>
            <p:cNvSpPr/>
            <p:nvPr/>
          </p:nvSpPr>
          <p:spPr bwMode="auto">
            <a:xfrm>
              <a:off x="697388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2" name="Ellipse 101"/>
            <p:cNvSpPr/>
            <p:nvPr/>
          </p:nvSpPr>
          <p:spPr bwMode="auto">
            <a:xfrm>
              <a:off x="709453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3" name="Ellipse 102"/>
            <p:cNvSpPr/>
            <p:nvPr/>
          </p:nvSpPr>
          <p:spPr bwMode="auto">
            <a:xfrm>
              <a:off x="619125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4" name="Ellipse 103"/>
            <p:cNvSpPr/>
            <p:nvPr/>
          </p:nvSpPr>
          <p:spPr bwMode="auto">
            <a:xfrm>
              <a:off x="631031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5" name="Ellipse 104"/>
            <p:cNvSpPr/>
            <p:nvPr/>
          </p:nvSpPr>
          <p:spPr bwMode="auto">
            <a:xfrm>
              <a:off x="6432550" y="57658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6" name="Ellipse 105"/>
            <p:cNvSpPr/>
            <p:nvPr/>
          </p:nvSpPr>
          <p:spPr bwMode="auto">
            <a:xfrm>
              <a:off x="655320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7" name="Ellipse 106"/>
            <p:cNvSpPr/>
            <p:nvPr/>
          </p:nvSpPr>
          <p:spPr bwMode="auto">
            <a:xfrm>
              <a:off x="667226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8" name="Ellipse 107"/>
            <p:cNvSpPr/>
            <p:nvPr/>
          </p:nvSpPr>
          <p:spPr bwMode="auto">
            <a:xfrm>
              <a:off x="679291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9" name="Ellipse 108"/>
            <p:cNvSpPr/>
            <p:nvPr/>
          </p:nvSpPr>
          <p:spPr bwMode="auto">
            <a:xfrm>
              <a:off x="691356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0" name="Ellipse 109"/>
            <p:cNvSpPr/>
            <p:nvPr/>
          </p:nvSpPr>
          <p:spPr bwMode="auto">
            <a:xfrm>
              <a:off x="703421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1" name="Ellipse 110"/>
            <p:cNvSpPr/>
            <p:nvPr/>
          </p:nvSpPr>
          <p:spPr bwMode="auto">
            <a:xfrm>
              <a:off x="715645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2" name="Ellipse 111"/>
            <p:cNvSpPr/>
            <p:nvPr/>
          </p:nvSpPr>
          <p:spPr bwMode="auto">
            <a:xfrm>
              <a:off x="613092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3" name="Ellipse 112"/>
            <p:cNvSpPr/>
            <p:nvPr/>
          </p:nvSpPr>
          <p:spPr bwMode="auto">
            <a:xfrm>
              <a:off x="6251575" y="583723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4" name="Ellipse 113"/>
            <p:cNvSpPr/>
            <p:nvPr/>
          </p:nvSpPr>
          <p:spPr bwMode="auto">
            <a:xfrm>
              <a:off x="637222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5" name="Ellipse 114"/>
            <p:cNvSpPr/>
            <p:nvPr/>
          </p:nvSpPr>
          <p:spPr bwMode="auto">
            <a:xfrm>
              <a:off x="649128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6" name="Ellipse 115"/>
            <p:cNvSpPr/>
            <p:nvPr/>
          </p:nvSpPr>
          <p:spPr bwMode="auto">
            <a:xfrm>
              <a:off x="6611938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7" name="Ellipse 116"/>
            <p:cNvSpPr/>
            <p:nvPr/>
          </p:nvSpPr>
          <p:spPr bwMode="auto">
            <a:xfrm>
              <a:off x="6732588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8" name="Ellipse 117"/>
            <p:cNvSpPr/>
            <p:nvPr/>
          </p:nvSpPr>
          <p:spPr bwMode="auto">
            <a:xfrm>
              <a:off x="685323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9" name="Ellipse 118"/>
            <p:cNvSpPr/>
            <p:nvPr/>
          </p:nvSpPr>
          <p:spPr bwMode="auto">
            <a:xfrm>
              <a:off x="697388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0" name="Ellipse 119"/>
            <p:cNvSpPr/>
            <p:nvPr/>
          </p:nvSpPr>
          <p:spPr bwMode="auto">
            <a:xfrm>
              <a:off x="709453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1" name="Ellipse 120"/>
            <p:cNvSpPr/>
            <p:nvPr/>
          </p:nvSpPr>
          <p:spPr bwMode="auto">
            <a:xfrm>
              <a:off x="613092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2" name="Ellipse 121"/>
            <p:cNvSpPr/>
            <p:nvPr/>
          </p:nvSpPr>
          <p:spPr bwMode="auto">
            <a:xfrm>
              <a:off x="6251575" y="5327650"/>
              <a:ext cx="58738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3" name="Ellipse 122"/>
            <p:cNvSpPr/>
            <p:nvPr/>
          </p:nvSpPr>
          <p:spPr bwMode="auto">
            <a:xfrm>
              <a:off x="637222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4" name="Ellipse 123"/>
            <p:cNvSpPr/>
            <p:nvPr/>
          </p:nvSpPr>
          <p:spPr bwMode="auto">
            <a:xfrm>
              <a:off x="649128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5" name="Ellipse 124"/>
            <p:cNvSpPr/>
            <p:nvPr/>
          </p:nvSpPr>
          <p:spPr bwMode="auto">
            <a:xfrm>
              <a:off x="6611938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6" name="Ellipse 125"/>
            <p:cNvSpPr/>
            <p:nvPr/>
          </p:nvSpPr>
          <p:spPr bwMode="auto">
            <a:xfrm>
              <a:off x="6732588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7" name="Ellipse 126"/>
            <p:cNvSpPr/>
            <p:nvPr/>
          </p:nvSpPr>
          <p:spPr bwMode="auto">
            <a:xfrm>
              <a:off x="685323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8" name="Ellipse 127"/>
            <p:cNvSpPr/>
            <p:nvPr/>
          </p:nvSpPr>
          <p:spPr bwMode="auto">
            <a:xfrm>
              <a:off x="697388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9" name="Ellipse 128"/>
            <p:cNvSpPr/>
            <p:nvPr/>
          </p:nvSpPr>
          <p:spPr bwMode="auto">
            <a:xfrm>
              <a:off x="709453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0" name="Ellipse 129"/>
            <p:cNvSpPr/>
            <p:nvPr/>
          </p:nvSpPr>
          <p:spPr bwMode="auto">
            <a:xfrm>
              <a:off x="619125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1" name="Ellipse 130"/>
            <p:cNvSpPr/>
            <p:nvPr/>
          </p:nvSpPr>
          <p:spPr bwMode="auto">
            <a:xfrm>
              <a:off x="631031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2" name="Ellipse 131"/>
            <p:cNvSpPr/>
            <p:nvPr/>
          </p:nvSpPr>
          <p:spPr bwMode="auto">
            <a:xfrm>
              <a:off x="6432550" y="5400675"/>
              <a:ext cx="58738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3" name="Ellipse 132"/>
            <p:cNvSpPr/>
            <p:nvPr/>
          </p:nvSpPr>
          <p:spPr bwMode="auto">
            <a:xfrm>
              <a:off x="655320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4" name="Ellipse 133"/>
            <p:cNvSpPr/>
            <p:nvPr/>
          </p:nvSpPr>
          <p:spPr bwMode="auto">
            <a:xfrm>
              <a:off x="667226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5" name="Ellipse 134"/>
            <p:cNvSpPr/>
            <p:nvPr/>
          </p:nvSpPr>
          <p:spPr bwMode="auto">
            <a:xfrm>
              <a:off x="679291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6" name="Ellipse 135"/>
            <p:cNvSpPr/>
            <p:nvPr/>
          </p:nvSpPr>
          <p:spPr bwMode="auto">
            <a:xfrm>
              <a:off x="691356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7" name="Ellipse 136"/>
            <p:cNvSpPr/>
            <p:nvPr/>
          </p:nvSpPr>
          <p:spPr bwMode="auto">
            <a:xfrm>
              <a:off x="703421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8" name="Ellipse 137"/>
            <p:cNvSpPr/>
            <p:nvPr/>
          </p:nvSpPr>
          <p:spPr bwMode="auto">
            <a:xfrm>
              <a:off x="715645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9" name="Ellipse 138"/>
            <p:cNvSpPr/>
            <p:nvPr/>
          </p:nvSpPr>
          <p:spPr bwMode="auto">
            <a:xfrm>
              <a:off x="613092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0" name="Ellipse 139"/>
            <p:cNvSpPr/>
            <p:nvPr/>
          </p:nvSpPr>
          <p:spPr bwMode="auto">
            <a:xfrm>
              <a:off x="6251575" y="5473700"/>
              <a:ext cx="587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1" name="Ellipse 140"/>
            <p:cNvSpPr/>
            <p:nvPr/>
          </p:nvSpPr>
          <p:spPr bwMode="auto">
            <a:xfrm>
              <a:off x="637222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2" name="Ellipse 141"/>
            <p:cNvSpPr/>
            <p:nvPr/>
          </p:nvSpPr>
          <p:spPr bwMode="auto">
            <a:xfrm>
              <a:off x="649128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3" name="Ellipse 142"/>
            <p:cNvSpPr/>
            <p:nvPr/>
          </p:nvSpPr>
          <p:spPr bwMode="auto">
            <a:xfrm>
              <a:off x="6611938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4" name="Ellipse 143"/>
            <p:cNvSpPr/>
            <p:nvPr/>
          </p:nvSpPr>
          <p:spPr bwMode="auto">
            <a:xfrm>
              <a:off x="6732588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5" name="Ellipse 144"/>
            <p:cNvSpPr/>
            <p:nvPr/>
          </p:nvSpPr>
          <p:spPr bwMode="auto">
            <a:xfrm>
              <a:off x="685323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6" name="Ellipse 145"/>
            <p:cNvSpPr/>
            <p:nvPr/>
          </p:nvSpPr>
          <p:spPr bwMode="auto">
            <a:xfrm>
              <a:off x="697388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7" name="Ellipse 146"/>
            <p:cNvSpPr/>
            <p:nvPr/>
          </p:nvSpPr>
          <p:spPr bwMode="auto">
            <a:xfrm>
              <a:off x="709453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8" name="Ellipse 147"/>
            <p:cNvSpPr/>
            <p:nvPr/>
          </p:nvSpPr>
          <p:spPr bwMode="auto">
            <a:xfrm>
              <a:off x="619125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9" name="Ellipse 148"/>
            <p:cNvSpPr/>
            <p:nvPr/>
          </p:nvSpPr>
          <p:spPr bwMode="auto">
            <a:xfrm>
              <a:off x="631031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0" name="Ellipse 149"/>
            <p:cNvSpPr/>
            <p:nvPr/>
          </p:nvSpPr>
          <p:spPr bwMode="auto">
            <a:xfrm>
              <a:off x="6432550" y="5545138"/>
              <a:ext cx="58738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1" name="Ellipse 150"/>
            <p:cNvSpPr/>
            <p:nvPr/>
          </p:nvSpPr>
          <p:spPr bwMode="auto">
            <a:xfrm>
              <a:off x="655320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2" name="Ellipse 151"/>
            <p:cNvSpPr/>
            <p:nvPr/>
          </p:nvSpPr>
          <p:spPr bwMode="auto">
            <a:xfrm>
              <a:off x="667226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3" name="Ellipse 152"/>
            <p:cNvSpPr/>
            <p:nvPr/>
          </p:nvSpPr>
          <p:spPr bwMode="auto">
            <a:xfrm>
              <a:off x="679291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4" name="Ellipse 153"/>
            <p:cNvSpPr/>
            <p:nvPr/>
          </p:nvSpPr>
          <p:spPr bwMode="auto">
            <a:xfrm>
              <a:off x="691356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5" name="Ellipse 154"/>
            <p:cNvSpPr/>
            <p:nvPr/>
          </p:nvSpPr>
          <p:spPr bwMode="auto">
            <a:xfrm>
              <a:off x="703421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6" name="Ellipse 155"/>
            <p:cNvSpPr/>
            <p:nvPr/>
          </p:nvSpPr>
          <p:spPr bwMode="auto">
            <a:xfrm>
              <a:off x="715645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7" name="Ellipse 156"/>
            <p:cNvSpPr/>
            <p:nvPr/>
          </p:nvSpPr>
          <p:spPr bwMode="auto">
            <a:xfrm>
              <a:off x="613092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8" name="Ellipse 157"/>
            <p:cNvSpPr/>
            <p:nvPr/>
          </p:nvSpPr>
          <p:spPr bwMode="auto">
            <a:xfrm>
              <a:off x="6251575" y="5619750"/>
              <a:ext cx="587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9" name="Ellipse 158"/>
            <p:cNvSpPr/>
            <p:nvPr/>
          </p:nvSpPr>
          <p:spPr bwMode="auto">
            <a:xfrm>
              <a:off x="637222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0" name="Ellipse 159"/>
            <p:cNvSpPr/>
            <p:nvPr/>
          </p:nvSpPr>
          <p:spPr bwMode="auto">
            <a:xfrm>
              <a:off x="649128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1" name="Ellipse 160"/>
            <p:cNvSpPr/>
            <p:nvPr/>
          </p:nvSpPr>
          <p:spPr bwMode="auto">
            <a:xfrm>
              <a:off x="6611938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2" name="Ellipse 161"/>
            <p:cNvSpPr/>
            <p:nvPr/>
          </p:nvSpPr>
          <p:spPr bwMode="auto">
            <a:xfrm>
              <a:off x="6732588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3" name="Ellipse 162"/>
            <p:cNvSpPr/>
            <p:nvPr/>
          </p:nvSpPr>
          <p:spPr bwMode="auto">
            <a:xfrm>
              <a:off x="685323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4" name="Ellipse 163"/>
            <p:cNvSpPr/>
            <p:nvPr/>
          </p:nvSpPr>
          <p:spPr bwMode="auto">
            <a:xfrm>
              <a:off x="697388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5" name="Ellipse 164"/>
            <p:cNvSpPr/>
            <p:nvPr/>
          </p:nvSpPr>
          <p:spPr bwMode="auto">
            <a:xfrm>
              <a:off x="709453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6" name="Ellipse 165"/>
            <p:cNvSpPr/>
            <p:nvPr/>
          </p:nvSpPr>
          <p:spPr bwMode="auto">
            <a:xfrm>
              <a:off x="619125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7" name="Ellipse 166"/>
            <p:cNvSpPr/>
            <p:nvPr/>
          </p:nvSpPr>
          <p:spPr bwMode="auto">
            <a:xfrm>
              <a:off x="631031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8" name="Ellipse 167"/>
            <p:cNvSpPr/>
            <p:nvPr/>
          </p:nvSpPr>
          <p:spPr bwMode="auto">
            <a:xfrm>
              <a:off x="6432550" y="569118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9" name="Ellipse 168"/>
            <p:cNvSpPr/>
            <p:nvPr/>
          </p:nvSpPr>
          <p:spPr bwMode="auto">
            <a:xfrm>
              <a:off x="655320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0" name="Ellipse 169"/>
            <p:cNvSpPr/>
            <p:nvPr/>
          </p:nvSpPr>
          <p:spPr bwMode="auto">
            <a:xfrm>
              <a:off x="667226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1" name="Ellipse 170"/>
            <p:cNvSpPr/>
            <p:nvPr/>
          </p:nvSpPr>
          <p:spPr bwMode="auto">
            <a:xfrm>
              <a:off x="679291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2" name="Ellipse 171"/>
            <p:cNvSpPr/>
            <p:nvPr/>
          </p:nvSpPr>
          <p:spPr bwMode="auto">
            <a:xfrm>
              <a:off x="691356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3" name="Ellipse 172"/>
            <p:cNvSpPr/>
            <p:nvPr/>
          </p:nvSpPr>
          <p:spPr bwMode="auto">
            <a:xfrm>
              <a:off x="703421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4" name="Ellipse 173"/>
            <p:cNvSpPr/>
            <p:nvPr/>
          </p:nvSpPr>
          <p:spPr bwMode="auto">
            <a:xfrm>
              <a:off x="715645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5" name="Ellipse 174"/>
            <p:cNvSpPr/>
            <p:nvPr/>
          </p:nvSpPr>
          <p:spPr bwMode="auto">
            <a:xfrm>
              <a:off x="613092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6" name="Ellipse 175"/>
            <p:cNvSpPr/>
            <p:nvPr/>
          </p:nvSpPr>
          <p:spPr bwMode="auto">
            <a:xfrm>
              <a:off x="6251575" y="5765800"/>
              <a:ext cx="587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7" name="Ellipse 176"/>
            <p:cNvSpPr/>
            <p:nvPr/>
          </p:nvSpPr>
          <p:spPr bwMode="auto">
            <a:xfrm>
              <a:off x="637222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8" name="Ellipse 177"/>
            <p:cNvSpPr/>
            <p:nvPr/>
          </p:nvSpPr>
          <p:spPr bwMode="auto">
            <a:xfrm>
              <a:off x="649128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9" name="Ellipse 178"/>
            <p:cNvSpPr/>
            <p:nvPr/>
          </p:nvSpPr>
          <p:spPr bwMode="auto">
            <a:xfrm>
              <a:off x="6611938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0" name="Ellipse 179"/>
            <p:cNvSpPr/>
            <p:nvPr/>
          </p:nvSpPr>
          <p:spPr bwMode="auto">
            <a:xfrm>
              <a:off x="6732588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1" name="Ellipse 180"/>
            <p:cNvSpPr/>
            <p:nvPr/>
          </p:nvSpPr>
          <p:spPr bwMode="auto">
            <a:xfrm>
              <a:off x="685323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2" name="Ellipse 181"/>
            <p:cNvSpPr/>
            <p:nvPr/>
          </p:nvSpPr>
          <p:spPr bwMode="auto">
            <a:xfrm>
              <a:off x="697388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3" name="Ellipse 182"/>
            <p:cNvSpPr/>
            <p:nvPr/>
          </p:nvSpPr>
          <p:spPr bwMode="auto">
            <a:xfrm>
              <a:off x="709453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4" name="Ellipse 183"/>
            <p:cNvSpPr/>
            <p:nvPr/>
          </p:nvSpPr>
          <p:spPr bwMode="auto">
            <a:xfrm>
              <a:off x="619125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5" name="Ellipse 184"/>
            <p:cNvSpPr/>
            <p:nvPr/>
          </p:nvSpPr>
          <p:spPr bwMode="auto">
            <a:xfrm>
              <a:off x="631031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6" name="Ellipse 185"/>
            <p:cNvSpPr/>
            <p:nvPr/>
          </p:nvSpPr>
          <p:spPr bwMode="auto">
            <a:xfrm>
              <a:off x="6432550" y="583723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7" name="Ellipse 186"/>
            <p:cNvSpPr/>
            <p:nvPr/>
          </p:nvSpPr>
          <p:spPr bwMode="auto">
            <a:xfrm>
              <a:off x="655320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8" name="Ellipse 187"/>
            <p:cNvSpPr/>
            <p:nvPr/>
          </p:nvSpPr>
          <p:spPr bwMode="auto">
            <a:xfrm>
              <a:off x="667226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9" name="Ellipse 188"/>
            <p:cNvSpPr/>
            <p:nvPr/>
          </p:nvSpPr>
          <p:spPr bwMode="auto">
            <a:xfrm>
              <a:off x="679291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0" name="Ellipse 189"/>
            <p:cNvSpPr/>
            <p:nvPr/>
          </p:nvSpPr>
          <p:spPr bwMode="auto">
            <a:xfrm>
              <a:off x="691356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1" name="Ellipse 190"/>
            <p:cNvSpPr/>
            <p:nvPr/>
          </p:nvSpPr>
          <p:spPr bwMode="auto">
            <a:xfrm>
              <a:off x="703421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2" name="Ellipse 191"/>
            <p:cNvSpPr/>
            <p:nvPr/>
          </p:nvSpPr>
          <p:spPr bwMode="auto">
            <a:xfrm>
              <a:off x="715645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3" name="Ellipse 192"/>
            <p:cNvSpPr/>
            <p:nvPr/>
          </p:nvSpPr>
          <p:spPr bwMode="auto">
            <a:xfrm>
              <a:off x="6853238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4" name="Ellipse 193"/>
            <p:cNvSpPr/>
            <p:nvPr/>
          </p:nvSpPr>
          <p:spPr bwMode="auto">
            <a:xfrm>
              <a:off x="7156450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5" name="Ellipse 194"/>
            <p:cNvSpPr/>
            <p:nvPr/>
          </p:nvSpPr>
          <p:spPr bwMode="auto">
            <a:xfrm>
              <a:off x="6973888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6" name="Ellipse 195"/>
            <p:cNvSpPr/>
            <p:nvPr/>
          </p:nvSpPr>
          <p:spPr bwMode="auto">
            <a:xfrm>
              <a:off x="6251575" y="5254625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7" name="Ellipse 196"/>
            <p:cNvSpPr/>
            <p:nvPr/>
          </p:nvSpPr>
          <p:spPr bwMode="auto">
            <a:xfrm>
              <a:off x="6432550" y="5254625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8" name="Ellipse 197"/>
            <p:cNvSpPr/>
            <p:nvPr/>
          </p:nvSpPr>
          <p:spPr bwMode="auto">
            <a:xfrm>
              <a:off x="6372225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9" name="Ellipse 198"/>
            <p:cNvSpPr/>
            <p:nvPr/>
          </p:nvSpPr>
          <p:spPr bwMode="auto">
            <a:xfrm>
              <a:off x="6432550" y="5183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0" name="Ellipse 199"/>
            <p:cNvSpPr/>
            <p:nvPr/>
          </p:nvSpPr>
          <p:spPr bwMode="auto">
            <a:xfrm>
              <a:off x="6732588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1" name="Ellipse 200"/>
            <p:cNvSpPr/>
            <p:nvPr/>
          </p:nvSpPr>
          <p:spPr bwMode="auto">
            <a:xfrm>
              <a:off x="6611938" y="525462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2" name="Ellipse 201"/>
            <p:cNvSpPr/>
            <p:nvPr/>
          </p:nvSpPr>
          <p:spPr bwMode="auto">
            <a:xfrm>
              <a:off x="6553200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3" name="Ellipse 202"/>
            <p:cNvSpPr/>
            <p:nvPr/>
          </p:nvSpPr>
          <p:spPr bwMode="auto">
            <a:xfrm>
              <a:off x="6973888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4" name="Ellipse 203"/>
            <p:cNvSpPr/>
            <p:nvPr/>
          </p:nvSpPr>
          <p:spPr bwMode="auto">
            <a:xfrm>
              <a:off x="6130925" y="525462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5" name="Ellipse 204"/>
            <p:cNvSpPr/>
            <p:nvPr/>
          </p:nvSpPr>
          <p:spPr bwMode="auto">
            <a:xfrm>
              <a:off x="6191250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6" name="Ellipse 205"/>
            <p:cNvSpPr/>
            <p:nvPr/>
          </p:nvSpPr>
          <p:spPr bwMode="auto">
            <a:xfrm>
              <a:off x="6251575" y="5183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7" name="Ellipse 206"/>
            <p:cNvSpPr/>
            <p:nvPr/>
          </p:nvSpPr>
          <p:spPr bwMode="auto">
            <a:xfrm>
              <a:off x="6372225" y="5111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8" name="Ellipse 207"/>
            <p:cNvSpPr/>
            <p:nvPr/>
          </p:nvSpPr>
          <p:spPr bwMode="auto">
            <a:xfrm>
              <a:off x="6792913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9" name="Ellipse 208"/>
            <p:cNvSpPr/>
            <p:nvPr/>
          </p:nvSpPr>
          <p:spPr bwMode="auto">
            <a:xfrm>
              <a:off x="6672263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0" name="Ellipse 209"/>
            <p:cNvSpPr/>
            <p:nvPr/>
          </p:nvSpPr>
          <p:spPr bwMode="auto">
            <a:xfrm>
              <a:off x="6913563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1" name="Ellipse 210"/>
            <p:cNvSpPr/>
            <p:nvPr/>
          </p:nvSpPr>
          <p:spPr bwMode="auto">
            <a:xfrm>
              <a:off x="7032625" y="5183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2" name="Ellipse 211"/>
            <p:cNvSpPr/>
            <p:nvPr/>
          </p:nvSpPr>
          <p:spPr bwMode="auto">
            <a:xfrm>
              <a:off x="7094538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3" name="Ellipse 212"/>
            <p:cNvSpPr/>
            <p:nvPr/>
          </p:nvSpPr>
          <p:spPr bwMode="auto">
            <a:xfrm>
              <a:off x="6310313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14" name="Grouper 213"/>
          <p:cNvGrpSpPr>
            <a:grpSpLocks/>
          </p:cNvGrpSpPr>
          <p:nvPr/>
        </p:nvGrpSpPr>
        <p:grpSpPr bwMode="auto">
          <a:xfrm>
            <a:off x="1975817" y="5202586"/>
            <a:ext cx="1085850" cy="1089025"/>
            <a:chOff x="3722688" y="4819650"/>
            <a:chExt cx="1085850" cy="1089025"/>
          </a:xfrm>
        </p:grpSpPr>
        <p:sp>
          <p:nvSpPr>
            <p:cNvPr id="215" name="Ellipse 214"/>
            <p:cNvSpPr/>
            <p:nvPr/>
          </p:nvSpPr>
          <p:spPr bwMode="auto">
            <a:xfrm>
              <a:off x="378301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6" name="Ellipse 215"/>
            <p:cNvSpPr/>
            <p:nvPr/>
          </p:nvSpPr>
          <p:spPr bwMode="auto">
            <a:xfrm>
              <a:off x="3903663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7" name="Ellipse 216"/>
            <p:cNvSpPr/>
            <p:nvPr/>
          </p:nvSpPr>
          <p:spPr bwMode="auto">
            <a:xfrm>
              <a:off x="4024313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8" name="Ellipse 217"/>
            <p:cNvSpPr/>
            <p:nvPr/>
          </p:nvSpPr>
          <p:spPr bwMode="auto">
            <a:xfrm>
              <a:off x="414337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9" name="Ellipse 218"/>
            <p:cNvSpPr/>
            <p:nvPr/>
          </p:nvSpPr>
          <p:spPr bwMode="auto">
            <a:xfrm>
              <a:off x="4265613" y="5327650"/>
              <a:ext cx="58737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0" name="Ellipse 219"/>
            <p:cNvSpPr/>
            <p:nvPr/>
          </p:nvSpPr>
          <p:spPr bwMode="auto">
            <a:xfrm>
              <a:off x="438467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1" name="Ellipse 220"/>
            <p:cNvSpPr/>
            <p:nvPr/>
          </p:nvSpPr>
          <p:spPr bwMode="auto">
            <a:xfrm>
              <a:off x="450532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2" name="Ellipse 221"/>
            <p:cNvSpPr/>
            <p:nvPr/>
          </p:nvSpPr>
          <p:spPr bwMode="auto">
            <a:xfrm>
              <a:off x="462438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3" name="Ellipse 222"/>
            <p:cNvSpPr/>
            <p:nvPr/>
          </p:nvSpPr>
          <p:spPr bwMode="auto">
            <a:xfrm>
              <a:off x="4746625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4" name="Ellipse 223"/>
            <p:cNvSpPr/>
            <p:nvPr/>
          </p:nvSpPr>
          <p:spPr bwMode="auto">
            <a:xfrm>
              <a:off x="372268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5" name="Ellipse 224"/>
            <p:cNvSpPr/>
            <p:nvPr/>
          </p:nvSpPr>
          <p:spPr bwMode="auto">
            <a:xfrm>
              <a:off x="3843338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6" name="Ellipse 225"/>
            <p:cNvSpPr/>
            <p:nvPr/>
          </p:nvSpPr>
          <p:spPr bwMode="auto">
            <a:xfrm>
              <a:off x="3963988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7" name="Ellipse 226"/>
            <p:cNvSpPr/>
            <p:nvPr/>
          </p:nvSpPr>
          <p:spPr bwMode="auto">
            <a:xfrm>
              <a:off x="4084638" y="5400675"/>
              <a:ext cx="58737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8" name="Ellipse 227"/>
            <p:cNvSpPr/>
            <p:nvPr/>
          </p:nvSpPr>
          <p:spPr bwMode="auto">
            <a:xfrm>
              <a:off x="4203700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9" name="Ellipse 228"/>
            <p:cNvSpPr/>
            <p:nvPr/>
          </p:nvSpPr>
          <p:spPr bwMode="auto">
            <a:xfrm>
              <a:off x="4324350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0" name="Ellipse 229"/>
            <p:cNvSpPr/>
            <p:nvPr/>
          </p:nvSpPr>
          <p:spPr bwMode="auto">
            <a:xfrm>
              <a:off x="4445000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1" name="Ellipse 230"/>
            <p:cNvSpPr/>
            <p:nvPr/>
          </p:nvSpPr>
          <p:spPr bwMode="auto">
            <a:xfrm>
              <a:off x="4565650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2" name="Ellipse 231"/>
            <p:cNvSpPr/>
            <p:nvPr/>
          </p:nvSpPr>
          <p:spPr bwMode="auto">
            <a:xfrm>
              <a:off x="4686300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3" name="Ellipse 232"/>
            <p:cNvSpPr/>
            <p:nvPr/>
          </p:nvSpPr>
          <p:spPr bwMode="auto">
            <a:xfrm>
              <a:off x="378301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4" name="Ellipse 233"/>
            <p:cNvSpPr/>
            <p:nvPr/>
          </p:nvSpPr>
          <p:spPr bwMode="auto">
            <a:xfrm>
              <a:off x="3903663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5" name="Ellipse 234"/>
            <p:cNvSpPr/>
            <p:nvPr/>
          </p:nvSpPr>
          <p:spPr bwMode="auto">
            <a:xfrm>
              <a:off x="4024313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6" name="Ellipse 235"/>
            <p:cNvSpPr/>
            <p:nvPr/>
          </p:nvSpPr>
          <p:spPr bwMode="auto">
            <a:xfrm>
              <a:off x="414337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7" name="Ellipse 236"/>
            <p:cNvSpPr/>
            <p:nvPr/>
          </p:nvSpPr>
          <p:spPr bwMode="auto">
            <a:xfrm>
              <a:off x="4265613" y="54737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8" name="Ellipse 237"/>
            <p:cNvSpPr/>
            <p:nvPr/>
          </p:nvSpPr>
          <p:spPr bwMode="auto">
            <a:xfrm>
              <a:off x="438467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9" name="Ellipse 238"/>
            <p:cNvSpPr/>
            <p:nvPr/>
          </p:nvSpPr>
          <p:spPr bwMode="auto">
            <a:xfrm>
              <a:off x="450532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0" name="Ellipse 239"/>
            <p:cNvSpPr/>
            <p:nvPr/>
          </p:nvSpPr>
          <p:spPr bwMode="auto">
            <a:xfrm>
              <a:off x="462438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1" name="Ellipse 240"/>
            <p:cNvSpPr/>
            <p:nvPr/>
          </p:nvSpPr>
          <p:spPr bwMode="auto">
            <a:xfrm>
              <a:off x="4746625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2" name="Ellipse 241"/>
            <p:cNvSpPr/>
            <p:nvPr/>
          </p:nvSpPr>
          <p:spPr bwMode="auto">
            <a:xfrm>
              <a:off x="372268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3" name="Ellipse 242"/>
            <p:cNvSpPr/>
            <p:nvPr/>
          </p:nvSpPr>
          <p:spPr bwMode="auto">
            <a:xfrm>
              <a:off x="3843338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4" name="Ellipse 243"/>
            <p:cNvSpPr/>
            <p:nvPr/>
          </p:nvSpPr>
          <p:spPr bwMode="auto">
            <a:xfrm>
              <a:off x="3963988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5" name="Ellipse 244"/>
            <p:cNvSpPr/>
            <p:nvPr/>
          </p:nvSpPr>
          <p:spPr bwMode="auto">
            <a:xfrm>
              <a:off x="4084638" y="5545138"/>
              <a:ext cx="58737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6" name="Ellipse 245"/>
            <p:cNvSpPr/>
            <p:nvPr/>
          </p:nvSpPr>
          <p:spPr bwMode="auto">
            <a:xfrm>
              <a:off x="4203700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7" name="Ellipse 246"/>
            <p:cNvSpPr/>
            <p:nvPr/>
          </p:nvSpPr>
          <p:spPr bwMode="auto">
            <a:xfrm>
              <a:off x="4324350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8" name="Ellipse 247"/>
            <p:cNvSpPr/>
            <p:nvPr/>
          </p:nvSpPr>
          <p:spPr bwMode="auto">
            <a:xfrm>
              <a:off x="4445000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9" name="Ellipse 248"/>
            <p:cNvSpPr/>
            <p:nvPr/>
          </p:nvSpPr>
          <p:spPr bwMode="auto">
            <a:xfrm>
              <a:off x="4565650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0" name="Ellipse 249"/>
            <p:cNvSpPr/>
            <p:nvPr/>
          </p:nvSpPr>
          <p:spPr bwMode="auto">
            <a:xfrm>
              <a:off x="4686300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1" name="Ellipse 250"/>
            <p:cNvSpPr/>
            <p:nvPr/>
          </p:nvSpPr>
          <p:spPr bwMode="auto">
            <a:xfrm>
              <a:off x="378301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2" name="Ellipse 251"/>
            <p:cNvSpPr/>
            <p:nvPr/>
          </p:nvSpPr>
          <p:spPr bwMode="auto">
            <a:xfrm>
              <a:off x="3903663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3" name="Ellipse 252"/>
            <p:cNvSpPr/>
            <p:nvPr/>
          </p:nvSpPr>
          <p:spPr bwMode="auto">
            <a:xfrm>
              <a:off x="4024313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4" name="Ellipse 253"/>
            <p:cNvSpPr/>
            <p:nvPr/>
          </p:nvSpPr>
          <p:spPr bwMode="auto">
            <a:xfrm>
              <a:off x="414337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5" name="Ellipse 254"/>
            <p:cNvSpPr/>
            <p:nvPr/>
          </p:nvSpPr>
          <p:spPr bwMode="auto">
            <a:xfrm>
              <a:off x="4265613" y="561975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6" name="Ellipse 255"/>
            <p:cNvSpPr/>
            <p:nvPr/>
          </p:nvSpPr>
          <p:spPr bwMode="auto">
            <a:xfrm>
              <a:off x="438467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7" name="Ellipse 256"/>
            <p:cNvSpPr/>
            <p:nvPr/>
          </p:nvSpPr>
          <p:spPr bwMode="auto">
            <a:xfrm>
              <a:off x="450532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8" name="Ellipse 257"/>
            <p:cNvSpPr/>
            <p:nvPr/>
          </p:nvSpPr>
          <p:spPr bwMode="auto">
            <a:xfrm>
              <a:off x="462438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9" name="Ellipse 258"/>
            <p:cNvSpPr/>
            <p:nvPr/>
          </p:nvSpPr>
          <p:spPr bwMode="auto">
            <a:xfrm>
              <a:off x="4746625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0" name="Ellipse 259"/>
            <p:cNvSpPr/>
            <p:nvPr/>
          </p:nvSpPr>
          <p:spPr bwMode="auto">
            <a:xfrm>
              <a:off x="372268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1" name="Ellipse 260"/>
            <p:cNvSpPr/>
            <p:nvPr/>
          </p:nvSpPr>
          <p:spPr bwMode="auto">
            <a:xfrm>
              <a:off x="3843338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2" name="Ellipse 261"/>
            <p:cNvSpPr/>
            <p:nvPr/>
          </p:nvSpPr>
          <p:spPr bwMode="auto">
            <a:xfrm>
              <a:off x="3963988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3" name="Ellipse 262"/>
            <p:cNvSpPr/>
            <p:nvPr/>
          </p:nvSpPr>
          <p:spPr bwMode="auto">
            <a:xfrm>
              <a:off x="4084638" y="5691188"/>
              <a:ext cx="58737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4" name="Ellipse 263"/>
            <p:cNvSpPr/>
            <p:nvPr/>
          </p:nvSpPr>
          <p:spPr bwMode="auto">
            <a:xfrm>
              <a:off x="4203700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5" name="Ellipse 264"/>
            <p:cNvSpPr/>
            <p:nvPr/>
          </p:nvSpPr>
          <p:spPr bwMode="auto">
            <a:xfrm>
              <a:off x="4324350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6" name="Ellipse 265"/>
            <p:cNvSpPr/>
            <p:nvPr/>
          </p:nvSpPr>
          <p:spPr bwMode="auto">
            <a:xfrm>
              <a:off x="4445000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7" name="Ellipse 266"/>
            <p:cNvSpPr/>
            <p:nvPr/>
          </p:nvSpPr>
          <p:spPr bwMode="auto">
            <a:xfrm>
              <a:off x="4565650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8" name="Ellipse 267"/>
            <p:cNvSpPr/>
            <p:nvPr/>
          </p:nvSpPr>
          <p:spPr bwMode="auto">
            <a:xfrm>
              <a:off x="4686300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9" name="Ellipse 268"/>
            <p:cNvSpPr/>
            <p:nvPr/>
          </p:nvSpPr>
          <p:spPr bwMode="auto">
            <a:xfrm>
              <a:off x="378301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0" name="Ellipse 269"/>
            <p:cNvSpPr/>
            <p:nvPr/>
          </p:nvSpPr>
          <p:spPr bwMode="auto">
            <a:xfrm>
              <a:off x="3903663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1" name="Ellipse 270"/>
            <p:cNvSpPr/>
            <p:nvPr/>
          </p:nvSpPr>
          <p:spPr bwMode="auto">
            <a:xfrm>
              <a:off x="4024313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2" name="Ellipse 271"/>
            <p:cNvSpPr/>
            <p:nvPr/>
          </p:nvSpPr>
          <p:spPr bwMode="auto">
            <a:xfrm>
              <a:off x="414337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3" name="Ellipse 272"/>
            <p:cNvSpPr/>
            <p:nvPr/>
          </p:nvSpPr>
          <p:spPr bwMode="auto">
            <a:xfrm>
              <a:off x="4265613" y="57658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4" name="Ellipse 273"/>
            <p:cNvSpPr/>
            <p:nvPr/>
          </p:nvSpPr>
          <p:spPr bwMode="auto">
            <a:xfrm>
              <a:off x="438467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5" name="Ellipse 274"/>
            <p:cNvSpPr/>
            <p:nvPr/>
          </p:nvSpPr>
          <p:spPr bwMode="auto">
            <a:xfrm>
              <a:off x="450532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6" name="Ellipse 275"/>
            <p:cNvSpPr/>
            <p:nvPr/>
          </p:nvSpPr>
          <p:spPr bwMode="auto">
            <a:xfrm>
              <a:off x="462438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7" name="Ellipse 276"/>
            <p:cNvSpPr/>
            <p:nvPr/>
          </p:nvSpPr>
          <p:spPr bwMode="auto">
            <a:xfrm>
              <a:off x="4746625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8" name="Ellipse 277"/>
            <p:cNvSpPr/>
            <p:nvPr/>
          </p:nvSpPr>
          <p:spPr bwMode="auto">
            <a:xfrm>
              <a:off x="372268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9" name="Ellipse 278"/>
            <p:cNvSpPr/>
            <p:nvPr/>
          </p:nvSpPr>
          <p:spPr bwMode="auto">
            <a:xfrm>
              <a:off x="3843338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0" name="Ellipse 279"/>
            <p:cNvSpPr/>
            <p:nvPr/>
          </p:nvSpPr>
          <p:spPr bwMode="auto">
            <a:xfrm>
              <a:off x="3963988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1" name="Ellipse 280"/>
            <p:cNvSpPr/>
            <p:nvPr/>
          </p:nvSpPr>
          <p:spPr bwMode="auto">
            <a:xfrm>
              <a:off x="4084638" y="5837238"/>
              <a:ext cx="58737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2" name="Ellipse 281"/>
            <p:cNvSpPr/>
            <p:nvPr/>
          </p:nvSpPr>
          <p:spPr bwMode="auto">
            <a:xfrm>
              <a:off x="4203700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3" name="Ellipse 282"/>
            <p:cNvSpPr/>
            <p:nvPr/>
          </p:nvSpPr>
          <p:spPr bwMode="auto">
            <a:xfrm>
              <a:off x="4324350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4" name="Ellipse 283"/>
            <p:cNvSpPr/>
            <p:nvPr/>
          </p:nvSpPr>
          <p:spPr bwMode="auto">
            <a:xfrm>
              <a:off x="4445000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5" name="Ellipse 284"/>
            <p:cNvSpPr/>
            <p:nvPr/>
          </p:nvSpPr>
          <p:spPr bwMode="auto">
            <a:xfrm>
              <a:off x="4565650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6" name="Ellipse 285"/>
            <p:cNvSpPr/>
            <p:nvPr/>
          </p:nvSpPr>
          <p:spPr bwMode="auto">
            <a:xfrm>
              <a:off x="4686300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7" name="Ellipse 286"/>
            <p:cNvSpPr/>
            <p:nvPr/>
          </p:nvSpPr>
          <p:spPr bwMode="auto">
            <a:xfrm>
              <a:off x="372268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8" name="Ellipse 287"/>
            <p:cNvSpPr/>
            <p:nvPr/>
          </p:nvSpPr>
          <p:spPr bwMode="auto">
            <a:xfrm>
              <a:off x="3843338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9" name="Ellipse 288"/>
            <p:cNvSpPr/>
            <p:nvPr/>
          </p:nvSpPr>
          <p:spPr bwMode="auto">
            <a:xfrm>
              <a:off x="3963988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0" name="Ellipse 289"/>
            <p:cNvSpPr/>
            <p:nvPr/>
          </p:nvSpPr>
          <p:spPr bwMode="auto">
            <a:xfrm>
              <a:off x="4084638" y="5327650"/>
              <a:ext cx="58737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1" name="Ellipse 290"/>
            <p:cNvSpPr/>
            <p:nvPr/>
          </p:nvSpPr>
          <p:spPr bwMode="auto">
            <a:xfrm>
              <a:off x="4203700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2" name="Ellipse 291"/>
            <p:cNvSpPr/>
            <p:nvPr/>
          </p:nvSpPr>
          <p:spPr bwMode="auto">
            <a:xfrm>
              <a:off x="4324350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3" name="Ellipse 292"/>
            <p:cNvSpPr/>
            <p:nvPr/>
          </p:nvSpPr>
          <p:spPr bwMode="auto">
            <a:xfrm>
              <a:off x="4445000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4" name="Ellipse 293"/>
            <p:cNvSpPr/>
            <p:nvPr/>
          </p:nvSpPr>
          <p:spPr bwMode="auto">
            <a:xfrm>
              <a:off x="4565650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5" name="Ellipse 294"/>
            <p:cNvSpPr/>
            <p:nvPr/>
          </p:nvSpPr>
          <p:spPr bwMode="auto">
            <a:xfrm>
              <a:off x="4686300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6" name="Ellipse 295"/>
            <p:cNvSpPr/>
            <p:nvPr/>
          </p:nvSpPr>
          <p:spPr bwMode="auto">
            <a:xfrm>
              <a:off x="378301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7" name="Ellipse 296"/>
            <p:cNvSpPr/>
            <p:nvPr/>
          </p:nvSpPr>
          <p:spPr bwMode="auto">
            <a:xfrm>
              <a:off x="3903663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8" name="Ellipse 297"/>
            <p:cNvSpPr/>
            <p:nvPr/>
          </p:nvSpPr>
          <p:spPr bwMode="auto">
            <a:xfrm>
              <a:off x="4024313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9" name="Ellipse 298"/>
            <p:cNvSpPr/>
            <p:nvPr/>
          </p:nvSpPr>
          <p:spPr bwMode="auto">
            <a:xfrm>
              <a:off x="414337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0" name="Ellipse 299"/>
            <p:cNvSpPr/>
            <p:nvPr/>
          </p:nvSpPr>
          <p:spPr bwMode="auto">
            <a:xfrm>
              <a:off x="4265613" y="5400675"/>
              <a:ext cx="58737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1" name="Ellipse 300"/>
            <p:cNvSpPr/>
            <p:nvPr/>
          </p:nvSpPr>
          <p:spPr bwMode="auto">
            <a:xfrm>
              <a:off x="438467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2" name="Ellipse 301"/>
            <p:cNvSpPr/>
            <p:nvPr/>
          </p:nvSpPr>
          <p:spPr bwMode="auto">
            <a:xfrm>
              <a:off x="450532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3" name="Ellipse 302"/>
            <p:cNvSpPr/>
            <p:nvPr/>
          </p:nvSpPr>
          <p:spPr bwMode="auto">
            <a:xfrm>
              <a:off x="462438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4" name="Ellipse 303"/>
            <p:cNvSpPr/>
            <p:nvPr/>
          </p:nvSpPr>
          <p:spPr bwMode="auto">
            <a:xfrm>
              <a:off x="4746625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5" name="Ellipse 304"/>
            <p:cNvSpPr/>
            <p:nvPr/>
          </p:nvSpPr>
          <p:spPr bwMode="auto">
            <a:xfrm>
              <a:off x="372268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6" name="Ellipse 305"/>
            <p:cNvSpPr/>
            <p:nvPr/>
          </p:nvSpPr>
          <p:spPr bwMode="auto">
            <a:xfrm>
              <a:off x="3843338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7" name="Ellipse 306"/>
            <p:cNvSpPr/>
            <p:nvPr/>
          </p:nvSpPr>
          <p:spPr bwMode="auto">
            <a:xfrm>
              <a:off x="3963988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8" name="Ellipse 307"/>
            <p:cNvSpPr/>
            <p:nvPr/>
          </p:nvSpPr>
          <p:spPr bwMode="auto">
            <a:xfrm>
              <a:off x="4084638" y="5473700"/>
              <a:ext cx="58737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9" name="Ellipse 308"/>
            <p:cNvSpPr/>
            <p:nvPr/>
          </p:nvSpPr>
          <p:spPr bwMode="auto">
            <a:xfrm>
              <a:off x="4203700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0" name="Ellipse 309"/>
            <p:cNvSpPr/>
            <p:nvPr/>
          </p:nvSpPr>
          <p:spPr bwMode="auto">
            <a:xfrm>
              <a:off x="4324350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1" name="Ellipse 310"/>
            <p:cNvSpPr/>
            <p:nvPr/>
          </p:nvSpPr>
          <p:spPr bwMode="auto">
            <a:xfrm>
              <a:off x="4445000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2" name="Ellipse 311"/>
            <p:cNvSpPr/>
            <p:nvPr/>
          </p:nvSpPr>
          <p:spPr bwMode="auto">
            <a:xfrm>
              <a:off x="4565650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3" name="Ellipse 312"/>
            <p:cNvSpPr/>
            <p:nvPr/>
          </p:nvSpPr>
          <p:spPr bwMode="auto">
            <a:xfrm>
              <a:off x="4686300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4" name="Ellipse 313"/>
            <p:cNvSpPr/>
            <p:nvPr/>
          </p:nvSpPr>
          <p:spPr bwMode="auto">
            <a:xfrm>
              <a:off x="378301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5" name="Ellipse 314"/>
            <p:cNvSpPr/>
            <p:nvPr/>
          </p:nvSpPr>
          <p:spPr bwMode="auto">
            <a:xfrm>
              <a:off x="3903663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6" name="Ellipse 315"/>
            <p:cNvSpPr/>
            <p:nvPr/>
          </p:nvSpPr>
          <p:spPr bwMode="auto">
            <a:xfrm>
              <a:off x="4024313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7" name="Ellipse 316"/>
            <p:cNvSpPr/>
            <p:nvPr/>
          </p:nvSpPr>
          <p:spPr bwMode="auto">
            <a:xfrm>
              <a:off x="414337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8" name="Ellipse 317"/>
            <p:cNvSpPr/>
            <p:nvPr/>
          </p:nvSpPr>
          <p:spPr bwMode="auto">
            <a:xfrm>
              <a:off x="4265613" y="5545138"/>
              <a:ext cx="58737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9" name="Ellipse 318"/>
            <p:cNvSpPr/>
            <p:nvPr/>
          </p:nvSpPr>
          <p:spPr bwMode="auto">
            <a:xfrm>
              <a:off x="438467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0" name="Ellipse 319"/>
            <p:cNvSpPr/>
            <p:nvPr/>
          </p:nvSpPr>
          <p:spPr bwMode="auto">
            <a:xfrm>
              <a:off x="450532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1" name="Ellipse 320"/>
            <p:cNvSpPr/>
            <p:nvPr/>
          </p:nvSpPr>
          <p:spPr bwMode="auto">
            <a:xfrm>
              <a:off x="462438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2" name="Ellipse 321"/>
            <p:cNvSpPr/>
            <p:nvPr/>
          </p:nvSpPr>
          <p:spPr bwMode="auto">
            <a:xfrm>
              <a:off x="4746625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3" name="Ellipse 322"/>
            <p:cNvSpPr/>
            <p:nvPr/>
          </p:nvSpPr>
          <p:spPr bwMode="auto">
            <a:xfrm>
              <a:off x="372268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4" name="Ellipse 323"/>
            <p:cNvSpPr/>
            <p:nvPr/>
          </p:nvSpPr>
          <p:spPr bwMode="auto">
            <a:xfrm>
              <a:off x="3843338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5" name="Ellipse 324"/>
            <p:cNvSpPr/>
            <p:nvPr/>
          </p:nvSpPr>
          <p:spPr bwMode="auto">
            <a:xfrm>
              <a:off x="3963988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6" name="Ellipse 325"/>
            <p:cNvSpPr/>
            <p:nvPr/>
          </p:nvSpPr>
          <p:spPr bwMode="auto">
            <a:xfrm>
              <a:off x="4084638" y="5619750"/>
              <a:ext cx="58737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7" name="Ellipse 326"/>
            <p:cNvSpPr/>
            <p:nvPr/>
          </p:nvSpPr>
          <p:spPr bwMode="auto">
            <a:xfrm>
              <a:off x="4203700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8" name="Ellipse 327"/>
            <p:cNvSpPr/>
            <p:nvPr/>
          </p:nvSpPr>
          <p:spPr bwMode="auto">
            <a:xfrm>
              <a:off x="4324350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9" name="Ellipse 328"/>
            <p:cNvSpPr/>
            <p:nvPr/>
          </p:nvSpPr>
          <p:spPr bwMode="auto">
            <a:xfrm>
              <a:off x="4445000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0" name="Ellipse 329"/>
            <p:cNvSpPr/>
            <p:nvPr/>
          </p:nvSpPr>
          <p:spPr bwMode="auto">
            <a:xfrm>
              <a:off x="4565650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1" name="Ellipse 330"/>
            <p:cNvSpPr/>
            <p:nvPr/>
          </p:nvSpPr>
          <p:spPr bwMode="auto">
            <a:xfrm>
              <a:off x="4686300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2" name="Ellipse 331"/>
            <p:cNvSpPr/>
            <p:nvPr/>
          </p:nvSpPr>
          <p:spPr bwMode="auto">
            <a:xfrm>
              <a:off x="378301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3" name="Ellipse 332"/>
            <p:cNvSpPr/>
            <p:nvPr/>
          </p:nvSpPr>
          <p:spPr bwMode="auto">
            <a:xfrm>
              <a:off x="3903663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4" name="Ellipse 333"/>
            <p:cNvSpPr/>
            <p:nvPr/>
          </p:nvSpPr>
          <p:spPr bwMode="auto">
            <a:xfrm>
              <a:off x="4024313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5" name="Ellipse 334"/>
            <p:cNvSpPr/>
            <p:nvPr/>
          </p:nvSpPr>
          <p:spPr bwMode="auto">
            <a:xfrm>
              <a:off x="414337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6" name="Ellipse 335"/>
            <p:cNvSpPr/>
            <p:nvPr/>
          </p:nvSpPr>
          <p:spPr bwMode="auto">
            <a:xfrm>
              <a:off x="4265613" y="569118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7" name="Ellipse 336"/>
            <p:cNvSpPr/>
            <p:nvPr/>
          </p:nvSpPr>
          <p:spPr bwMode="auto">
            <a:xfrm>
              <a:off x="438467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8" name="Ellipse 337"/>
            <p:cNvSpPr/>
            <p:nvPr/>
          </p:nvSpPr>
          <p:spPr bwMode="auto">
            <a:xfrm>
              <a:off x="450532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9" name="Ellipse 338"/>
            <p:cNvSpPr/>
            <p:nvPr/>
          </p:nvSpPr>
          <p:spPr bwMode="auto">
            <a:xfrm>
              <a:off x="462438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0" name="Ellipse 339"/>
            <p:cNvSpPr/>
            <p:nvPr/>
          </p:nvSpPr>
          <p:spPr bwMode="auto">
            <a:xfrm>
              <a:off x="4746625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1" name="Ellipse 340"/>
            <p:cNvSpPr/>
            <p:nvPr/>
          </p:nvSpPr>
          <p:spPr bwMode="auto">
            <a:xfrm>
              <a:off x="372268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2" name="Ellipse 341"/>
            <p:cNvSpPr/>
            <p:nvPr/>
          </p:nvSpPr>
          <p:spPr bwMode="auto">
            <a:xfrm>
              <a:off x="3843338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3" name="Ellipse 342"/>
            <p:cNvSpPr/>
            <p:nvPr/>
          </p:nvSpPr>
          <p:spPr bwMode="auto">
            <a:xfrm>
              <a:off x="3963988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4" name="Ellipse 343"/>
            <p:cNvSpPr/>
            <p:nvPr/>
          </p:nvSpPr>
          <p:spPr bwMode="auto">
            <a:xfrm>
              <a:off x="4084638" y="5765800"/>
              <a:ext cx="58737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5" name="Ellipse 344"/>
            <p:cNvSpPr/>
            <p:nvPr/>
          </p:nvSpPr>
          <p:spPr bwMode="auto">
            <a:xfrm>
              <a:off x="4203700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6" name="Ellipse 345"/>
            <p:cNvSpPr/>
            <p:nvPr/>
          </p:nvSpPr>
          <p:spPr bwMode="auto">
            <a:xfrm>
              <a:off x="4324350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7" name="Ellipse 346"/>
            <p:cNvSpPr/>
            <p:nvPr/>
          </p:nvSpPr>
          <p:spPr bwMode="auto">
            <a:xfrm>
              <a:off x="4445000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8" name="Ellipse 347"/>
            <p:cNvSpPr/>
            <p:nvPr/>
          </p:nvSpPr>
          <p:spPr bwMode="auto">
            <a:xfrm>
              <a:off x="4565650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9" name="Ellipse 348"/>
            <p:cNvSpPr/>
            <p:nvPr/>
          </p:nvSpPr>
          <p:spPr bwMode="auto">
            <a:xfrm>
              <a:off x="4686300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0" name="Ellipse 349"/>
            <p:cNvSpPr/>
            <p:nvPr/>
          </p:nvSpPr>
          <p:spPr bwMode="auto">
            <a:xfrm>
              <a:off x="378301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1" name="Ellipse 350"/>
            <p:cNvSpPr/>
            <p:nvPr/>
          </p:nvSpPr>
          <p:spPr bwMode="auto">
            <a:xfrm>
              <a:off x="3903663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2" name="Ellipse 351"/>
            <p:cNvSpPr/>
            <p:nvPr/>
          </p:nvSpPr>
          <p:spPr bwMode="auto">
            <a:xfrm>
              <a:off x="4024313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3" name="Ellipse 352"/>
            <p:cNvSpPr/>
            <p:nvPr/>
          </p:nvSpPr>
          <p:spPr bwMode="auto">
            <a:xfrm>
              <a:off x="414337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4" name="Ellipse 353"/>
            <p:cNvSpPr/>
            <p:nvPr/>
          </p:nvSpPr>
          <p:spPr bwMode="auto">
            <a:xfrm>
              <a:off x="4265613" y="583723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5" name="Ellipse 354"/>
            <p:cNvSpPr/>
            <p:nvPr/>
          </p:nvSpPr>
          <p:spPr bwMode="auto">
            <a:xfrm>
              <a:off x="438467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6" name="Ellipse 355"/>
            <p:cNvSpPr/>
            <p:nvPr/>
          </p:nvSpPr>
          <p:spPr bwMode="auto">
            <a:xfrm>
              <a:off x="450532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7" name="Ellipse 356"/>
            <p:cNvSpPr/>
            <p:nvPr/>
          </p:nvSpPr>
          <p:spPr bwMode="auto">
            <a:xfrm>
              <a:off x="462438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8" name="Ellipse 357"/>
            <p:cNvSpPr/>
            <p:nvPr/>
          </p:nvSpPr>
          <p:spPr bwMode="auto">
            <a:xfrm>
              <a:off x="4746625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9" name="Rectangle 4" descr="Grands carreaux"/>
            <p:cNvSpPr>
              <a:spLocks noChangeArrowheads="1"/>
            </p:cNvSpPr>
            <p:nvPr/>
          </p:nvSpPr>
          <p:spPr bwMode="auto">
            <a:xfrm>
              <a:off x="3900488" y="4819650"/>
              <a:ext cx="814387" cy="338138"/>
            </a:xfrm>
            <a:prstGeom prst="rect">
              <a:avLst/>
            </a:prstGeom>
            <a:noFill/>
            <a:ln w="444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ea typeface="+mn-ea"/>
                  <a:cs typeface="+mn-cs"/>
                  <a:sym typeface="Wingdings" pitchFamily="2" charset="2"/>
                </a:rPr>
                <a:t>Si</a:t>
              </a:r>
              <a:r>
                <a:rPr lang="en-US" sz="1600" b="1" dirty="0">
                  <a:ea typeface="+mn-ea"/>
                  <a:cs typeface="+mn-cs"/>
                  <a:sym typeface="Wingdings" pitchFamily="2" charset="2"/>
                </a:rPr>
                <a:t>C</a:t>
              </a:r>
              <a:endParaRPr lang="en-US" sz="1600" b="1" dirty="0">
                <a:ea typeface="+mn-ea"/>
                <a:cs typeface="+mn-cs"/>
                <a:sym typeface="Wingdings" pitchFamily="2" charset="2"/>
              </a:endParaRPr>
            </a:p>
          </p:txBody>
        </p:sp>
      </p:grpSp>
      <p:grpSp>
        <p:nvGrpSpPr>
          <p:cNvPr id="360" name="Grouper 359"/>
          <p:cNvGrpSpPr>
            <a:grpSpLocks/>
          </p:cNvGrpSpPr>
          <p:nvPr/>
        </p:nvGrpSpPr>
        <p:grpSpPr bwMode="auto">
          <a:xfrm>
            <a:off x="5590554" y="5059711"/>
            <a:ext cx="1090613" cy="1231900"/>
            <a:chOff x="7336697" y="4676315"/>
            <a:chExt cx="1090933" cy="1232360"/>
          </a:xfrm>
        </p:grpSpPr>
        <p:sp>
          <p:nvSpPr>
            <p:cNvPr id="361" name="Ellipse 360"/>
            <p:cNvSpPr/>
            <p:nvPr/>
          </p:nvSpPr>
          <p:spPr bwMode="auto">
            <a:xfrm>
              <a:off x="7397040" y="5327433"/>
              <a:ext cx="58755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2" name="Ellipse 361"/>
            <p:cNvSpPr/>
            <p:nvPr/>
          </p:nvSpPr>
          <p:spPr bwMode="auto">
            <a:xfrm>
              <a:off x="7516138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3" name="Ellipse 362"/>
            <p:cNvSpPr/>
            <p:nvPr/>
          </p:nvSpPr>
          <p:spPr bwMode="auto">
            <a:xfrm>
              <a:off x="7636823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4" name="Ellipse 363"/>
            <p:cNvSpPr/>
            <p:nvPr/>
          </p:nvSpPr>
          <p:spPr bwMode="auto">
            <a:xfrm>
              <a:off x="7755920" y="5327433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5" name="Ellipse 364"/>
            <p:cNvSpPr/>
            <p:nvPr/>
          </p:nvSpPr>
          <p:spPr bwMode="auto">
            <a:xfrm>
              <a:off x="7878194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6" name="Ellipse 365"/>
            <p:cNvSpPr/>
            <p:nvPr/>
          </p:nvSpPr>
          <p:spPr bwMode="auto">
            <a:xfrm>
              <a:off x="7998879" y="5327433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7" name="Ellipse 366"/>
            <p:cNvSpPr/>
            <p:nvPr/>
          </p:nvSpPr>
          <p:spPr bwMode="auto">
            <a:xfrm>
              <a:off x="8119565" y="5327433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8" name="Ellipse 367"/>
            <p:cNvSpPr/>
            <p:nvPr/>
          </p:nvSpPr>
          <p:spPr bwMode="auto">
            <a:xfrm>
              <a:off x="8237074" y="5327433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9" name="Ellipse 368"/>
            <p:cNvSpPr/>
            <p:nvPr/>
          </p:nvSpPr>
          <p:spPr bwMode="auto">
            <a:xfrm>
              <a:off x="8359347" y="5327433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0" name="Ellipse 369"/>
            <p:cNvSpPr/>
            <p:nvPr/>
          </p:nvSpPr>
          <p:spPr bwMode="auto">
            <a:xfrm>
              <a:off x="7336697" y="5400485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1" name="Ellipse 370"/>
            <p:cNvSpPr/>
            <p:nvPr/>
          </p:nvSpPr>
          <p:spPr bwMode="auto">
            <a:xfrm>
              <a:off x="7455795" y="5400485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2" name="Ellipse 371"/>
            <p:cNvSpPr/>
            <p:nvPr/>
          </p:nvSpPr>
          <p:spPr bwMode="auto">
            <a:xfrm>
              <a:off x="7574892" y="5400485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3" name="Ellipse 372"/>
            <p:cNvSpPr/>
            <p:nvPr/>
          </p:nvSpPr>
          <p:spPr bwMode="auto">
            <a:xfrm>
              <a:off x="7697166" y="5400485"/>
              <a:ext cx="61930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4" name="Ellipse 373"/>
            <p:cNvSpPr/>
            <p:nvPr/>
          </p:nvSpPr>
          <p:spPr bwMode="auto">
            <a:xfrm>
              <a:off x="7817851" y="5400485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5" name="Ellipse 374"/>
            <p:cNvSpPr/>
            <p:nvPr/>
          </p:nvSpPr>
          <p:spPr bwMode="auto">
            <a:xfrm>
              <a:off x="7936948" y="5400485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6" name="Ellipse 375"/>
            <p:cNvSpPr/>
            <p:nvPr/>
          </p:nvSpPr>
          <p:spPr bwMode="auto">
            <a:xfrm>
              <a:off x="8056046" y="5400485"/>
              <a:ext cx="63519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7" name="Ellipse 376"/>
            <p:cNvSpPr/>
            <p:nvPr/>
          </p:nvSpPr>
          <p:spPr bwMode="auto">
            <a:xfrm>
              <a:off x="8179907" y="5400485"/>
              <a:ext cx="60343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8" name="Ellipse 377"/>
            <p:cNvSpPr/>
            <p:nvPr/>
          </p:nvSpPr>
          <p:spPr bwMode="auto">
            <a:xfrm>
              <a:off x="8299004" y="5400485"/>
              <a:ext cx="61931" cy="730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9" name="Ellipse 378"/>
            <p:cNvSpPr/>
            <p:nvPr/>
          </p:nvSpPr>
          <p:spPr bwMode="auto">
            <a:xfrm>
              <a:off x="7397040" y="5473538"/>
              <a:ext cx="58755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0" name="Ellipse 379"/>
            <p:cNvSpPr/>
            <p:nvPr/>
          </p:nvSpPr>
          <p:spPr bwMode="auto">
            <a:xfrm>
              <a:off x="7516138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1" name="Ellipse 380"/>
            <p:cNvSpPr/>
            <p:nvPr/>
          </p:nvSpPr>
          <p:spPr bwMode="auto">
            <a:xfrm>
              <a:off x="7636823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2" name="Ellipse 381"/>
            <p:cNvSpPr/>
            <p:nvPr/>
          </p:nvSpPr>
          <p:spPr bwMode="auto">
            <a:xfrm>
              <a:off x="7755920" y="5473538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3" name="Ellipse 382"/>
            <p:cNvSpPr/>
            <p:nvPr/>
          </p:nvSpPr>
          <p:spPr bwMode="auto">
            <a:xfrm>
              <a:off x="7878194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4" name="Ellipse 383"/>
            <p:cNvSpPr/>
            <p:nvPr/>
          </p:nvSpPr>
          <p:spPr bwMode="auto">
            <a:xfrm>
              <a:off x="7998879" y="5473538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5" name="Ellipse 384"/>
            <p:cNvSpPr/>
            <p:nvPr/>
          </p:nvSpPr>
          <p:spPr bwMode="auto">
            <a:xfrm>
              <a:off x="8119565" y="5473538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6" name="Ellipse 385"/>
            <p:cNvSpPr/>
            <p:nvPr/>
          </p:nvSpPr>
          <p:spPr bwMode="auto">
            <a:xfrm>
              <a:off x="8237074" y="5473538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7" name="Ellipse 386"/>
            <p:cNvSpPr/>
            <p:nvPr/>
          </p:nvSpPr>
          <p:spPr bwMode="auto">
            <a:xfrm>
              <a:off x="8359347" y="5473538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8" name="Ellipse 387"/>
            <p:cNvSpPr/>
            <p:nvPr/>
          </p:nvSpPr>
          <p:spPr bwMode="auto">
            <a:xfrm>
              <a:off x="7336697" y="5545002"/>
              <a:ext cx="60343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9" name="Ellipse 388"/>
            <p:cNvSpPr/>
            <p:nvPr/>
          </p:nvSpPr>
          <p:spPr bwMode="auto">
            <a:xfrm>
              <a:off x="7455795" y="5545002"/>
              <a:ext cx="61930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0" name="Ellipse 389"/>
            <p:cNvSpPr/>
            <p:nvPr/>
          </p:nvSpPr>
          <p:spPr bwMode="auto">
            <a:xfrm>
              <a:off x="7574892" y="5545002"/>
              <a:ext cx="61931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1" name="Ellipse 390"/>
            <p:cNvSpPr/>
            <p:nvPr/>
          </p:nvSpPr>
          <p:spPr bwMode="auto">
            <a:xfrm>
              <a:off x="7697166" y="5545002"/>
              <a:ext cx="61930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2" name="Ellipse 391"/>
            <p:cNvSpPr/>
            <p:nvPr/>
          </p:nvSpPr>
          <p:spPr bwMode="auto">
            <a:xfrm>
              <a:off x="7817851" y="5545002"/>
              <a:ext cx="60343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3" name="Ellipse 392"/>
            <p:cNvSpPr/>
            <p:nvPr/>
          </p:nvSpPr>
          <p:spPr bwMode="auto">
            <a:xfrm>
              <a:off x="7936948" y="5545002"/>
              <a:ext cx="61931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4" name="Ellipse 393"/>
            <p:cNvSpPr/>
            <p:nvPr/>
          </p:nvSpPr>
          <p:spPr bwMode="auto">
            <a:xfrm>
              <a:off x="8056046" y="5545002"/>
              <a:ext cx="63519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5" name="Ellipse 394"/>
            <p:cNvSpPr/>
            <p:nvPr/>
          </p:nvSpPr>
          <p:spPr bwMode="auto">
            <a:xfrm>
              <a:off x="8179907" y="5545002"/>
              <a:ext cx="60343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6" name="Ellipse 395"/>
            <p:cNvSpPr/>
            <p:nvPr/>
          </p:nvSpPr>
          <p:spPr bwMode="auto">
            <a:xfrm>
              <a:off x="8299004" y="5545002"/>
              <a:ext cx="61931" cy="74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7" name="Ellipse 396"/>
            <p:cNvSpPr/>
            <p:nvPr/>
          </p:nvSpPr>
          <p:spPr bwMode="auto">
            <a:xfrm>
              <a:off x="7397040" y="5619642"/>
              <a:ext cx="58755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8" name="Ellipse 397"/>
            <p:cNvSpPr/>
            <p:nvPr/>
          </p:nvSpPr>
          <p:spPr bwMode="auto">
            <a:xfrm>
              <a:off x="7516138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9" name="Ellipse 398"/>
            <p:cNvSpPr/>
            <p:nvPr/>
          </p:nvSpPr>
          <p:spPr bwMode="auto">
            <a:xfrm>
              <a:off x="7636823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0" name="Ellipse 399"/>
            <p:cNvSpPr/>
            <p:nvPr/>
          </p:nvSpPr>
          <p:spPr bwMode="auto">
            <a:xfrm>
              <a:off x="7755920" y="5619642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1" name="Ellipse 400"/>
            <p:cNvSpPr/>
            <p:nvPr/>
          </p:nvSpPr>
          <p:spPr bwMode="auto">
            <a:xfrm>
              <a:off x="7878194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2" name="Ellipse 401"/>
            <p:cNvSpPr/>
            <p:nvPr/>
          </p:nvSpPr>
          <p:spPr bwMode="auto">
            <a:xfrm>
              <a:off x="7998879" y="5619642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3" name="Ellipse 402"/>
            <p:cNvSpPr/>
            <p:nvPr/>
          </p:nvSpPr>
          <p:spPr bwMode="auto">
            <a:xfrm>
              <a:off x="8119565" y="5619642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4" name="Ellipse 403"/>
            <p:cNvSpPr/>
            <p:nvPr/>
          </p:nvSpPr>
          <p:spPr bwMode="auto">
            <a:xfrm>
              <a:off x="8237074" y="5619642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5" name="Ellipse 404"/>
            <p:cNvSpPr/>
            <p:nvPr/>
          </p:nvSpPr>
          <p:spPr bwMode="auto">
            <a:xfrm>
              <a:off x="8359347" y="5619642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6" name="Ellipse 405"/>
            <p:cNvSpPr/>
            <p:nvPr/>
          </p:nvSpPr>
          <p:spPr bwMode="auto">
            <a:xfrm>
              <a:off x="7336697" y="569110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7" name="Ellipse 406"/>
            <p:cNvSpPr/>
            <p:nvPr/>
          </p:nvSpPr>
          <p:spPr bwMode="auto">
            <a:xfrm>
              <a:off x="7455795" y="569110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8" name="Ellipse 407"/>
            <p:cNvSpPr/>
            <p:nvPr/>
          </p:nvSpPr>
          <p:spPr bwMode="auto">
            <a:xfrm>
              <a:off x="7574892" y="569110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9" name="Ellipse 408"/>
            <p:cNvSpPr/>
            <p:nvPr/>
          </p:nvSpPr>
          <p:spPr bwMode="auto">
            <a:xfrm>
              <a:off x="7697166" y="569110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0" name="Ellipse 409"/>
            <p:cNvSpPr/>
            <p:nvPr/>
          </p:nvSpPr>
          <p:spPr bwMode="auto">
            <a:xfrm>
              <a:off x="7817851" y="569110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1" name="Ellipse 410"/>
            <p:cNvSpPr/>
            <p:nvPr/>
          </p:nvSpPr>
          <p:spPr bwMode="auto">
            <a:xfrm>
              <a:off x="7936948" y="569110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2" name="Ellipse 411"/>
            <p:cNvSpPr/>
            <p:nvPr/>
          </p:nvSpPr>
          <p:spPr bwMode="auto">
            <a:xfrm>
              <a:off x="8056046" y="5691107"/>
              <a:ext cx="63519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3" name="Ellipse 412"/>
            <p:cNvSpPr/>
            <p:nvPr/>
          </p:nvSpPr>
          <p:spPr bwMode="auto">
            <a:xfrm>
              <a:off x="8179907" y="569110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4" name="Ellipse 413"/>
            <p:cNvSpPr/>
            <p:nvPr/>
          </p:nvSpPr>
          <p:spPr bwMode="auto">
            <a:xfrm>
              <a:off x="8299004" y="569110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5" name="Ellipse 414"/>
            <p:cNvSpPr/>
            <p:nvPr/>
          </p:nvSpPr>
          <p:spPr bwMode="auto">
            <a:xfrm>
              <a:off x="7397040" y="5765747"/>
              <a:ext cx="58755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6" name="Ellipse 415"/>
            <p:cNvSpPr/>
            <p:nvPr/>
          </p:nvSpPr>
          <p:spPr bwMode="auto">
            <a:xfrm>
              <a:off x="7516138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7" name="Ellipse 416"/>
            <p:cNvSpPr/>
            <p:nvPr/>
          </p:nvSpPr>
          <p:spPr bwMode="auto">
            <a:xfrm>
              <a:off x="7636823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8" name="Ellipse 417"/>
            <p:cNvSpPr/>
            <p:nvPr/>
          </p:nvSpPr>
          <p:spPr bwMode="auto">
            <a:xfrm>
              <a:off x="7755920" y="5765747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9" name="Ellipse 418"/>
            <p:cNvSpPr/>
            <p:nvPr/>
          </p:nvSpPr>
          <p:spPr bwMode="auto">
            <a:xfrm>
              <a:off x="7878194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0" name="Ellipse 419"/>
            <p:cNvSpPr/>
            <p:nvPr/>
          </p:nvSpPr>
          <p:spPr bwMode="auto">
            <a:xfrm>
              <a:off x="7998879" y="5765747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1" name="Ellipse 420"/>
            <p:cNvSpPr/>
            <p:nvPr/>
          </p:nvSpPr>
          <p:spPr bwMode="auto">
            <a:xfrm>
              <a:off x="8119565" y="5765747"/>
              <a:ext cx="60343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2" name="Ellipse 421"/>
            <p:cNvSpPr/>
            <p:nvPr/>
          </p:nvSpPr>
          <p:spPr bwMode="auto">
            <a:xfrm>
              <a:off x="8237074" y="5765747"/>
              <a:ext cx="61930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3" name="Ellipse 422"/>
            <p:cNvSpPr/>
            <p:nvPr/>
          </p:nvSpPr>
          <p:spPr bwMode="auto">
            <a:xfrm>
              <a:off x="8359347" y="5765747"/>
              <a:ext cx="61931" cy="7146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4" name="Ellipse 423"/>
            <p:cNvSpPr/>
            <p:nvPr/>
          </p:nvSpPr>
          <p:spPr bwMode="auto">
            <a:xfrm>
              <a:off x="7336697" y="5837211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5" name="Ellipse 424"/>
            <p:cNvSpPr/>
            <p:nvPr/>
          </p:nvSpPr>
          <p:spPr bwMode="auto">
            <a:xfrm>
              <a:off x="7455795" y="5837211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6" name="Ellipse 425"/>
            <p:cNvSpPr/>
            <p:nvPr/>
          </p:nvSpPr>
          <p:spPr bwMode="auto">
            <a:xfrm>
              <a:off x="7574892" y="5837211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7" name="Ellipse 426"/>
            <p:cNvSpPr/>
            <p:nvPr/>
          </p:nvSpPr>
          <p:spPr bwMode="auto">
            <a:xfrm>
              <a:off x="7697166" y="5837211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8" name="Ellipse 427"/>
            <p:cNvSpPr/>
            <p:nvPr/>
          </p:nvSpPr>
          <p:spPr bwMode="auto">
            <a:xfrm>
              <a:off x="7817851" y="5837211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9" name="Ellipse 428"/>
            <p:cNvSpPr/>
            <p:nvPr/>
          </p:nvSpPr>
          <p:spPr bwMode="auto">
            <a:xfrm>
              <a:off x="7936948" y="5837211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0" name="Ellipse 429"/>
            <p:cNvSpPr/>
            <p:nvPr/>
          </p:nvSpPr>
          <p:spPr bwMode="auto">
            <a:xfrm>
              <a:off x="8056046" y="5837211"/>
              <a:ext cx="63519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1" name="Ellipse 430"/>
            <p:cNvSpPr/>
            <p:nvPr/>
          </p:nvSpPr>
          <p:spPr bwMode="auto">
            <a:xfrm>
              <a:off x="8179907" y="5837211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2" name="Ellipse 431"/>
            <p:cNvSpPr/>
            <p:nvPr/>
          </p:nvSpPr>
          <p:spPr bwMode="auto">
            <a:xfrm>
              <a:off x="8299004" y="5837211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3" name="Ellipse 432"/>
            <p:cNvSpPr/>
            <p:nvPr/>
          </p:nvSpPr>
          <p:spPr bwMode="auto">
            <a:xfrm>
              <a:off x="7336697" y="5327433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4" name="Ellipse 433"/>
            <p:cNvSpPr/>
            <p:nvPr/>
          </p:nvSpPr>
          <p:spPr bwMode="auto">
            <a:xfrm>
              <a:off x="7455795" y="5327433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5" name="Ellipse 434"/>
            <p:cNvSpPr/>
            <p:nvPr/>
          </p:nvSpPr>
          <p:spPr bwMode="auto">
            <a:xfrm>
              <a:off x="7574892" y="5327433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6" name="Ellipse 435"/>
            <p:cNvSpPr/>
            <p:nvPr/>
          </p:nvSpPr>
          <p:spPr bwMode="auto">
            <a:xfrm>
              <a:off x="7697166" y="5327433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7" name="Ellipse 436"/>
            <p:cNvSpPr/>
            <p:nvPr/>
          </p:nvSpPr>
          <p:spPr bwMode="auto">
            <a:xfrm>
              <a:off x="7817851" y="5327433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8" name="Ellipse 437"/>
            <p:cNvSpPr/>
            <p:nvPr/>
          </p:nvSpPr>
          <p:spPr bwMode="auto">
            <a:xfrm>
              <a:off x="7936948" y="5327433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9" name="Ellipse 438"/>
            <p:cNvSpPr/>
            <p:nvPr/>
          </p:nvSpPr>
          <p:spPr bwMode="auto">
            <a:xfrm>
              <a:off x="8056046" y="5327433"/>
              <a:ext cx="63519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0" name="Ellipse 439"/>
            <p:cNvSpPr/>
            <p:nvPr/>
          </p:nvSpPr>
          <p:spPr bwMode="auto">
            <a:xfrm>
              <a:off x="8179907" y="5327433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1" name="Ellipse 440"/>
            <p:cNvSpPr/>
            <p:nvPr/>
          </p:nvSpPr>
          <p:spPr bwMode="auto">
            <a:xfrm>
              <a:off x="8299004" y="5327433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2" name="Ellipse 441"/>
            <p:cNvSpPr/>
            <p:nvPr/>
          </p:nvSpPr>
          <p:spPr bwMode="auto">
            <a:xfrm>
              <a:off x="7397040" y="5400485"/>
              <a:ext cx="58755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3" name="Ellipse 442"/>
            <p:cNvSpPr/>
            <p:nvPr/>
          </p:nvSpPr>
          <p:spPr bwMode="auto">
            <a:xfrm>
              <a:off x="7516138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4" name="Ellipse 443"/>
            <p:cNvSpPr/>
            <p:nvPr/>
          </p:nvSpPr>
          <p:spPr bwMode="auto">
            <a:xfrm>
              <a:off x="7636823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5" name="Ellipse 444"/>
            <p:cNvSpPr/>
            <p:nvPr/>
          </p:nvSpPr>
          <p:spPr bwMode="auto">
            <a:xfrm>
              <a:off x="7755920" y="5400485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6" name="Ellipse 445"/>
            <p:cNvSpPr/>
            <p:nvPr/>
          </p:nvSpPr>
          <p:spPr bwMode="auto">
            <a:xfrm>
              <a:off x="7878194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7" name="Ellipse 446"/>
            <p:cNvSpPr/>
            <p:nvPr/>
          </p:nvSpPr>
          <p:spPr bwMode="auto">
            <a:xfrm>
              <a:off x="7998879" y="5400485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8" name="Ellipse 447"/>
            <p:cNvSpPr/>
            <p:nvPr/>
          </p:nvSpPr>
          <p:spPr bwMode="auto">
            <a:xfrm>
              <a:off x="8119565" y="5400485"/>
              <a:ext cx="60343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9" name="Ellipse 448"/>
            <p:cNvSpPr/>
            <p:nvPr/>
          </p:nvSpPr>
          <p:spPr bwMode="auto">
            <a:xfrm>
              <a:off x="8237074" y="5400485"/>
              <a:ext cx="61930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0" name="Ellipse 449"/>
            <p:cNvSpPr/>
            <p:nvPr/>
          </p:nvSpPr>
          <p:spPr bwMode="auto">
            <a:xfrm>
              <a:off x="8359347" y="5400485"/>
              <a:ext cx="61931" cy="730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1" name="Ellipse 450"/>
            <p:cNvSpPr/>
            <p:nvPr/>
          </p:nvSpPr>
          <p:spPr bwMode="auto">
            <a:xfrm>
              <a:off x="7336697" y="5473538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2" name="Ellipse 451"/>
            <p:cNvSpPr/>
            <p:nvPr/>
          </p:nvSpPr>
          <p:spPr bwMode="auto">
            <a:xfrm>
              <a:off x="7455795" y="5473538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3" name="Ellipse 452"/>
            <p:cNvSpPr/>
            <p:nvPr/>
          </p:nvSpPr>
          <p:spPr bwMode="auto">
            <a:xfrm>
              <a:off x="7574892" y="5473538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4" name="Ellipse 453"/>
            <p:cNvSpPr/>
            <p:nvPr/>
          </p:nvSpPr>
          <p:spPr bwMode="auto">
            <a:xfrm>
              <a:off x="7697166" y="5473538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5" name="Ellipse 454"/>
            <p:cNvSpPr/>
            <p:nvPr/>
          </p:nvSpPr>
          <p:spPr bwMode="auto">
            <a:xfrm>
              <a:off x="7817851" y="5473538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6" name="Ellipse 455"/>
            <p:cNvSpPr/>
            <p:nvPr/>
          </p:nvSpPr>
          <p:spPr bwMode="auto">
            <a:xfrm>
              <a:off x="7936948" y="5473538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7" name="Ellipse 456"/>
            <p:cNvSpPr/>
            <p:nvPr/>
          </p:nvSpPr>
          <p:spPr bwMode="auto">
            <a:xfrm>
              <a:off x="8056046" y="5473538"/>
              <a:ext cx="63519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8" name="Ellipse 457"/>
            <p:cNvSpPr/>
            <p:nvPr/>
          </p:nvSpPr>
          <p:spPr bwMode="auto">
            <a:xfrm>
              <a:off x="8179907" y="5473538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9" name="Ellipse 458"/>
            <p:cNvSpPr/>
            <p:nvPr/>
          </p:nvSpPr>
          <p:spPr bwMode="auto">
            <a:xfrm>
              <a:off x="8299004" y="5473538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0" name="Ellipse 459"/>
            <p:cNvSpPr/>
            <p:nvPr/>
          </p:nvSpPr>
          <p:spPr bwMode="auto">
            <a:xfrm>
              <a:off x="7397040" y="5545002"/>
              <a:ext cx="58755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1" name="Ellipse 460"/>
            <p:cNvSpPr/>
            <p:nvPr/>
          </p:nvSpPr>
          <p:spPr bwMode="auto">
            <a:xfrm>
              <a:off x="7516138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2" name="Ellipse 461"/>
            <p:cNvSpPr/>
            <p:nvPr/>
          </p:nvSpPr>
          <p:spPr bwMode="auto">
            <a:xfrm>
              <a:off x="7636823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3" name="Ellipse 462"/>
            <p:cNvSpPr/>
            <p:nvPr/>
          </p:nvSpPr>
          <p:spPr bwMode="auto">
            <a:xfrm>
              <a:off x="7755920" y="5545002"/>
              <a:ext cx="61931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4" name="Ellipse 463"/>
            <p:cNvSpPr/>
            <p:nvPr/>
          </p:nvSpPr>
          <p:spPr bwMode="auto">
            <a:xfrm>
              <a:off x="7878194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5" name="Ellipse 464"/>
            <p:cNvSpPr/>
            <p:nvPr/>
          </p:nvSpPr>
          <p:spPr bwMode="auto">
            <a:xfrm>
              <a:off x="7998879" y="5545002"/>
              <a:ext cx="60343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6" name="Ellipse 465"/>
            <p:cNvSpPr/>
            <p:nvPr/>
          </p:nvSpPr>
          <p:spPr bwMode="auto">
            <a:xfrm>
              <a:off x="8119565" y="5545002"/>
              <a:ext cx="60343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7" name="Ellipse 466"/>
            <p:cNvSpPr/>
            <p:nvPr/>
          </p:nvSpPr>
          <p:spPr bwMode="auto">
            <a:xfrm>
              <a:off x="8237074" y="5545002"/>
              <a:ext cx="61930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8" name="Ellipse 467"/>
            <p:cNvSpPr/>
            <p:nvPr/>
          </p:nvSpPr>
          <p:spPr bwMode="auto">
            <a:xfrm>
              <a:off x="8359347" y="5545002"/>
              <a:ext cx="61931" cy="746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9" name="Ellipse 468"/>
            <p:cNvSpPr/>
            <p:nvPr/>
          </p:nvSpPr>
          <p:spPr bwMode="auto">
            <a:xfrm>
              <a:off x="7336697" y="5619642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0" name="Ellipse 469"/>
            <p:cNvSpPr/>
            <p:nvPr/>
          </p:nvSpPr>
          <p:spPr bwMode="auto">
            <a:xfrm>
              <a:off x="7455795" y="5619642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1" name="Ellipse 470"/>
            <p:cNvSpPr/>
            <p:nvPr/>
          </p:nvSpPr>
          <p:spPr bwMode="auto">
            <a:xfrm>
              <a:off x="7574892" y="5619642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2" name="Ellipse 471"/>
            <p:cNvSpPr/>
            <p:nvPr/>
          </p:nvSpPr>
          <p:spPr bwMode="auto">
            <a:xfrm>
              <a:off x="7697166" y="5619642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3" name="Ellipse 472"/>
            <p:cNvSpPr/>
            <p:nvPr/>
          </p:nvSpPr>
          <p:spPr bwMode="auto">
            <a:xfrm>
              <a:off x="7817851" y="5619642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4" name="Ellipse 473"/>
            <p:cNvSpPr/>
            <p:nvPr/>
          </p:nvSpPr>
          <p:spPr bwMode="auto">
            <a:xfrm>
              <a:off x="7936948" y="5619642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5" name="Ellipse 474"/>
            <p:cNvSpPr/>
            <p:nvPr/>
          </p:nvSpPr>
          <p:spPr bwMode="auto">
            <a:xfrm>
              <a:off x="8056046" y="5619642"/>
              <a:ext cx="63519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6" name="Ellipse 475"/>
            <p:cNvSpPr/>
            <p:nvPr/>
          </p:nvSpPr>
          <p:spPr bwMode="auto">
            <a:xfrm>
              <a:off x="8179907" y="5619642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7" name="Ellipse 476"/>
            <p:cNvSpPr/>
            <p:nvPr/>
          </p:nvSpPr>
          <p:spPr bwMode="auto">
            <a:xfrm>
              <a:off x="8299004" y="5619642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8" name="Ellipse 477"/>
            <p:cNvSpPr/>
            <p:nvPr/>
          </p:nvSpPr>
          <p:spPr bwMode="auto">
            <a:xfrm>
              <a:off x="7397040" y="5691107"/>
              <a:ext cx="58755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9" name="Ellipse 478"/>
            <p:cNvSpPr/>
            <p:nvPr/>
          </p:nvSpPr>
          <p:spPr bwMode="auto">
            <a:xfrm>
              <a:off x="7516138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0" name="Ellipse 479"/>
            <p:cNvSpPr/>
            <p:nvPr/>
          </p:nvSpPr>
          <p:spPr bwMode="auto">
            <a:xfrm>
              <a:off x="7636823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1" name="Ellipse 480"/>
            <p:cNvSpPr/>
            <p:nvPr/>
          </p:nvSpPr>
          <p:spPr bwMode="auto">
            <a:xfrm>
              <a:off x="7755920" y="5691107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2" name="Ellipse 481"/>
            <p:cNvSpPr/>
            <p:nvPr/>
          </p:nvSpPr>
          <p:spPr bwMode="auto">
            <a:xfrm>
              <a:off x="7878194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3" name="Ellipse 482"/>
            <p:cNvSpPr/>
            <p:nvPr/>
          </p:nvSpPr>
          <p:spPr bwMode="auto">
            <a:xfrm>
              <a:off x="7998879" y="5691107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4" name="Ellipse 483"/>
            <p:cNvSpPr/>
            <p:nvPr/>
          </p:nvSpPr>
          <p:spPr bwMode="auto">
            <a:xfrm>
              <a:off x="8119565" y="5691107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5" name="Ellipse 484"/>
            <p:cNvSpPr/>
            <p:nvPr/>
          </p:nvSpPr>
          <p:spPr bwMode="auto">
            <a:xfrm>
              <a:off x="8237074" y="5691107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6" name="Ellipse 485"/>
            <p:cNvSpPr/>
            <p:nvPr/>
          </p:nvSpPr>
          <p:spPr bwMode="auto">
            <a:xfrm>
              <a:off x="8359347" y="5691107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7" name="Ellipse 486"/>
            <p:cNvSpPr/>
            <p:nvPr/>
          </p:nvSpPr>
          <p:spPr bwMode="auto">
            <a:xfrm>
              <a:off x="7336697" y="5765747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8" name="Ellipse 487"/>
            <p:cNvSpPr/>
            <p:nvPr/>
          </p:nvSpPr>
          <p:spPr bwMode="auto">
            <a:xfrm>
              <a:off x="7455795" y="5765747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9" name="Ellipse 488"/>
            <p:cNvSpPr/>
            <p:nvPr/>
          </p:nvSpPr>
          <p:spPr bwMode="auto">
            <a:xfrm>
              <a:off x="7574892" y="5765747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0" name="Ellipse 489"/>
            <p:cNvSpPr/>
            <p:nvPr/>
          </p:nvSpPr>
          <p:spPr bwMode="auto">
            <a:xfrm>
              <a:off x="7697166" y="5765747"/>
              <a:ext cx="61930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1" name="Ellipse 490"/>
            <p:cNvSpPr/>
            <p:nvPr/>
          </p:nvSpPr>
          <p:spPr bwMode="auto">
            <a:xfrm>
              <a:off x="7817851" y="5765747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2" name="Ellipse 491"/>
            <p:cNvSpPr/>
            <p:nvPr/>
          </p:nvSpPr>
          <p:spPr bwMode="auto">
            <a:xfrm>
              <a:off x="7936948" y="5765747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3" name="Ellipse 492"/>
            <p:cNvSpPr/>
            <p:nvPr/>
          </p:nvSpPr>
          <p:spPr bwMode="auto">
            <a:xfrm>
              <a:off x="8056046" y="5765747"/>
              <a:ext cx="63519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4" name="Ellipse 493"/>
            <p:cNvSpPr/>
            <p:nvPr/>
          </p:nvSpPr>
          <p:spPr bwMode="auto">
            <a:xfrm>
              <a:off x="8179907" y="5765747"/>
              <a:ext cx="60343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5" name="Ellipse 494"/>
            <p:cNvSpPr/>
            <p:nvPr/>
          </p:nvSpPr>
          <p:spPr bwMode="auto">
            <a:xfrm>
              <a:off x="8299004" y="5765747"/>
              <a:ext cx="61931" cy="71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6" name="Ellipse 495"/>
            <p:cNvSpPr/>
            <p:nvPr/>
          </p:nvSpPr>
          <p:spPr bwMode="auto">
            <a:xfrm>
              <a:off x="7397040" y="5837211"/>
              <a:ext cx="58755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7" name="Ellipse 496"/>
            <p:cNvSpPr/>
            <p:nvPr/>
          </p:nvSpPr>
          <p:spPr bwMode="auto">
            <a:xfrm>
              <a:off x="7516138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8" name="Ellipse 497"/>
            <p:cNvSpPr/>
            <p:nvPr/>
          </p:nvSpPr>
          <p:spPr bwMode="auto">
            <a:xfrm>
              <a:off x="7636823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9" name="Ellipse 498"/>
            <p:cNvSpPr/>
            <p:nvPr/>
          </p:nvSpPr>
          <p:spPr bwMode="auto">
            <a:xfrm>
              <a:off x="7755920" y="5837211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0" name="Ellipse 499"/>
            <p:cNvSpPr/>
            <p:nvPr/>
          </p:nvSpPr>
          <p:spPr bwMode="auto">
            <a:xfrm>
              <a:off x="7878194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1" name="Ellipse 500"/>
            <p:cNvSpPr/>
            <p:nvPr/>
          </p:nvSpPr>
          <p:spPr bwMode="auto">
            <a:xfrm>
              <a:off x="7998879" y="5837211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2" name="Ellipse 501"/>
            <p:cNvSpPr/>
            <p:nvPr/>
          </p:nvSpPr>
          <p:spPr bwMode="auto">
            <a:xfrm>
              <a:off x="8119565" y="5837211"/>
              <a:ext cx="60343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3" name="Ellipse 502"/>
            <p:cNvSpPr/>
            <p:nvPr/>
          </p:nvSpPr>
          <p:spPr bwMode="auto">
            <a:xfrm>
              <a:off x="8237074" y="5837211"/>
              <a:ext cx="61930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4" name="Ellipse 503"/>
            <p:cNvSpPr/>
            <p:nvPr/>
          </p:nvSpPr>
          <p:spPr bwMode="auto">
            <a:xfrm>
              <a:off x="8359347" y="5837211"/>
              <a:ext cx="61931" cy="714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5" name="Ellipse 504"/>
            <p:cNvSpPr/>
            <p:nvPr/>
          </p:nvSpPr>
          <p:spPr bwMode="auto">
            <a:xfrm>
              <a:off x="8056046" y="5182917"/>
              <a:ext cx="63519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6" name="Ellipse 505"/>
            <p:cNvSpPr/>
            <p:nvPr/>
          </p:nvSpPr>
          <p:spPr bwMode="auto">
            <a:xfrm>
              <a:off x="8359347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7" name="Ellipse 506"/>
            <p:cNvSpPr/>
            <p:nvPr/>
          </p:nvSpPr>
          <p:spPr bwMode="auto">
            <a:xfrm>
              <a:off x="8179907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8" name="Ellipse 507"/>
            <p:cNvSpPr/>
            <p:nvPr/>
          </p:nvSpPr>
          <p:spPr bwMode="auto">
            <a:xfrm>
              <a:off x="7455795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9" name="Ellipse 508"/>
            <p:cNvSpPr/>
            <p:nvPr/>
          </p:nvSpPr>
          <p:spPr bwMode="auto">
            <a:xfrm>
              <a:off x="7636823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0" name="Ellipse 509"/>
            <p:cNvSpPr/>
            <p:nvPr/>
          </p:nvSpPr>
          <p:spPr bwMode="auto">
            <a:xfrm>
              <a:off x="7574892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1" name="Ellipse 510"/>
            <p:cNvSpPr/>
            <p:nvPr/>
          </p:nvSpPr>
          <p:spPr bwMode="auto">
            <a:xfrm>
              <a:off x="7636823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2" name="Ellipse 511"/>
            <p:cNvSpPr/>
            <p:nvPr/>
          </p:nvSpPr>
          <p:spPr bwMode="auto">
            <a:xfrm>
              <a:off x="7936948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3" name="Ellipse 512"/>
            <p:cNvSpPr/>
            <p:nvPr/>
          </p:nvSpPr>
          <p:spPr bwMode="auto">
            <a:xfrm>
              <a:off x="7817851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4" name="Ellipse 513"/>
            <p:cNvSpPr/>
            <p:nvPr/>
          </p:nvSpPr>
          <p:spPr bwMode="auto">
            <a:xfrm>
              <a:off x="7755920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5" name="Ellipse 514"/>
            <p:cNvSpPr/>
            <p:nvPr/>
          </p:nvSpPr>
          <p:spPr bwMode="auto">
            <a:xfrm>
              <a:off x="8179907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6" name="Ellipse 515"/>
            <p:cNvSpPr/>
            <p:nvPr/>
          </p:nvSpPr>
          <p:spPr bwMode="auto">
            <a:xfrm>
              <a:off x="7336697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7" name="Ellipse 516"/>
            <p:cNvSpPr/>
            <p:nvPr/>
          </p:nvSpPr>
          <p:spPr bwMode="auto">
            <a:xfrm>
              <a:off x="7397040" y="5182917"/>
              <a:ext cx="58755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8" name="Ellipse 517"/>
            <p:cNvSpPr/>
            <p:nvPr/>
          </p:nvSpPr>
          <p:spPr bwMode="auto">
            <a:xfrm>
              <a:off x="7454206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9" name="Ellipse 518"/>
            <p:cNvSpPr/>
            <p:nvPr/>
          </p:nvSpPr>
          <p:spPr bwMode="auto">
            <a:xfrm>
              <a:off x="7697166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0" name="Ellipse 519"/>
            <p:cNvSpPr/>
            <p:nvPr/>
          </p:nvSpPr>
          <p:spPr bwMode="auto">
            <a:xfrm>
              <a:off x="7997291" y="5182917"/>
              <a:ext cx="58755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1" name="Ellipse 520"/>
            <p:cNvSpPr/>
            <p:nvPr/>
          </p:nvSpPr>
          <p:spPr bwMode="auto">
            <a:xfrm>
              <a:off x="7878194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2" name="Ellipse 521"/>
            <p:cNvSpPr/>
            <p:nvPr/>
          </p:nvSpPr>
          <p:spPr bwMode="auto">
            <a:xfrm>
              <a:off x="8119565" y="5182917"/>
              <a:ext cx="60343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3" name="Ellipse 522"/>
            <p:cNvSpPr/>
            <p:nvPr/>
          </p:nvSpPr>
          <p:spPr bwMode="auto">
            <a:xfrm>
              <a:off x="8237074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4" name="Ellipse 523"/>
            <p:cNvSpPr/>
            <p:nvPr/>
          </p:nvSpPr>
          <p:spPr bwMode="auto">
            <a:xfrm>
              <a:off x="8299004" y="5182917"/>
              <a:ext cx="61931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5" name="Ellipse 524"/>
            <p:cNvSpPr/>
            <p:nvPr/>
          </p:nvSpPr>
          <p:spPr bwMode="auto">
            <a:xfrm>
              <a:off x="7516138" y="5182917"/>
              <a:ext cx="61930" cy="714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6" name="Rectangle 1719"/>
            <p:cNvSpPr>
              <a:spLocks noChangeArrowheads="1"/>
            </p:cNvSpPr>
            <p:nvPr/>
          </p:nvSpPr>
          <p:spPr bwMode="auto">
            <a:xfrm>
              <a:off x="7336697" y="4676315"/>
              <a:ext cx="1090933" cy="3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sym typeface="Wingdings" charset="0"/>
                </a:rPr>
                <a:t>Graphene</a:t>
              </a:r>
              <a:endParaRPr lang="en-US" sz="1600" dirty="0"/>
            </a:p>
          </p:txBody>
        </p:sp>
      </p:grpSp>
      <p:grpSp>
        <p:nvGrpSpPr>
          <p:cNvPr id="527" name="Grouper 526"/>
          <p:cNvGrpSpPr>
            <a:grpSpLocks/>
          </p:cNvGrpSpPr>
          <p:nvPr/>
        </p:nvGrpSpPr>
        <p:grpSpPr bwMode="auto">
          <a:xfrm>
            <a:off x="2799729" y="4551711"/>
            <a:ext cx="1463675" cy="1739900"/>
            <a:chOff x="4546600" y="4168775"/>
            <a:chExt cx="1463675" cy="1739900"/>
          </a:xfrm>
        </p:grpSpPr>
        <p:sp>
          <p:nvSpPr>
            <p:cNvPr id="528" name="Ellipse 527"/>
            <p:cNvSpPr/>
            <p:nvPr/>
          </p:nvSpPr>
          <p:spPr bwMode="auto">
            <a:xfrm>
              <a:off x="498633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9" name="Ellipse 528"/>
            <p:cNvSpPr/>
            <p:nvPr/>
          </p:nvSpPr>
          <p:spPr bwMode="auto">
            <a:xfrm>
              <a:off x="510540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0" name="Ellipse 529"/>
            <p:cNvSpPr/>
            <p:nvPr/>
          </p:nvSpPr>
          <p:spPr bwMode="auto">
            <a:xfrm>
              <a:off x="522763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1" name="Ellipse 530"/>
            <p:cNvSpPr/>
            <p:nvPr/>
          </p:nvSpPr>
          <p:spPr bwMode="auto">
            <a:xfrm>
              <a:off x="5348288" y="5327650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2" name="Ellipse 531"/>
            <p:cNvSpPr/>
            <p:nvPr/>
          </p:nvSpPr>
          <p:spPr bwMode="auto">
            <a:xfrm>
              <a:off x="5470525" y="5327650"/>
              <a:ext cx="58738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3" name="Ellipse 532"/>
            <p:cNvSpPr/>
            <p:nvPr/>
          </p:nvSpPr>
          <p:spPr bwMode="auto">
            <a:xfrm>
              <a:off x="5589588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4" name="Ellipse 533"/>
            <p:cNvSpPr/>
            <p:nvPr/>
          </p:nvSpPr>
          <p:spPr bwMode="auto">
            <a:xfrm>
              <a:off x="5708650" y="5327650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5" name="Ellipse 534"/>
            <p:cNvSpPr/>
            <p:nvPr/>
          </p:nvSpPr>
          <p:spPr bwMode="auto">
            <a:xfrm>
              <a:off x="5830888" y="5327650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6" name="Ellipse 535"/>
            <p:cNvSpPr/>
            <p:nvPr/>
          </p:nvSpPr>
          <p:spPr bwMode="auto">
            <a:xfrm>
              <a:off x="5951538" y="5327650"/>
              <a:ext cx="58737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7" name="Ellipse 536"/>
            <p:cNvSpPr/>
            <p:nvPr/>
          </p:nvSpPr>
          <p:spPr bwMode="auto">
            <a:xfrm>
              <a:off x="4926013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8" name="Ellipse 537"/>
            <p:cNvSpPr/>
            <p:nvPr/>
          </p:nvSpPr>
          <p:spPr bwMode="auto">
            <a:xfrm>
              <a:off x="5048250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9" name="Ellipse 538"/>
            <p:cNvSpPr/>
            <p:nvPr/>
          </p:nvSpPr>
          <p:spPr bwMode="auto">
            <a:xfrm>
              <a:off x="5167313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0" name="Ellipse 539"/>
            <p:cNvSpPr/>
            <p:nvPr/>
          </p:nvSpPr>
          <p:spPr bwMode="auto">
            <a:xfrm>
              <a:off x="528637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1" name="Ellipse 540"/>
            <p:cNvSpPr/>
            <p:nvPr/>
          </p:nvSpPr>
          <p:spPr bwMode="auto">
            <a:xfrm>
              <a:off x="5408613" y="540067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2" name="Ellipse 541"/>
            <p:cNvSpPr/>
            <p:nvPr/>
          </p:nvSpPr>
          <p:spPr bwMode="auto">
            <a:xfrm>
              <a:off x="552767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3" name="Ellipse 542"/>
            <p:cNvSpPr/>
            <p:nvPr/>
          </p:nvSpPr>
          <p:spPr bwMode="auto">
            <a:xfrm>
              <a:off x="5649913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4" name="Ellipse 543"/>
            <p:cNvSpPr/>
            <p:nvPr/>
          </p:nvSpPr>
          <p:spPr bwMode="auto">
            <a:xfrm>
              <a:off x="5770563" y="540067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5" name="Ellipse 544"/>
            <p:cNvSpPr/>
            <p:nvPr/>
          </p:nvSpPr>
          <p:spPr bwMode="auto">
            <a:xfrm>
              <a:off x="5889625" y="540067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6" name="Ellipse 545"/>
            <p:cNvSpPr/>
            <p:nvPr/>
          </p:nvSpPr>
          <p:spPr bwMode="auto">
            <a:xfrm>
              <a:off x="498633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7" name="Ellipse 546"/>
            <p:cNvSpPr/>
            <p:nvPr/>
          </p:nvSpPr>
          <p:spPr bwMode="auto">
            <a:xfrm>
              <a:off x="510540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8" name="Ellipse 547"/>
            <p:cNvSpPr/>
            <p:nvPr/>
          </p:nvSpPr>
          <p:spPr bwMode="auto">
            <a:xfrm>
              <a:off x="522763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9" name="Ellipse 548"/>
            <p:cNvSpPr/>
            <p:nvPr/>
          </p:nvSpPr>
          <p:spPr bwMode="auto">
            <a:xfrm>
              <a:off x="5348288" y="54737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0" name="Ellipse 549"/>
            <p:cNvSpPr/>
            <p:nvPr/>
          </p:nvSpPr>
          <p:spPr bwMode="auto">
            <a:xfrm>
              <a:off x="5470525" y="54737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1" name="Ellipse 550"/>
            <p:cNvSpPr/>
            <p:nvPr/>
          </p:nvSpPr>
          <p:spPr bwMode="auto">
            <a:xfrm>
              <a:off x="5589588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2" name="Ellipse 551"/>
            <p:cNvSpPr/>
            <p:nvPr/>
          </p:nvSpPr>
          <p:spPr bwMode="auto">
            <a:xfrm>
              <a:off x="5708650" y="5473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3" name="Ellipse 552"/>
            <p:cNvSpPr/>
            <p:nvPr/>
          </p:nvSpPr>
          <p:spPr bwMode="auto">
            <a:xfrm>
              <a:off x="5830888" y="5473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4" name="Ellipse 553"/>
            <p:cNvSpPr/>
            <p:nvPr/>
          </p:nvSpPr>
          <p:spPr bwMode="auto">
            <a:xfrm>
              <a:off x="5951538" y="54737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5" name="Ellipse 554"/>
            <p:cNvSpPr/>
            <p:nvPr/>
          </p:nvSpPr>
          <p:spPr bwMode="auto">
            <a:xfrm>
              <a:off x="4926013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6" name="Ellipse 555"/>
            <p:cNvSpPr/>
            <p:nvPr/>
          </p:nvSpPr>
          <p:spPr bwMode="auto">
            <a:xfrm>
              <a:off x="5048250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7" name="Ellipse 556"/>
            <p:cNvSpPr/>
            <p:nvPr/>
          </p:nvSpPr>
          <p:spPr bwMode="auto">
            <a:xfrm>
              <a:off x="5167313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8" name="Ellipse 557"/>
            <p:cNvSpPr/>
            <p:nvPr/>
          </p:nvSpPr>
          <p:spPr bwMode="auto">
            <a:xfrm>
              <a:off x="528637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9" name="Ellipse 558"/>
            <p:cNvSpPr/>
            <p:nvPr/>
          </p:nvSpPr>
          <p:spPr bwMode="auto">
            <a:xfrm>
              <a:off x="5408613" y="5545138"/>
              <a:ext cx="61912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0" name="Ellipse 559"/>
            <p:cNvSpPr/>
            <p:nvPr/>
          </p:nvSpPr>
          <p:spPr bwMode="auto">
            <a:xfrm>
              <a:off x="552767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1" name="Ellipse 560"/>
            <p:cNvSpPr/>
            <p:nvPr/>
          </p:nvSpPr>
          <p:spPr bwMode="auto">
            <a:xfrm>
              <a:off x="5649913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2" name="Ellipse 561"/>
            <p:cNvSpPr/>
            <p:nvPr/>
          </p:nvSpPr>
          <p:spPr bwMode="auto">
            <a:xfrm>
              <a:off x="5770563" y="5545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3" name="Ellipse 562"/>
            <p:cNvSpPr/>
            <p:nvPr/>
          </p:nvSpPr>
          <p:spPr bwMode="auto">
            <a:xfrm>
              <a:off x="5889625" y="5545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4" name="Ellipse 563"/>
            <p:cNvSpPr/>
            <p:nvPr/>
          </p:nvSpPr>
          <p:spPr bwMode="auto">
            <a:xfrm>
              <a:off x="498633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5" name="Ellipse 564"/>
            <p:cNvSpPr/>
            <p:nvPr/>
          </p:nvSpPr>
          <p:spPr bwMode="auto">
            <a:xfrm>
              <a:off x="510540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6" name="Ellipse 565"/>
            <p:cNvSpPr/>
            <p:nvPr/>
          </p:nvSpPr>
          <p:spPr bwMode="auto">
            <a:xfrm>
              <a:off x="522763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7" name="Ellipse 566"/>
            <p:cNvSpPr/>
            <p:nvPr/>
          </p:nvSpPr>
          <p:spPr bwMode="auto">
            <a:xfrm>
              <a:off x="5348288" y="5619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8" name="Ellipse 567"/>
            <p:cNvSpPr/>
            <p:nvPr/>
          </p:nvSpPr>
          <p:spPr bwMode="auto">
            <a:xfrm>
              <a:off x="5470525" y="561975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9" name="Ellipse 568"/>
            <p:cNvSpPr/>
            <p:nvPr/>
          </p:nvSpPr>
          <p:spPr bwMode="auto">
            <a:xfrm>
              <a:off x="5589588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0" name="Ellipse 569"/>
            <p:cNvSpPr/>
            <p:nvPr/>
          </p:nvSpPr>
          <p:spPr bwMode="auto">
            <a:xfrm>
              <a:off x="5708650" y="561975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1" name="Ellipse 570"/>
            <p:cNvSpPr/>
            <p:nvPr/>
          </p:nvSpPr>
          <p:spPr bwMode="auto">
            <a:xfrm>
              <a:off x="5830888" y="561975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2" name="Ellipse 571"/>
            <p:cNvSpPr/>
            <p:nvPr/>
          </p:nvSpPr>
          <p:spPr bwMode="auto">
            <a:xfrm>
              <a:off x="5951538" y="561975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3" name="Ellipse 572"/>
            <p:cNvSpPr/>
            <p:nvPr/>
          </p:nvSpPr>
          <p:spPr bwMode="auto">
            <a:xfrm>
              <a:off x="4926013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4" name="Ellipse 573"/>
            <p:cNvSpPr/>
            <p:nvPr/>
          </p:nvSpPr>
          <p:spPr bwMode="auto">
            <a:xfrm>
              <a:off x="5048250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5" name="Ellipse 574"/>
            <p:cNvSpPr/>
            <p:nvPr/>
          </p:nvSpPr>
          <p:spPr bwMode="auto">
            <a:xfrm>
              <a:off x="5167313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6" name="Ellipse 575"/>
            <p:cNvSpPr/>
            <p:nvPr/>
          </p:nvSpPr>
          <p:spPr bwMode="auto">
            <a:xfrm>
              <a:off x="528637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7" name="Ellipse 576"/>
            <p:cNvSpPr/>
            <p:nvPr/>
          </p:nvSpPr>
          <p:spPr bwMode="auto">
            <a:xfrm>
              <a:off x="5408613" y="5691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8" name="Ellipse 577"/>
            <p:cNvSpPr/>
            <p:nvPr/>
          </p:nvSpPr>
          <p:spPr bwMode="auto">
            <a:xfrm>
              <a:off x="552767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9" name="Ellipse 578"/>
            <p:cNvSpPr/>
            <p:nvPr/>
          </p:nvSpPr>
          <p:spPr bwMode="auto">
            <a:xfrm>
              <a:off x="5649913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0" name="Ellipse 579"/>
            <p:cNvSpPr/>
            <p:nvPr/>
          </p:nvSpPr>
          <p:spPr bwMode="auto">
            <a:xfrm>
              <a:off x="5770563" y="5691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1" name="Ellipse 580"/>
            <p:cNvSpPr/>
            <p:nvPr/>
          </p:nvSpPr>
          <p:spPr bwMode="auto">
            <a:xfrm>
              <a:off x="5889625" y="569118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2" name="Ellipse 581"/>
            <p:cNvSpPr/>
            <p:nvPr/>
          </p:nvSpPr>
          <p:spPr bwMode="auto">
            <a:xfrm>
              <a:off x="498633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3" name="Ellipse 582"/>
            <p:cNvSpPr/>
            <p:nvPr/>
          </p:nvSpPr>
          <p:spPr bwMode="auto">
            <a:xfrm>
              <a:off x="510540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4" name="Ellipse 583"/>
            <p:cNvSpPr/>
            <p:nvPr/>
          </p:nvSpPr>
          <p:spPr bwMode="auto">
            <a:xfrm>
              <a:off x="522763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5" name="Ellipse 584"/>
            <p:cNvSpPr/>
            <p:nvPr/>
          </p:nvSpPr>
          <p:spPr bwMode="auto">
            <a:xfrm>
              <a:off x="5348288" y="576580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6" name="Ellipse 585"/>
            <p:cNvSpPr/>
            <p:nvPr/>
          </p:nvSpPr>
          <p:spPr bwMode="auto">
            <a:xfrm>
              <a:off x="5470525" y="5765800"/>
              <a:ext cx="587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7" name="Ellipse 586"/>
            <p:cNvSpPr/>
            <p:nvPr/>
          </p:nvSpPr>
          <p:spPr bwMode="auto">
            <a:xfrm>
              <a:off x="5589588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8" name="Ellipse 587"/>
            <p:cNvSpPr/>
            <p:nvPr/>
          </p:nvSpPr>
          <p:spPr bwMode="auto">
            <a:xfrm>
              <a:off x="5708650" y="57658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9" name="Ellipse 588"/>
            <p:cNvSpPr/>
            <p:nvPr/>
          </p:nvSpPr>
          <p:spPr bwMode="auto">
            <a:xfrm>
              <a:off x="5830888" y="57658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0" name="Ellipse 589"/>
            <p:cNvSpPr/>
            <p:nvPr/>
          </p:nvSpPr>
          <p:spPr bwMode="auto">
            <a:xfrm>
              <a:off x="5951538" y="5765800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1" name="Ellipse 590"/>
            <p:cNvSpPr/>
            <p:nvPr/>
          </p:nvSpPr>
          <p:spPr bwMode="auto">
            <a:xfrm>
              <a:off x="4926013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2" name="Ellipse 591"/>
            <p:cNvSpPr/>
            <p:nvPr/>
          </p:nvSpPr>
          <p:spPr bwMode="auto">
            <a:xfrm>
              <a:off x="5048250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3" name="Ellipse 592"/>
            <p:cNvSpPr/>
            <p:nvPr/>
          </p:nvSpPr>
          <p:spPr bwMode="auto">
            <a:xfrm>
              <a:off x="5167313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4" name="Ellipse 593"/>
            <p:cNvSpPr/>
            <p:nvPr/>
          </p:nvSpPr>
          <p:spPr bwMode="auto">
            <a:xfrm>
              <a:off x="528637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5" name="Ellipse 594"/>
            <p:cNvSpPr/>
            <p:nvPr/>
          </p:nvSpPr>
          <p:spPr bwMode="auto">
            <a:xfrm>
              <a:off x="5408613" y="583723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6" name="Ellipse 595"/>
            <p:cNvSpPr/>
            <p:nvPr/>
          </p:nvSpPr>
          <p:spPr bwMode="auto">
            <a:xfrm>
              <a:off x="552767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7" name="Ellipse 596"/>
            <p:cNvSpPr/>
            <p:nvPr/>
          </p:nvSpPr>
          <p:spPr bwMode="auto">
            <a:xfrm>
              <a:off x="5649913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8" name="Ellipse 597"/>
            <p:cNvSpPr/>
            <p:nvPr/>
          </p:nvSpPr>
          <p:spPr bwMode="auto">
            <a:xfrm>
              <a:off x="5770563" y="583723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9" name="Ellipse 598"/>
            <p:cNvSpPr/>
            <p:nvPr/>
          </p:nvSpPr>
          <p:spPr bwMode="auto">
            <a:xfrm>
              <a:off x="5889625" y="5837238"/>
              <a:ext cx="61913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0" name="Ellipse 599"/>
            <p:cNvSpPr/>
            <p:nvPr/>
          </p:nvSpPr>
          <p:spPr bwMode="auto">
            <a:xfrm>
              <a:off x="4926013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1" name="Ellipse 600"/>
            <p:cNvSpPr/>
            <p:nvPr/>
          </p:nvSpPr>
          <p:spPr bwMode="auto">
            <a:xfrm>
              <a:off x="5048250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2" name="Ellipse 601"/>
            <p:cNvSpPr/>
            <p:nvPr/>
          </p:nvSpPr>
          <p:spPr bwMode="auto">
            <a:xfrm>
              <a:off x="5167313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3" name="Ellipse 602"/>
            <p:cNvSpPr/>
            <p:nvPr/>
          </p:nvSpPr>
          <p:spPr bwMode="auto">
            <a:xfrm>
              <a:off x="528637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4" name="Ellipse 603"/>
            <p:cNvSpPr/>
            <p:nvPr/>
          </p:nvSpPr>
          <p:spPr bwMode="auto">
            <a:xfrm>
              <a:off x="5408613" y="5327650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5" name="Ellipse 604"/>
            <p:cNvSpPr/>
            <p:nvPr/>
          </p:nvSpPr>
          <p:spPr bwMode="auto">
            <a:xfrm>
              <a:off x="552767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6" name="Ellipse 605"/>
            <p:cNvSpPr/>
            <p:nvPr/>
          </p:nvSpPr>
          <p:spPr bwMode="auto">
            <a:xfrm>
              <a:off x="5649913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7" name="Ellipse 606"/>
            <p:cNvSpPr/>
            <p:nvPr/>
          </p:nvSpPr>
          <p:spPr bwMode="auto">
            <a:xfrm>
              <a:off x="5770563" y="5327650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8" name="Ellipse 607"/>
            <p:cNvSpPr/>
            <p:nvPr/>
          </p:nvSpPr>
          <p:spPr bwMode="auto">
            <a:xfrm>
              <a:off x="5889625" y="5327650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9" name="Ellipse 608"/>
            <p:cNvSpPr/>
            <p:nvPr/>
          </p:nvSpPr>
          <p:spPr bwMode="auto">
            <a:xfrm>
              <a:off x="498633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0" name="Ellipse 609"/>
            <p:cNvSpPr/>
            <p:nvPr/>
          </p:nvSpPr>
          <p:spPr bwMode="auto">
            <a:xfrm>
              <a:off x="510540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1" name="Ellipse 610"/>
            <p:cNvSpPr/>
            <p:nvPr/>
          </p:nvSpPr>
          <p:spPr bwMode="auto">
            <a:xfrm>
              <a:off x="522763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2" name="Ellipse 611"/>
            <p:cNvSpPr/>
            <p:nvPr/>
          </p:nvSpPr>
          <p:spPr bwMode="auto">
            <a:xfrm>
              <a:off x="5348288" y="5400675"/>
              <a:ext cx="61912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3" name="Ellipse 612"/>
            <p:cNvSpPr/>
            <p:nvPr/>
          </p:nvSpPr>
          <p:spPr bwMode="auto">
            <a:xfrm>
              <a:off x="5470525" y="5400675"/>
              <a:ext cx="58738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4" name="Ellipse 613"/>
            <p:cNvSpPr/>
            <p:nvPr/>
          </p:nvSpPr>
          <p:spPr bwMode="auto">
            <a:xfrm>
              <a:off x="5589588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5" name="Ellipse 614"/>
            <p:cNvSpPr/>
            <p:nvPr/>
          </p:nvSpPr>
          <p:spPr bwMode="auto">
            <a:xfrm>
              <a:off x="5708650" y="5400675"/>
              <a:ext cx="61913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6" name="Ellipse 615"/>
            <p:cNvSpPr/>
            <p:nvPr/>
          </p:nvSpPr>
          <p:spPr bwMode="auto">
            <a:xfrm>
              <a:off x="5830888" y="5400675"/>
              <a:ext cx="60325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7" name="Ellipse 616"/>
            <p:cNvSpPr/>
            <p:nvPr/>
          </p:nvSpPr>
          <p:spPr bwMode="auto">
            <a:xfrm>
              <a:off x="5951538" y="5400675"/>
              <a:ext cx="58737" cy="7302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8" name="Ellipse 617"/>
            <p:cNvSpPr/>
            <p:nvPr/>
          </p:nvSpPr>
          <p:spPr bwMode="auto">
            <a:xfrm>
              <a:off x="4926013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9" name="Ellipse 618"/>
            <p:cNvSpPr/>
            <p:nvPr/>
          </p:nvSpPr>
          <p:spPr bwMode="auto">
            <a:xfrm>
              <a:off x="5048250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0" name="Ellipse 619"/>
            <p:cNvSpPr/>
            <p:nvPr/>
          </p:nvSpPr>
          <p:spPr bwMode="auto">
            <a:xfrm>
              <a:off x="5167313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1" name="Ellipse 620"/>
            <p:cNvSpPr/>
            <p:nvPr/>
          </p:nvSpPr>
          <p:spPr bwMode="auto">
            <a:xfrm>
              <a:off x="528637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2" name="Ellipse 621"/>
            <p:cNvSpPr/>
            <p:nvPr/>
          </p:nvSpPr>
          <p:spPr bwMode="auto">
            <a:xfrm>
              <a:off x="5408613" y="54737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3" name="Ellipse 622"/>
            <p:cNvSpPr/>
            <p:nvPr/>
          </p:nvSpPr>
          <p:spPr bwMode="auto">
            <a:xfrm>
              <a:off x="552767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4" name="Ellipse 623"/>
            <p:cNvSpPr/>
            <p:nvPr/>
          </p:nvSpPr>
          <p:spPr bwMode="auto">
            <a:xfrm>
              <a:off x="5649913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5" name="Ellipse 624"/>
            <p:cNvSpPr/>
            <p:nvPr/>
          </p:nvSpPr>
          <p:spPr bwMode="auto">
            <a:xfrm>
              <a:off x="5770563" y="54737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6" name="Ellipse 625"/>
            <p:cNvSpPr/>
            <p:nvPr/>
          </p:nvSpPr>
          <p:spPr bwMode="auto">
            <a:xfrm>
              <a:off x="5889625" y="54737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7" name="Ellipse 626"/>
            <p:cNvSpPr/>
            <p:nvPr/>
          </p:nvSpPr>
          <p:spPr bwMode="auto">
            <a:xfrm>
              <a:off x="498633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8" name="Ellipse 627"/>
            <p:cNvSpPr/>
            <p:nvPr/>
          </p:nvSpPr>
          <p:spPr bwMode="auto">
            <a:xfrm>
              <a:off x="510540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9" name="Ellipse 628"/>
            <p:cNvSpPr/>
            <p:nvPr/>
          </p:nvSpPr>
          <p:spPr bwMode="auto">
            <a:xfrm>
              <a:off x="522763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0" name="Ellipse 629"/>
            <p:cNvSpPr/>
            <p:nvPr/>
          </p:nvSpPr>
          <p:spPr bwMode="auto">
            <a:xfrm>
              <a:off x="5348288" y="5545138"/>
              <a:ext cx="61912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1" name="Ellipse 630"/>
            <p:cNvSpPr/>
            <p:nvPr/>
          </p:nvSpPr>
          <p:spPr bwMode="auto">
            <a:xfrm>
              <a:off x="5470525" y="5545138"/>
              <a:ext cx="58738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2" name="Ellipse 631"/>
            <p:cNvSpPr/>
            <p:nvPr/>
          </p:nvSpPr>
          <p:spPr bwMode="auto">
            <a:xfrm>
              <a:off x="5589588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3" name="Ellipse 632"/>
            <p:cNvSpPr/>
            <p:nvPr/>
          </p:nvSpPr>
          <p:spPr bwMode="auto">
            <a:xfrm>
              <a:off x="5708650" y="5545138"/>
              <a:ext cx="61913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4" name="Ellipse 633"/>
            <p:cNvSpPr/>
            <p:nvPr/>
          </p:nvSpPr>
          <p:spPr bwMode="auto">
            <a:xfrm>
              <a:off x="5830888" y="5545138"/>
              <a:ext cx="60325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5" name="Ellipse 634"/>
            <p:cNvSpPr/>
            <p:nvPr/>
          </p:nvSpPr>
          <p:spPr bwMode="auto">
            <a:xfrm>
              <a:off x="5951538" y="5545138"/>
              <a:ext cx="58737" cy="746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6" name="Ellipse 635"/>
            <p:cNvSpPr/>
            <p:nvPr/>
          </p:nvSpPr>
          <p:spPr bwMode="auto">
            <a:xfrm>
              <a:off x="4926013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7" name="Ellipse 636"/>
            <p:cNvSpPr/>
            <p:nvPr/>
          </p:nvSpPr>
          <p:spPr bwMode="auto">
            <a:xfrm>
              <a:off x="5048250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8" name="Ellipse 637"/>
            <p:cNvSpPr/>
            <p:nvPr/>
          </p:nvSpPr>
          <p:spPr bwMode="auto">
            <a:xfrm>
              <a:off x="5167313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9" name="Ellipse 638"/>
            <p:cNvSpPr/>
            <p:nvPr/>
          </p:nvSpPr>
          <p:spPr bwMode="auto">
            <a:xfrm>
              <a:off x="528637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0" name="Ellipse 639"/>
            <p:cNvSpPr/>
            <p:nvPr/>
          </p:nvSpPr>
          <p:spPr bwMode="auto">
            <a:xfrm>
              <a:off x="5408613" y="561975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1" name="Ellipse 640"/>
            <p:cNvSpPr/>
            <p:nvPr/>
          </p:nvSpPr>
          <p:spPr bwMode="auto">
            <a:xfrm>
              <a:off x="552767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2" name="Ellipse 641"/>
            <p:cNvSpPr/>
            <p:nvPr/>
          </p:nvSpPr>
          <p:spPr bwMode="auto">
            <a:xfrm>
              <a:off x="5649913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3" name="Ellipse 642"/>
            <p:cNvSpPr/>
            <p:nvPr/>
          </p:nvSpPr>
          <p:spPr bwMode="auto">
            <a:xfrm>
              <a:off x="5770563" y="561975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4" name="Ellipse 643"/>
            <p:cNvSpPr/>
            <p:nvPr/>
          </p:nvSpPr>
          <p:spPr bwMode="auto">
            <a:xfrm>
              <a:off x="5889625" y="561975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5" name="Ellipse 644"/>
            <p:cNvSpPr/>
            <p:nvPr/>
          </p:nvSpPr>
          <p:spPr bwMode="auto">
            <a:xfrm>
              <a:off x="498633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6" name="Ellipse 645"/>
            <p:cNvSpPr/>
            <p:nvPr/>
          </p:nvSpPr>
          <p:spPr bwMode="auto">
            <a:xfrm>
              <a:off x="510540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7" name="Ellipse 646"/>
            <p:cNvSpPr/>
            <p:nvPr/>
          </p:nvSpPr>
          <p:spPr bwMode="auto">
            <a:xfrm>
              <a:off x="522763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8" name="Ellipse 647"/>
            <p:cNvSpPr/>
            <p:nvPr/>
          </p:nvSpPr>
          <p:spPr bwMode="auto">
            <a:xfrm>
              <a:off x="5348288" y="569118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9" name="Ellipse 648"/>
            <p:cNvSpPr/>
            <p:nvPr/>
          </p:nvSpPr>
          <p:spPr bwMode="auto">
            <a:xfrm>
              <a:off x="5470525" y="569118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0" name="Ellipse 649"/>
            <p:cNvSpPr/>
            <p:nvPr/>
          </p:nvSpPr>
          <p:spPr bwMode="auto">
            <a:xfrm>
              <a:off x="5589588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1" name="Ellipse 650"/>
            <p:cNvSpPr/>
            <p:nvPr/>
          </p:nvSpPr>
          <p:spPr bwMode="auto">
            <a:xfrm>
              <a:off x="5708650" y="569118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2" name="Ellipse 651"/>
            <p:cNvSpPr/>
            <p:nvPr/>
          </p:nvSpPr>
          <p:spPr bwMode="auto">
            <a:xfrm>
              <a:off x="5830888" y="569118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3" name="Ellipse 652"/>
            <p:cNvSpPr/>
            <p:nvPr/>
          </p:nvSpPr>
          <p:spPr bwMode="auto">
            <a:xfrm>
              <a:off x="5951538" y="569118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4" name="Ellipse 653"/>
            <p:cNvSpPr/>
            <p:nvPr/>
          </p:nvSpPr>
          <p:spPr bwMode="auto">
            <a:xfrm>
              <a:off x="4926013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5" name="Ellipse 654"/>
            <p:cNvSpPr/>
            <p:nvPr/>
          </p:nvSpPr>
          <p:spPr bwMode="auto">
            <a:xfrm>
              <a:off x="5048250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6" name="Ellipse 655"/>
            <p:cNvSpPr/>
            <p:nvPr/>
          </p:nvSpPr>
          <p:spPr bwMode="auto">
            <a:xfrm>
              <a:off x="5167313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7" name="Ellipse 656"/>
            <p:cNvSpPr/>
            <p:nvPr/>
          </p:nvSpPr>
          <p:spPr bwMode="auto">
            <a:xfrm>
              <a:off x="528637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8" name="Ellipse 657"/>
            <p:cNvSpPr/>
            <p:nvPr/>
          </p:nvSpPr>
          <p:spPr bwMode="auto">
            <a:xfrm>
              <a:off x="5408613" y="5765800"/>
              <a:ext cx="61912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9" name="Ellipse 658"/>
            <p:cNvSpPr/>
            <p:nvPr/>
          </p:nvSpPr>
          <p:spPr bwMode="auto">
            <a:xfrm>
              <a:off x="552767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0" name="Ellipse 659"/>
            <p:cNvSpPr/>
            <p:nvPr/>
          </p:nvSpPr>
          <p:spPr bwMode="auto">
            <a:xfrm>
              <a:off x="5649913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1" name="Ellipse 660"/>
            <p:cNvSpPr/>
            <p:nvPr/>
          </p:nvSpPr>
          <p:spPr bwMode="auto">
            <a:xfrm>
              <a:off x="5770563" y="5765800"/>
              <a:ext cx="60325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2" name="Ellipse 661"/>
            <p:cNvSpPr/>
            <p:nvPr/>
          </p:nvSpPr>
          <p:spPr bwMode="auto">
            <a:xfrm>
              <a:off x="5889625" y="5765800"/>
              <a:ext cx="61913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3" name="Ellipse 662"/>
            <p:cNvSpPr/>
            <p:nvPr/>
          </p:nvSpPr>
          <p:spPr bwMode="auto">
            <a:xfrm>
              <a:off x="498633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4" name="Ellipse 663"/>
            <p:cNvSpPr/>
            <p:nvPr/>
          </p:nvSpPr>
          <p:spPr bwMode="auto">
            <a:xfrm>
              <a:off x="510540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5" name="Ellipse 664"/>
            <p:cNvSpPr/>
            <p:nvPr/>
          </p:nvSpPr>
          <p:spPr bwMode="auto">
            <a:xfrm>
              <a:off x="522763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6" name="Ellipse 665"/>
            <p:cNvSpPr/>
            <p:nvPr/>
          </p:nvSpPr>
          <p:spPr bwMode="auto">
            <a:xfrm>
              <a:off x="5348288" y="5837238"/>
              <a:ext cx="61912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7" name="Ellipse 666"/>
            <p:cNvSpPr/>
            <p:nvPr/>
          </p:nvSpPr>
          <p:spPr bwMode="auto">
            <a:xfrm>
              <a:off x="5470525" y="5837238"/>
              <a:ext cx="58738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8" name="Ellipse 667"/>
            <p:cNvSpPr/>
            <p:nvPr/>
          </p:nvSpPr>
          <p:spPr bwMode="auto">
            <a:xfrm>
              <a:off x="5589588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9" name="Ellipse 668"/>
            <p:cNvSpPr/>
            <p:nvPr/>
          </p:nvSpPr>
          <p:spPr bwMode="auto">
            <a:xfrm>
              <a:off x="5708650" y="5837238"/>
              <a:ext cx="61913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0" name="Ellipse 669"/>
            <p:cNvSpPr/>
            <p:nvPr/>
          </p:nvSpPr>
          <p:spPr bwMode="auto">
            <a:xfrm>
              <a:off x="5830888" y="5837238"/>
              <a:ext cx="60325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1" name="Ellipse 670"/>
            <p:cNvSpPr/>
            <p:nvPr/>
          </p:nvSpPr>
          <p:spPr bwMode="auto">
            <a:xfrm>
              <a:off x="5951538" y="5837238"/>
              <a:ext cx="58737" cy="714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2" name="Ellipse 671"/>
            <p:cNvSpPr/>
            <p:nvPr/>
          </p:nvSpPr>
          <p:spPr bwMode="auto">
            <a:xfrm>
              <a:off x="5649913" y="5183188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3" name="Ellipse 672"/>
            <p:cNvSpPr/>
            <p:nvPr/>
          </p:nvSpPr>
          <p:spPr bwMode="auto">
            <a:xfrm>
              <a:off x="5951538" y="5183188"/>
              <a:ext cx="58737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4" name="Ellipse 673"/>
            <p:cNvSpPr/>
            <p:nvPr/>
          </p:nvSpPr>
          <p:spPr bwMode="auto">
            <a:xfrm>
              <a:off x="5770563" y="4894263"/>
              <a:ext cx="60325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5" name="Ellipse 674"/>
            <p:cNvSpPr/>
            <p:nvPr/>
          </p:nvSpPr>
          <p:spPr bwMode="auto">
            <a:xfrm>
              <a:off x="5048250" y="525462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6" name="Ellipse 675"/>
            <p:cNvSpPr/>
            <p:nvPr/>
          </p:nvSpPr>
          <p:spPr bwMode="auto">
            <a:xfrm>
              <a:off x="5227638" y="4819650"/>
              <a:ext cx="58737" cy="746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7" name="Ellipse 676"/>
            <p:cNvSpPr/>
            <p:nvPr/>
          </p:nvSpPr>
          <p:spPr bwMode="auto">
            <a:xfrm>
              <a:off x="5167313" y="5254625"/>
              <a:ext cx="61912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8" name="Ellipse 677"/>
            <p:cNvSpPr/>
            <p:nvPr/>
          </p:nvSpPr>
          <p:spPr bwMode="auto">
            <a:xfrm>
              <a:off x="5227638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79" name="Ellipse 678"/>
            <p:cNvSpPr/>
            <p:nvPr/>
          </p:nvSpPr>
          <p:spPr bwMode="auto">
            <a:xfrm>
              <a:off x="5527675" y="5254625"/>
              <a:ext cx="61913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0" name="Ellipse 679"/>
            <p:cNvSpPr/>
            <p:nvPr/>
          </p:nvSpPr>
          <p:spPr bwMode="auto">
            <a:xfrm>
              <a:off x="5467350" y="4748213"/>
              <a:ext cx="60325" cy="698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1" name="Ellipse 680"/>
            <p:cNvSpPr/>
            <p:nvPr/>
          </p:nvSpPr>
          <p:spPr bwMode="auto">
            <a:xfrm>
              <a:off x="5348288" y="5183188"/>
              <a:ext cx="61912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2" name="Ellipse 681"/>
            <p:cNvSpPr/>
            <p:nvPr/>
          </p:nvSpPr>
          <p:spPr bwMode="auto">
            <a:xfrm>
              <a:off x="5770563" y="5254625"/>
              <a:ext cx="60325" cy="73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3" name="Ellipse 682"/>
            <p:cNvSpPr/>
            <p:nvPr/>
          </p:nvSpPr>
          <p:spPr bwMode="auto">
            <a:xfrm>
              <a:off x="4926013" y="4965700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4" name="Ellipse 683"/>
            <p:cNvSpPr/>
            <p:nvPr/>
          </p:nvSpPr>
          <p:spPr bwMode="auto">
            <a:xfrm>
              <a:off x="4986338" y="5111750"/>
              <a:ext cx="61912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5" name="Ellipse 684"/>
            <p:cNvSpPr/>
            <p:nvPr/>
          </p:nvSpPr>
          <p:spPr bwMode="auto">
            <a:xfrm>
              <a:off x="5046663" y="4676775"/>
              <a:ext cx="58737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6" name="Ellipse 685"/>
            <p:cNvSpPr/>
            <p:nvPr/>
          </p:nvSpPr>
          <p:spPr bwMode="auto">
            <a:xfrm>
              <a:off x="5346700" y="4965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7" name="Ellipse 686"/>
            <p:cNvSpPr/>
            <p:nvPr/>
          </p:nvSpPr>
          <p:spPr bwMode="auto">
            <a:xfrm>
              <a:off x="5589588" y="5037138"/>
              <a:ext cx="60325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8" name="Ellipse 687"/>
            <p:cNvSpPr/>
            <p:nvPr/>
          </p:nvSpPr>
          <p:spPr bwMode="auto">
            <a:xfrm>
              <a:off x="5470525" y="5183188"/>
              <a:ext cx="58738" cy="714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89" name="Ellipse 688"/>
            <p:cNvSpPr/>
            <p:nvPr/>
          </p:nvSpPr>
          <p:spPr bwMode="auto">
            <a:xfrm>
              <a:off x="5708650" y="5037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90" name="Ellipse 689"/>
            <p:cNvSpPr/>
            <p:nvPr/>
          </p:nvSpPr>
          <p:spPr bwMode="auto">
            <a:xfrm>
              <a:off x="5829300" y="4676775"/>
              <a:ext cx="60325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91" name="Ellipse 690"/>
            <p:cNvSpPr/>
            <p:nvPr/>
          </p:nvSpPr>
          <p:spPr bwMode="auto">
            <a:xfrm>
              <a:off x="5889625" y="4965700"/>
              <a:ext cx="61913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92" name="Ellipse 691"/>
            <p:cNvSpPr/>
            <p:nvPr/>
          </p:nvSpPr>
          <p:spPr bwMode="auto">
            <a:xfrm>
              <a:off x="5105400" y="5037138"/>
              <a:ext cx="61913" cy="746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93" name="Flèche courbée vers le haut 3"/>
            <p:cNvSpPr>
              <a:spLocks noChangeArrowheads="1"/>
            </p:cNvSpPr>
            <p:nvPr/>
          </p:nvSpPr>
          <p:spPr bwMode="auto">
            <a:xfrm flipV="1">
              <a:off x="4625956" y="4347225"/>
              <a:ext cx="844797" cy="403249"/>
            </a:xfrm>
            <a:prstGeom prst="curvedUpArrow">
              <a:avLst>
                <a:gd name="adj1" fmla="val 33316"/>
                <a:gd name="adj2" fmla="val 71995"/>
                <a:gd name="adj3" fmla="val 30509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 dirty="0"/>
            </a:p>
          </p:txBody>
        </p:sp>
        <p:sp>
          <p:nvSpPr>
            <p:cNvPr id="694" name="Rectangle 4" descr="Grands carreaux"/>
            <p:cNvSpPr>
              <a:spLocks noChangeArrowheads="1"/>
            </p:cNvSpPr>
            <p:nvPr/>
          </p:nvSpPr>
          <p:spPr bwMode="auto">
            <a:xfrm>
              <a:off x="5168626" y="4168775"/>
              <a:ext cx="661983" cy="3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Font typeface="Wingdings" charset="0"/>
                <a:buNone/>
              </a:pPr>
              <a:r>
                <a:rPr lang="en-US" sz="1600" b="1" dirty="0">
                  <a:sym typeface="Wingdings" charset="0"/>
                </a:rPr>
                <a:t>C</a:t>
              </a:r>
            </a:p>
          </p:txBody>
        </p:sp>
        <p:sp>
          <p:nvSpPr>
            <p:cNvPr id="695" name="Rectangle 694"/>
            <p:cNvSpPr/>
            <p:nvPr/>
          </p:nvSpPr>
          <p:spPr bwMode="auto">
            <a:xfrm>
              <a:off x="4546600" y="4268788"/>
              <a:ext cx="481013" cy="523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97" name="ZoneTexte 696"/>
          <p:cNvSpPr txBox="1">
            <a:spLocks noChangeArrowheads="1"/>
          </p:cNvSpPr>
          <p:nvPr/>
        </p:nvSpPr>
        <p:spPr bwMode="auto">
          <a:xfrm>
            <a:off x="2982292" y="6478936"/>
            <a:ext cx="300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latin typeface="+mn-lt"/>
                <a:cs typeface="Times New Roman" charset="0"/>
              </a:rPr>
              <a:t>More details in: A. </a:t>
            </a:r>
            <a:r>
              <a:rPr lang="en-US" sz="1200" dirty="0">
                <a:latin typeface="+mn-lt"/>
                <a:cs typeface="Times New Roman" charset="0"/>
              </a:rPr>
              <a:t>Michon</a:t>
            </a:r>
            <a:r>
              <a:rPr lang="en-US" sz="1200" dirty="0">
                <a:latin typeface="+mn-lt"/>
                <a:cs typeface="Times New Roman" charset="0"/>
              </a:rPr>
              <a:t> </a:t>
            </a:r>
            <a:r>
              <a:rPr lang="en-US" sz="1200" i="1" dirty="0">
                <a:latin typeface="+mn-lt"/>
                <a:cs typeface="Times New Roman" charset="0"/>
              </a:rPr>
              <a:t>et al.</a:t>
            </a:r>
            <a:r>
              <a:rPr lang="en-US" sz="1200" dirty="0">
                <a:latin typeface="+mn-lt"/>
                <a:cs typeface="Times New Roman" charset="0"/>
              </a:rPr>
              <a:t>, APL (2010)</a:t>
            </a:r>
          </a:p>
        </p:txBody>
      </p:sp>
      <p:pic>
        <p:nvPicPr>
          <p:cNvPr id="699" name="Picture 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96" y="1052399"/>
            <a:ext cx="2405063" cy="1017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00" name="Connecteur droit avec flèche 699"/>
          <p:cNvCxnSpPr/>
          <p:nvPr/>
        </p:nvCxnSpPr>
        <p:spPr>
          <a:xfrm flipV="1">
            <a:off x="6309692" y="2008869"/>
            <a:ext cx="305889" cy="25962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0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96" grpId="0" animBg="1"/>
      <p:bldP spid="7" grpId="0"/>
      <p:bldP spid="8" grpId="0" animBg="1"/>
      <p:bldP spid="9" grpId="0" animBg="1"/>
      <p:bldP spid="10" grpId="0" animBg="1"/>
      <p:bldP spid="14" grpId="0" animBg="1"/>
      <p:bldP spid="15" grpId="0" animBg="1"/>
      <p:bldP spid="30" grpId="0" animBg="1"/>
      <p:bldP spid="31" grpId="0"/>
      <p:bldP spid="32" grpId="0"/>
      <p:bldP spid="33" grpId="0"/>
      <p:bldP spid="34" grpId="0" animBg="1"/>
      <p:bldP spid="38" grpId="0"/>
      <p:bldP spid="44" grpId="0"/>
      <p:bldP spid="6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43" y="1274133"/>
            <a:ext cx="2873306" cy="217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Chemical vapor deposition on </a:t>
            </a:r>
            <a:r>
              <a:rPr lang="en-US" dirty="0" smtClean="0">
                <a:latin typeface="+mn-lt"/>
              </a:rPr>
              <a:t>SiC</a:t>
            </a:r>
            <a:endParaRPr lang="en-US" dirty="0">
              <a:latin typeface="+mn-lt"/>
            </a:endParaRPr>
          </a:p>
        </p:txBody>
      </p:sp>
      <p:sp>
        <p:nvSpPr>
          <p:cNvPr id="8" name="ZoneTexte 14"/>
          <p:cNvSpPr txBox="1">
            <a:spLocks noChangeArrowheads="1"/>
          </p:cNvSpPr>
          <p:nvPr/>
        </p:nvSpPr>
        <p:spPr bwMode="auto">
          <a:xfrm>
            <a:off x="7128491" y="1608685"/>
            <a:ext cx="14036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+mn-lt"/>
                <a:cs typeface="Arial" charset="0"/>
              </a:rPr>
              <a:t>ARPES</a:t>
            </a:r>
            <a:endParaRPr lang="en-US" sz="1400" dirty="0">
              <a:latin typeface="+mn-lt"/>
              <a:cs typeface="Arial" charset="0"/>
            </a:endParaRPr>
          </a:p>
        </p:txBody>
      </p:sp>
      <p:pic>
        <p:nvPicPr>
          <p:cNvPr id="9" name="Picture 2" descr="P:\Métrologie Quantique\Ehq_Manip\CRHEA\CRHEA_12_159_3\BIG\Article\Version soumise\AfterReview\Resoumission\Final-version_cor\fig7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73" y="2068429"/>
            <a:ext cx="2257587" cy="25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778680" y="4602124"/>
            <a:ext cx="2098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MLG n</a:t>
            </a:r>
            <a:r>
              <a:rPr lang="en-US" baseline="-25000" dirty="0" smtClean="0"/>
              <a:t>s</a:t>
            </a:r>
            <a:r>
              <a:rPr lang="en-US" b="0" i="0" dirty="0" smtClean="0">
                <a:ea typeface="ＭＳ ゴシック"/>
                <a:cs typeface="ＭＳ ゴシック"/>
              </a:rPr>
              <a:t>≈</a:t>
            </a:r>
            <a:r>
              <a:rPr lang="en-US" dirty="0" smtClean="0"/>
              <a:t>1x10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59313" y="4996809"/>
            <a:ext cx="19682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BLG n</a:t>
            </a:r>
            <a:r>
              <a:rPr lang="en-US" baseline="-25000" dirty="0" smtClean="0"/>
              <a:t>s</a:t>
            </a:r>
            <a:r>
              <a:rPr lang="en-US" b="0" i="0" dirty="0" smtClean="0">
                <a:ea typeface="ＭＳ ゴシック"/>
                <a:cs typeface="ＭＳ ゴシック"/>
              </a:rPr>
              <a:t>≈</a:t>
            </a:r>
            <a:r>
              <a:rPr lang="en-US" dirty="0" smtClean="0"/>
              <a:t>3x10</a:t>
            </a:r>
            <a:r>
              <a:rPr lang="en-US" baseline="30000" dirty="0" smtClean="0"/>
              <a:t>12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06" y="1296031"/>
            <a:ext cx="2217338" cy="20806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1202" y="2248083"/>
            <a:ext cx="160286" cy="180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onnecteur droit 14"/>
          <p:cNvCxnSpPr>
            <a:stCxn id="13" idx="1"/>
            <a:endCxn id="4" idx="1"/>
          </p:cNvCxnSpPr>
          <p:nvPr/>
        </p:nvCxnSpPr>
        <p:spPr>
          <a:xfrm flipH="1">
            <a:off x="273949" y="2338447"/>
            <a:ext cx="1267253" cy="3179463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3" idx="3"/>
          </p:cNvCxnSpPr>
          <p:nvPr/>
        </p:nvCxnSpPr>
        <p:spPr>
          <a:xfrm>
            <a:off x="1701488" y="2338447"/>
            <a:ext cx="4490661" cy="2747948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014375"/>
              </p:ext>
            </p:extLst>
          </p:nvPr>
        </p:nvGraphicFramePr>
        <p:xfrm>
          <a:off x="273949" y="4413010"/>
          <a:ext cx="59182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Document" r:id="rId6" imgW="5918200" imgH="2209800" progId="Word.Document.12">
                  <p:embed/>
                </p:oleObj>
              </mc:Choice>
              <mc:Fallback>
                <p:oleObj name="Document" r:id="rId6" imgW="5918200" imgH="220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3949" y="4413010"/>
                        <a:ext cx="591820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853459" y="6292485"/>
            <a:ext cx="2808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latin typeface="+mn-lt"/>
                <a:cs typeface="Arial" charset="0"/>
              </a:rPr>
              <a:t>Atomic Force Microscopy</a:t>
            </a:r>
            <a:endParaRPr lang="en-US" sz="1600" dirty="0">
              <a:latin typeface="+mn-lt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2306" y="6210283"/>
            <a:ext cx="232923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Low energy electron microscopy</a:t>
            </a:r>
            <a:endParaRPr lang="en-US" sz="1600" dirty="0"/>
          </a:p>
        </p:txBody>
      </p:sp>
      <p:cxnSp>
        <p:nvCxnSpPr>
          <p:cNvPr id="27" name="Connecteur droit 26"/>
          <p:cNvCxnSpPr/>
          <p:nvPr/>
        </p:nvCxnSpPr>
        <p:spPr>
          <a:xfrm>
            <a:off x="4330454" y="6162292"/>
            <a:ext cx="1869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6499573" y="1296031"/>
            <a:ext cx="0" cy="514430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587948" y="6141436"/>
            <a:ext cx="2483873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More details in: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Jabakhanji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et al.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PRB (2014)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5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11" grpId="0"/>
      <p:bldP spid="13" grpId="0" animBg="1"/>
      <p:bldP spid="7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Chemical vapor deposition on </a:t>
            </a:r>
            <a:r>
              <a:rPr lang="en-US" dirty="0" smtClean="0">
                <a:latin typeface="+mn-lt"/>
              </a:rPr>
              <a:t>SiC</a:t>
            </a:r>
            <a:endParaRPr lang="en-US" dirty="0">
              <a:latin typeface="+mn-lt"/>
            </a:endParaRPr>
          </a:p>
        </p:txBody>
      </p:sp>
      <p:sp>
        <p:nvSpPr>
          <p:cNvPr id="8" name="ZoneTexte 14"/>
          <p:cNvSpPr txBox="1">
            <a:spLocks noChangeArrowheads="1"/>
          </p:cNvSpPr>
          <p:nvPr/>
        </p:nvSpPr>
        <p:spPr bwMode="auto">
          <a:xfrm>
            <a:off x="7128491" y="1608685"/>
            <a:ext cx="14036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+mn-lt"/>
                <a:cs typeface="Arial" charset="0"/>
              </a:rPr>
              <a:t>ARPES</a:t>
            </a:r>
            <a:endParaRPr lang="en-US" sz="1400" dirty="0">
              <a:latin typeface="+mn-lt"/>
              <a:cs typeface="Arial" charset="0"/>
            </a:endParaRPr>
          </a:p>
        </p:txBody>
      </p:sp>
      <p:pic>
        <p:nvPicPr>
          <p:cNvPr id="9" name="Picture 2" descr="P:\Métrologie Quantique\Ehq_Manip\CRHEA\CRHEA_12_159_3\BIG\Article\Version soumise\AfterReview\Resoumission\Final-version_cor\fig7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73" y="2068429"/>
            <a:ext cx="2257587" cy="25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778680" y="4602124"/>
            <a:ext cx="2098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MLG n</a:t>
            </a:r>
            <a:r>
              <a:rPr lang="en-US" baseline="-25000" dirty="0" smtClean="0"/>
              <a:t>s</a:t>
            </a:r>
            <a:r>
              <a:rPr lang="en-US" b="0" i="0" dirty="0" smtClean="0">
                <a:ea typeface="ＭＳ ゴシック"/>
                <a:cs typeface="ＭＳ ゴシック"/>
              </a:rPr>
              <a:t>≈</a:t>
            </a:r>
            <a:r>
              <a:rPr lang="en-US" dirty="0" smtClean="0"/>
              <a:t>1x10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59313" y="4996809"/>
            <a:ext cx="19682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BLG n</a:t>
            </a:r>
            <a:r>
              <a:rPr lang="en-US" baseline="-25000" dirty="0" smtClean="0"/>
              <a:t>s</a:t>
            </a:r>
            <a:r>
              <a:rPr lang="en-US" b="0" i="0" dirty="0" smtClean="0">
                <a:ea typeface="ＭＳ ゴシック"/>
                <a:cs typeface="ＭＳ ゴシック"/>
              </a:rPr>
              <a:t>≈</a:t>
            </a:r>
            <a:r>
              <a:rPr lang="en-US" dirty="0" smtClean="0"/>
              <a:t>3x10</a:t>
            </a:r>
            <a:r>
              <a:rPr lang="en-US" baseline="30000" dirty="0" smtClean="0"/>
              <a:t>12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6" y="1296031"/>
            <a:ext cx="2217338" cy="20806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1202" y="2248083"/>
            <a:ext cx="160286" cy="180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6499573" y="1296031"/>
            <a:ext cx="0" cy="514430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152418" y="3594950"/>
            <a:ext cx="3089290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+mn-lt"/>
              </a:rPr>
              <a:t>Low contact resistance (&lt; 1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>
                <a:latin typeface="+mn-lt"/>
              </a:rPr>
              <a:t>)</a:t>
            </a:r>
            <a:endParaRPr lang="en-US" sz="1800" dirty="0">
              <a:latin typeface="+mn-lt"/>
            </a:endParaRPr>
          </a:p>
          <a:p>
            <a:pPr algn="ctr" eaLnBrk="1" hangingPunct="1"/>
            <a:r>
              <a:rPr lang="en-US" sz="1800" dirty="0">
                <a:latin typeface="+mn-lt"/>
              </a:rPr>
              <a:t>essential in accurate measurements</a:t>
            </a:r>
          </a:p>
        </p:txBody>
      </p:sp>
      <p:sp>
        <p:nvSpPr>
          <p:cNvPr id="26" name="ZoneTexte 29"/>
          <p:cNvSpPr txBox="1">
            <a:spLocks noChangeArrowheads="1"/>
          </p:cNvSpPr>
          <p:nvPr/>
        </p:nvSpPr>
        <p:spPr bwMode="auto">
          <a:xfrm>
            <a:off x="2970543" y="1064173"/>
            <a:ext cx="320956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latin typeface="+mn-lt"/>
                <a:cs typeface="Arial" charset="0"/>
              </a:rPr>
              <a:t> Hall bar of 420 </a:t>
            </a:r>
            <a:r>
              <a:rPr lang="en-US" sz="2000" dirty="0">
                <a:latin typeface="+mn-lt"/>
                <a:cs typeface="Arial" charset="0"/>
              </a:rPr>
              <a:t>μ</a:t>
            </a:r>
            <a:r>
              <a:rPr lang="en-US" sz="2000" dirty="0">
                <a:latin typeface="+mn-lt"/>
                <a:cs typeface="Zapf Dingbats" charset="0"/>
                <a:sym typeface="Zapf Dingbats" charset="0"/>
              </a:rPr>
              <a:t>m</a:t>
            </a:r>
            <a:r>
              <a:rPr lang="en-US" sz="2000" dirty="0">
                <a:latin typeface="+mn-lt"/>
                <a:cs typeface="Zapf Dingbats" charset="0"/>
                <a:sym typeface="Zapf Dingbats" charset="0"/>
              </a:rPr>
              <a:t> x 100 </a:t>
            </a:r>
            <a:r>
              <a:rPr lang="en-US" sz="2000" dirty="0">
                <a:latin typeface="+mn-lt"/>
                <a:cs typeface="Arial" charset="0"/>
              </a:rPr>
              <a:t>μ</a:t>
            </a:r>
            <a:r>
              <a:rPr lang="en-US" sz="2000" dirty="0">
                <a:latin typeface="+mn-lt"/>
                <a:cs typeface="Zapf Dingbats" charset="0"/>
                <a:sym typeface="Zapf Dingbats" charset="0"/>
              </a:rPr>
              <a:t>m</a:t>
            </a:r>
            <a:r>
              <a:rPr lang="en-US" sz="2000" dirty="0">
                <a:latin typeface="+mn-lt"/>
                <a:cs typeface="Zapf Dingbats" charset="0"/>
                <a:sym typeface="Zapf Dingbats" charset="0"/>
              </a:rPr>
              <a:t>  </a:t>
            </a:r>
            <a:endParaRPr lang="en-US" sz="2000" dirty="0">
              <a:latin typeface="+mn-lt"/>
              <a:cs typeface="Arial" charset="0"/>
            </a:endParaRPr>
          </a:p>
        </p:txBody>
      </p:sp>
      <p:pic>
        <p:nvPicPr>
          <p:cNvPr id="31" name="Image 649" descr="Sample3D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6" y="5109087"/>
            <a:ext cx="2598757" cy="114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86"/>
          <p:cNvSpPr>
            <a:spLocks noChangeArrowheads="1"/>
          </p:cNvSpPr>
          <p:nvPr/>
        </p:nvSpPr>
        <p:spPr bwMode="auto">
          <a:xfrm>
            <a:off x="201725" y="4604543"/>
            <a:ext cx="283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Arial Unicode MS" charset="0"/>
                <a:sym typeface="Wingdings" charset="0"/>
              </a:rPr>
              <a:t>500°C annealing + P(MMA-MAA)/ZEP520A</a:t>
            </a:r>
          </a:p>
          <a:p>
            <a:pPr algn="ctr"/>
            <a:r>
              <a:rPr lang="en-US" sz="1200" dirty="0">
                <a:cs typeface="Arial Unicode MS" charset="0"/>
                <a:sym typeface="Wingdings" charset="0"/>
              </a:rPr>
              <a:t>(no illumination)</a:t>
            </a:r>
            <a:endParaRPr lang="en-US" sz="1200" dirty="0">
              <a:cs typeface="Arial Unicode MS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09686" y="6304252"/>
            <a:ext cx="222885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Lara-Avila S.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Adv. Mat. (2011)</a:t>
            </a:r>
          </a:p>
        </p:txBody>
      </p:sp>
      <p:grpSp>
        <p:nvGrpSpPr>
          <p:cNvPr id="52" name="Grouper 51"/>
          <p:cNvGrpSpPr/>
          <p:nvPr/>
        </p:nvGrpSpPr>
        <p:grpSpPr>
          <a:xfrm>
            <a:off x="3003459" y="3932205"/>
            <a:ext cx="3454633" cy="2625923"/>
            <a:chOff x="6389548" y="4332447"/>
            <a:chExt cx="4084320" cy="2895600"/>
          </a:xfrm>
        </p:grpSpPr>
        <p:pic>
          <p:nvPicPr>
            <p:cNvPr id="17" name="Image 16" descr="Magneto-R-1215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548" y="4332447"/>
              <a:ext cx="4084320" cy="2895600"/>
            </a:xfrm>
            <a:prstGeom prst="rect">
              <a:avLst/>
            </a:prstGeom>
          </p:spPr>
        </p:pic>
        <p:sp>
          <p:nvSpPr>
            <p:cNvPr id="28" name="Text Box 345"/>
            <p:cNvSpPr txBox="1">
              <a:spLocks noChangeArrowheads="1"/>
            </p:cNvSpPr>
            <p:nvPr/>
          </p:nvSpPr>
          <p:spPr bwMode="auto">
            <a:xfrm>
              <a:off x="8185254" y="5263196"/>
              <a:ext cx="1788296" cy="61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500" dirty="0" smtClean="0"/>
                <a:t>n</a:t>
              </a:r>
              <a:r>
                <a:rPr lang="en-US" sz="1500" baseline="-25000" dirty="0" smtClean="0"/>
                <a:t>s</a:t>
              </a:r>
              <a:r>
                <a:rPr lang="en-US" sz="1500" dirty="0" smtClean="0"/>
                <a:t>=3.2x10</a:t>
              </a:r>
              <a:r>
                <a:rPr lang="en-US" sz="1500" baseline="30000" dirty="0" smtClean="0"/>
                <a:t>11</a:t>
              </a:r>
              <a:r>
                <a:rPr lang="en-US" sz="1500" dirty="0" smtClean="0"/>
                <a:t> cm</a:t>
              </a:r>
              <a:r>
                <a:rPr lang="en-US" sz="1500" baseline="30000" dirty="0" smtClean="0"/>
                <a:t>-2</a:t>
              </a:r>
            </a:p>
            <a:p>
              <a:pPr algn="ctr">
                <a:defRPr/>
              </a:pPr>
              <a:r>
                <a:rPr lang="en-US" sz="1500" dirty="0" smtClean="0"/>
                <a:t>µ=3800 cm</a:t>
              </a:r>
              <a:r>
                <a:rPr lang="en-US" sz="1500" baseline="30000" dirty="0" smtClean="0"/>
                <a:t>2</a:t>
              </a:r>
              <a:r>
                <a:rPr lang="en-US" sz="1500" dirty="0" smtClean="0"/>
                <a:t>V</a:t>
              </a:r>
              <a:r>
                <a:rPr lang="en-US" sz="1500" baseline="30000" dirty="0" smtClean="0"/>
                <a:t>-1</a:t>
              </a:r>
              <a:r>
                <a:rPr lang="en-US" sz="1500" dirty="0" smtClean="0"/>
                <a:t>s</a:t>
              </a:r>
              <a:r>
                <a:rPr lang="en-US" sz="1500" baseline="30000" dirty="0" smtClean="0"/>
                <a:t>-1</a:t>
              </a:r>
              <a:endParaRPr lang="en-US" sz="1500" baseline="30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961732" y="4578917"/>
              <a:ext cx="328428" cy="4225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Connecteur droit 5"/>
          <p:cNvCxnSpPr>
            <a:stCxn id="13" idx="0"/>
            <a:endCxn id="19" idx="0"/>
          </p:cNvCxnSpPr>
          <p:nvPr/>
        </p:nvCxnSpPr>
        <p:spPr>
          <a:xfrm flipV="1">
            <a:off x="1621345" y="1491156"/>
            <a:ext cx="3064302" cy="7569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13" idx="2"/>
            <a:endCxn id="19" idx="2"/>
          </p:cNvCxnSpPr>
          <p:nvPr/>
        </p:nvCxnSpPr>
        <p:spPr>
          <a:xfrm>
            <a:off x="1621345" y="2428811"/>
            <a:ext cx="3064302" cy="78316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381" descr="P:\Métrologie Quantique\Ehq_Manip\Rebeca\PosterHMF21\PartII-Fig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61" y="1491156"/>
            <a:ext cx="2263172" cy="1720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46662" dir="2115817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 flipV="1">
            <a:off x="4685647" y="3061737"/>
            <a:ext cx="0" cy="493712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4685647" y="3061737"/>
            <a:ext cx="485228" cy="493712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4002892" y="3061737"/>
            <a:ext cx="682755" cy="493712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792483" y="4065934"/>
            <a:ext cx="165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Chemical gate</a:t>
            </a:r>
            <a:endParaRPr lang="en-US" sz="2000" dirty="0"/>
          </a:p>
        </p:txBody>
      </p:sp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b="6897"/>
          <a:stretch>
            <a:fillRect/>
          </a:stretch>
        </p:blipFill>
        <p:spPr bwMode="auto">
          <a:xfrm>
            <a:off x="7269961" y="5863509"/>
            <a:ext cx="174307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59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6" descr="PartII-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01725"/>
            <a:ext cx="374491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1074"/>
          <p:cNvSpPr txBox="1">
            <a:spLocks noChangeArrowheads="1"/>
          </p:cNvSpPr>
          <p:nvPr/>
        </p:nvSpPr>
        <p:spPr bwMode="auto">
          <a:xfrm>
            <a:off x="250825" y="6237288"/>
            <a:ext cx="424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F. 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Lafont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, R. 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Ribeiro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-Palau </a:t>
            </a:r>
            <a:r>
              <a:rPr lang="en-US" sz="1200" i="1" dirty="0" smtClean="0">
                <a:solidFill>
                  <a:srgbClr val="7F7F7F"/>
                </a:solidFill>
                <a:latin typeface="+mn-lt"/>
              </a:rPr>
              <a:t>et al.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, Nature 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Comms</a:t>
            </a:r>
            <a:r>
              <a:rPr lang="en-US" sz="1200" dirty="0" smtClean="0">
                <a:solidFill>
                  <a:srgbClr val="7F7F7F"/>
                </a:solidFill>
                <a:latin typeface="+mn-lt"/>
              </a:rPr>
              <a:t>. (2015)</a:t>
            </a:r>
            <a:endParaRPr lang="en-US" sz="1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44575" y="2325688"/>
            <a:ext cx="287338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4575" y="4775200"/>
            <a:ext cx="287338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44575" y="1246188"/>
            <a:ext cx="28733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140200" y="4025900"/>
            <a:ext cx="5003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9848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Longitudinal resistance or quantization parameter</a:t>
            </a:r>
          </a:p>
        </p:txBody>
      </p:sp>
      <p:pic>
        <p:nvPicPr>
          <p:cNvPr id="19" name="Image 18" descr="Capture d’écran 2014-11-23 à 19.1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08500"/>
            <a:ext cx="137953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4498975" y="4581525"/>
            <a:ext cx="168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Coupling factor: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172450" y="4613275"/>
            <a:ext cx="723900" cy="4000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/>
              <a:t>-0.67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7308850" y="4797425"/>
            <a:ext cx="79216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5550353" y="5867400"/>
            <a:ext cx="2775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+mn-lt"/>
              </a:rPr>
              <a:t>To preserve 1x10</a:t>
            </a:r>
            <a:r>
              <a:rPr lang="en-US" sz="1800" baseline="30000" dirty="0">
                <a:latin typeface="+mn-lt"/>
              </a:rPr>
              <a:t>-9 </a:t>
            </a:r>
            <a:r>
              <a:rPr lang="en-US" sz="1800" dirty="0">
                <a:latin typeface="+mn-lt"/>
              </a:rPr>
              <a:t>accuracy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35600" y="5229225"/>
            <a:ext cx="1226173" cy="3693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cs typeface="Arial Unicode MS"/>
              </a:rPr>
              <a:t>R</a:t>
            </a:r>
            <a:r>
              <a:rPr lang="en-US" baseline="-25000" dirty="0" smtClean="0">
                <a:cs typeface="Arial Unicode MS"/>
              </a:rPr>
              <a:t>xx</a:t>
            </a:r>
            <a:r>
              <a:rPr lang="en-US" dirty="0" smtClean="0">
                <a:ea typeface="ＭＳ ゴシック"/>
                <a:cs typeface="Arial Unicode MS"/>
              </a:rPr>
              <a:t>≤ 20 </a:t>
            </a:r>
            <a:r>
              <a:rPr lang="en-US" dirty="0" smtClean="0">
                <a:latin typeface="Symbol" charset="2"/>
                <a:ea typeface="ＭＳ ゴシック"/>
                <a:cs typeface="Symbol" charset="2"/>
              </a:rPr>
              <a:t>mW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971550" y="5495925"/>
            <a:ext cx="29527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5" idx="1"/>
          </p:cNvCxnSpPr>
          <p:nvPr/>
        </p:nvCxnSpPr>
        <p:spPr>
          <a:xfrm flipH="1">
            <a:off x="4067176" y="5413891"/>
            <a:ext cx="1368424" cy="3123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140200" y="1146175"/>
            <a:ext cx="5003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9848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 Unicode MS"/>
              </a:rPr>
              <a:t>Accurate Hall resistance measurements</a:t>
            </a:r>
          </a:p>
        </p:txBody>
      </p:sp>
      <p:sp>
        <p:nvSpPr>
          <p:cNvPr id="26643" name="ZoneTexte 33"/>
          <p:cNvSpPr txBox="1">
            <a:spLocks noChangeArrowheads="1"/>
          </p:cNvSpPr>
          <p:nvPr/>
        </p:nvSpPr>
        <p:spPr bwMode="auto">
          <a:xfrm>
            <a:off x="2195513" y="3429000"/>
            <a:ext cx="73354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 smtClean="0">
                <a:latin typeface="+mn-lt"/>
                <a:cs typeface="Arial" charset="0"/>
              </a:rPr>
              <a:t>T</a:t>
            </a:r>
            <a:r>
              <a:rPr lang="en-US" sz="1400" dirty="0" smtClean="0">
                <a:latin typeface="+mn-lt"/>
                <a:cs typeface="Arial" charset="0"/>
              </a:rPr>
              <a:t>=1.3 K</a:t>
            </a: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457200" y="18588"/>
            <a:ext cx="8229600" cy="84170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Resistance quantization</a:t>
            </a:r>
            <a:endParaRPr lang="en-US" dirty="0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73515" y="2440599"/>
            <a:ext cx="328428" cy="4225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644" name="Grouper 15"/>
          <p:cNvGrpSpPr>
            <a:grpSpLocks/>
          </p:cNvGrpSpPr>
          <p:nvPr/>
        </p:nvGrpSpPr>
        <p:grpSpPr bwMode="auto">
          <a:xfrm>
            <a:off x="4284663" y="1587104"/>
            <a:ext cx="4541837" cy="2043502"/>
            <a:chOff x="1662219" y="2296212"/>
            <a:chExt cx="4541817" cy="2043477"/>
          </a:xfrm>
        </p:grpSpPr>
        <p:pic>
          <p:nvPicPr>
            <p:cNvPr id="35" name="Picture 1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180" y="3131623"/>
              <a:ext cx="796921" cy="728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648" name="ZoneTexte 3"/>
            <p:cNvSpPr txBox="1">
              <a:spLocks noChangeArrowheads="1"/>
            </p:cNvSpPr>
            <p:nvPr/>
          </p:nvSpPr>
          <p:spPr bwMode="auto">
            <a:xfrm>
              <a:off x="1818019" y="3966040"/>
              <a:ext cx="1018223" cy="27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+mn-lt"/>
                </a:rPr>
                <a:t>GaAs</a:t>
              </a:r>
              <a:r>
                <a:rPr lang="en-US" sz="1200" dirty="0">
                  <a:latin typeface="+mn-lt"/>
                </a:rPr>
                <a:t>/</a:t>
              </a:r>
              <a:r>
                <a:rPr lang="en-US" sz="1200" dirty="0">
                  <a:latin typeface="+mn-lt"/>
                </a:rPr>
                <a:t>AlGaAs</a:t>
              </a:r>
              <a:endParaRPr lang="en-US" sz="1200" dirty="0">
                <a:latin typeface="+mn-lt"/>
              </a:endParaRPr>
            </a:p>
          </p:txBody>
        </p:sp>
        <p:pic>
          <p:nvPicPr>
            <p:cNvPr id="26649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440" y="3372201"/>
              <a:ext cx="1235596" cy="48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0" name="ZoneTexte 18"/>
            <p:cNvSpPr txBox="1">
              <a:spLocks noChangeArrowheads="1"/>
            </p:cNvSpPr>
            <p:nvPr/>
          </p:nvSpPr>
          <p:spPr bwMode="auto">
            <a:xfrm>
              <a:off x="5155935" y="3966040"/>
              <a:ext cx="804799" cy="27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+mn-lt"/>
                </a:rPr>
                <a:t>Graphene</a:t>
              </a:r>
              <a:r>
                <a:rPr lang="en-US" sz="1200" dirty="0">
                  <a:latin typeface="+mn-lt"/>
                </a:rPr>
                <a:t> </a:t>
              </a:r>
            </a:p>
          </p:txBody>
        </p:sp>
        <p:sp>
          <p:nvSpPr>
            <p:cNvPr id="26651" name="ZoneTexte 19"/>
            <p:cNvSpPr txBox="1">
              <a:spLocks noChangeArrowheads="1"/>
            </p:cNvSpPr>
            <p:nvPr/>
          </p:nvSpPr>
          <p:spPr bwMode="auto">
            <a:xfrm>
              <a:off x="3450017" y="3878030"/>
              <a:ext cx="967253" cy="46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latin typeface="+mn-lt"/>
                </a:rPr>
                <a:t>100 </a:t>
              </a:r>
              <a:r>
                <a:rPr lang="en-US" sz="1200" dirty="0">
                  <a:latin typeface="Symbol" charset="2"/>
                  <a:cs typeface="Symbol" charset="2"/>
                </a:rPr>
                <a:t>W</a:t>
              </a:r>
              <a:r>
                <a:rPr lang="en-US" sz="1200" dirty="0">
                  <a:latin typeface="+mn-lt"/>
                </a:rPr>
                <a:t> </a:t>
              </a:r>
            </a:p>
            <a:p>
              <a:pPr algn="ctr" eaLnBrk="1" hangingPunct="1"/>
              <a:r>
                <a:rPr lang="en-US" sz="1200" dirty="0">
                  <a:latin typeface="+mn-lt"/>
                </a:rPr>
                <a:t>wire resistor </a:t>
              </a:r>
            </a:p>
          </p:txBody>
        </p:sp>
        <p:sp>
          <p:nvSpPr>
            <p:cNvPr id="26652" name="Rectangle 5"/>
            <p:cNvSpPr>
              <a:spLocks noChangeArrowheads="1"/>
            </p:cNvSpPr>
            <p:nvPr/>
          </p:nvSpPr>
          <p:spPr bwMode="auto">
            <a:xfrm>
              <a:off x="2927903" y="3382579"/>
              <a:ext cx="453968" cy="27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/>
                <a:t>r</a:t>
              </a:r>
              <a:r>
                <a:rPr lang="en-US" sz="1200" baseline="-25000" dirty="0"/>
                <a:t>GaAs</a:t>
              </a:r>
              <a:endParaRPr lang="en-US" sz="1200" dirty="0"/>
            </a:p>
          </p:txBody>
        </p:sp>
        <p:sp>
          <p:nvSpPr>
            <p:cNvPr id="26653" name="ZoneTexte 22"/>
            <p:cNvSpPr txBox="1">
              <a:spLocks noChangeArrowheads="1"/>
            </p:cNvSpPr>
            <p:nvPr/>
          </p:nvSpPr>
          <p:spPr bwMode="auto">
            <a:xfrm>
              <a:off x="1662219" y="2296212"/>
              <a:ext cx="4461371" cy="7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+mn-lt"/>
                </a:rPr>
                <a:t>Indirect comparisons of </a:t>
              </a:r>
              <a:r>
                <a:rPr lang="en-US" sz="1400" i="1" dirty="0">
                  <a:latin typeface="+mn-lt"/>
                </a:rPr>
                <a:t>R</a:t>
              </a:r>
              <a:r>
                <a:rPr lang="en-US" sz="1400" baseline="-25000" dirty="0">
                  <a:latin typeface="+mn-lt"/>
                </a:rPr>
                <a:t>H-G</a:t>
              </a:r>
              <a:r>
                <a:rPr lang="en-US" sz="1400" dirty="0">
                  <a:latin typeface="+mn-lt"/>
                </a:rPr>
                <a:t> with the resistance of a </a:t>
              </a:r>
              <a:r>
                <a:rPr lang="en-US" sz="1400" dirty="0" err="1">
                  <a:latin typeface="+mn-lt"/>
                </a:rPr>
                <a:t>GaAs</a:t>
              </a:r>
              <a:r>
                <a:rPr lang="en-US" sz="1400" dirty="0">
                  <a:latin typeface="+mn-lt"/>
                </a:rPr>
                <a:t>-QHRS (LEP514)</a:t>
              </a:r>
              <a:r>
                <a:rPr lang="en-US" sz="1400" i="1" dirty="0">
                  <a:latin typeface="+mn-lt"/>
                </a:rPr>
                <a:t> via</a:t>
              </a:r>
              <a:r>
                <a:rPr lang="en-US" sz="1400" dirty="0">
                  <a:latin typeface="+mn-lt"/>
                </a:rPr>
                <a:t> an intermediate room-temperature 100 </a:t>
              </a:r>
              <a:r>
                <a:rPr lang="en-US" sz="1400" dirty="0">
                  <a:latin typeface="Symbol" charset="2"/>
                  <a:cs typeface="Symbol" charset="2"/>
                </a:rPr>
                <a:t>W</a:t>
              </a:r>
              <a:r>
                <a:rPr lang="en-US" sz="1400" dirty="0">
                  <a:latin typeface="+mn-lt"/>
                </a:rPr>
                <a:t> resistor, using a cryogenic current comparator bridge. </a:t>
              </a:r>
            </a:p>
          </p:txBody>
        </p:sp>
        <p:sp>
          <p:nvSpPr>
            <p:cNvPr id="26654" name="Rectangle 5"/>
            <p:cNvSpPr>
              <a:spLocks noChangeArrowheads="1"/>
            </p:cNvSpPr>
            <p:nvPr/>
          </p:nvSpPr>
          <p:spPr bwMode="auto">
            <a:xfrm>
              <a:off x="4376030" y="3381656"/>
              <a:ext cx="495747" cy="27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r</a:t>
              </a:r>
              <a:r>
                <a:rPr lang="en-US" sz="1200" baseline="-25000"/>
                <a:t>Graph</a:t>
              </a:r>
              <a:endParaRPr lang="en-US" sz="1200"/>
            </a:p>
          </p:txBody>
        </p:sp>
        <p:pic>
          <p:nvPicPr>
            <p:cNvPr id="26655" name="Image 24" descr="100Oh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114" y="3131361"/>
              <a:ext cx="759803" cy="72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Double flèche horizontale 24"/>
          <p:cNvSpPr>
            <a:spLocks noChangeArrowheads="1"/>
          </p:cNvSpPr>
          <p:nvPr/>
        </p:nvSpPr>
        <p:spPr bwMode="auto">
          <a:xfrm flipH="1" flipV="1">
            <a:off x="5416550" y="2674775"/>
            <a:ext cx="700125" cy="349087"/>
          </a:xfrm>
          <a:prstGeom prst="leftRightArrow">
            <a:avLst>
              <a:gd name="adj1" fmla="val 50000"/>
              <a:gd name="adj2" fmla="val 2494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8" name="Double flèche horizontale 24"/>
          <p:cNvSpPr>
            <a:spLocks noChangeArrowheads="1"/>
          </p:cNvSpPr>
          <p:nvPr/>
        </p:nvSpPr>
        <p:spPr bwMode="auto">
          <a:xfrm flipH="1" flipV="1">
            <a:off x="6965199" y="2708715"/>
            <a:ext cx="625699" cy="315146"/>
          </a:xfrm>
          <a:prstGeom prst="leftRightArrow">
            <a:avLst>
              <a:gd name="adj1" fmla="val 50000"/>
              <a:gd name="adj2" fmla="val 2494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9" name="ZoneTexte 38"/>
          <p:cNvSpPr txBox="1"/>
          <p:nvPr/>
        </p:nvSpPr>
        <p:spPr>
          <a:xfrm>
            <a:off x="3461258" y="1137304"/>
            <a:ext cx="530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</a:t>
            </a:r>
            <a:r>
              <a:rPr lang="en-US" sz="1400" smtClean="0">
                <a:cs typeface="Symbol" charset="2"/>
              </a:rPr>
              <a:t>s.d.</a:t>
            </a:r>
            <a:endParaRPr lang="en-US" sz="1400">
              <a:cs typeface="Symbol" charset="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3850" y="1052513"/>
            <a:ext cx="3743325" cy="1152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 Box 345"/>
          <p:cNvSpPr txBox="1">
            <a:spLocks noChangeArrowheads="1"/>
          </p:cNvSpPr>
          <p:nvPr/>
        </p:nvSpPr>
        <p:spPr bwMode="auto">
          <a:xfrm>
            <a:off x="7516996" y="315934"/>
            <a:ext cx="146706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smtClean="0"/>
              <a:t>n</a:t>
            </a:r>
            <a:r>
              <a:rPr lang="en-US" sz="1500" baseline="-25000" smtClean="0"/>
              <a:t>s</a:t>
            </a:r>
            <a:r>
              <a:rPr lang="en-US" sz="1500" smtClean="0"/>
              <a:t>=3.2x10</a:t>
            </a:r>
            <a:r>
              <a:rPr lang="en-US" sz="1500" baseline="30000" smtClean="0"/>
              <a:t>11</a:t>
            </a:r>
            <a:r>
              <a:rPr lang="en-US" sz="1500" smtClean="0"/>
              <a:t> cm</a:t>
            </a:r>
            <a:r>
              <a:rPr lang="en-US" sz="1500" baseline="30000" smtClean="0"/>
              <a:t>-2</a:t>
            </a:r>
            <a:endParaRPr lang="en-US" sz="1500" baseline="30000"/>
          </a:p>
        </p:txBody>
      </p:sp>
    </p:spTree>
    <p:extLst>
      <p:ext uri="{BB962C8B-B14F-4D97-AF65-F5344CB8AC3E}">
        <p14:creationId xmlns:p14="http://schemas.microsoft.com/office/powerpoint/2010/main" val="96111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1" grpId="0"/>
      <p:bldP spid="5" grpId="0" animBg="1"/>
      <p:bldP spid="22" grpId="1"/>
      <p:bldP spid="4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 cmpd="sng">
          <a:solidFill>
            <a:srgbClr val="FF0000"/>
          </a:solidFill>
          <a:headEnd type="none" w="lg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5864</TotalTime>
  <Words>1302</Words>
  <Application>Microsoft Macintosh PowerPoint</Application>
  <PresentationFormat>Présentation à l'écran (4:3)</PresentationFormat>
  <Paragraphs>236</Paragraphs>
  <Slides>21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Thème Office</vt:lpstr>
      <vt:lpstr>Image bitmap</vt:lpstr>
      <vt:lpstr>Document</vt:lpstr>
      <vt:lpstr>Equation</vt:lpstr>
      <vt:lpstr>…quation</vt:lpstr>
      <vt:lpstr>CVD graphene for quantum metrology</vt:lpstr>
      <vt:lpstr>Electrical resistance standard</vt:lpstr>
      <vt:lpstr>Outline</vt:lpstr>
      <vt:lpstr>Graphene as an electrical resistance standard</vt:lpstr>
      <vt:lpstr>Graphene QHRS timeline</vt:lpstr>
      <vt:lpstr>Chemical vapor deposition on SiC</vt:lpstr>
      <vt:lpstr>Chemical vapor deposition on SiC</vt:lpstr>
      <vt:lpstr>Chemical vapor deposition on SiC</vt:lpstr>
      <vt:lpstr>Présentation PowerPoint</vt:lpstr>
      <vt:lpstr>Présentation PowerPoint</vt:lpstr>
      <vt:lpstr>Présentation PowerPoint</vt:lpstr>
      <vt:lpstr>Présentation PowerPoint</vt:lpstr>
      <vt:lpstr>Chemical vapor deposition on SiC</vt:lpstr>
      <vt:lpstr>Chemical vapor deposition on SiC</vt:lpstr>
      <vt:lpstr>Quantum Hall effect in CVD graphene on SiC</vt:lpstr>
      <vt:lpstr>Breakdown current</vt:lpstr>
      <vt:lpstr>Temperature effects</vt:lpstr>
      <vt:lpstr>Graphene vs GaAs/AlGaAs</vt:lpstr>
      <vt:lpstr>Conclusions </vt:lpstr>
      <vt:lpstr>Quantum Metrology group - LNE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Graphene dethrones GaAs/AlGaAs from electrical resistance standards </dc:title>
  <dc:creator>Rebeca  Ribeiro</dc:creator>
  <cp:lastModifiedBy>Rebeca  Ribeiro</cp:lastModifiedBy>
  <cp:revision>121</cp:revision>
  <dcterms:created xsi:type="dcterms:W3CDTF">2015-05-24T11:28:51Z</dcterms:created>
  <dcterms:modified xsi:type="dcterms:W3CDTF">2015-05-29T06:53:55Z</dcterms:modified>
</cp:coreProperties>
</file>