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344" r:id="rId3"/>
    <p:sldId id="394" r:id="rId4"/>
    <p:sldId id="395" r:id="rId5"/>
    <p:sldId id="342" r:id="rId6"/>
    <p:sldId id="374" r:id="rId7"/>
    <p:sldId id="372" r:id="rId8"/>
    <p:sldId id="385" r:id="rId9"/>
    <p:sldId id="375" r:id="rId10"/>
    <p:sldId id="373" r:id="rId11"/>
    <p:sldId id="382" r:id="rId12"/>
    <p:sldId id="376" r:id="rId13"/>
    <p:sldId id="377" r:id="rId14"/>
    <p:sldId id="379" r:id="rId15"/>
    <p:sldId id="384" r:id="rId16"/>
    <p:sldId id="389" r:id="rId17"/>
    <p:sldId id="391" r:id="rId18"/>
    <p:sldId id="383" r:id="rId19"/>
    <p:sldId id="392" r:id="rId20"/>
    <p:sldId id="359" r:id="rId21"/>
    <p:sldId id="360" r:id="rId22"/>
    <p:sldId id="390" r:id="rId23"/>
    <p:sldId id="358" r:id="rId24"/>
    <p:sldId id="345" r:id="rId25"/>
    <p:sldId id="361" r:id="rId26"/>
    <p:sldId id="364" r:id="rId27"/>
    <p:sldId id="365" r:id="rId28"/>
    <p:sldId id="369" r:id="rId29"/>
    <p:sldId id="366" r:id="rId30"/>
    <p:sldId id="393" r:id="rId31"/>
    <p:sldId id="357" r:id="rId32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rgbClr val="000000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ECFF"/>
    <a:srgbClr val="0066FF"/>
    <a:srgbClr val="FFCC00"/>
    <a:srgbClr val="FF9933"/>
    <a:srgbClr val="0033CC"/>
    <a:srgbClr val="FF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3" autoAdjust="0"/>
    <p:restoredTop sz="94028" autoAdjust="0"/>
  </p:normalViewPr>
  <p:slideViewPr>
    <p:cSldViewPr snapToGrid="0">
      <p:cViewPr varScale="1">
        <p:scale>
          <a:sx n="79" d="100"/>
          <a:sy n="79" d="100"/>
        </p:scale>
        <p:origin x="-1325" y="-67"/>
      </p:cViewPr>
      <p:guideLst>
        <p:guide orient="horz" pos="1256"/>
        <p:guide pos="3167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40CA36-4B50-4FEB-B71F-7EC63C8EDE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651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ED4B89-9898-4CDC-8BA4-913592692FD6}" type="slidenum">
              <a:rPr lang="en-CA"/>
              <a:pPr eaLnBrk="1" hangingPunct="1"/>
              <a:t>1</a:t>
            </a:fld>
            <a:endParaRPr lang="en-CA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z="900" dirty="0" smtClean="0"/>
              <a:t>Electron effective mass in an ultra-high mobility GaAs/</a:t>
            </a:r>
            <a:r>
              <a:rPr lang="en-CA" sz="900" dirty="0" err="1" smtClean="0"/>
              <a:t>AlGaAs</a:t>
            </a:r>
            <a:r>
              <a:rPr lang="en-CA" sz="900" dirty="0" smtClean="0"/>
              <a:t> quantum well </a:t>
            </a:r>
            <a:br>
              <a:rPr lang="en-CA" sz="900" dirty="0" smtClean="0"/>
            </a:br>
            <a:r>
              <a:rPr lang="en-CA" sz="900" dirty="0" smtClean="0"/>
              <a:t>from MIRO and EPR experiment on DPPH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900" i="1" dirty="0" smtClean="0">
                <a:solidFill>
                  <a:schemeClr val="tx2"/>
                </a:solidFill>
              </a:rPr>
              <a:t>MIROs as a presize tool to study electron effective mass</a:t>
            </a:r>
            <a:endParaRPr lang="en-CA" sz="9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 smtClean="0"/>
              <a:t> </a:t>
            </a:r>
            <a:r>
              <a:rPr lang="en-US" sz="900" b="1" i="0" dirty="0" smtClean="0"/>
              <a:t>Joan </a:t>
            </a:r>
            <a:r>
              <a:rPr lang="en-US" sz="900" b="1" i="0" dirty="0" err="1" smtClean="0"/>
              <a:t>Miró</a:t>
            </a:r>
            <a:r>
              <a:rPr lang="en-US" sz="900" b="1" i="0" dirty="0" smtClean="0"/>
              <a:t> </a:t>
            </a:r>
            <a:r>
              <a:rPr lang="en-US" sz="900" i="0" dirty="0" smtClean="0"/>
              <a:t>(1893-1983) - famous Spanish artist</a:t>
            </a:r>
          </a:p>
          <a:p>
            <a:pPr eaLnBrk="1" hangingPunct="1"/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r>
              <a:rPr lang="en-CA" sz="1100" dirty="0" err="1" smtClean="0"/>
              <a:t>m_MIRO</a:t>
            </a:r>
            <a:r>
              <a:rPr lang="en-CA" sz="1100" dirty="0" smtClean="0"/>
              <a:t>=0.059 was reported</a:t>
            </a: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19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20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21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u="sng" dirty="0" smtClean="0"/>
              <a:t>D:\QuantumNanolab\2014\Z1-MIRO\OPJ Files\</a:t>
            </a:r>
            <a:r>
              <a:rPr lang="en-US" u="sng" dirty="0" err="1" smtClean="0"/>
              <a:t>QuantumCodesmCalculation.OPJ</a:t>
            </a:r>
            <a:r>
              <a:rPr lang="en-US" u="sng" dirty="0" smtClean="0"/>
              <a:t>*(Graph1)</a:t>
            </a:r>
            <a:endParaRPr lang="en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22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u="sng" dirty="0" smtClean="0"/>
              <a:t>D:\QuantumNanolab\2014\Z1-MIRO\OPJ Files\</a:t>
            </a:r>
            <a:r>
              <a:rPr lang="en-US" u="sng" dirty="0" err="1" smtClean="0"/>
              <a:t>QuantumCodesmCalculation.OPJ</a:t>
            </a:r>
            <a:r>
              <a:rPr lang="en-US" u="sng" dirty="0" smtClean="0"/>
              <a:t>*(Graph1)</a:t>
            </a:r>
            <a:endParaRPr lang="en-CA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23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24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25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dirty="0" err="1" smtClean="0"/>
              <a:t>MIROs&amp;SdH</a:t>
            </a:r>
            <a:r>
              <a:rPr lang="en-CA" baseline="0" dirty="0" smtClean="0"/>
              <a:t> D:\QuantumNanolab\2014\Z1-MIRO\OPJ Files\</a:t>
            </a:r>
            <a:r>
              <a:rPr lang="en-CA" baseline="0" dirty="0" err="1" smtClean="0"/>
              <a:t>CalculatingMfromDPPH&amp;MIRO.OPJ</a:t>
            </a:r>
            <a:r>
              <a:rPr lang="en-CA" baseline="0" dirty="0" smtClean="0"/>
              <a:t>*(Graph11)</a:t>
            </a:r>
            <a:endParaRPr lang="en-CA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26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27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dirty="0" smtClean="0"/>
              <a:t>D:\QuantumNanolab\2014\Z1-MIRO\Calculating M from DPPH&amp;MIRO.OPJ*(Graph1)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28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29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dirty="0" smtClean="0"/>
              <a:t>D:\QuantumNanolab\2014\Z1-MIRO\OPJ Files\</a:t>
            </a:r>
            <a:r>
              <a:rPr lang="en-CA" dirty="0" err="1" smtClean="0"/>
              <a:t>CalculatingMfromDPPH&amp;MIRO.OPJ</a:t>
            </a:r>
            <a:r>
              <a:rPr lang="en-CA" dirty="0" smtClean="0"/>
              <a:t>*(Graph15)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55" indent="-2911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4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6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184" indent="-23290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02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820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639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457" indent="-2329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62C52-5A12-4ABE-9CEB-7683E61C0A9B}" type="slidenum">
              <a:rPr lang="en-CA"/>
              <a:pPr eaLnBrk="1" hangingPunct="1"/>
              <a:t>30</a:t>
            </a:fld>
            <a:endParaRPr lang="en-CA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2909" indent="-232909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1000" dirty="0"/>
              <a:t>In this talk I will share our experience in stabilizing a particular kind of devices – lateral </a:t>
            </a:r>
            <a:r>
              <a:rPr lang="en-US" sz="1000" dirty="0" err="1"/>
              <a:t>SiGe</a:t>
            </a:r>
            <a:r>
              <a:rPr lang="en-US" sz="1000" dirty="0"/>
              <a:t> QDs.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2909" indent="-232909"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1000" dirty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r>
              <a:rPr lang="en-CA" sz="1100" dirty="0" smtClean="0"/>
              <a:t>m*</a:t>
            </a:r>
            <a:r>
              <a:rPr lang="en-CA" sz="1100" baseline="0" dirty="0" smtClean="0"/>
              <a:t> engineering ….   What matters how precisely and reliably we measure</a:t>
            </a:r>
          </a:p>
          <a:p>
            <a:pPr defTabSz="931637">
              <a:defRPr/>
            </a:pPr>
            <a:r>
              <a:rPr lang="en-CA" sz="1100" baseline="0" dirty="0" smtClean="0"/>
              <a:t>Can MIRO be used to precisely measure m* in small fields? </a:t>
            </a: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r>
              <a:rPr lang="en-CA" sz="1100" dirty="0" smtClean="0"/>
              <a:t>Unfortunately we cannot faithfully measure CR in so high-mobility samples in low B</a:t>
            </a: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r>
              <a:rPr lang="en-CA" sz="1100" dirty="0" smtClean="0"/>
              <a:t>Retardation effects may effect MPR position</a:t>
            </a:r>
          </a:p>
          <a:p>
            <a:pPr defTabSz="931637">
              <a:defRPr/>
            </a:pPr>
            <a:r>
              <a:rPr lang="en-CA" sz="1100" dirty="0" smtClean="0"/>
              <a:t>CR simply does not work in such high mobility samples</a:t>
            </a: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>
              <a:defRPr/>
            </a:pPr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CA36-4B50-4FEB-B71F-7EC63C8EDECE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60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B70B2-C696-41B4-B11A-B3ABA28FB84E}" type="datetime1">
              <a:rPr lang="en-US" smtClean="0"/>
              <a:t>5/27/2015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9C4C-6FE3-4038-B759-439A1688AC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90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0ACF8-AAD7-4B8B-BFB1-E68F6A220540}" type="datetime1">
              <a:rPr lang="en-US" smtClean="0"/>
              <a:t>5/27/2015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EFC6-D30D-44EF-BDFE-00863B14B2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52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65113"/>
            <a:ext cx="2060575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325" y="265113"/>
            <a:ext cx="6032500" cy="5861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C606-A9E4-45F3-9A30-467A85E09691}" type="datetime1">
              <a:rPr lang="en-US" smtClean="0"/>
              <a:t>5/27/2015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3841-7703-4182-AC86-A7BBF3DC193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49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D87C1-6781-42CF-A3A0-2D0416E54E74}" type="datetime1">
              <a:rPr lang="en-US" smtClean="0"/>
              <a:t>5/27/2015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C0AB-9476-4645-AD1B-F98F157707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95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6AEB8-376A-4221-8B46-E48905607542}" type="datetime1">
              <a:rPr lang="en-US" smtClean="0"/>
              <a:t>5/27/2015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CAE2-4F15-4EF8-98DC-ECAC07431F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53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81035-CDC6-41F6-9FDB-D0AC7CEFCC49}" type="datetime1">
              <a:rPr lang="en-US" smtClean="0"/>
              <a:t>5/27/2015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39D5-DA5A-4494-8955-BC5FF40E33C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7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B32CB-8DD9-4141-915A-90D1A9CA8482}" type="datetime1">
              <a:rPr lang="en-US" smtClean="0"/>
              <a:t>5/27/2015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4C603-987B-46B1-9AB0-4C1F4A03B9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21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BB4F-C30A-4CBE-AB69-D4BE60684CD5}" type="datetime1">
              <a:rPr lang="en-US" smtClean="0"/>
              <a:t>5/27/2015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E1753-2A4E-4E6A-8F30-523691631E0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9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0A692-0354-4A6B-A76D-DC5B07345A53}" type="datetime1">
              <a:rPr lang="en-US" smtClean="0"/>
              <a:t>5/27/2015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E1616-2478-462E-BAEF-034F871372C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66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52616-4586-4594-BBA7-D5FA0B144E46}" type="datetime1">
              <a:rPr lang="en-US" smtClean="0"/>
              <a:t>5/27/2015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0B38B-B869-4DCF-B85E-EEEE09A958B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87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0BE0D-4DED-4BB4-B48A-0F1C1F9E8714}" type="datetime1">
              <a:rPr lang="en-US" smtClean="0"/>
              <a:t>5/27/2015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99A0F-F0A3-41F7-B2D1-7BB3424541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88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150813" y="133350"/>
            <a:ext cx="8867775" cy="6562725"/>
          </a:xfrm>
          <a:prstGeom prst="roundRect">
            <a:avLst>
              <a:gd name="adj" fmla="val 3231"/>
            </a:avLst>
          </a:prstGeom>
          <a:solidFill>
            <a:srgbClr val="969696">
              <a:alpha val="80000"/>
            </a:srgbClr>
          </a:solidFill>
          <a:ln w="12700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24375">
              <a:defRPr/>
            </a:pPr>
            <a:endParaRPr lang="es-ES" sz="8900" b="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325" y="265113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D618A06C-3541-479F-BB04-13DE8ECD6135}" type="datetime1">
              <a:rPr lang="en-US" smtClean="0"/>
              <a:t>5/27/2015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13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648025-1CB6-4056-B4CD-91D168C6FD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6.xml"/><Relationship Id="rId7" Type="http://schemas.openxmlformats.org/officeDocument/2006/relationships/image" Target="../media/image3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6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CAcQjRw&amp;url=http://prabhatkr.deviantart.com/art/Smoking-gun-244860002&amp;ei=IN5cVYTfJ4XOsAXE5oHgAw&amp;bvm=bv.93756505,d.cWc&amp;psig=AFQjCNG2sJd3WtiRBvdbdlbtLHzwT9RorA&amp;ust=143223590794652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RC-top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"/>
          <a:stretch>
            <a:fillRect/>
          </a:stretch>
        </p:blipFill>
        <p:spPr bwMode="auto">
          <a:xfrm>
            <a:off x="0" y="0"/>
            <a:ext cx="9132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187450" y="184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2052" name="Picture 8" descr="20060_ims_en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37" r="43100" b="17624"/>
          <a:stretch>
            <a:fillRect/>
          </a:stretch>
        </p:blipFill>
        <p:spPr bwMode="auto">
          <a:xfrm>
            <a:off x="101490" y="6185659"/>
            <a:ext cx="24415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57"/>
          <p:cNvSpPr txBox="1">
            <a:spLocks noChangeArrowheads="1"/>
          </p:cNvSpPr>
          <p:nvPr/>
        </p:nvSpPr>
        <p:spPr bwMode="auto">
          <a:xfrm>
            <a:off x="1448132" y="2487519"/>
            <a:ext cx="67335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b="0" dirty="0" smtClean="0"/>
              <a:t>Sergei Studenikin, Geof Aers, and Andy Sachrajda</a:t>
            </a:r>
          </a:p>
          <a:p>
            <a:pPr lvl="0" algn="ctr" eaLnBrk="1" hangingPunct="1"/>
            <a:endParaRPr lang="en-US" sz="600" b="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0" algn="ctr" eaLnBrk="1" hangingPunct="1"/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National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</a:rPr>
              <a:t>Research Council of Canada, Ottawa,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</a:rPr>
              <a:t>Canada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Rectangle 59"/>
          <p:cNvSpPr>
            <a:spLocks noChangeArrowheads="1"/>
          </p:cNvSpPr>
          <p:nvPr/>
        </p:nvSpPr>
        <p:spPr bwMode="auto">
          <a:xfrm>
            <a:off x="1187450" y="184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058" name="Rectangle 60"/>
          <p:cNvSpPr>
            <a:spLocks noChangeArrowheads="1"/>
          </p:cNvSpPr>
          <p:nvPr/>
        </p:nvSpPr>
        <p:spPr bwMode="auto">
          <a:xfrm>
            <a:off x="150496" y="1387475"/>
            <a:ext cx="8878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CA" sz="2200" dirty="0" smtClean="0"/>
              <a:t>Electron </a:t>
            </a:r>
            <a:r>
              <a:rPr lang="en-CA" sz="2200" dirty="0"/>
              <a:t>effective mass in an ultra-high </a:t>
            </a:r>
            <a:r>
              <a:rPr lang="en-CA" sz="2200" dirty="0" smtClean="0"/>
              <a:t>mobility </a:t>
            </a:r>
            <a:r>
              <a:rPr lang="en-CA" sz="2200" dirty="0" err="1" smtClean="0"/>
              <a:t>GaAs</a:t>
            </a:r>
            <a:r>
              <a:rPr lang="en-CA" sz="2200" dirty="0" smtClean="0"/>
              <a:t>/</a:t>
            </a:r>
            <a:r>
              <a:rPr lang="en-CA" sz="2200" dirty="0" err="1" smtClean="0"/>
              <a:t>AlGaAs</a:t>
            </a:r>
            <a:r>
              <a:rPr lang="en-CA" sz="2200" dirty="0" smtClean="0"/>
              <a:t> </a:t>
            </a:r>
            <a:r>
              <a:rPr lang="en-CA" sz="2200" dirty="0"/>
              <a:t>quantum well </a:t>
            </a:r>
            <a:r>
              <a:rPr lang="en-CA" sz="2200" dirty="0" smtClean="0"/>
              <a:t>from </a:t>
            </a:r>
            <a:r>
              <a:rPr lang="en-CA" sz="2200" dirty="0"/>
              <a:t>MIRO and EPR experiment on </a:t>
            </a:r>
            <a:r>
              <a:rPr lang="en-CA" sz="2200" dirty="0" smtClean="0"/>
              <a:t>DPPH</a:t>
            </a:r>
            <a:r>
              <a:rPr lang="it-IT" sz="2200" i="1" dirty="0" smtClean="0">
                <a:solidFill>
                  <a:schemeClr val="tx2"/>
                </a:solidFill>
              </a:rPr>
              <a:t> </a:t>
            </a:r>
            <a:endParaRPr lang="en-US" sz="2200" i="1" dirty="0">
              <a:solidFill>
                <a:schemeClr val="tx2"/>
              </a:solidFill>
            </a:endParaRPr>
          </a:p>
        </p:txBody>
      </p:sp>
      <p:sp>
        <p:nvSpPr>
          <p:cNvPr id="31" name="Text Box 57"/>
          <p:cNvSpPr txBox="1">
            <a:spLocks noChangeArrowheads="1"/>
          </p:cNvSpPr>
          <p:nvPr/>
        </p:nvSpPr>
        <p:spPr bwMode="auto">
          <a:xfrm>
            <a:off x="1453357" y="3360195"/>
            <a:ext cx="675410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b="0" dirty="0" smtClean="0"/>
              <a:t>Q. Shi, and  M. A. Zudov</a:t>
            </a:r>
          </a:p>
          <a:p>
            <a:pPr algn="ctr"/>
            <a:r>
              <a:rPr lang="es-ES" b="0" i="1" dirty="0" err="1" smtClean="0">
                <a:solidFill>
                  <a:srgbClr val="000000"/>
                </a:solidFill>
                <a:latin typeface="Times New Roman" pitchFamily="18" charset="0"/>
              </a:rPr>
              <a:t>School</a:t>
            </a:r>
            <a:r>
              <a:rPr lang="es-ES" b="0" i="1" dirty="0" smtClean="0">
                <a:solidFill>
                  <a:srgbClr val="000000"/>
                </a:solidFill>
                <a:latin typeface="Times New Roman" pitchFamily="18" charset="0"/>
              </a:rPr>
              <a:t> of Physics and </a:t>
            </a:r>
            <a:r>
              <a:rPr lang="es-ES" b="0" i="1" dirty="0" err="1" smtClean="0">
                <a:solidFill>
                  <a:srgbClr val="000000"/>
                </a:solidFill>
                <a:latin typeface="Times New Roman" pitchFamily="18" charset="0"/>
              </a:rPr>
              <a:t>Astronomy</a:t>
            </a:r>
            <a:r>
              <a:rPr lang="es-ES" b="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s-ES" b="0" i="1" dirty="0" err="1" smtClean="0">
                <a:solidFill>
                  <a:srgbClr val="000000"/>
                </a:solidFill>
                <a:latin typeface="Times New Roman" pitchFamily="18" charset="0"/>
              </a:rPr>
              <a:t>University</a:t>
            </a:r>
            <a:r>
              <a:rPr lang="es-ES" b="0" i="1" dirty="0" smtClean="0">
                <a:solidFill>
                  <a:srgbClr val="000000"/>
                </a:solidFill>
                <a:latin typeface="Times New Roman" pitchFamily="18" charset="0"/>
              </a:rPr>
              <a:t> of Minnesota, Minneapolis, Minnesota, USA</a:t>
            </a:r>
            <a:endParaRPr lang="en-US" b="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de-DE" b="0" baseline="30000" dirty="0" smtClean="0"/>
          </a:p>
          <a:p>
            <a:pPr algn="ctr"/>
            <a:endParaRPr lang="fr-CA" b="0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1212638" y="4335106"/>
            <a:ext cx="67541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de-DE" b="0" dirty="0" smtClean="0"/>
              <a:t>L. N. Pfeiffer, and K. W. West</a:t>
            </a:r>
          </a:p>
          <a:p>
            <a:pPr algn="ctr"/>
            <a:r>
              <a:rPr lang="es-ES" b="0" i="1" dirty="0" err="1" smtClean="0">
                <a:solidFill>
                  <a:srgbClr val="000000"/>
                </a:solidFill>
                <a:latin typeface="Times New Roman" pitchFamily="18" charset="0"/>
              </a:rPr>
              <a:t>Department</a:t>
            </a:r>
            <a:r>
              <a:rPr lang="es-ES" b="0" i="1" dirty="0" smtClean="0">
                <a:solidFill>
                  <a:srgbClr val="000000"/>
                </a:solidFill>
                <a:latin typeface="Times New Roman" pitchFamily="18" charset="0"/>
              </a:rPr>
              <a:t> of </a:t>
            </a:r>
            <a:r>
              <a:rPr lang="es-ES" b="0" i="1" dirty="0" err="1" smtClean="0">
                <a:solidFill>
                  <a:srgbClr val="000000"/>
                </a:solidFill>
                <a:latin typeface="Times New Roman" pitchFamily="18" charset="0"/>
              </a:rPr>
              <a:t>Electrical</a:t>
            </a:r>
            <a:r>
              <a:rPr lang="es-ES" b="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b="0" i="1" dirty="0" err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s-ES" b="0" i="1" dirty="0" err="1" smtClean="0">
                <a:solidFill>
                  <a:srgbClr val="000000"/>
                </a:solidFill>
                <a:latin typeface="Times New Roman" pitchFamily="18" charset="0"/>
              </a:rPr>
              <a:t>ngineering</a:t>
            </a:r>
            <a:r>
              <a:rPr lang="es-ES" b="0" i="1" dirty="0" smtClean="0">
                <a:solidFill>
                  <a:srgbClr val="000000"/>
                </a:solidFill>
                <a:latin typeface="Times New Roman" pitchFamily="18" charset="0"/>
              </a:rPr>
              <a:t>,  Princeton </a:t>
            </a:r>
            <a:r>
              <a:rPr lang="es-ES" b="0" i="1" dirty="0" err="1" smtClean="0">
                <a:solidFill>
                  <a:srgbClr val="000000"/>
                </a:solidFill>
                <a:latin typeface="Times New Roman" pitchFamily="18" charset="0"/>
              </a:rPr>
              <a:t>University</a:t>
            </a:r>
            <a:r>
              <a:rPr lang="es-ES" b="0" i="1" dirty="0" smtClean="0">
                <a:solidFill>
                  <a:srgbClr val="000000"/>
                </a:solidFill>
                <a:latin typeface="Times New Roman" pitchFamily="18" charset="0"/>
              </a:rPr>
              <a:t>, Princeton, New Jersey,  USA</a:t>
            </a:r>
            <a:endParaRPr lang="fr-CA" b="0" baseline="30000" dirty="0"/>
          </a:p>
        </p:txBody>
      </p:sp>
      <p:pic>
        <p:nvPicPr>
          <p:cNvPr id="12" name="Picture 5" descr="thefarm19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57" y="5383220"/>
            <a:ext cx="1795385" cy="15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thenightingale's19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942" y="5383220"/>
            <a:ext cx="1803400" cy="147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37067" y="702733"/>
            <a:ext cx="8534399" cy="61552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483577" y="257839"/>
            <a:ext cx="8001000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 smtClean="0">
                <a:latin typeface="Comic Sans MS" pitchFamily="66" charset="0"/>
              </a:rPr>
              <a:t>      Magneto-</a:t>
            </a:r>
            <a:r>
              <a:rPr lang="en-US" b="0" dirty="0" err="1" smtClean="0">
                <a:latin typeface="Comic Sans MS" pitchFamily="66" charset="0"/>
              </a:rPr>
              <a:t>plasmon</a:t>
            </a:r>
            <a:r>
              <a:rPr lang="en-US" b="0" dirty="0" smtClean="0">
                <a:latin typeface="Comic Sans MS" pitchFamily="66" charset="0"/>
              </a:rPr>
              <a:t> resonance experiment on high-mobility samples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1534" y="4315337"/>
            <a:ext cx="508846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00"/>
                    </a:gs>
                    <a:gs pos="100000">
                      <a:srgbClr val="8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200" b="0" dirty="0" smtClean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Hatke, Zudov, Watson, </a:t>
            </a:r>
            <a:r>
              <a:rPr lang="en-US" altLang="ja-JP" sz="1200" b="0" dirty="0" err="1" smtClean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Manfra</a:t>
            </a:r>
            <a:r>
              <a:rPr lang="en-US" altLang="ja-JP" sz="1200" b="0" dirty="0" smtClean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, Pfeiffer, West, PRB </a:t>
            </a:r>
            <a:r>
              <a:rPr lang="nb-NO" altLang="ja-JP" sz="1200" b="0" dirty="0" smtClean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87, 161307(R) (2013)</a:t>
            </a:r>
            <a:endParaRPr lang="nb-NO" altLang="ja-JP" sz="1200" b="0" dirty="0">
              <a:solidFill>
                <a:schemeClr val="tx1"/>
              </a:solidFill>
              <a:latin typeface="Baskerville Old Face" pitchFamily="18" charset="0"/>
              <a:ea typeface="MS PGothic" pitchFamily="34" charset="-128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3" y="1743517"/>
            <a:ext cx="4045479" cy="24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3353" y="1247352"/>
            <a:ext cx="28927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n=2.7x10</a:t>
            </a:r>
            <a:r>
              <a:rPr lang="en-CA" sz="1400" b="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CA" sz="1400" b="0" baseline="30000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CA" sz="1400" b="0" baseline="-250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CA" sz="1400" b="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=1.3x10</a:t>
            </a:r>
            <a:r>
              <a:rPr lang="en-CA" sz="1400" b="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CA" sz="1400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sz="1400" b="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endParaRPr lang="en-CA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Graph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41" y="1723237"/>
            <a:ext cx="2918884" cy="25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22" y="4900178"/>
            <a:ext cx="4189906" cy="43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10638" y="5563892"/>
                <a:ext cx="1647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sz="2000" b="0" dirty="0" smtClean="0">
                    <a:solidFill>
                      <a:schemeClr val="accent6">
                        <a:lumMod val="75000"/>
                      </a:schemeClr>
                    </a:solidFill>
                    <a:latin typeface="Baskerville Old Face" pitchFamily="18" charset="0"/>
                  </a:rPr>
                  <a:t>=e/2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π</m:t>
                    </m:r>
                    <m:sSup>
                      <m:sSupPr>
                        <m:ctrlPr>
                          <a:rPr lang="el-GR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CA" sz="2000" b="0" dirty="0" err="1" smtClean="0">
                  <a:solidFill>
                    <a:schemeClr val="accent6">
                      <a:lumMod val="75000"/>
                    </a:schemeClr>
                  </a:solidFill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638" y="5563892"/>
                <a:ext cx="164748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4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702733"/>
            <a:ext cx="9027763" cy="61552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483577" y="257839"/>
            <a:ext cx="8001000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>
                <a:latin typeface="Comic Sans MS" pitchFamily="66" charset="0"/>
              </a:rPr>
              <a:t> </a:t>
            </a:r>
            <a:r>
              <a:rPr lang="en-US" b="0" dirty="0" smtClean="0">
                <a:latin typeface="Comic Sans MS" pitchFamily="66" charset="0"/>
              </a:rPr>
              <a:t>Magneto-</a:t>
            </a:r>
            <a:r>
              <a:rPr lang="en-US" b="0" dirty="0" err="1" smtClean="0">
                <a:latin typeface="Comic Sans MS" pitchFamily="66" charset="0"/>
              </a:rPr>
              <a:t>plasmon</a:t>
            </a:r>
            <a:r>
              <a:rPr lang="en-US" b="0" dirty="0" smtClean="0">
                <a:latin typeface="Comic Sans MS" pitchFamily="66" charset="0"/>
              </a:rPr>
              <a:t> resonance in MW absorption on a high-mobility sample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pic>
        <p:nvPicPr>
          <p:cNvPr id="11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7"/>
          <a:stretch/>
        </p:blipFill>
        <p:spPr bwMode="auto">
          <a:xfrm>
            <a:off x="5158007" y="4601034"/>
            <a:ext cx="2547139" cy="41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9" y="1397521"/>
            <a:ext cx="3597449" cy="27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44" y="1424240"/>
            <a:ext cx="3664835" cy="273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9480" y="4513766"/>
            <a:ext cx="1709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>
                <a:latin typeface="Baskerville Old Face" pitchFamily="18" charset="0"/>
              </a:rPr>
              <a:t>w</a:t>
            </a:r>
            <a:r>
              <a:rPr lang="en-CA" b="0" dirty="0" smtClean="0">
                <a:latin typeface="Baskerville Old Face" pitchFamily="18" charset="0"/>
              </a:rPr>
              <a:t>=0.8 mm</a:t>
            </a:r>
          </a:p>
          <a:p>
            <a:r>
              <a:rPr lang="en-CA" b="0" dirty="0">
                <a:latin typeface="Baskerville Old Face" pitchFamily="18" charset="0"/>
              </a:rPr>
              <a:t>n</a:t>
            </a:r>
            <a:r>
              <a:rPr lang="en-CA" b="0" dirty="0" smtClean="0">
                <a:latin typeface="Baskerville Old Face" pitchFamily="18" charset="0"/>
              </a:rPr>
              <a:t>=1.8x10</a:t>
            </a:r>
            <a:r>
              <a:rPr lang="en-CA" b="0" baseline="30000" dirty="0" smtClean="0">
                <a:latin typeface="Baskerville Old Face" pitchFamily="18" charset="0"/>
              </a:rPr>
              <a:t>11</a:t>
            </a:r>
            <a:r>
              <a:rPr lang="en-CA" b="0" dirty="0" smtClean="0">
                <a:latin typeface="Baskerville Old Face" pitchFamily="18" charset="0"/>
              </a:rPr>
              <a:t> cm</a:t>
            </a:r>
            <a:r>
              <a:rPr lang="en-CA" b="0" baseline="30000" dirty="0" smtClean="0">
                <a:latin typeface="Baskerville Old Face" pitchFamily="18" charset="0"/>
              </a:rPr>
              <a:t>-2</a:t>
            </a:r>
          </a:p>
          <a:p>
            <a:r>
              <a:rPr lang="en-CA" b="0" dirty="0">
                <a:latin typeface="Symbol" pitchFamily="18" charset="2"/>
              </a:rPr>
              <a:t>m</a:t>
            </a:r>
            <a:r>
              <a:rPr lang="en-CA" b="0" dirty="0" smtClean="0">
                <a:latin typeface="Baskerville Old Face" pitchFamily="18" charset="0"/>
              </a:rPr>
              <a:t>=3x10</a:t>
            </a:r>
            <a:r>
              <a:rPr lang="en-CA" b="0" baseline="30000" dirty="0" smtClean="0">
                <a:latin typeface="Baskerville Old Face" pitchFamily="18" charset="0"/>
              </a:rPr>
              <a:t>6</a:t>
            </a:r>
            <a:r>
              <a:rPr lang="en-CA" b="0" dirty="0" smtClean="0">
                <a:latin typeface="Baskerville Old Face" pitchFamily="18" charset="0"/>
              </a:rPr>
              <a:t> cm</a:t>
            </a:r>
            <a:r>
              <a:rPr lang="en-CA" b="0" baseline="30000" dirty="0" smtClean="0">
                <a:latin typeface="Baskerville Old Face" pitchFamily="18" charset="0"/>
              </a:rPr>
              <a:t>2</a:t>
            </a:r>
            <a:r>
              <a:rPr lang="en-CA" b="0" dirty="0" smtClean="0">
                <a:latin typeface="Baskerville Old Face" pitchFamily="18" charset="0"/>
              </a:rPr>
              <a:t>/</a:t>
            </a:r>
            <a:r>
              <a:rPr lang="en-CA" b="0" dirty="0" err="1" smtClean="0">
                <a:latin typeface="Baskerville Old Face" pitchFamily="18" charset="0"/>
              </a:rPr>
              <a:t>Vs</a:t>
            </a:r>
            <a:endParaRPr lang="en-CA" b="0" dirty="0" smtClean="0"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8380" y="3416810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0" dirty="0">
                <a:latin typeface="Baskerville Old Face" pitchFamily="18" charset="0"/>
              </a:rPr>
              <a:t>m</a:t>
            </a:r>
            <a:r>
              <a:rPr lang="en-CA" sz="1200" b="0" dirty="0" smtClean="0">
                <a:latin typeface="Baskerville Old Face" pitchFamily="18" charset="0"/>
              </a:rPr>
              <a:t>*=0.068 m</a:t>
            </a:r>
            <a:r>
              <a:rPr lang="en-CA" sz="1200" b="0" baseline="-25000" dirty="0" smtClean="0">
                <a:latin typeface="Baskerville Old Face" pitchFamily="18" charset="0"/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5124" y="5183016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m</a:t>
            </a:r>
            <a:r>
              <a:rPr lang="en-CA" sz="24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* </a:t>
            </a:r>
            <a:r>
              <a:rPr lang="en-CA" sz="24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  <a:sym typeface="Symbol"/>
              </a:rPr>
              <a:t></a:t>
            </a:r>
            <a:r>
              <a:rPr lang="en-CA" sz="24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 0.068 m</a:t>
            </a:r>
            <a:r>
              <a:rPr lang="en-CA" sz="2400" b="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21410" y="6020274"/>
            <a:ext cx="7872564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0" baseline="30000" dirty="0" smtClean="0"/>
              <a:t>FEDORYCH</a:t>
            </a:r>
            <a:r>
              <a:rPr lang="en-CA" sz="1600" b="0" baseline="30000" dirty="0"/>
              <a:t>, </a:t>
            </a:r>
            <a:r>
              <a:rPr lang="en-CA" sz="1600" b="0" baseline="30000" dirty="0" smtClean="0"/>
              <a:t>STUDENIKIN</a:t>
            </a:r>
            <a:r>
              <a:rPr lang="en-CA" sz="1600" b="0" baseline="30000" dirty="0"/>
              <a:t>, </a:t>
            </a:r>
            <a:r>
              <a:rPr lang="en-CA" sz="1600" b="0" baseline="30000" dirty="0" smtClean="0"/>
              <a:t>MOREAU</a:t>
            </a:r>
            <a:r>
              <a:rPr lang="en-CA" sz="1600" b="0" baseline="30000" dirty="0"/>
              <a:t>, </a:t>
            </a:r>
            <a:r>
              <a:rPr lang="en-CA" sz="1600" b="0" baseline="30000" dirty="0" smtClean="0"/>
              <a:t> </a:t>
            </a:r>
            <a:r>
              <a:rPr lang="en-CA" sz="1600" b="0" baseline="30000" dirty="0"/>
              <a:t>POTEMSKI, </a:t>
            </a:r>
            <a:r>
              <a:rPr lang="en-CA" sz="1600" b="0" baseline="30000" dirty="0" smtClean="0"/>
              <a:t>SAKU</a:t>
            </a:r>
            <a:r>
              <a:rPr lang="en-CA" sz="1600" b="0" baseline="30000" dirty="0"/>
              <a:t>, </a:t>
            </a:r>
            <a:r>
              <a:rPr lang="en-CA" sz="1600" b="0" baseline="30000" dirty="0" smtClean="0"/>
              <a:t>HIRAYAMA</a:t>
            </a:r>
            <a:r>
              <a:rPr lang="en-CA" sz="1600" b="0" baseline="30000" dirty="0"/>
              <a:t>, </a:t>
            </a:r>
            <a:r>
              <a:rPr lang="en-CA" sz="1600" b="0" baseline="30000" dirty="0" smtClean="0"/>
              <a:t>Int. J. Mod. Phys. </a:t>
            </a:r>
            <a:r>
              <a:rPr lang="en-CA" sz="1600" b="0" baseline="30000" dirty="0"/>
              <a:t>B </a:t>
            </a:r>
            <a:r>
              <a:rPr lang="en-CA" sz="1600" baseline="30000" dirty="0"/>
              <a:t>23</a:t>
            </a:r>
            <a:r>
              <a:rPr lang="en-CA" sz="1600" b="0" baseline="30000" dirty="0"/>
              <a:t>, 2698 (2009).</a:t>
            </a:r>
          </a:p>
        </p:txBody>
      </p:sp>
    </p:spTree>
    <p:extLst>
      <p:ext uri="{BB962C8B-B14F-4D97-AF65-F5344CB8AC3E}">
        <p14:creationId xmlns:p14="http://schemas.microsoft.com/office/powerpoint/2010/main" val="38149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54000" y="711200"/>
            <a:ext cx="8737600" cy="60028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483576" y="257839"/>
            <a:ext cx="8279423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 smtClean="0">
                <a:latin typeface="Comic Sans MS" pitchFamily="66" charset="0"/>
              </a:rPr>
              <a:t>Effective mass m* from T-dependence of </a:t>
            </a:r>
            <a:r>
              <a:rPr lang="en-US" b="0" dirty="0" err="1" smtClean="0">
                <a:latin typeface="Comic Sans MS" pitchFamily="66" charset="0"/>
              </a:rPr>
              <a:t>Shubnikov</a:t>
            </a:r>
            <a:r>
              <a:rPr lang="en-US" b="0" dirty="0" smtClean="0">
                <a:latin typeface="Comic Sans MS" pitchFamily="66" charset="0"/>
              </a:rPr>
              <a:t> – de Haas oscillations  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pic>
        <p:nvPicPr>
          <p:cNvPr id="6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6" y="1283803"/>
            <a:ext cx="5019757" cy="64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5" y="1977973"/>
            <a:ext cx="5362575" cy="7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77" y="2846607"/>
            <a:ext cx="3416300" cy="6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sdho_ma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42" y="2602958"/>
            <a:ext cx="3392486" cy="32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1953" y="4974453"/>
            <a:ext cx="4151845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00"/>
                    </a:gs>
                    <a:gs pos="100000">
                      <a:srgbClr val="8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CA" altLang="ja-JP" sz="1400" b="0" dirty="0" smtClean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BUT:</a:t>
            </a:r>
          </a:p>
          <a:p>
            <a:pPr>
              <a:lnSpc>
                <a:spcPct val="90000"/>
              </a:lnSpc>
            </a:pPr>
            <a:r>
              <a:rPr lang="en-CA" altLang="ja-JP" sz="1400" b="0" dirty="0" err="1" smtClean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SdH</a:t>
            </a:r>
            <a:r>
              <a:rPr lang="en-CA" altLang="ja-JP" sz="1400" b="0" dirty="0" smtClean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 m* measurements can be affected by side effects…</a:t>
            </a:r>
          </a:p>
          <a:p>
            <a:pPr>
              <a:lnSpc>
                <a:spcPct val="90000"/>
              </a:lnSpc>
            </a:pPr>
            <a:endParaRPr lang="nb-NO" altLang="ja-JP" sz="1400" b="0" dirty="0">
              <a:solidFill>
                <a:schemeClr val="tx1"/>
              </a:solidFill>
              <a:latin typeface="Baskerville Old Face" pitchFamily="18" charset="0"/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861" y="5931909"/>
            <a:ext cx="207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0" dirty="0" smtClean="0">
                <a:latin typeface="Baskerville Old Face" pitchFamily="18" charset="0"/>
              </a:rPr>
              <a:t>M. Zudov (not published)</a:t>
            </a:r>
          </a:p>
        </p:txBody>
      </p:sp>
    </p:spTree>
    <p:extLst>
      <p:ext uri="{BB962C8B-B14F-4D97-AF65-F5344CB8AC3E}">
        <p14:creationId xmlns:p14="http://schemas.microsoft.com/office/powerpoint/2010/main" val="4209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-123985" y="649439"/>
            <a:ext cx="9294062" cy="61298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483577" y="257839"/>
            <a:ext cx="8001000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>
                <a:latin typeface="Comic Sans MS" pitchFamily="66" charset="0"/>
              </a:rPr>
              <a:t>  </a:t>
            </a:r>
            <a:r>
              <a:rPr lang="en-US" b="0" dirty="0" smtClean="0">
                <a:latin typeface="Comic Sans MS" pitchFamily="66" charset="0"/>
              </a:rPr>
              <a:t>        Effective </a:t>
            </a:r>
            <a:r>
              <a:rPr lang="en-US" b="0" dirty="0">
                <a:latin typeface="Comic Sans MS" pitchFamily="66" charset="0"/>
              </a:rPr>
              <a:t>mass m* from </a:t>
            </a:r>
            <a:r>
              <a:rPr lang="en-US" b="0" dirty="0" smtClean="0">
                <a:latin typeface="Comic Sans MS" pitchFamily="66" charset="0"/>
              </a:rPr>
              <a:t>SdH oscillations: side effects  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4551217" y="2715904"/>
            <a:ext cx="3750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0" dirty="0" smtClean="0">
                <a:latin typeface="Baskerville Old Face" pitchFamily="18" charset="0"/>
              </a:rPr>
              <a:t>    Possible technical issues:</a:t>
            </a:r>
          </a:p>
          <a:p>
            <a:pPr marL="171450" indent="-171450">
              <a:buFont typeface="Courier New" pitchFamily="49" charset="0"/>
              <a:buChar char="o"/>
            </a:pPr>
            <a:endParaRPr lang="en-CA" sz="1400" b="0" dirty="0">
              <a:latin typeface="Baskerville Old Face" pitchFamily="18" charset="0"/>
            </a:endParaRPr>
          </a:p>
          <a:p>
            <a:pPr marL="171450" indent="-171450">
              <a:buFont typeface="Courier New" pitchFamily="49" charset="0"/>
              <a:buChar char="o"/>
            </a:pPr>
            <a:r>
              <a:rPr lang="en-CA" sz="1400" b="0" dirty="0" smtClean="0">
                <a:latin typeface="Baskerville Old Face" pitchFamily="18" charset="0"/>
              </a:rPr>
              <a:t> SdH sensitive to n-gradients and fluctuations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CA" sz="1400" b="0" dirty="0" smtClean="0">
                <a:latin typeface="Baskerville Old Face" pitchFamily="18" charset="0"/>
              </a:rPr>
              <a:t>Possible extra heating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CA" sz="1400" b="0" dirty="0" smtClean="0">
                <a:latin typeface="Baskerville Old Face" pitchFamily="18" charset="0"/>
              </a:rPr>
              <a:t>Reliable </a:t>
            </a:r>
            <a:r>
              <a:rPr lang="en-CA" sz="1400" b="0" dirty="0" err="1" smtClean="0">
                <a:latin typeface="Baskerville Old Face" pitchFamily="18" charset="0"/>
              </a:rPr>
              <a:t>T</a:t>
            </a:r>
            <a:r>
              <a:rPr lang="en-CA" sz="1400" b="0" baseline="-25000" dirty="0" err="1" smtClean="0">
                <a:latin typeface="Baskerville Old Face" pitchFamily="18" charset="0"/>
              </a:rPr>
              <a:t>e</a:t>
            </a:r>
            <a:r>
              <a:rPr lang="en-CA" sz="1400" b="0" dirty="0" smtClean="0">
                <a:latin typeface="Baskerville Old Face" pitchFamily="18" charset="0"/>
              </a:rPr>
              <a:t>- control in B-field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CA" sz="1400" b="0" dirty="0" smtClean="0">
                <a:latin typeface="Baskerville Old Face" pitchFamily="18" charset="0"/>
              </a:rPr>
              <a:t>SdH amplitude may be </a:t>
            </a:r>
            <a:r>
              <a:rPr lang="en-CA" sz="1400" b="0" dirty="0" smtClean="0">
                <a:latin typeface="Baskerville Old Face" pitchFamily="18" charset="0"/>
              </a:rPr>
              <a:t>affected </a:t>
            </a:r>
            <a:r>
              <a:rPr lang="en-CA" sz="1400" b="0" dirty="0" smtClean="0">
                <a:latin typeface="Baskerville Old Face" pitchFamily="18" charset="0"/>
              </a:rPr>
              <a:t>e.g. by spin splitting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CA" sz="1400" b="0" dirty="0" err="1" smtClean="0">
                <a:latin typeface="Baskerville Old Face" pitchFamily="18" charset="0"/>
              </a:rPr>
              <a:t>SdH</a:t>
            </a:r>
            <a:r>
              <a:rPr lang="en-CA" sz="1400" b="0" dirty="0" smtClean="0">
                <a:latin typeface="Baskerville Old Face" pitchFamily="18" charset="0"/>
              </a:rPr>
              <a:t> may be non-sinusoidal: higher harmonics  </a:t>
            </a:r>
          </a:p>
          <a:p>
            <a:pPr marL="171450" indent="-171450">
              <a:buFont typeface="Courier New" pitchFamily="49" charset="0"/>
              <a:buChar char="o"/>
            </a:pPr>
            <a:endParaRPr lang="en-CA" sz="1400" b="0" dirty="0">
              <a:latin typeface="Baskerville Old Face" pitchFamily="18" charset="0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90" y="1485196"/>
            <a:ext cx="3471862" cy="879627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63500" dist="50800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7" y="1925010"/>
            <a:ext cx="3768147" cy="309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2100" y="1155067"/>
            <a:ext cx="410535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200" dirty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Tan, Zhu, </a:t>
            </a:r>
            <a:r>
              <a:rPr lang="en-US" altLang="ja-JP" sz="1200" dirty="0" err="1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Stormer</a:t>
            </a:r>
            <a:r>
              <a:rPr lang="en-US" altLang="ja-JP" sz="1200" dirty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, Pfeiffer, Baldwin, PRL 94, 016405 (2005</a:t>
            </a:r>
            <a:r>
              <a:rPr lang="en-US" altLang="ja-JP" sz="1200" dirty="0" smtClean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)   :</a:t>
            </a:r>
            <a:endParaRPr lang="nb-NO" altLang="ja-JP" sz="1200" dirty="0">
              <a:solidFill>
                <a:schemeClr val="tx1"/>
              </a:solidFill>
              <a:latin typeface="Baskerville Old Fac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6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64065" y="619933"/>
            <a:ext cx="8534401" cy="6152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561067" y="257839"/>
            <a:ext cx="8001000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>
                <a:latin typeface="Comic Sans MS" pitchFamily="66" charset="0"/>
              </a:rPr>
              <a:t>  Effective mass m* from </a:t>
            </a:r>
            <a:r>
              <a:rPr lang="en-US" b="0" dirty="0" err="1" smtClean="0">
                <a:latin typeface="Comic Sans MS" pitchFamily="66" charset="0"/>
              </a:rPr>
              <a:t>SdH</a:t>
            </a:r>
            <a:r>
              <a:rPr lang="en-US" b="0" dirty="0" smtClean="0">
                <a:latin typeface="Comic Sans MS" pitchFamily="66" charset="0"/>
              </a:rPr>
              <a:t> oscillations: side effects  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2" y="1480465"/>
            <a:ext cx="313961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8562" y="1221933"/>
            <a:ext cx="410535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200" dirty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Tan, Zhu, </a:t>
            </a:r>
            <a:r>
              <a:rPr lang="en-US" altLang="ja-JP" sz="1200" dirty="0" err="1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Stormer</a:t>
            </a:r>
            <a:r>
              <a:rPr lang="en-US" altLang="ja-JP" sz="1200" dirty="0">
                <a:solidFill>
                  <a:schemeClr val="tx1"/>
                </a:solidFill>
                <a:latin typeface="Baskerville Old Face" pitchFamily="18" charset="0"/>
                <a:ea typeface="MS PGothic" pitchFamily="34" charset="-128"/>
              </a:rPr>
              <a:t>, Pfeiffer, Baldwin, PRL 94, 016405 (2005)</a:t>
            </a:r>
            <a:endParaRPr lang="nb-NO" altLang="ja-JP" sz="1200" dirty="0">
              <a:solidFill>
                <a:schemeClr val="tx1"/>
              </a:solidFill>
              <a:latin typeface="Baskerville Old Face" pitchFamily="18" charset="0"/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178" y="2171423"/>
            <a:ext cx="4321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0" dirty="0" smtClean="0">
                <a:latin typeface="Baskerville Old Face" pitchFamily="18" charset="0"/>
              </a:rPr>
              <a:t>    Physical reasons for m*  variations:</a:t>
            </a:r>
          </a:p>
          <a:p>
            <a:pPr marL="171450" indent="-171450">
              <a:buFont typeface="Courier New" pitchFamily="49" charset="0"/>
              <a:buChar char="o"/>
            </a:pPr>
            <a:endParaRPr lang="en-CA" sz="1400" b="0" dirty="0">
              <a:latin typeface="Baskerville Old Face" pitchFamily="18" charset="0"/>
            </a:endParaRPr>
          </a:p>
          <a:p>
            <a:pPr marL="171450" indent="-171450">
              <a:buFont typeface="Courier New" pitchFamily="49" charset="0"/>
              <a:buChar char="o"/>
            </a:pPr>
            <a:r>
              <a:rPr lang="en-CA" sz="1400" b="0" dirty="0" smtClean="0">
                <a:latin typeface="Baskerville Old Face" pitchFamily="18" charset="0"/>
              </a:rPr>
              <a:t>Assumes </a:t>
            </a:r>
            <a:r>
              <a:rPr lang="en-CA" sz="1400" b="0" dirty="0" err="1" smtClean="0">
                <a:latin typeface="Baskerville Old Face" pitchFamily="18" charset="0"/>
              </a:rPr>
              <a:t>Lifshitz-Kosevich</a:t>
            </a:r>
            <a:r>
              <a:rPr lang="en-CA" sz="1400" b="0" dirty="0" smtClean="0">
                <a:latin typeface="Baskerville Old Face" pitchFamily="18" charset="0"/>
              </a:rPr>
              <a:t> formula is correct for 2DEG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CA" sz="1400" b="0" dirty="0" smtClean="0">
                <a:latin typeface="Baskerville Old Face" pitchFamily="18" charset="0"/>
              </a:rPr>
              <a:t>Depends on LL index </a:t>
            </a:r>
            <a:r>
              <a:rPr lang="en-CA" sz="1400" b="0" dirty="0" err="1" smtClean="0">
                <a:latin typeface="Baskerville Old Face" pitchFamily="18" charset="0"/>
              </a:rPr>
              <a:t>i</a:t>
            </a:r>
            <a:r>
              <a:rPr lang="en-CA" sz="1400" b="0" dirty="0" smtClean="0">
                <a:latin typeface="Baskerville Old Face" pitchFamily="18" charset="0"/>
              </a:rPr>
              <a:t> 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n-CA" sz="1400" b="0" dirty="0" smtClean="0">
                <a:latin typeface="Baskerville Old Face" pitchFamily="18" charset="0"/>
              </a:rPr>
              <a:t>Non-</a:t>
            </a:r>
            <a:r>
              <a:rPr lang="en-CA" sz="1400" b="0" dirty="0" err="1" smtClean="0">
                <a:latin typeface="Baskerville Old Face" pitchFamily="18" charset="0"/>
              </a:rPr>
              <a:t>parabolicity</a:t>
            </a:r>
            <a:endParaRPr lang="en-CA" sz="1400" b="0" dirty="0" smtClean="0">
              <a:latin typeface="Baskerville Old Face" pitchFamily="18" charset="0"/>
            </a:endParaRPr>
          </a:p>
          <a:p>
            <a:pPr marL="171450" indent="-171450">
              <a:buFont typeface="Courier New" pitchFamily="49" charset="0"/>
              <a:buChar char="o"/>
            </a:pPr>
            <a:r>
              <a:rPr lang="en-CA" sz="1400" b="0" dirty="0" smtClean="0">
                <a:latin typeface="Baskerville Old Face" pitchFamily="18" charset="0"/>
              </a:rPr>
              <a:t>Different models </a:t>
            </a:r>
          </a:p>
          <a:p>
            <a:pPr marL="171450" indent="-171450">
              <a:buFont typeface="Courier New" pitchFamily="49" charset="0"/>
              <a:buChar char="o"/>
            </a:pPr>
            <a:endParaRPr lang="en-CA" sz="1400" b="0" dirty="0">
              <a:latin typeface="Baskerville Old Face" pitchFamily="18" charset="0"/>
            </a:endParaRPr>
          </a:p>
          <a:p>
            <a:pPr marL="171450" indent="-171450">
              <a:buFont typeface="Courier New" pitchFamily="49" charset="0"/>
              <a:buChar char="o"/>
            </a:pPr>
            <a:r>
              <a:rPr lang="en-CA" sz="1400" b="0" dirty="0" err="1" smtClean="0">
                <a:latin typeface="Baskerville Old Face" pitchFamily="18" charset="0"/>
              </a:rPr>
              <a:t>SdH</a:t>
            </a:r>
            <a:r>
              <a:rPr lang="en-CA" sz="1400" b="0" dirty="0" smtClean="0">
                <a:latin typeface="Baskerville Old Face" pitchFamily="18" charset="0"/>
              </a:rPr>
              <a:t> m* depends on </a:t>
            </a:r>
            <a:r>
              <a:rPr lang="en-CA" sz="1600" i="1" dirty="0" smtClean="0">
                <a:latin typeface="Baskerville Old Face" pitchFamily="18" charset="0"/>
              </a:rPr>
              <a:t>e-e</a:t>
            </a:r>
            <a:r>
              <a:rPr lang="en-CA" sz="1600" dirty="0" smtClean="0">
                <a:latin typeface="Baskerville Old Face" pitchFamily="18" charset="0"/>
              </a:rPr>
              <a:t> interaction</a:t>
            </a:r>
          </a:p>
          <a:p>
            <a:pPr marL="171450" indent="-171450">
              <a:buFont typeface="Courier New" pitchFamily="49" charset="0"/>
              <a:buChar char="o"/>
            </a:pPr>
            <a:endParaRPr lang="en-CA" sz="1400" b="0" dirty="0">
              <a:latin typeface="Baskerville Old Face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28178" y="3696277"/>
            <a:ext cx="3117280" cy="379777"/>
          </a:xfrm>
          <a:prstGeom prst="rect">
            <a:avLst/>
          </a:prstGeom>
          <a:solidFill>
            <a:schemeClr val="bg1"/>
          </a:solidFill>
          <a:ln w="15875">
            <a:noFill/>
            <a:tailEnd type="triangle" w="lg" len="med"/>
          </a:ln>
          <a:effectLst/>
          <a:extLst/>
        </p:spPr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0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-59643" y="628650"/>
            <a:ext cx="9203643" cy="60905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483577" y="257839"/>
            <a:ext cx="8001000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>
                <a:latin typeface="Comic Sans MS" pitchFamily="66" charset="0"/>
              </a:rPr>
              <a:t>             MIRO is a beautiful phenomenon: access </a:t>
            </a:r>
            <a:r>
              <a:rPr lang="en-US" b="0" dirty="0" smtClean="0">
                <a:latin typeface="Comic Sans MS" pitchFamily="66" charset="0"/>
              </a:rPr>
              <a:t>to new </a:t>
            </a:r>
            <a:r>
              <a:rPr lang="en-US" b="0" dirty="0">
                <a:latin typeface="Comic Sans MS" pitchFamily="66" charset="0"/>
              </a:rPr>
              <a:t>physics?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880253" y="3973456"/>
            <a:ext cx="39533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0" dirty="0" smtClean="0">
                <a:latin typeface="Baskerville Old Face" pitchFamily="18" charset="0"/>
              </a:rPr>
              <a:t>Amplitude vs. B  </a:t>
            </a:r>
            <a:r>
              <a:rPr lang="en-CA" sz="1400" b="0" dirty="0" smtClean="0"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CA" sz="1400" b="0" dirty="0" smtClean="0">
                <a:latin typeface="Baskerville Old Face" pitchFamily="18" charset="0"/>
              </a:rPr>
              <a:t>   </a:t>
            </a:r>
            <a:r>
              <a:rPr lang="en-CA" sz="1400" b="0" dirty="0" err="1" smtClean="0">
                <a:latin typeface="Symbol" pitchFamily="18" charset="2"/>
              </a:rPr>
              <a:t>t</a:t>
            </a:r>
            <a:r>
              <a:rPr lang="en-CA" sz="1400" b="0" baseline="-25000" dirty="0" err="1" smtClean="0">
                <a:latin typeface="Baskerville Old Face" pitchFamily="18" charset="0"/>
              </a:rPr>
              <a:t>q</a:t>
            </a:r>
            <a:r>
              <a:rPr lang="en-CA" sz="1400" b="0" dirty="0" smtClean="0">
                <a:latin typeface="Baskerville Old Face" pitchFamily="18" charset="0"/>
              </a:rPr>
              <a:t> quantum scattering time, e.g.</a:t>
            </a:r>
          </a:p>
          <a:p>
            <a:r>
              <a:rPr lang="en-CA" sz="1200" b="0" dirty="0" smtClean="0">
                <a:latin typeface="Baskerville Old Face" pitchFamily="18" charset="0"/>
              </a:rPr>
              <a:t>       Amplitude vs. B vs. B</a:t>
            </a:r>
            <a:r>
              <a:rPr lang="en-CA" sz="1200" b="0" baseline="-25000" dirty="0" smtClean="0">
                <a:latin typeface="Baskerville Old Face" pitchFamily="18" charset="0"/>
              </a:rPr>
              <a:t>||</a:t>
            </a:r>
            <a:r>
              <a:rPr lang="en-CA" sz="1200" b="0" dirty="0" smtClean="0">
                <a:latin typeface="Baskerville Old Face" pitchFamily="18" charset="0"/>
              </a:rPr>
              <a:t> - </a:t>
            </a:r>
            <a:r>
              <a:rPr lang="en-CA" sz="1400" b="0" dirty="0" err="1" smtClean="0">
                <a:latin typeface="Symbol" pitchFamily="18" charset="2"/>
              </a:rPr>
              <a:t>t</a:t>
            </a:r>
            <a:r>
              <a:rPr lang="en-CA" sz="1400" b="0" baseline="-25000" dirty="0" err="1" smtClean="0">
                <a:latin typeface="Baskerville Old Face" pitchFamily="18" charset="0"/>
              </a:rPr>
              <a:t>q</a:t>
            </a:r>
            <a:r>
              <a:rPr lang="en-CA" sz="1200" b="0" dirty="0" smtClean="0">
                <a:latin typeface="Baskerville Old Face" pitchFamily="18" charset="0"/>
              </a:rPr>
              <a:t> in B</a:t>
            </a:r>
            <a:r>
              <a:rPr lang="en-CA" sz="1200" b="0" baseline="-25000" dirty="0" smtClean="0">
                <a:latin typeface="Baskerville Old Face" pitchFamily="18" charset="0"/>
              </a:rPr>
              <a:t>||</a:t>
            </a:r>
          </a:p>
          <a:p>
            <a:r>
              <a:rPr lang="en-CA" sz="1200" b="0" dirty="0" smtClean="0">
                <a:latin typeface="Baskerville Old Face" pitchFamily="18" charset="0"/>
              </a:rPr>
              <a:t>       Amplitude vs. T  scattering mechanism</a:t>
            </a:r>
          </a:p>
          <a:p>
            <a:endParaRPr lang="en-CA" sz="1200" b="0" dirty="0" smtClean="0">
              <a:latin typeface="Baskerville Old Face" pitchFamily="18" charset="0"/>
            </a:endParaRPr>
          </a:p>
          <a:p>
            <a:r>
              <a:rPr lang="en-CA" sz="1400" b="0" dirty="0" smtClean="0">
                <a:latin typeface="Baskerville Old Face" pitchFamily="18" charset="0"/>
              </a:rPr>
              <a:t>Amplitude vs. T </a:t>
            </a:r>
            <a:r>
              <a:rPr lang="en-CA" sz="1400" b="0" dirty="0" smtClean="0"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CA" sz="1400" b="0" dirty="0" smtClean="0">
                <a:latin typeface="Baskerville Old Face" pitchFamily="18" charset="0"/>
              </a:rPr>
              <a:t> scattering mechanisms</a:t>
            </a:r>
            <a:endParaRPr lang="en-CA" sz="1400" b="0" dirty="0">
              <a:latin typeface="Baskerville Old Face" pitchFamily="18" charset="0"/>
            </a:endParaRPr>
          </a:p>
          <a:p>
            <a:endParaRPr lang="en-CA" sz="1400" b="0" dirty="0" smtClean="0">
              <a:latin typeface="Baskerville Old Face" pitchFamily="18" charset="0"/>
            </a:endParaRPr>
          </a:p>
          <a:p>
            <a:r>
              <a:rPr lang="en-CA" sz="1400" b="0" dirty="0" smtClean="0">
                <a:latin typeface="Baskerville Old Face" pitchFamily="18" charset="0"/>
              </a:rPr>
              <a:t>Waveform </a:t>
            </a:r>
            <a:r>
              <a:rPr lang="en-CA" sz="1400" b="0" dirty="0" smtClean="0"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CA" sz="1400" b="0" dirty="0" smtClean="0">
                <a:latin typeface="Baskerville Old Face" pitchFamily="18" charset="0"/>
              </a:rPr>
              <a:t>  access to LL shape</a:t>
            </a:r>
          </a:p>
          <a:p>
            <a:endParaRPr lang="en-CA" sz="1200" b="0" dirty="0">
              <a:latin typeface="Baskerville Old Face" pitchFamily="18" charset="0"/>
            </a:endParaRPr>
          </a:p>
          <a:p>
            <a:r>
              <a:rPr lang="en-CA" sz="1400" b="0" dirty="0" smtClean="0">
                <a:latin typeface="Baskerville Old Face" pitchFamily="18" charset="0"/>
              </a:rPr>
              <a:t>Precise MIRO positions </a:t>
            </a:r>
            <a:r>
              <a:rPr lang="en-CA" sz="1400" b="0" dirty="0" smtClean="0"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CA" sz="1400" b="0" dirty="0" smtClean="0">
                <a:latin typeface="Baskerville Old Face" pitchFamily="18" charset="0"/>
              </a:rPr>
              <a:t>  m*</a:t>
            </a:r>
          </a:p>
          <a:p>
            <a:r>
              <a:rPr lang="en-CA" sz="1200" b="0" dirty="0" smtClean="0">
                <a:latin typeface="Baskerville Old Face" pitchFamily="18" charset="0"/>
              </a:rPr>
              <a:t>     (B </a:t>
            </a:r>
            <a:r>
              <a:rPr lang="en-CA" sz="1200" b="0" dirty="0" smtClean="0">
                <a:latin typeface="Baskerville Old Face" pitchFamily="18" charset="0"/>
                <a:sym typeface="Symbol"/>
              </a:rPr>
              <a:t> 10mT, precise B - calibration needed)</a:t>
            </a:r>
            <a:r>
              <a:rPr lang="en-CA" sz="1200" b="0" dirty="0" smtClean="0">
                <a:latin typeface="Baskerville Old Face" pitchFamily="18" charset="0"/>
              </a:rPr>
              <a:t>   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2" y="1614636"/>
            <a:ext cx="4023413" cy="39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23256" y="5754467"/>
            <a:ext cx="419184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0" dirty="0" smtClean="0">
                <a:solidFill>
                  <a:srgbClr val="7A0019"/>
                </a:solidFill>
                <a:latin typeface="Arial Narrow" pitchFamily="34" charset="0"/>
                <a:cs typeface="Arial" charset="0"/>
              </a:rPr>
              <a:t>Shi, Zudov, Studenikin, Baldwin, Pfeiffer, West (2015)</a:t>
            </a:r>
            <a:endParaRPr lang="en-US" altLang="ja-JP" sz="1400" b="0" dirty="0">
              <a:solidFill>
                <a:srgbClr val="7A0019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2" r="2111"/>
          <a:stretch/>
        </p:blipFill>
        <p:spPr>
          <a:xfrm>
            <a:off x="6015538" y="2313006"/>
            <a:ext cx="1291350" cy="284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73927" y="1312035"/>
                <a:ext cx="2547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  <a:ea typeface="Cambria Math"/>
                        </a:rPr>
                        <m:t>𝛿𝜌</m:t>
                      </m:r>
                      <m:r>
                        <a:rPr lang="en-CA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CA" b="0" i="1" smtClean="0">
                          <a:latin typeface="Cambria Math"/>
                          <a:ea typeface="Cambria Math"/>
                        </a:rPr>
                        <m:t>𝐴</m:t>
                      </m:r>
                      <m:func>
                        <m:funcPr>
                          <m:ctrlPr>
                            <a:rPr lang="en-CA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CA" b="0" i="1" smtClean="0">
                                  <a:latin typeface="Cambria Math"/>
                                  <a:ea typeface="Cambria Math"/>
                                </a:rPr>
                                <m:t>𝜋𝜖</m:t>
                              </m:r>
                            </m:e>
                          </m:d>
                        </m:e>
                      </m:func>
                      <m:r>
                        <a:rPr lang="en-CA" b="0" i="0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CA" b="0" dirty="0" smtClean="0">
                  <a:latin typeface="Baskerville Old Face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927" y="1312035"/>
                <a:ext cx="254775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48799" y="1699847"/>
                <a:ext cx="4258040" cy="53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  <a:ea typeface="Cambria Math"/>
                        </a:rPr>
                        <m:t>ϵ</m:t>
                      </m:r>
                      <m:r>
                        <a:rPr lang="en-CA" sz="1400" b="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CA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CA" sz="1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CA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CA" sz="1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1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CA" sz="1400" b="0" i="1" smtClean="0"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en-CA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CA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CA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CA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CA" sz="1400" b="0" i="1" smtClean="0">
                              <a:latin typeface="Cambria Math"/>
                              <a:ea typeface="Cambria Math"/>
                            </a:rPr>
                            <m:t>𝑒𝐵</m:t>
                          </m:r>
                        </m:num>
                        <m:den>
                          <m:sSup>
                            <m:sSupPr>
                              <m:ctrlPr>
                                <a:rPr lang="en-CA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CA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CA" sz="14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CA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m:rPr>
                          <m:nor/>
                        </m:rPr>
                        <a:rPr lang="en-CA" sz="1400" b="0" i="0" smtClean="0">
                          <a:latin typeface="Cambria Math"/>
                          <a:ea typeface="Cambria Math"/>
                        </a:rPr>
                        <m:t>is</m:t>
                      </m:r>
                      <m:r>
                        <m:rPr>
                          <m:nor/>
                        </m:rPr>
                        <a:rPr lang="en-CA" sz="1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1400" b="0" i="0" smtClean="0">
                          <a:latin typeface="Cambria Math"/>
                          <a:ea typeface="Cambria Math"/>
                        </a:rPr>
                        <m:t>the</m:t>
                      </m:r>
                      <m:r>
                        <m:rPr>
                          <m:nor/>
                        </m:rPr>
                        <a:rPr lang="en-CA" sz="1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1400" b="0" i="0" smtClean="0">
                          <a:latin typeface="Cambria Math"/>
                          <a:ea typeface="Cambria Math"/>
                        </a:rPr>
                        <m:t>cyclotron</m:t>
                      </m:r>
                      <m:r>
                        <m:rPr>
                          <m:nor/>
                        </m:rPr>
                        <a:rPr lang="en-CA" sz="1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CA" sz="1400" b="0" i="0" smtClean="0">
                          <a:latin typeface="Cambria Math"/>
                          <a:ea typeface="Cambria Math"/>
                        </a:rPr>
                        <m:t>frequency</m:t>
                      </m:r>
                      <m:r>
                        <a:rPr lang="en-CA" sz="14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CA" sz="1600" b="0" dirty="0" smtClean="0"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799" y="1699847"/>
                <a:ext cx="4258040" cy="5320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21325" y="1038732"/>
            <a:ext cx="42370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b="0" dirty="0" smtClean="0"/>
              <a:t>Dmitriev</a:t>
            </a:r>
            <a:r>
              <a:rPr lang="en-CA" sz="1050" b="0" dirty="0"/>
              <a:t>, </a:t>
            </a:r>
            <a:r>
              <a:rPr lang="en-CA" sz="1050" b="0" dirty="0" err="1" smtClean="0"/>
              <a:t>Mirlin</a:t>
            </a:r>
            <a:r>
              <a:rPr lang="en-CA" sz="1050" b="0" dirty="0"/>
              <a:t>, </a:t>
            </a:r>
            <a:r>
              <a:rPr lang="en-CA" sz="1050" b="0" dirty="0" err="1" smtClean="0"/>
              <a:t>Polyakov</a:t>
            </a:r>
            <a:r>
              <a:rPr lang="en-CA" sz="1050" b="0" dirty="0"/>
              <a:t>, </a:t>
            </a:r>
            <a:r>
              <a:rPr lang="da-DK" sz="1050" b="0" dirty="0" smtClean="0"/>
              <a:t>Zudov</a:t>
            </a:r>
            <a:r>
              <a:rPr lang="da-DK" sz="1050" b="0" dirty="0"/>
              <a:t>, Rev. Mod. Phys. </a:t>
            </a:r>
            <a:r>
              <a:rPr lang="da-DK" sz="1050" dirty="0"/>
              <a:t>84</a:t>
            </a:r>
            <a:r>
              <a:rPr lang="da-DK" sz="1050" b="0" dirty="0"/>
              <a:t>, 1709 (2012</a:t>
            </a:r>
            <a:r>
              <a:rPr lang="da-DK" sz="1050" b="0" dirty="0" smtClean="0"/>
              <a:t>):</a:t>
            </a:r>
            <a:endParaRPr lang="en-CA" sz="1050" b="0" dirty="0" err="1" smtClean="0">
              <a:latin typeface="Baskerville Old Fac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26255" y="2652218"/>
                <a:ext cx="2274092" cy="580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CA" sz="16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exp</m:t>
                      </m:r>
                      <m:r>
                        <a:rPr lang="en-CA" sz="1600" b="0" i="1" smtClean="0">
                          <a:latin typeface="Cambria Math"/>
                        </a:rPr>
                        <m:t>⁡(−</m:t>
                      </m:r>
                      <m:f>
                        <m:fPr>
                          <m:ctrlPr>
                            <a:rPr lang="en-CA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6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CA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16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lang="en-CA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1600" b="0" dirty="0" err="1" smtClean="0"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255" y="2652218"/>
                <a:ext cx="2274092" cy="580993"/>
              </a:xfrm>
              <a:prstGeom prst="rect">
                <a:avLst/>
              </a:prstGeom>
              <a:blipFill rotWithShape="1">
                <a:blip r:embed="rId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55778" y="3422829"/>
                <a:ext cx="32440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𝒜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)=2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CA" sz="1600" b="0" i="1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(2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b>
                      </m:sSub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)+2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CA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1600" b="0" dirty="0" err="1" smtClean="0"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78" y="3422829"/>
                <a:ext cx="3244081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3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09602" y="628650"/>
            <a:ext cx="8515323" cy="60905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 bwMode="auto">
          <a:xfrm>
            <a:off x="67913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  <p:pic>
        <p:nvPicPr>
          <p:cNvPr id="11" name="Picture 10" descr="K:\Research 2\Published projects\Hatke_miro_temp_prl\PPT_figures\MIRO_te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5" y="1828801"/>
            <a:ext cx="2348427" cy="31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36045" y="1153442"/>
            <a:ext cx="49166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0" dirty="0" smtClean="0">
                <a:solidFill>
                  <a:srgbClr val="7A0019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Hatke, Zudov, Pfeiffer, West, PRL </a:t>
            </a:r>
            <a:r>
              <a:rPr lang="en-US" sz="1800" dirty="0" smtClean="0">
                <a:solidFill>
                  <a:srgbClr val="7A0019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102, </a:t>
            </a:r>
            <a:r>
              <a:rPr lang="en-US" sz="1800" b="0" dirty="0" smtClean="0">
                <a:solidFill>
                  <a:srgbClr val="7A0019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066804 (2009)</a:t>
            </a:r>
            <a:endParaRPr lang="da-DK" sz="1800" b="0" dirty="0" smtClean="0">
              <a:solidFill>
                <a:srgbClr val="7A001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231860" y="5745769"/>
            <a:ext cx="519218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0" algn="ctr" eaLnBrk="1" hangingPunct="1">
              <a:spcBef>
                <a:spcPts val="6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No signature of the inelastic contribution</a:t>
            </a: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571500" y="171450"/>
            <a:ext cx="8001000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>
                <a:latin typeface="Comic Sans MS" pitchFamily="66" charset="0"/>
              </a:rPr>
              <a:t>             </a:t>
            </a:r>
            <a:r>
              <a:rPr lang="en-US" b="0" dirty="0" smtClean="0">
                <a:latin typeface="Comic Sans MS" pitchFamily="66" charset="0"/>
              </a:rPr>
              <a:t>Example of MIRO T-dependence at </a:t>
            </a:r>
            <a:r>
              <a:rPr lang="en-US" b="0" dirty="0" smtClean="0"/>
              <a:t>1K&lt;T&lt;4K</a:t>
            </a:r>
            <a:r>
              <a:rPr lang="en-US" b="0" dirty="0" smtClean="0">
                <a:latin typeface="Comic Sans MS" pitchFamily="66" charset="0"/>
              </a:rPr>
              <a:t>,  </a:t>
            </a:r>
            <a:r>
              <a:rPr lang="en-US" sz="2000" b="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=1.3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76" y="5255351"/>
            <a:ext cx="2067459" cy="354178"/>
          </a:xfrm>
          <a:prstGeom prst="rect">
            <a:avLst/>
          </a:prstGeom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49" y="1952787"/>
            <a:ext cx="4695747" cy="316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3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80730" y="628646"/>
            <a:ext cx="9063270" cy="60905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 bwMode="auto">
          <a:xfrm>
            <a:off x="67913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29033" y="1130194"/>
            <a:ext cx="491669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en-US" sz="1600" b="0" dirty="0" smtClean="0">
                <a:solidFill>
                  <a:srgbClr val="7A0019"/>
                </a:solidFill>
                <a:latin typeface="Arial Narrow" pitchFamily="34" charset="0"/>
                <a:cs typeface="Arial" charset="0"/>
              </a:rPr>
              <a:t>Shi</a:t>
            </a:r>
            <a:r>
              <a:rPr lang="en-US" sz="1600" b="0" dirty="0">
                <a:solidFill>
                  <a:srgbClr val="7A0019"/>
                </a:solidFill>
                <a:latin typeface="Arial Narrow" pitchFamily="34" charset="0"/>
                <a:cs typeface="Arial" charset="0"/>
              </a:rPr>
              <a:t>, Zudov, Studenikin, Baldwin, Pfeiffer, West (2015</a:t>
            </a:r>
            <a:r>
              <a:rPr lang="en-US" sz="1600" b="0" dirty="0" smtClean="0">
                <a:solidFill>
                  <a:srgbClr val="7A0019"/>
                </a:solidFill>
                <a:latin typeface="Arial Narrow" pitchFamily="34" charset="0"/>
                <a:cs typeface="Arial" charset="0"/>
              </a:rPr>
              <a:t>)</a:t>
            </a:r>
            <a:r>
              <a:rPr lang="en-US" sz="1800" b="0" dirty="0" smtClean="0">
                <a:solidFill>
                  <a:srgbClr val="7A0019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 </a:t>
            </a:r>
            <a:endParaRPr lang="da-DK" sz="1800" b="0" dirty="0" smtClean="0">
              <a:solidFill>
                <a:srgbClr val="7A001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571500" y="171450"/>
            <a:ext cx="8001000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>
                <a:latin typeface="Comic Sans MS" pitchFamily="66" charset="0"/>
              </a:rPr>
              <a:t>        </a:t>
            </a:r>
            <a:r>
              <a:rPr lang="en-US" b="0" dirty="0" smtClean="0">
                <a:latin typeface="Comic Sans MS" pitchFamily="66" charset="0"/>
              </a:rPr>
              <a:t>Example of MIRO T-dependence at </a:t>
            </a:r>
            <a:r>
              <a:rPr lang="en-US" b="0" dirty="0" smtClean="0"/>
              <a:t>0.35K&lt;T&lt;1.7K</a:t>
            </a:r>
            <a:r>
              <a:rPr lang="en-US" b="0" dirty="0" smtClean="0">
                <a:latin typeface="Comic Sans MS" pitchFamily="66" charset="0"/>
              </a:rPr>
              <a:t>,  </a:t>
            </a:r>
            <a:r>
              <a:rPr lang="en-US" sz="2000" b="0" dirty="0" smtClean="0">
                <a:latin typeface="Symbol" pitchFamily="18" charset="2"/>
                <a:cs typeface="Times New Roman" pitchFamily="18" charset="0"/>
              </a:rPr>
              <a:t>m&gt;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7" y="1742369"/>
            <a:ext cx="3298312" cy="325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"/>
          <a:stretch/>
        </p:blipFill>
        <p:spPr bwMode="auto">
          <a:xfrm>
            <a:off x="4231038" y="1858225"/>
            <a:ext cx="4387957" cy="313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34" y="5316496"/>
            <a:ext cx="1166673" cy="23745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7"/>
          <a:stretch/>
        </p:blipFill>
        <p:spPr bwMode="auto">
          <a:xfrm>
            <a:off x="1732206" y="5182884"/>
            <a:ext cx="2056707" cy="39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22527" y="5685554"/>
                <a:ext cx="32440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𝒜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)=2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CA" sz="1600" b="0" i="1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(2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b>
                      </m:sSub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)+2</m:t>
                      </m:r>
                      <m:sSub>
                        <m:sSubPr>
                          <m:ctrlPr>
                            <a:rPr lang="en-CA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CA" sz="16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CA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1600" b="0" dirty="0" err="1" smtClean="0"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27" y="5685554"/>
                <a:ext cx="3244081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0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41069" y="628650"/>
            <a:ext cx="8703426" cy="60905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483577" y="257839"/>
            <a:ext cx="8001000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 smtClean="0">
                <a:latin typeface="Comic Sans MS" pitchFamily="66" charset="0"/>
              </a:rPr>
              <a:t> Can MIRO be used for precise measurements of m* at large LL?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  <p:pic>
        <p:nvPicPr>
          <p:cNvPr id="5" name="Picture 3" descr="Graph13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63" y="1672693"/>
            <a:ext cx="4733265" cy="28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4093" y="5617582"/>
            <a:ext cx="4943193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00"/>
                    </a:gs>
                    <a:gs pos="100000">
                      <a:srgbClr val="8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400" b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Hatke</a:t>
            </a:r>
            <a:r>
              <a:rPr lang="en-US" altLang="ja-JP" sz="1400" b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, MZ, Watson, </a:t>
            </a:r>
            <a:r>
              <a:rPr lang="en-US" altLang="ja-JP" sz="1400" b="0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Manfra</a:t>
            </a:r>
            <a:r>
              <a:rPr lang="en-US" altLang="ja-JP" sz="1400" b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, Pfeiffer, West, PRB </a:t>
            </a:r>
            <a:r>
              <a:rPr lang="nb-NO" altLang="ja-JP" sz="1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87</a:t>
            </a:r>
            <a:r>
              <a:rPr lang="nb-NO" altLang="ja-JP" sz="1400" b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t>, 161307(R) (2013)</a:t>
            </a:r>
            <a:endParaRPr lang="nb-NO" altLang="ja-JP" sz="1400" b="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31" y="3231367"/>
            <a:ext cx="2831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0" dirty="0" smtClean="0">
                <a:latin typeface="Times New Roman" pitchFamily="18" charset="0"/>
                <a:cs typeface="Times New Roman" pitchFamily="18" charset="0"/>
              </a:rPr>
              <a:t>What kind of m* :</a:t>
            </a:r>
          </a:p>
          <a:p>
            <a:endParaRPr lang="en-CA" sz="2000" b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CA" sz="2000" b="0" dirty="0" smtClean="0">
                <a:latin typeface="Times New Roman" pitchFamily="18" charset="0"/>
                <a:cs typeface="Times New Roman" pitchFamily="18" charset="0"/>
              </a:rPr>
              <a:t>Band parameter (CR)</a:t>
            </a:r>
          </a:p>
          <a:p>
            <a:pPr marL="342900" indent="-342900">
              <a:buFontTx/>
              <a:buChar char="-"/>
            </a:pPr>
            <a:r>
              <a:rPr lang="en-CA" sz="2000" b="0" dirty="0" smtClean="0">
                <a:latin typeface="Times New Roman" pitchFamily="18" charset="0"/>
                <a:cs typeface="Times New Roman" pitchFamily="18" charset="0"/>
              </a:rPr>
              <a:t>Modified by e-e exchange interaction</a:t>
            </a:r>
          </a:p>
          <a:p>
            <a:pPr marL="342900" indent="-342900">
              <a:buFontTx/>
              <a:buChar char="-"/>
            </a:pPr>
            <a:r>
              <a:rPr lang="en-CA" sz="2000" b="0" dirty="0" smtClean="0">
                <a:latin typeface="Times New Roman" pitchFamily="18" charset="0"/>
                <a:cs typeface="Times New Roman" pitchFamily="18" charset="0"/>
              </a:rPr>
              <a:t>Else?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9269" y="1653650"/>
            <a:ext cx="880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9041" y="5452702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0" dirty="0" smtClean="0">
                <a:latin typeface="Baskerville Old Face" pitchFamily="18" charset="0"/>
              </a:rPr>
              <a:t>m*</a:t>
            </a:r>
            <a:r>
              <a:rPr lang="en-CA" sz="1600" b="0" baseline="-25000" dirty="0" smtClean="0">
                <a:latin typeface="Baskerville Old Face" pitchFamily="18" charset="0"/>
              </a:rPr>
              <a:t>MPR </a:t>
            </a:r>
            <a:r>
              <a:rPr lang="en-CA" sz="1600" b="0" dirty="0" smtClean="0">
                <a:latin typeface="Baskerville Old Face" pitchFamily="18" charset="0"/>
              </a:rPr>
              <a:t>= 0.066</a:t>
            </a:r>
          </a:p>
          <a:p>
            <a:r>
              <a:rPr lang="en-CA" sz="1600" b="0" dirty="0" smtClean="0">
                <a:latin typeface="Baskerville Old Face" pitchFamily="18" charset="0"/>
              </a:rPr>
              <a:t>m*</a:t>
            </a:r>
            <a:r>
              <a:rPr lang="en-CA" sz="1600" b="0" baseline="-25000" dirty="0" smtClean="0">
                <a:latin typeface="Baskerville Old Face" pitchFamily="18" charset="0"/>
              </a:rPr>
              <a:t>MIRO</a:t>
            </a:r>
            <a:r>
              <a:rPr lang="en-CA" sz="1600" b="0" dirty="0" smtClean="0">
                <a:latin typeface="Baskerville Old Face" pitchFamily="18" charset="0"/>
              </a:rPr>
              <a:t>= 0.059</a:t>
            </a:r>
            <a:endParaRPr lang="en-CA" sz="16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94435" y="635431"/>
            <a:ext cx="8871439" cy="62225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                   Example of MIROs on </a:t>
            </a:r>
            <a:r>
              <a:rPr lang="en-CA" sz="2000" b="0" dirty="0" smtClean="0">
                <a:latin typeface="Symbol" pitchFamily="18" charset="2"/>
              </a:rPr>
              <a:t>m</a:t>
            </a:r>
            <a:r>
              <a:rPr lang="en-CA" sz="2000" b="0" dirty="0" smtClean="0">
                <a:latin typeface="Comic Sans MS" pitchFamily="66" charset="0"/>
              </a:rPr>
              <a:t>~3x10</a:t>
            </a:r>
            <a:r>
              <a:rPr lang="en-CA" sz="2000" b="0" baseline="30000" dirty="0" smtClean="0">
                <a:latin typeface="Comic Sans MS" pitchFamily="66" charset="0"/>
              </a:rPr>
              <a:t>7</a:t>
            </a:r>
            <a:r>
              <a:rPr lang="en-CA" sz="2000" b="0" dirty="0" smtClean="0">
                <a:latin typeface="Comic Sans MS" pitchFamily="66" charset="0"/>
              </a:rPr>
              <a:t> sample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940842"/>
              </p:ext>
            </p:extLst>
          </p:nvPr>
        </p:nvGraphicFramePr>
        <p:xfrm>
          <a:off x="965080" y="980320"/>
          <a:ext cx="6530991" cy="4998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6" name="Graph" r:id="rId4" imgW="9753480" imgH="7467480" progId="Origin50.Graph">
                  <p:embed/>
                </p:oleObj>
              </mc:Choice>
              <mc:Fallback>
                <p:oleObj name="Graph" r:id="rId4" imgW="9753480" imgH="74674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080" y="980320"/>
                        <a:ext cx="6530991" cy="4998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6657" y="5959575"/>
            <a:ext cx="6383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0" dirty="0" smtClean="0">
                <a:latin typeface="Baskerville Old Face" pitchFamily="18" charset="0"/>
              </a:rPr>
              <a:t>Many MIRO harmonics observed, but very small field =&gt; limited by magnet precision…</a:t>
            </a:r>
          </a:p>
        </p:txBody>
      </p:sp>
    </p:spTree>
    <p:extLst>
      <p:ext uri="{BB962C8B-B14F-4D97-AF65-F5344CB8AC3E}">
        <p14:creationId xmlns:p14="http://schemas.microsoft.com/office/powerpoint/2010/main" val="33494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755702" y="982413"/>
            <a:ext cx="7311166" cy="54881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849337" y="257839"/>
            <a:ext cx="7341762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 smtClean="0">
                <a:latin typeface="Comic Sans MS" pitchFamily="66" charset="0"/>
              </a:rPr>
              <a:t>    Three first MIRO/ZRS papers: number of </a:t>
            </a:r>
            <a:r>
              <a:rPr lang="en-US" b="0" dirty="0" err="1" smtClean="0">
                <a:latin typeface="Comic Sans MS" pitchFamily="66" charset="0"/>
              </a:rPr>
              <a:t>scitations</a:t>
            </a:r>
            <a:r>
              <a:rPr lang="en-US" b="0" dirty="0" smtClean="0">
                <a:latin typeface="Comic Sans MS" pitchFamily="66" charset="0"/>
              </a:rPr>
              <a:t> </a:t>
            </a:r>
            <a:r>
              <a:rPr lang="en-US" b="0" dirty="0" smtClean="0">
                <a:latin typeface="Comic Sans MS" pitchFamily="66" charset="0"/>
              </a:rPr>
              <a:t>per year 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52923"/>
              </p:ext>
            </p:extLst>
          </p:nvPr>
        </p:nvGraphicFramePr>
        <p:xfrm>
          <a:off x="1512689" y="1715399"/>
          <a:ext cx="5461548" cy="418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8"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2689" y="1715399"/>
                        <a:ext cx="5461548" cy="4181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196467" y="598516"/>
            <a:ext cx="8871439" cy="6144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400" b="0" dirty="0" smtClean="0">
                <a:latin typeface="Comic Sans MS" pitchFamily="66" charset="0"/>
              </a:rPr>
              <a:t>   Sample: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n=3.2 x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b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b="0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  <a:sym typeface="Symbol"/>
              </a:rPr>
              <a:t>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CA" b="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CA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b="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b="0" dirty="0" err="1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en-CA" b="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=46 </a:t>
            </a:r>
            <a:r>
              <a:rPr lang="en-CA" b="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b="0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CA" b="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=1.2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CA" b="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CA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b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b="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endParaRPr lang="en-CA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00771" y="1746680"/>
            <a:ext cx="38619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0" dirty="0" smtClean="0"/>
              <a:t>Al</a:t>
            </a:r>
            <a:r>
              <a:rPr lang="en-CA" b="0" baseline="-25000" dirty="0" smtClean="0"/>
              <a:t>x</a:t>
            </a:r>
            <a:r>
              <a:rPr lang="en-CA" b="0" dirty="0" smtClean="0"/>
              <a:t>Ga</a:t>
            </a:r>
            <a:r>
              <a:rPr lang="en-CA" b="0" baseline="-25000" dirty="0" smtClean="0"/>
              <a:t>1-x</a:t>
            </a:r>
            <a:r>
              <a:rPr lang="en-CA" b="0" dirty="0" smtClean="0"/>
              <a:t>As/GaAs/</a:t>
            </a:r>
            <a:r>
              <a:rPr lang="en-CA" b="0" dirty="0" err="1" smtClean="0"/>
              <a:t>AlGaAs</a:t>
            </a:r>
            <a:r>
              <a:rPr lang="en-CA" b="0" dirty="0" smtClean="0"/>
              <a:t> QW </a:t>
            </a:r>
          </a:p>
          <a:p>
            <a:pPr eaLnBrk="1" hangingPunct="1"/>
            <a:r>
              <a:rPr lang="en-CA" b="0" dirty="0" smtClean="0"/>
              <a:t>Width </a:t>
            </a:r>
            <a:r>
              <a:rPr lang="en-CA" b="0" dirty="0"/>
              <a:t>30 </a:t>
            </a:r>
            <a:r>
              <a:rPr lang="en-CA" b="0" dirty="0" smtClean="0"/>
              <a:t>nm, x=0.24</a:t>
            </a:r>
            <a:endParaRPr lang="en-CA" b="0" dirty="0"/>
          </a:p>
          <a:p>
            <a:pPr eaLnBrk="1" hangingPunct="1"/>
            <a:r>
              <a:rPr lang="en-CA" b="0" dirty="0" smtClean="0"/>
              <a:t>Symmetrically </a:t>
            </a:r>
            <a:r>
              <a:rPr lang="en-CA" b="0" dirty="0"/>
              <a:t>doped on both sides</a:t>
            </a:r>
          </a:p>
          <a:p>
            <a:pPr eaLnBrk="1" hangingPunct="1"/>
            <a:r>
              <a:rPr lang="en-CA" b="0" dirty="0" smtClean="0"/>
              <a:t>Spacers -  </a:t>
            </a:r>
            <a:r>
              <a:rPr lang="en-CA" b="0" dirty="0"/>
              <a:t>80 nm,</a:t>
            </a:r>
          </a:p>
          <a:p>
            <a:pPr eaLnBrk="1" hangingPunct="1"/>
            <a:r>
              <a:rPr lang="en-CA" b="0" dirty="0"/>
              <a:t>Distance to the surface </a:t>
            </a:r>
            <a:r>
              <a:rPr lang="en-CA" b="0" dirty="0" smtClean="0"/>
              <a:t>- 195 nm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0" t="64329" r="4145" b="2028"/>
          <a:stretch/>
        </p:blipFill>
        <p:spPr bwMode="auto">
          <a:xfrm>
            <a:off x="4632186" y="1236765"/>
            <a:ext cx="3788853" cy="373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00770" y="4974956"/>
            <a:ext cx="69406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/>
              <a:t>Cooling </a:t>
            </a:r>
            <a:r>
              <a:rPr lang="en-US" sz="1600" dirty="0"/>
              <a:t>process (~2h) under illumination </a:t>
            </a:r>
            <a:r>
              <a:rPr lang="en-US" sz="1600" dirty="0" smtClean="0"/>
              <a:t>by a red </a:t>
            </a:r>
            <a:r>
              <a:rPr lang="en-US" sz="1600" dirty="0"/>
              <a:t>LED </a:t>
            </a:r>
            <a:r>
              <a:rPr lang="en-US" sz="1600" dirty="0" smtClean="0"/>
              <a:t>(</a:t>
            </a:r>
            <a:r>
              <a:rPr lang="en-US" sz="1600" dirty="0" err="1" smtClean="0"/>
              <a:t>i</a:t>
            </a:r>
            <a:r>
              <a:rPr lang="en-US" sz="1600" dirty="0" smtClean="0"/>
              <a:t>=50 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A), illumination stopped </a:t>
            </a:r>
            <a:r>
              <a:rPr lang="en-US" sz="1600" dirty="0"/>
              <a:t>at </a:t>
            </a:r>
            <a:r>
              <a:rPr lang="en-US" sz="1600" dirty="0" smtClean="0"/>
              <a:t>25K</a:t>
            </a:r>
          </a:p>
          <a:p>
            <a:pPr eaLnBrk="1" hangingPunct="1"/>
            <a:r>
              <a:rPr lang="en-CA" sz="1600" b="0" dirty="0"/>
              <a:t>n=3.2x10</a:t>
            </a:r>
            <a:r>
              <a:rPr lang="en-CA" sz="1600" b="0" baseline="30000" dirty="0"/>
              <a:t>11</a:t>
            </a:r>
            <a:r>
              <a:rPr lang="en-CA" sz="1600" b="0" dirty="0"/>
              <a:t> (</a:t>
            </a:r>
            <a:r>
              <a:rPr lang="en-US" sz="1600" b="0" dirty="0"/>
              <a:t>E</a:t>
            </a:r>
            <a:r>
              <a:rPr lang="en-US" sz="1600" b="0" baseline="-25000" dirty="0"/>
              <a:t>F</a:t>
            </a:r>
            <a:r>
              <a:rPr lang="en-US" sz="1600" b="0" dirty="0"/>
              <a:t>=11.4meV)</a:t>
            </a:r>
          </a:p>
          <a:p>
            <a:pPr eaLnBrk="1" hangingPunct="1"/>
            <a:r>
              <a:rPr lang="en-CA" sz="1600" b="0" dirty="0"/>
              <a:t>m*(E1+Ef)=</a:t>
            </a:r>
            <a:r>
              <a:rPr lang="en-CA" sz="1600" b="0" dirty="0" smtClean="0"/>
              <a:t>0.06793</a:t>
            </a:r>
            <a:endParaRPr lang="en-CA" sz="1600" b="0" dirty="0"/>
          </a:p>
        </p:txBody>
      </p:sp>
    </p:spTree>
    <p:extLst>
      <p:ext uri="{BB962C8B-B14F-4D97-AF65-F5344CB8AC3E}">
        <p14:creationId xmlns:p14="http://schemas.microsoft.com/office/powerpoint/2010/main" val="23236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0" y="666427"/>
            <a:ext cx="8968153" cy="594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                          Self-consistent calculations of m*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1" t="64403" r="4813" b="2332"/>
          <a:stretch/>
        </p:blipFill>
        <p:spPr bwMode="auto">
          <a:xfrm>
            <a:off x="741271" y="2058033"/>
            <a:ext cx="2818864" cy="287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956692"/>
              </p:ext>
            </p:extLst>
          </p:nvPr>
        </p:nvGraphicFramePr>
        <p:xfrm>
          <a:off x="3424076" y="1542780"/>
          <a:ext cx="5615240" cy="429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4" name="Graph" r:id="rId5" imgW="3901320" imgH="2986920" progId="Origin50.Graph">
                  <p:embed/>
                </p:oleObj>
              </mc:Choice>
              <mc:Fallback>
                <p:oleObj name="Graph" r:id="rId5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4076" y="1542780"/>
                        <a:ext cx="5615240" cy="4299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7793" y="1131376"/>
            <a:ext cx="3900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Following: Vurgaftman </a:t>
            </a:r>
            <a:r>
              <a:rPr lang="da-DK" sz="1200" b="0" dirty="0"/>
              <a:t>et </a:t>
            </a:r>
            <a:r>
              <a:rPr lang="da-DK" sz="1200" b="0" dirty="0" smtClean="0"/>
              <a:t>al., JAP  </a:t>
            </a:r>
            <a:r>
              <a:rPr lang="da-DK" sz="1200" dirty="0" smtClean="0"/>
              <a:t>89</a:t>
            </a:r>
            <a:r>
              <a:rPr lang="da-DK" sz="1200" b="0" dirty="0" smtClean="0"/>
              <a:t>, </a:t>
            </a:r>
            <a:r>
              <a:rPr lang="da-DK" sz="1200" b="0" dirty="0"/>
              <a:t>5815 (2001) </a:t>
            </a:r>
          </a:p>
        </p:txBody>
      </p:sp>
    </p:spTree>
    <p:extLst>
      <p:ext uri="{BB962C8B-B14F-4D97-AF65-F5344CB8AC3E}">
        <p14:creationId xmlns:p14="http://schemas.microsoft.com/office/powerpoint/2010/main" val="15365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0" y="606828"/>
            <a:ext cx="8968153" cy="62511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               Self-consistent calculations of m* vs. E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49464"/>
              </p:ext>
            </p:extLst>
          </p:nvPr>
        </p:nvGraphicFramePr>
        <p:xfrm>
          <a:off x="673331" y="1034639"/>
          <a:ext cx="7298575" cy="558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6"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331" y="1034639"/>
                        <a:ext cx="7298575" cy="558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1" t="64403" r="4813" b="2332"/>
          <a:stretch/>
        </p:blipFill>
        <p:spPr bwMode="auto">
          <a:xfrm>
            <a:off x="2162747" y="2340034"/>
            <a:ext cx="1979722" cy="201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9030" y="170130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0" dirty="0" err="1" smtClean="0">
                <a:latin typeface="Baskerville Old Face" pitchFamily="18" charset="0"/>
              </a:rPr>
              <a:t>E</a:t>
            </a:r>
            <a:r>
              <a:rPr lang="en-CA" sz="1400" b="0" baseline="-25000" dirty="0" err="1" smtClean="0">
                <a:latin typeface="Baskerville Old Face" pitchFamily="18" charset="0"/>
              </a:rPr>
              <a:t>max</a:t>
            </a:r>
            <a:r>
              <a:rPr lang="en-CA" sz="1400" b="0" dirty="0" smtClean="0">
                <a:latin typeface="Baskerville Old Face" pitchFamily="18" charset="0"/>
                <a:sym typeface="Symbol"/>
              </a:rPr>
              <a:t></a:t>
            </a:r>
            <a:r>
              <a:rPr lang="en-CA" sz="1400" b="0" dirty="0" smtClean="0">
                <a:latin typeface="Baskerville Old Face" pitchFamily="18" charset="0"/>
              </a:rPr>
              <a:t>-en/</a:t>
            </a:r>
            <a:r>
              <a:rPr lang="en-CA" sz="1400" b="0" dirty="0" smtClean="0">
                <a:latin typeface="Symbol" pitchFamily="18" charset="2"/>
              </a:rPr>
              <a:t>e</a:t>
            </a:r>
            <a:r>
              <a:rPr lang="en-CA" sz="1400" b="0" baseline="-25000" dirty="0" smtClean="0">
                <a:latin typeface="Symbol" pitchFamily="18" charset="2"/>
              </a:rPr>
              <a:t>0</a:t>
            </a:r>
            <a:r>
              <a:rPr lang="en-CA" sz="1400" b="0" dirty="0" smtClean="0">
                <a:latin typeface="Symbol" pitchFamily="18" charset="2"/>
              </a:rPr>
              <a:t>e</a:t>
            </a:r>
          </a:p>
          <a:p>
            <a:endParaRPr lang="en-CA" sz="1400" b="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96714" y="796809"/>
            <a:ext cx="8871439" cy="59460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endParaRPr lang="en-CA" sz="9600" i="1" dirty="0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                Chip holder for DPPH+MIRO experiment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941" y="1248937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t="14092" r="20045" b="12492"/>
          <a:stretch/>
        </p:blipFill>
        <p:spPr bwMode="auto">
          <a:xfrm>
            <a:off x="4814806" y="2347363"/>
            <a:ext cx="3263592" cy="266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7166" y="5137369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RuO</a:t>
            </a:r>
            <a:r>
              <a:rPr lang="en-CA" sz="1200" baseline="-25000" dirty="0" smtClean="0"/>
              <a:t>2</a:t>
            </a:r>
            <a:r>
              <a:rPr lang="en-CA" sz="1200" dirty="0" smtClean="0"/>
              <a:t> Thermo-resistor:</a:t>
            </a:r>
          </a:p>
          <a:p>
            <a:r>
              <a:rPr lang="en-CA" sz="1200" dirty="0" err="1" smtClean="0"/>
              <a:t>LakeShore</a:t>
            </a:r>
            <a:r>
              <a:rPr lang="en-CA" sz="1200" dirty="0" smtClean="0"/>
              <a:t> RX-102A-BR</a:t>
            </a:r>
            <a:endParaRPr lang="en-CA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14806" y="1334178"/>
            <a:ext cx="32431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DPPH            </a:t>
            </a:r>
            <a:r>
              <a:rPr lang="en-CA" b="0" dirty="0" smtClean="0"/>
              <a:t>C</a:t>
            </a:r>
            <a:r>
              <a:rPr lang="en-CA" b="0" baseline="-25000" dirty="0" smtClean="0"/>
              <a:t>18</a:t>
            </a:r>
            <a:r>
              <a:rPr lang="en-CA" b="0" dirty="0" smtClean="0"/>
              <a:t>H</a:t>
            </a:r>
            <a:r>
              <a:rPr lang="en-CA" b="0" baseline="-25000" dirty="0" smtClean="0"/>
              <a:t>12</a:t>
            </a:r>
            <a:r>
              <a:rPr lang="en-CA" b="0" dirty="0" smtClean="0"/>
              <a:t>N</a:t>
            </a:r>
            <a:r>
              <a:rPr lang="en-CA" b="0" baseline="-25000" dirty="0" smtClean="0"/>
              <a:t>5</a:t>
            </a:r>
            <a:r>
              <a:rPr lang="en-CA" b="0" dirty="0" smtClean="0"/>
              <a:t>O</a:t>
            </a:r>
            <a:r>
              <a:rPr lang="en-CA" b="0" baseline="-25000" dirty="0" smtClean="0"/>
              <a:t>6</a:t>
            </a:r>
            <a:endParaRPr lang="en-CA" baseline="-25000" dirty="0" smtClean="0"/>
          </a:p>
          <a:p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1200" b="0" dirty="0" smtClean="0">
                <a:latin typeface="Arial"/>
              </a:rPr>
              <a:t>1,1-Diphenyl-2-picrylhydrazyl, Free Radical</a:t>
            </a:r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CA" dirty="0"/>
              <a:t>g</a:t>
            </a:r>
            <a:r>
              <a:rPr lang="en-CA" dirty="0" smtClean="0"/>
              <a:t>*=2.0036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33754" y="5273074"/>
            <a:ext cx="38986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J</a:t>
            </a:r>
            <a:r>
              <a:rPr lang="en-CA" sz="1200" dirty="0"/>
              <a:t>. </a:t>
            </a:r>
            <a:r>
              <a:rPr lang="en-CA" sz="1200" dirty="0" err="1"/>
              <a:t>Krzystek</a:t>
            </a:r>
            <a:r>
              <a:rPr lang="en-CA" sz="1200" dirty="0"/>
              <a:t>, A. Sienkiewicz, L. </a:t>
            </a:r>
            <a:r>
              <a:rPr lang="en-CA" sz="1200" dirty="0" err="1"/>
              <a:t>Pardi</a:t>
            </a:r>
            <a:r>
              <a:rPr lang="en-CA" sz="1200" dirty="0"/>
              <a:t>, and L. C. Brunel, "DPPH as a Standard for High-Field EPR," </a:t>
            </a:r>
            <a:r>
              <a:rPr lang="en-CA" sz="1200" i="1" dirty="0"/>
              <a:t>Journal of Magnetic Resonance, vol. 125, pp. 207-211, 1997.</a:t>
            </a:r>
          </a:p>
          <a:p>
            <a:endParaRPr lang="en-CA" sz="200" dirty="0"/>
          </a:p>
        </p:txBody>
      </p:sp>
    </p:spTree>
    <p:extLst>
      <p:ext uri="{BB962C8B-B14F-4D97-AF65-F5344CB8AC3E}">
        <p14:creationId xmlns:p14="http://schemas.microsoft.com/office/powerpoint/2010/main" val="33570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94435" y="696070"/>
            <a:ext cx="8987572" cy="59460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     Chip and MW antenna arrangement for MIRO experiment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  <p:pic>
        <p:nvPicPr>
          <p:cNvPr id="13681" name="Picture 36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127" r="11993"/>
          <a:stretch/>
        </p:blipFill>
        <p:spPr bwMode="auto">
          <a:xfrm>
            <a:off x="878869" y="1802084"/>
            <a:ext cx="2601950" cy="248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82" name="Picture 37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22403" r="4612" b="15080"/>
          <a:stretch/>
        </p:blipFill>
        <p:spPr bwMode="auto">
          <a:xfrm>
            <a:off x="3708674" y="1802084"/>
            <a:ext cx="4565842" cy="248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94435" y="606669"/>
            <a:ext cx="8871439" cy="61362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              MIRO Frequency dependence excited by an antenna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9900"/>
              </p:ext>
            </p:extLst>
          </p:nvPr>
        </p:nvGraphicFramePr>
        <p:xfrm>
          <a:off x="150961" y="945397"/>
          <a:ext cx="477703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4"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961" y="945397"/>
                        <a:ext cx="477703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956984" y="2314618"/>
            <a:ext cx="4481092" cy="3886200"/>
            <a:chOff x="3894991" y="1651857"/>
            <a:chExt cx="4481092" cy="388620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40"/>
            <a:stretch>
              <a:fillRect/>
            </a:stretch>
          </p:blipFill>
          <p:spPr bwMode="auto">
            <a:xfrm>
              <a:off x="5716646" y="1651857"/>
              <a:ext cx="2659437" cy="3560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71" t="7981" r="13907" b="50818"/>
            <a:stretch/>
          </p:blipFill>
          <p:spPr bwMode="auto">
            <a:xfrm>
              <a:off x="3894991" y="3912583"/>
              <a:ext cx="876779" cy="98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9" b="26738"/>
            <a:stretch/>
          </p:blipFill>
          <p:spPr bwMode="auto">
            <a:xfrm>
              <a:off x="4120716" y="2809605"/>
              <a:ext cx="2583400" cy="2728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55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0" y="681925"/>
            <a:ext cx="8981268" cy="60609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                      DPPH resonance from 5 to 70 </a:t>
            </a:r>
            <a:r>
              <a:rPr lang="en-CA" sz="2000" b="0" dirty="0" err="1" smtClean="0">
                <a:latin typeface="Comic Sans MS" pitchFamily="66" charset="0"/>
              </a:rPr>
              <a:t>mT</a:t>
            </a:r>
            <a:r>
              <a:rPr lang="en-CA" sz="2000" b="0" dirty="0" smtClean="0">
                <a:latin typeface="Comic Sans MS" pitchFamily="66" charset="0"/>
              </a:rPr>
              <a:t>, T=300mK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93940"/>
              </p:ext>
            </p:extLst>
          </p:nvPr>
        </p:nvGraphicFramePr>
        <p:xfrm>
          <a:off x="379899" y="1555504"/>
          <a:ext cx="3424986" cy="261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4"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99" y="1555504"/>
                        <a:ext cx="3424986" cy="2619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" b="21852"/>
          <a:stretch/>
        </p:blipFill>
        <p:spPr bwMode="auto">
          <a:xfrm>
            <a:off x="5826416" y="1364890"/>
            <a:ext cx="2838450" cy="291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"/>
          <a:stretch/>
        </p:blipFill>
        <p:spPr bwMode="auto">
          <a:xfrm>
            <a:off x="3349916" y="1419134"/>
            <a:ext cx="2476500" cy="280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9793" y="4621286"/>
            <a:ext cx="425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0" dirty="0" smtClean="0">
                <a:latin typeface="Baskerville Old Face" pitchFamily="18" charset="0"/>
              </a:rPr>
              <a:t>At B=10 </a:t>
            </a:r>
            <a:r>
              <a:rPr lang="en-CA" sz="2000" b="0" dirty="0" err="1" smtClean="0">
                <a:latin typeface="Baskerville Old Face" pitchFamily="18" charset="0"/>
              </a:rPr>
              <a:t>mT</a:t>
            </a:r>
            <a:r>
              <a:rPr lang="en-CA" sz="2000" b="0" dirty="0">
                <a:latin typeface="Baskerville Old Face" pitchFamily="18" charset="0"/>
              </a:rPr>
              <a:t> </a:t>
            </a:r>
            <a:r>
              <a:rPr lang="en-CA" sz="2000" b="0" dirty="0" smtClean="0">
                <a:latin typeface="Baskerville Old Face" pitchFamily="18" charset="0"/>
              </a:rPr>
              <a:t>    </a:t>
            </a:r>
            <a:r>
              <a:rPr lang="en-CA" sz="2000" b="0" dirty="0" err="1" smtClean="0">
                <a:latin typeface="Baskerville Old Face" pitchFamily="18" charset="0"/>
              </a:rPr>
              <a:t>g</a:t>
            </a:r>
            <a:r>
              <a:rPr lang="en-CA" sz="2000" b="0" dirty="0" err="1" smtClean="0">
                <a:latin typeface="Symbol" pitchFamily="18" charset="2"/>
              </a:rPr>
              <a:t>m</a:t>
            </a:r>
            <a:r>
              <a:rPr lang="en-CA" sz="2000" b="0" baseline="-25000" dirty="0" err="1" smtClean="0">
                <a:latin typeface="Baskerville Old Face" pitchFamily="18" charset="0"/>
              </a:rPr>
              <a:t>B</a:t>
            </a:r>
            <a:r>
              <a:rPr lang="en-CA" sz="2000" b="0" dirty="0" err="1" smtClean="0">
                <a:latin typeface="Baskerville Old Face" pitchFamily="18" charset="0"/>
              </a:rPr>
              <a:t>B</a:t>
            </a:r>
            <a:r>
              <a:rPr lang="en-CA" sz="2000" b="0" dirty="0">
                <a:latin typeface="Baskerville Old Face" pitchFamily="18" charset="0"/>
                <a:sym typeface="Symbol"/>
              </a:rPr>
              <a:t>=</a:t>
            </a:r>
            <a:r>
              <a:rPr lang="en-CA" sz="2000" b="0" dirty="0" smtClean="0">
                <a:latin typeface="Baskerville Old Face" pitchFamily="18" charset="0"/>
                <a:sym typeface="Symbol"/>
              </a:rPr>
              <a:t>1.16 </a:t>
            </a:r>
            <a:r>
              <a:rPr lang="en-CA" sz="2000" b="0" dirty="0" err="1" smtClean="0">
                <a:latin typeface="Symbol" pitchFamily="18" charset="2"/>
                <a:sym typeface="Symbol"/>
              </a:rPr>
              <a:t>m</a:t>
            </a:r>
            <a:r>
              <a:rPr lang="en-CA" sz="2000" b="0" dirty="0" err="1" smtClean="0">
                <a:latin typeface="Baskerville Old Face" pitchFamily="18" charset="0"/>
                <a:sym typeface="Symbol"/>
              </a:rPr>
              <a:t>eV</a:t>
            </a:r>
            <a:r>
              <a:rPr lang="en-CA" sz="2000" b="0" dirty="0" smtClean="0">
                <a:latin typeface="Baskerville Old Face" pitchFamily="18" charset="0"/>
                <a:sym typeface="Symbol"/>
              </a:rPr>
              <a:t>=13 </a:t>
            </a:r>
            <a:r>
              <a:rPr lang="en-CA" sz="2000" b="0" dirty="0" err="1" smtClean="0">
                <a:latin typeface="Baskerville Old Face" pitchFamily="18" charset="0"/>
                <a:sym typeface="Symbol"/>
              </a:rPr>
              <a:t>mK</a:t>
            </a:r>
            <a:endParaRPr lang="en-CA" sz="2000" b="0" dirty="0" smtClean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132" y="1226391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0" dirty="0">
                <a:latin typeface="Baskerville Old Face" pitchFamily="18" charset="0"/>
              </a:rPr>
              <a:t>g</a:t>
            </a:r>
            <a:r>
              <a:rPr lang="en-CA" sz="1200" b="0" dirty="0" smtClean="0">
                <a:latin typeface="Baskerville Old Face" pitchFamily="18" charset="0"/>
              </a:rPr>
              <a:t>*=2.0036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5379" y="5317128"/>
                <a:ext cx="5108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0" dirty="0" smtClean="0">
                    <a:latin typeface="Baskerville Old Face" pitchFamily="18" charset="0"/>
                  </a:rPr>
                  <a:t>T=300mK  =&gt; ( n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  <a:ea typeface="Cambria Math"/>
                      </a:rPr>
                      <m:t>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↓)</m:t>
                    </m:r>
                  </m:oMath>
                </a14:m>
                <a:r>
                  <a:rPr lang="en-CA" b="0" dirty="0" smtClean="0">
                    <a:latin typeface="Baskerville Old Face" pitchFamily="18" charset="0"/>
                  </a:rPr>
                  <a:t>/n=1-exp(-g*</a:t>
                </a:r>
                <a:r>
                  <a:rPr lang="en-CA" b="0" dirty="0" err="1" smtClean="0">
                    <a:latin typeface="Symbol" pitchFamily="18" charset="2"/>
                  </a:rPr>
                  <a:t>m</a:t>
                </a:r>
                <a:r>
                  <a:rPr lang="en-CA" b="0" baseline="-25000" dirty="0" err="1" smtClean="0">
                    <a:latin typeface="Baskerville Old Face" pitchFamily="18" charset="0"/>
                  </a:rPr>
                  <a:t>B</a:t>
                </a:r>
                <a:r>
                  <a:rPr lang="en-CA" b="0" dirty="0" err="1" smtClean="0">
                    <a:latin typeface="Baskerville Old Face" pitchFamily="18" charset="0"/>
                  </a:rPr>
                  <a:t>B</a:t>
                </a:r>
                <a:r>
                  <a:rPr lang="en-CA" b="0" dirty="0" smtClean="0">
                    <a:latin typeface="Baskerville Old Face" pitchFamily="18" charset="0"/>
                  </a:rPr>
                  <a:t>/</a:t>
                </a:r>
                <a:r>
                  <a:rPr lang="en-CA" b="0" dirty="0" err="1" smtClean="0">
                    <a:latin typeface="Baskerville Old Face" pitchFamily="18" charset="0"/>
                  </a:rPr>
                  <a:t>k</a:t>
                </a:r>
                <a:r>
                  <a:rPr lang="en-CA" b="0" baseline="-25000" dirty="0" err="1" smtClean="0">
                    <a:latin typeface="Baskerville Old Face" pitchFamily="18" charset="0"/>
                  </a:rPr>
                  <a:t>B</a:t>
                </a:r>
                <a:r>
                  <a:rPr lang="en-CA" b="0" dirty="0" err="1" smtClean="0">
                    <a:latin typeface="Baskerville Old Face" pitchFamily="18" charset="0"/>
                  </a:rPr>
                  <a:t>T</a:t>
                </a:r>
                <a:r>
                  <a:rPr lang="en-CA" b="0" dirty="0" smtClean="0">
                    <a:latin typeface="Baskerville Old Face" pitchFamily="18" charset="0"/>
                  </a:rPr>
                  <a:t>) </a:t>
                </a:r>
                <a:r>
                  <a:rPr lang="en-CA" b="0" dirty="0" smtClean="0">
                    <a:latin typeface="Baskerville Old Face" pitchFamily="18" charset="0"/>
                    <a:sym typeface="Symbol"/>
                  </a:rPr>
                  <a:t> 4%</a:t>
                </a:r>
                <a:endParaRPr lang="en-CA" b="0" dirty="0" smtClean="0">
                  <a:latin typeface="Baskerville Old Face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379" y="5317128"/>
                <a:ext cx="510825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074" t="-11475" r="-119" b="-262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30155" y="1226391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Baskerville Old Face" pitchFamily="18" charset="0"/>
              </a:rPr>
              <a:t>dR</a:t>
            </a:r>
            <a:r>
              <a:rPr lang="en-US" sz="1200" b="0" dirty="0" smtClean="0">
                <a:latin typeface="Baskerville Old Face" pitchFamily="18" charset="0"/>
              </a:rPr>
              <a:t>/dB</a:t>
            </a:r>
            <a:endParaRPr lang="en-CA" sz="1200" b="0" dirty="0" err="1" smtClean="0">
              <a:latin typeface="Baskerville Old Fac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925" y="1226390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Baskerville Old Face" pitchFamily="18" charset="0"/>
              </a:rPr>
              <a:t>d</a:t>
            </a:r>
            <a:r>
              <a:rPr lang="en-US" sz="1200" b="0" baseline="30000" dirty="0" smtClean="0">
                <a:latin typeface="Baskerville Old Face" pitchFamily="18" charset="0"/>
              </a:rPr>
              <a:t>2</a:t>
            </a:r>
            <a:r>
              <a:rPr lang="en-US" sz="1200" b="0" dirty="0" smtClean="0">
                <a:latin typeface="Baskerville Old Face" pitchFamily="18" charset="0"/>
              </a:rPr>
              <a:t>R/dB</a:t>
            </a:r>
            <a:r>
              <a:rPr lang="en-US" sz="1200" b="0" baseline="30000" dirty="0" smtClean="0">
                <a:latin typeface="Baskerville Old Face" pitchFamily="18" charset="0"/>
              </a:rPr>
              <a:t>2</a:t>
            </a:r>
            <a:endParaRPr lang="en-CA" sz="1200" b="0" baseline="30000" dirty="0" err="1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202923" y="501534"/>
            <a:ext cx="8871439" cy="63564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B-field calibration using DPPH resonance from 5 to 70 </a:t>
            </a:r>
            <a:r>
              <a:rPr lang="en-CA" sz="2000" b="0" dirty="0" err="1" smtClean="0">
                <a:latin typeface="Comic Sans MS" pitchFamily="66" charset="0"/>
              </a:rPr>
              <a:t>mT</a:t>
            </a:r>
            <a:endParaRPr lang="en-CA" sz="2000" b="0" dirty="0" smtClean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61176"/>
              </p:ext>
            </p:extLst>
          </p:nvPr>
        </p:nvGraphicFramePr>
        <p:xfrm>
          <a:off x="1252793" y="929898"/>
          <a:ext cx="6554723" cy="501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0"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793" y="929898"/>
                        <a:ext cx="6554723" cy="5018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32115" y="5921336"/>
            <a:ext cx="4559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0" dirty="0" smtClean="0">
                <a:latin typeface="Baskerville Old Face" pitchFamily="18" charset="0"/>
              </a:rPr>
              <a:t>90° Angle was optimized by maximizing </a:t>
            </a:r>
            <a:r>
              <a:rPr lang="en-CA" sz="1400" b="0" dirty="0" err="1" smtClean="0">
                <a:latin typeface="Baskerville Old Face" pitchFamily="18" charset="0"/>
              </a:rPr>
              <a:t>V</a:t>
            </a:r>
            <a:r>
              <a:rPr lang="en-CA" sz="1400" b="0" baseline="-25000" dirty="0" err="1" smtClean="0">
                <a:latin typeface="Baskerville Old Face" pitchFamily="18" charset="0"/>
              </a:rPr>
              <a:t>Hall</a:t>
            </a:r>
            <a:r>
              <a:rPr lang="en-CA" sz="1400" b="0" dirty="0" smtClean="0">
                <a:latin typeface="Baskerville Old Face" pitchFamily="18" charset="0"/>
              </a:rPr>
              <a:t> to the fifth digit.</a:t>
            </a:r>
          </a:p>
        </p:txBody>
      </p:sp>
    </p:spTree>
    <p:extLst>
      <p:ext uri="{BB962C8B-B14F-4D97-AF65-F5344CB8AC3E}">
        <p14:creationId xmlns:p14="http://schemas.microsoft.com/office/powerpoint/2010/main" val="23084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96714" y="616017"/>
            <a:ext cx="8871439" cy="6126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          MIRO </a:t>
            </a:r>
            <a:r>
              <a:rPr lang="en-CA" sz="2000" b="0" dirty="0" err="1" smtClean="0">
                <a:latin typeface="Comic Sans MS" pitchFamily="66" charset="0"/>
              </a:rPr>
              <a:t>vs</a:t>
            </a:r>
            <a:r>
              <a:rPr lang="en-CA" sz="2000" b="0" dirty="0" smtClean="0">
                <a:latin typeface="Comic Sans MS" pitchFamily="66" charset="0"/>
              </a:rPr>
              <a:t> </a:t>
            </a:r>
            <a:r>
              <a:rPr lang="en-CA" sz="2000" b="0" dirty="0">
                <a:latin typeface="Comic Sans MS" pitchFamily="66" charset="0"/>
              </a:rPr>
              <a:t>1</a:t>
            </a:r>
            <a:r>
              <a:rPr lang="en-CA" sz="2000" b="0" dirty="0" smtClean="0">
                <a:latin typeface="Comic Sans MS" pitchFamily="66" charset="0"/>
              </a:rPr>
              <a:t>/</a:t>
            </a:r>
            <a:r>
              <a:rPr lang="en-CA" sz="2000" b="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sz="2000" b="0" baseline="-25000" dirty="0" smtClean="0">
                <a:latin typeface="Times New Roman" pitchFamily="18" charset="0"/>
                <a:cs typeface="Times New Roman" pitchFamily="18" charset="0"/>
              </a:rPr>
              <a:t>IPS</a:t>
            </a:r>
            <a:r>
              <a:rPr lang="en-CA" sz="2000" b="0" dirty="0" smtClean="0">
                <a:latin typeface="Comic Sans MS" pitchFamily="66" charset="0"/>
              </a:rPr>
              <a:t> and 1/</a:t>
            </a:r>
            <a:r>
              <a:rPr lang="en-CA" sz="2000" b="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sz="2000" b="0" baseline="-25000" dirty="0" smtClean="0">
                <a:latin typeface="Times New Roman" pitchFamily="18" charset="0"/>
                <a:cs typeface="Times New Roman" pitchFamily="18" charset="0"/>
              </a:rPr>
              <a:t>DPPH</a:t>
            </a:r>
            <a:r>
              <a:rPr lang="en-CA" sz="2000" b="0" dirty="0" smtClean="0">
                <a:latin typeface="Comic Sans MS" pitchFamily="66" charset="0"/>
              </a:rPr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97924"/>
              </p:ext>
            </p:extLst>
          </p:nvPr>
        </p:nvGraphicFramePr>
        <p:xfrm>
          <a:off x="878754" y="1002353"/>
          <a:ext cx="6811831" cy="521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8"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8754" y="1002353"/>
                        <a:ext cx="6811831" cy="5215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9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0" y="796809"/>
            <a:ext cx="9221492" cy="59460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                          m* from MIRO and DPPH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448013"/>
              </p:ext>
            </p:extLst>
          </p:nvPr>
        </p:nvGraphicFramePr>
        <p:xfrm>
          <a:off x="348710" y="1410244"/>
          <a:ext cx="4797409" cy="36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2"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710" y="1410244"/>
                        <a:ext cx="4797409" cy="36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381592"/>
              </p:ext>
            </p:extLst>
          </p:nvPr>
        </p:nvGraphicFramePr>
        <p:xfrm>
          <a:off x="4175348" y="1507813"/>
          <a:ext cx="4827363" cy="3696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3" name="Graph" r:id="rId6" imgW="3901320" imgH="2986920" progId="Origin50.Graph">
                  <p:embed/>
                </p:oleObj>
              </mc:Choice>
              <mc:Fallback>
                <p:oleObj name="Graph" r:id="rId6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5348" y="1507813"/>
                        <a:ext cx="4827363" cy="3696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2496" y="5219444"/>
            <a:ext cx="4196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Measured m*=0.0649,         Theory:   m</a:t>
            </a:r>
            <a:r>
              <a:rPr lang="en-CA" sz="1200" dirty="0"/>
              <a:t>*(E1+Ef)=</a:t>
            </a:r>
            <a:r>
              <a:rPr lang="en-CA" sz="1200" dirty="0" smtClean="0"/>
              <a:t>0.06793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2970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  <p:pic>
        <p:nvPicPr>
          <p:cNvPr id="3" name="Picture 5" descr="thefarm19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0" y="2834211"/>
            <a:ext cx="3794918" cy="324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thenightingale's19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30" y="2834211"/>
            <a:ext cx="3970689" cy="324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4203" y="2464879"/>
            <a:ext cx="2486578" cy="369332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i="0" dirty="0"/>
              <a:t> </a:t>
            </a:r>
            <a:r>
              <a:rPr lang="en-US" altLang="en-US" b="1" i="0" dirty="0"/>
              <a:t>Joan </a:t>
            </a:r>
            <a:r>
              <a:rPr lang="en-US" altLang="en-US" b="1" i="0" dirty="0" err="1"/>
              <a:t>Miró</a:t>
            </a:r>
            <a:r>
              <a:rPr lang="en-US" altLang="en-US" b="1" i="0" dirty="0"/>
              <a:t> </a:t>
            </a:r>
            <a:r>
              <a:rPr lang="en-US" altLang="en-US" i="0" dirty="0"/>
              <a:t>(1893-1983</a:t>
            </a:r>
            <a:r>
              <a:rPr lang="en-US" altLang="en-US" i="0" dirty="0" smtClean="0"/>
              <a:t>)</a:t>
            </a:r>
            <a:endParaRPr lang="en-US" altLang="en-US" i="0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42" y="1571904"/>
            <a:ext cx="4216898" cy="4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3" y="206030"/>
            <a:ext cx="4476349" cy="18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055318" y="1806027"/>
            <a:ext cx="664143" cy="205247"/>
          </a:xfrm>
          <a:prstGeom prst="rect">
            <a:avLst/>
          </a:prstGeom>
          <a:solidFill>
            <a:srgbClr val="FFFF00">
              <a:alpha val="26000"/>
            </a:srgbClr>
          </a:solidFill>
          <a:ln w="15875">
            <a:noFill/>
            <a:tailEnd type="triangle" w="lg" len="med"/>
          </a:ln>
          <a:effectLst/>
          <a:extLst/>
        </p:spPr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242062" y="444895"/>
            <a:ext cx="33089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Baskerville Old Face" pitchFamily="18" charset="0"/>
              </a:rPr>
              <a:t>First time use of “MIRO”</a:t>
            </a:r>
            <a:endParaRPr lang="en-US" sz="2400" b="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154983" y="610829"/>
            <a:ext cx="8871439" cy="59460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83577" y="206259"/>
            <a:ext cx="8093156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CA" sz="2000" b="0" dirty="0" smtClean="0">
                <a:latin typeface="Comic Sans MS" pitchFamily="66" charset="0"/>
              </a:rPr>
              <a:t>                 Measured m*=0.0649,  band theory m*=0.06793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419653"/>
              </p:ext>
            </p:extLst>
          </p:nvPr>
        </p:nvGraphicFramePr>
        <p:xfrm>
          <a:off x="3462530" y="1298511"/>
          <a:ext cx="5563892" cy="426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5"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2530" y="1298511"/>
                        <a:ext cx="5563892" cy="4260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37821" y="2143167"/>
            <a:ext cx="3139616" cy="2266100"/>
            <a:chOff x="391877" y="1259764"/>
            <a:chExt cx="3139616" cy="22661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248"/>
            <a:stretch/>
          </p:blipFill>
          <p:spPr bwMode="auto">
            <a:xfrm>
              <a:off x="391877" y="1259764"/>
              <a:ext cx="3139616" cy="226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2735450" y="3060918"/>
              <a:ext cx="111588" cy="111588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rgbClr val="0066FF"/>
              </a:solidFill>
              <a:tailEnd type="triangle" w="lg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C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90702" y="5620734"/>
                <a:ext cx="23589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CA" sz="1600" b="0" i="0" smtClean="0">
                            <a:latin typeface="Cambria Math"/>
                          </a:rPr>
                          <m:t>cos</m:t>
                        </m:r>
                      </m:e>
                      <m:sup>
                        <m:r>
                          <a:rPr lang="en-CA" sz="16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CA" sz="1600" b="0" dirty="0" smtClean="0">
                    <a:latin typeface="Baskerville Old Face" pitchFamily="18" charset="0"/>
                  </a:rPr>
                  <a:t>(0.0649/0.0679)=17°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02" y="5620734"/>
                <a:ext cx="2358979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7143" b="-2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2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14"/>
          <p:cNvSpPr>
            <a:spLocks noChangeArrowheads="1"/>
          </p:cNvSpPr>
          <p:nvPr/>
        </p:nvSpPr>
        <p:spPr bwMode="auto">
          <a:xfrm>
            <a:off x="390068" y="259762"/>
            <a:ext cx="8001000" cy="79049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677520" y="1050256"/>
            <a:ext cx="7426097" cy="53314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2353" y="462233"/>
            <a:ext cx="7776429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lIns="0" rIns="0"/>
          <a:lstStyle/>
          <a:p>
            <a:pPr eaLnBrk="1" hangingPunct="1"/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>Electron effective mass in an ultra-high mobility GaAs/</a:t>
            </a:r>
            <a:r>
              <a:rPr lang="en-CA" sz="1800" dirty="0" err="1"/>
              <a:t>AlGaAs</a:t>
            </a:r>
            <a:r>
              <a:rPr lang="en-CA" sz="1800" dirty="0"/>
              <a:t> quantum well from MIROs and EPR experiment on </a:t>
            </a:r>
            <a:r>
              <a:rPr lang="en-CA" sz="1800" dirty="0" smtClean="0"/>
              <a:t>DPPH</a:t>
            </a:r>
            <a:r>
              <a:rPr lang="en-CA" sz="1800" dirty="0"/>
              <a:t/>
            </a:r>
            <a:br>
              <a:rPr lang="en-CA" sz="1800" dirty="0"/>
            </a:br>
            <a:endParaRPr lang="en-CA" sz="1800" dirty="0" smtClean="0"/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1559046" y="1800094"/>
            <a:ext cx="596918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b="0" dirty="0">
                <a:latin typeface="Comic Sans MS" pitchFamily="66" charset="0"/>
              </a:rPr>
              <a:t>	         </a:t>
            </a:r>
            <a:r>
              <a:rPr lang="en-US" sz="2400" b="0" dirty="0">
                <a:latin typeface="Comic Sans MS" pitchFamily="66" charset="0"/>
              </a:rPr>
              <a:t>	   </a:t>
            </a:r>
            <a:r>
              <a:rPr lang="en-US" sz="2400" b="0" u="sng" dirty="0" smtClean="0">
                <a:latin typeface="Comic Sans MS" pitchFamily="66" charset="0"/>
              </a:rPr>
              <a:t>Conclusion</a:t>
            </a:r>
            <a:endParaRPr lang="en-US" sz="2400" b="0" u="sng" dirty="0">
              <a:latin typeface="Comic Sans MS" pitchFamily="66" charset="0"/>
            </a:endParaRPr>
          </a:p>
          <a:p>
            <a:pPr eaLnBrk="1" hangingPunct="1">
              <a:spcAft>
                <a:spcPct val="50000"/>
              </a:spcAft>
              <a:buFontTx/>
              <a:buAutoNum type="arabicParenR"/>
            </a:pPr>
            <a:r>
              <a:rPr lang="en-US" b="0" dirty="0" smtClean="0">
                <a:latin typeface="Comic Sans MS" pitchFamily="66" charset="0"/>
              </a:rPr>
              <a:t>Measured m*</a:t>
            </a:r>
            <a:r>
              <a:rPr lang="en-US" b="0" baseline="-25000" dirty="0" smtClean="0">
                <a:latin typeface="Comic Sans MS" pitchFamily="66" charset="0"/>
              </a:rPr>
              <a:t>MIRO</a:t>
            </a:r>
            <a:r>
              <a:rPr lang="en-US" b="0" dirty="0" smtClean="0">
                <a:latin typeface="Comic Sans MS" pitchFamily="66" charset="0"/>
              </a:rPr>
              <a:t>=</a:t>
            </a:r>
            <a:r>
              <a:rPr lang="en-CA" sz="2000" b="0" dirty="0" smtClean="0">
                <a:solidFill>
                  <a:srgbClr val="000000"/>
                </a:solidFill>
                <a:latin typeface="Comic Sans MS" pitchFamily="66" charset="0"/>
                <a:cs typeface="Arial"/>
              </a:rPr>
              <a:t> 0.0649 is smaller than theoretically calculated </a:t>
            </a:r>
            <a:r>
              <a:rPr lang="en-CA" sz="2000" b="0" dirty="0" smtClean="0">
                <a:latin typeface="Comic Sans MS" pitchFamily="66" charset="0"/>
              </a:rPr>
              <a:t>m*</a:t>
            </a:r>
            <a:r>
              <a:rPr lang="en-CA" sz="2000" b="0" baseline="-25000" dirty="0" smtClean="0">
                <a:latin typeface="Comic Sans MS" pitchFamily="66" charset="0"/>
              </a:rPr>
              <a:t>theory</a:t>
            </a:r>
            <a:r>
              <a:rPr lang="en-CA" sz="2000" b="0" dirty="0" smtClean="0">
                <a:latin typeface="Comic Sans MS" pitchFamily="66" charset="0"/>
              </a:rPr>
              <a:t>=0.0679</a:t>
            </a:r>
            <a:r>
              <a:rPr lang="en-CA" sz="2000" b="0" dirty="0" smtClean="0">
                <a:solidFill>
                  <a:srgbClr val="000000"/>
                </a:solidFill>
                <a:latin typeface="Comic Sans MS" pitchFamily="66" charset="0"/>
                <a:cs typeface="Arial"/>
              </a:rPr>
              <a:t> </a:t>
            </a:r>
            <a:endParaRPr lang="en-US" b="0" dirty="0">
              <a:latin typeface="Comic Sans MS" pitchFamily="66" charset="0"/>
            </a:endParaRPr>
          </a:p>
          <a:p>
            <a:pPr eaLnBrk="1" hangingPunct="1">
              <a:spcAft>
                <a:spcPct val="50000"/>
              </a:spcAft>
            </a:pP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C0AB-9476-4645-AD1B-F98F1577076B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185261" y="359567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ct val="50000"/>
              </a:spcAft>
            </a:pPr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2000" b="0" u="sng" dirty="0">
                <a:latin typeface="Comic Sans MS" pitchFamily="66" charset="0"/>
              </a:rPr>
              <a:t>Q</a:t>
            </a:r>
            <a:r>
              <a:rPr lang="en-US" sz="2000" b="0" u="sng" dirty="0" smtClean="0">
                <a:latin typeface="Comic Sans MS" pitchFamily="66" charset="0"/>
              </a:rPr>
              <a:t>uestion</a:t>
            </a:r>
            <a:endParaRPr lang="en-US" sz="2000" b="0" u="sng" dirty="0">
              <a:latin typeface="Comic Sans MS" pitchFamily="66" charset="0"/>
            </a:endParaRPr>
          </a:p>
          <a:p>
            <a:pPr eaLnBrk="1" hangingPunct="1">
              <a:spcAft>
                <a:spcPct val="50000"/>
              </a:spcAft>
              <a:buFontTx/>
              <a:buAutoNum type="arabicParenR"/>
            </a:pPr>
            <a:r>
              <a:rPr lang="en-US" b="0" dirty="0" smtClean="0">
                <a:latin typeface="Comic Sans MS" pitchFamily="66" charset="0"/>
              </a:rPr>
              <a:t> is m*</a:t>
            </a:r>
            <a:r>
              <a:rPr lang="en-US" b="0" baseline="-25000" dirty="0" smtClean="0">
                <a:latin typeface="Comic Sans MS" pitchFamily="66" charset="0"/>
              </a:rPr>
              <a:t>MIRO</a:t>
            </a:r>
            <a:r>
              <a:rPr lang="en-US" b="0" dirty="0" smtClean="0">
                <a:latin typeface="Comic Sans MS" pitchFamily="66" charset="0"/>
              </a:rPr>
              <a:t> sensitive to e-e interactions? Or else? </a:t>
            </a:r>
            <a:r>
              <a:rPr lang="en-CA" b="0" dirty="0" smtClean="0">
                <a:latin typeface="Comic Sans MS" pitchFamily="66" charset="0"/>
                <a:cs typeface="Arial"/>
              </a:rPr>
              <a:t> </a:t>
            </a:r>
            <a:endParaRPr lang="en-CA" dirty="0"/>
          </a:p>
        </p:txBody>
      </p:sp>
      <p:pic>
        <p:nvPicPr>
          <p:cNvPr id="116738" name="Picture 2" descr="http://fc00.deviantart.net/fs71/f/2011/207/8/0/smoking_gun_by_prabhatkr-d41s76q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2" r="11250"/>
          <a:stretch/>
        </p:blipFill>
        <p:spPr bwMode="auto">
          <a:xfrm>
            <a:off x="5796367" y="4079930"/>
            <a:ext cx="1625325" cy="14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7586" y="363000"/>
            <a:ext cx="3053080" cy="369332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i="0" dirty="0"/>
              <a:t> </a:t>
            </a:r>
            <a:r>
              <a:rPr lang="en-US" altLang="en-US" i="0" dirty="0" smtClean="0"/>
              <a:t>Niko </a:t>
            </a:r>
            <a:r>
              <a:rPr lang="en-US" altLang="en-US" i="0" dirty="0" err="1" smtClean="0"/>
              <a:t>Pirosmani</a:t>
            </a:r>
            <a:r>
              <a:rPr lang="en-US" altLang="en-US" i="0" dirty="0" smtClean="0"/>
              <a:t> </a:t>
            </a:r>
            <a:r>
              <a:rPr lang="en-US" altLang="en-US" b="1" i="0" dirty="0" smtClean="0"/>
              <a:t> </a:t>
            </a:r>
            <a:r>
              <a:rPr lang="en-US" altLang="en-US" i="0" dirty="0"/>
              <a:t>(</a:t>
            </a:r>
            <a:r>
              <a:rPr lang="en-US" altLang="en-US" i="0" dirty="0" smtClean="0"/>
              <a:t>1862-1918)</a:t>
            </a:r>
            <a:endParaRPr lang="en-US" altLang="en-US" i="0" dirty="0"/>
          </a:p>
        </p:txBody>
      </p:sp>
      <p:pic>
        <p:nvPicPr>
          <p:cNvPr id="115714" name="Picture 2" descr="C:\D\Personal\Pirosmani Niko\IMG_2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00" y="3801406"/>
            <a:ext cx="3436486" cy="28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5" name="Picture 3" descr="C:\D\Personal\Pirosmani Niko\IMG_2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75" y="3724977"/>
            <a:ext cx="2327308" cy="29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C:\D\Personal\Pirosmani Niko\IMG_2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41" y="732332"/>
            <a:ext cx="2270004" cy="29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 descr="C:\D\Personal\Pirosmani Niko\IMG_23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851189"/>
            <a:ext cx="1742554" cy="280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8" name="Picture 6" descr="C:\D\Personal\Pirosmani Niko\IMG_2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26" y="732333"/>
            <a:ext cx="2071792" cy="29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14"/>
          <p:cNvSpPr>
            <a:spLocks noChangeArrowheads="1"/>
          </p:cNvSpPr>
          <p:nvPr/>
        </p:nvSpPr>
        <p:spPr bwMode="auto">
          <a:xfrm>
            <a:off x="313066" y="231006"/>
            <a:ext cx="8573062" cy="6963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CA" sz="2000" b="0" dirty="0"/>
              <a:t>Electron effective mass in an ultra-high mobility </a:t>
            </a:r>
            <a:r>
              <a:rPr lang="en-CA" sz="2000" b="0" dirty="0" err="1"/>
              <a:t>GaAs</a:t>
            </a:r>
            <a:r>
              <a:rPr lang="en-CA" sz="2000" b="0" dirty="0"/>
              <a:t>/</a:t>
            </a:r>
            <a:r>
              <a:rPr lang="en-CA" sz="2000" b="0" dirty="0" err="1"/>
              <a:t>AlGaAs</a:t>
            </a:r>
            <a:r>
              <a:rPr lang="en-CA" sz="2000" b="0" dirty="0"/>
              <a:t> quantum </a:t>
            </a:r>
            <a:endParaRPr lang="en-CA" sz="2000" b="0" dirty="0" smtClean="0"/>
          </a:p>
          <a:p>
            <a:pPr algn="ctr"/>
            <a:r>
              <a:rPr lang="en-CA" sz="2000" b="0" dirty="0" smtClean="0"/>
              <a:t>well from </a:t>
            </a:r>
            <a:r>
              <a:rPr lang="en-CA" sz="2000" b="0" dirty="0"/>
              <a:t>MIRO and </a:t>
            </a:r>
            <a:r>
              <a:rPr lang="en-CA" sz="2000" b="0" dirty="0" smtClean="0"/>
              <a:t>DPPH EPR experiment</a:t>
            </a:r>
            <a:endParaRPr lang="en-US" sz="2000" b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79" name="Rectangle 21"/>
          <p:cNvSpPr>
            <a:spLocks noChangeArrowheads="1"/>
          </p:cNvSpPr>
          <p:nvPr/>
        </p:nvSpPr>
        <p:spPr bwMode="auto">
          <a:xfrm>
            <a:off x="677520" y="1050256"/>
            <a:ext cx="7536582" cy="53314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1782527" y="1992345"/>
            <a:ext cx="5969183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b="0" dirty="0">
                <a:latin typeface="Comic Sans MS" pitchFamily="66" charset="0"/>
              </a:rPr>
              <a:t>	         </a:t>
            </a:r>
            <a:r>
              <a:rPr lang="en-US" sz="2400" b="0" dirty="0">
                <a:latin typeface="Comic Sans MS" pitchFamily="66" charset="0"/>
              </a:rPr>
              <a:t>	   </a:t>
            </a:r>
            <a:r>
              <a:rPr lang="en-US" sz="2400" b="0" u="sng" dirty="0">
                <a:latin typeface="Comic Sans MS" pitchFamily="66" charset="0"/>
              </a:rPr>
              <a:t>Outline</a:t>
            </a:r>
          </a:p>
          <a:p>
            <a:pPr eaLnBrk="1" hangingPunct="1">
              <a:spcAft>
                <a:spcPct val="50000"/>
              </a:spcAft>
              <a:buFontTx/>
              <a:buAutoNum type="arabicParenR"/>
            </a:pPr>
            <a:r>
              <a:rPr lang="en-US" b="0" dirty="0" smtClean="0">
                <a:latin typeface="Comic Sans MS" pitchFamily="66" charset="0"/>
              </a:rPr>
              <a:t>Introduction: methods for m*-measurements</a:t>
            </a:r>
            <a:endParaRPr lang="en-US" b="0" dirty="0">
              <a:latin typeface="Comic Sans MS" pitchFamily="66" charset="0"/>
            </a:endParaRPr>
          </a:p>
          <a:p>
            <a:pPr eaLnBrk="1" hangingPunct="1">
              <a:spcAft>
                <a:spcPct val="50000"/>
              </a:spcAft>
              <a:buFontTx/>
              <a:buAutoNum type="arabicParenR"/>
            </a:pPr>
            <a:r>
              <a:rPr lang="en-US" b="0" dirty="0" smtClean="0">
                <a:latin typeface="Comic Sans MS" pitchFamily="66" charset="0"/>
              </a:rPr>
              <a:t>Sample and Experimental </a:t>
            </a:r>
            <a:r>
              <a:rPr lang="en-US" b="0" dirty="0" smtClean="0">
                <a:latin typeface="Comic Sans MS" pitchFamily="66" charset="0"/>
              </a:rPr>
              <a:t>setup </a:t>
            </a:r>
          </a:p>
          <a:p>
            <a:pPr eaLnBrk="1" hangingPunct="1">
              <a:spcAft>
                <a:spcPct val="50000"/>
              </a:spcAft>
              <a:buFontTx/>
              <a:buAutoNum type="arabicParenR"/>
            </a:pPr>
            <a:r>
              <a:rPr lang="en-US" b="0" dirty="0" smtClean="0">
                <a:latin typeface="Comic Sans MS" pitchFamily="66" charset="0"/>
              </a:rPr>
              <a:t>B calibration with DPPH in 5-70 </a:t>
            </a:r>
            <a:r>
              <a:rPr lang="en-US" b="0" dirty="0" err="1" smtClean="0">
                <a:latin typeface="Comic Sans MS" pitchFamily="66" charset="0"/>
              </a:rPr>
              <a:t>mT</a:t>
            </a:r>
            <a:r>
              <a:rPr lang="en-US" b="0" dirty="0" smtClean="0">
                <a:latin typeface="Comic Sans MS" pitchFamily="66" charset="0"/>
              </a:rPr>
              <a:t> range</a:t>
            </a:r>
          </a:p>
          <a:p>
            <a:pPr eaLnBrk="1" hangingPunct="1">
              <a:spcAft>
                <a:spcPct val="50000"/>
              </a:spcAft>
              <a:buFontTx/>
              <a:buAutoNum type="arabicParenR"/>
            </a:pPr>
            <a:r>
              <a:rPr lang="en-US" b="0" dirty="0" smtClean="0">
                <a:latin typeface="Comic Sans MS" pitchFamily="66" charset="0"/>
              </a:rPr>
              <a:t> m*</a:t>
            </a:r>
            <a:r>
              <a:rPr lang="en-US" b="0" baseline="-25000" dirty="0" smtClean="0">
                <a:latin typeface="Comic Sans MS" pitchFamily="66" charset="0"/>
              </a:rPr>
              <a:t>MIRO</a:t>
            </a:r>
            <a:r>
              <a:rPr lang="en-US" b="0" dirty="0" smtClean="0">
                <a:latin typeface="Comic Sans MS" pitchFamily="66" charset="0"/>
              </a:rPr>
              <a:t> measurement</a:t>
            </a:r>
          </a:p>
          <a:p>
            <a:pPr eaLnBrk="1" hangingPunct="1">
              <a:spcAft>
                <a:spcPct val="50000"/>
              </a:spcAft>
              <a:buFontTx/>
              <a:buAutoNum type="arabicParenR"/>
            </a:pPr>
            <a:r>
              <a:rPr lang="en-US" b="0" dirty="0" smtClean="0">
                <a:latin typeface="Comic Sans MS" pitchFamily="66" charset="0"/>
              </a:rPr>
              <a:t>Conclusions</a:t>
            </a:r>
            <a:endParaRPr lang="en-US" b="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Aft>
                <a:spcPct val="50000"/>
              </a:spcAft>
            </a:pP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C0AB-9476-4645-AD1B-F98F1577076B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755702" y="982413"/>
            <a:ext cx="6823993" cy="50632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875960" y="257839"/>
            <a:ext cx="6785128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 smtClean="0">
                <a:latin typeface="Comic Sans MS" pitchFamily="66" charset="0"/>
              </a:rPr>
              <a:t>           Why it is interesting to precisely measure m*?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124636" y="185750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</a:t>
            </a:r>
            <a:r>
              <a:rPr lang="en-CA" baseline="30000" dirty="0" smtClean="0"/>
              <a:t>*</a:t>
            </a:r>
            <a:r>
              <a:rPr lang="en-CA" baseline="-25000" dirty="0" smtClean="0"/>
              <a:t>0</a:t>
            </a:r>
            <a:r>
              <a:rPr lang="en-CA" dirty="0" smtClean="0"/>
              <a:t>  is a band parameter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124636" y="2709155"/>
            <a:ext cx="428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</a:t>
            </a:r>
            <a:r>
              <a:rPr lang="en-CA" baseline="30000" dirty="0" smtClean="0"/>
              <a:t>*</a:t>
            </a:r>
            <a:r>
              <a:rPr lang="en-CA" dirty="0" smtClean="0"/>
              <a:t> (w, </a:t>
            </a:r>
            <a:r>
              <a:rPr lang="en-CA" dirty="0" err="1" smtClean="0"/>
              <a:t>E</a:t>
            </a:r>
            <a:r>
              <a:rPr lang="en-CA" baseline="-25000" dirty="0" err="1" smtClean="0"/>
              <a:t>i</a:t>
            </a:r>
            <a:r>
              <a:rPr lang="en-CA" dirty="0" smtClean="0"/>
              <a:t>, B, ….) is sensitive to details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101389" y="3597796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</a:t>
            </a:r>
            <a:r>
              <a:rPr lang="en-CA" baseline="30000" dirty="0" smtClean="0"/>
              <a:t>*</a:t>
            </a:r>
            <a:r>
              <a:rPr lang="en-CA" dirty="0" smtClean="0"/>
              <a:t>  is sensitive to e-e interactions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850234" y="4418041"/>
            <a:ext cx="483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Iskoola Pota" pitchFamily="34" charset="0"/>
                <a:cs typeface="Iskoola Pota" pitchFamily="34" charset="0"/>
              </a:rPr>
              <a:t>Can MIRO be used as a precise tool for m* </a:t>
            </a:r>
            <a:r>
              <a:rPr lang="en-CA" dirty="0" smtClean="0">
                <a:latin typeface="+mj-lt"/>
                <a:cs typeface="Iskoola Pota" pitchFamily="34" charset="0"/>
              </a:rPr>
              <a:t>?</a:t>
            </a:r>
            <a:endParaRPr lang="en-CA" dirty="0">
              <a:latin typeface="+mj-lt"/>
              <a:cs typeface="Iskoola Pot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1605" y="4948747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Iskoola Pota" pitchFamily="34" charset="0"/>
                <a:cs typeface="Iskoola Pota" pitchFamily="34" charset="0"/>
              </a:rPr>
              <a:t>What kind of m* is deduced from MIRO </a:t>
            </a:r>
            <a:r>
              <a:rPr lang="en-CA" dirty="0" smtClean="0">
                <a:latin typeface="+mj-lt"/>
                <a:cs typeface="Iskoola Pota" pitchFamily="34" charset="0"/>
              </a:rPr>
              <a:t>?</a:t>
            </a:r>
            <a:endParaRPr lang="en-CA" dirty="0">
              <a:latin typeface="+mj-lt"/>
              <a:cs typeface="Iskoola Po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96333" y="681925"/>
            <a:ext cx="8619067" cy="5888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1006825" y="257839"/>
            <a:ext cx="7184273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 smtClean="0">
                <a:latin typeface="Comic Sans MS" pitchFamily="66" charset="0"/>
              </a:rPr>
              <a:t> Known methods to measure 2DEG m*: FIR cyclotron resonance 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05" y="1764089"/>
            <a:ext cx="2234223" cy="273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5410301"/>
              </p:ext>
            </p:extLst>
          </p:nvPr>
        </p:nvGraphicFramePr>
        <p:xfrm>
          <a:off x="4007969" y="1205403"/>
          <a:ext cx="4597082" cy="329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8" name="Graph" r:id="rId6" imgW="4083120" imgH="2926080" progId="Origin50.Graph">
                  <p:embed/>
                </p:oleObj>
              </mc:Choice>
              <mc:Fallback>
                <p:oleObj name="Graph" r:id="rId6" imgW="4083120" imgH="2926080" progId="Origin50.Graph">
                  <p:embed/>
                  <p:pic>
                    <p:nvPicPr>
                      <p:cNvPr id="0" name="Object 4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969" y="1205403"/>
                        <a:ext cx="4597082" cy="3295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3277" y="4926149"/>
            <a:ext cx="5256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Roma"/>
              </a:rPr>
              <a:t>In FIR experiments m* is </a:t>
            </a:r>
            <a:r>
              <a:rPr lang="en-CA" sz="1400" dirty="0" smtClean="0">
                <a:latin typeface="Roma"/>
              </a:rPr>
              <a:t>affected </a:t>
            </a:r>
            <a:r>
              <a:rPr lang="en-CA" sz="1400" dirty="0" smtClean="0">
                <a:latin typeface="Roma"/>
              </a:rPr>
              <a:t>by high B, SdH, </a:t>
            </a:r>
            <a:r>
              <a:rPr lang="en-CA" sz="1400" dirty="0" err="1" smtClean="0">
                <a:latin typeface="Roma"/>
              </a:rPr>
              <a:t>plasmons</a:t>
            </a:r>
            <a:endParaRPr lang="en-CA" sz="1400" dirty="0">
              <a:latin typeface="R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310" y="5298695"/>
            <a:ext cx="540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ngsana New" pitchFamily="18" charset="-34"/>
                <a:cs typeface="Angsana New" pitchFamily="18" charset="-34"/>
              </a:rPr>
              <a:t>Important comment:  CR resonance is not effected by e-e interactions  </a:t>
            </a:r>
          </a:p>
          <a:p>
            <a:r>
              <a:rPr lang="en-CA" dirty="0" smtClean="0">
                <a:latin typeface="Angsana New" pitchFamily="18" charset="-34"/>
                <a:cs typeface="Angsana New" pitchFamily="18" charset="-34"/>
              </a:rPr>
              <a:t>Kohn’s theorem -  Phys. Rev. 123, 1242 (1961)</a:t>
            </a:r>
            <a:endParaRPr lang="en-CA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4062" y="4501234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0" dirty="0" smtClean="0"/>
              <a:t>S.S. et al. </a:t>
            </a:r>
            <a:r>
              <a:rPr lang="en-CA" sz="1000" b="0" i="1" dirty="0" smtClean="0"/>
              <a:t> Phys. E  </a:t>
            </a:r>
            <a:r>
              <a:rPr lang="en-CA" sz="1000" i="1" dirty="0" smtClean="0"/>
              <a:t>34, </a:t>
            </a:r>
            <a:r>
              <a:rPr lang="en-CA" sz="1000" b="0" i="1" dirty="0" smtClean="0"/>
              <a:t>73</a:t>
            </a:r>
            <a:r>
              <a:rPr lang="en-CA" sz="1000" i="1" dirty="0" smtClean="0"/>
              <a:t> </a:t>
            </a:r>
            <a:r>
              <a:rPr lang="en-CA" sz="1000" b="0" i="1" dirty="0"/>
              <a:t>(2006</a:t>
            </a:r>
            <a:r>
              <a:rPr lang="en-CA" sz="1000" b="0" i="1" dirty="0" smtClean="0"/>
              <a:t>).</a:t>
            </a:r>
            <a:endParaRPr lang="en-CA" sz="1000" b="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81596" y="4476085"/>
            <a:ext cx="2093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0" dirty="0" err="1" smtClean="0"/>
              <a:t>Maan</a:t>
            </a:r>
            <a:r>
              <a:rPr lang="en-CA" sz="1000" b="0" dirty="0" smtClean="0"/>
              <a:t> et al.  APL </a:t>
            </a:r>
            <a:r>
              <a:rPr lang="en-CA" sz="1000" i="1" dirty="0" smtClean="0"/>
              <a:t>40, </a:t>
            </a:r>
            <a:r>
              <a:rPr lang="en-CA" sz="1000" b="0" i="1" dirty="0" smtClean="0"/>
              <a:t>609</a:t>
            </a:r>
            <a:r>
              <a:rPr lang="en-CA" sz="1000" i="1" dirty="0" smtClean="0"/>
              <a:t> </a:t>
            </a:r>
            <a:r>
              <a:rPr lang="en-CA" sz="1000" b="0" i="1" dirty="0" smtClean="0"/>
              <a:t>(1982).</a:t>
            </a:r>
            <a:endParaRPr lang="en-CA" sz="1000" b="0" i="1" dirty="0"/>
          </a:p>
        </p:txBody>
      </p:sp>
      <p:pic>
        <p:nvPicPr>
          <p:cNvPr id="13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25" y="1015041"/>
            <a:ext cx="3599041" cy="50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7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83721" y="628650"/>
            <a:ext cx="8450035" cy="60905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483577" y="257839"/>
            <a:ext cx="8001000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 smtClean="0">
                <a:latin typeface="Comic Sans MS" pitchFamily="66" charset="0"/>
              </a:rPr>
              <a:t>   Remark: CR cannot be reliably measured in high-mobility 2DEG at MW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t="8950" r="10057" b="19917"/>
          <a:stretch/>
        </p:blipFill>
        <p:spPr bwMode="auto">
          <a:xfrm>
            <a:off x="1096041" y="1332358"/>
            <a:ext cx="2685011" cy="226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8738" y="4335938"/>
            <a:ext cx="367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CA" sz="1200" b="0" dirty="0" smtClean="0">
                <a:latin typeface="Baskerville Old Face" pitchFamily="18" charset="0"/>
              </a:rPr>
              <a:t>Calculated reflection/</a:t>
            </a:r>
            <a:r>
              <a:rPr lang="en-CA" sz="1200" b="0" dirty="0" err="1" smtClean="0">
                <a:latin typeface="Baskerville Old Face" pitchFamily="18" charset="0"/>
              </a:rPr>
              <a:t>absorbtion</a:t>
            </a:r>
            <a:r>
              <a:rPr lang="en-CA" sz="1200" b="0" dirty="0" smtClean="0">
                <a:latin typeface="Baskerville Old Face" pitchFamily="18" charset="0"/>
              </a:rPr>
              <a:t> by ideal 2DEG</a:t>
            </a:r>
          </a:p>
          <a:p>
            <a:pPr marL="228600" indent="-228600">
              <a:buAutoNum type="arabicParenBoth"/>
            </a:pPr>
            <a:r>
              <a:rPr lang="en-CA" sz="1200" b="0" dirty="0">
                <a:latin typeface="Baskerville Old Face" pitchFamily="18" charset="0"/>
              </a:rPr>
              <a:t>A cavity measurements of absorption in a 1mm 2DEG strip </a:t>
            </a:r>
          </a:p>
          <a:p>
            <a:pPr marL="228600" indent="-228600">
              <a:buAutoNum type="arabicParenBoth"/>
            </a:pPr>
            <a:r>
              <a:rPr lang="en-US" sz="1200" b="0" dirty="0" smtClean="0">
                <a:latin typeface="Baskerville Old Face" pitchFamily="18" charset="0"/>
              </a:rPr>
              <a:t>CR on photo-excited electrons in bulk </a:t>
            </a:r>
            <a:r>
              <a:rPr lang="en-US" sz="1200" b="0" dirty="0" err="1" smtClean="0">
                <a:latin typeface="Baskerville Old Face" pitchFamily="18" charset="0"/>
              </a:rPr>
              <a:t>GaAs</a:t>
            </a:r>
            <a:r>
              <a:rPr lang="en-US" sz="1200" b="0" dirty="0" smtClean="0">
                <a:latin typeface="Baskerville Old Face" pitchFamily="18" charset="0"/>
              </a:rPr>
              <a:t> by </a:t>
            </a:r>
            <a:r>
              <a:rPr lang="en-US" sz="1200" b="0" dirty="0" err="1" smtClean="0">
                <a:latin typeface="Baskerville Old Face" pitchFamily="18" charset="0"/>
              </a:rPr>
              <a:t>B.Ashkinadze</a:t>
            </a:r>
            <a:r>
              <a:rPr lang="en-US" sz="1200" b="0" dirty="0" smtClean="0">
                <a:latin typeface="Baskerville Old Face" pitchFamily="18" charset="0"/>
              </a:rPr>
              <a:t> PRB </a:t>
            </a:r>
            <a:r>
              <a:rPr lang="en-US" sz="1200" dirty="0" smtClean="0">
                <a:latin typeface="Baskerville Old Face" pitchFamily="18" charset="0"/>
              </a:rPr>
              <a:t>52</a:t>
            </a:r>
            <a:r>
              <a:rPr lang="en-US" sz="1200" b="0" dirty="0" smtClean="0">
                <a:latin typeface="Baskerville Old Face" pitchFamily="18" charset="0"/>
              </a:rPr>
              <a:t>, 17165 (1995) </a:t>
            </a:r>
            <a:endParaRPr lang="en-CA" sz="1200" b="0" dirty="0" smtClean="0">
              <a:latin typeface="Baskerville Old Fac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1465" y="5869045"/>
            <a:ext cx="2844801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0" baseline="30000" dirty="0" smtClean="0"/>
              <a:t>S.S., </a:t>
            </a:r>
            <a:r>
              <a:rPr lang="en-CA" sz="1600" b="0" baseline="30000" dirty="0"/>
              <a:t>et al., </a:t>
            </a:r>
            <a:r>
              <a:rPr lang="en-CA" sz="1600" b="0" baseline="30000" dirty="0" smtClean="0"/>
              <a:t>Phys. Rev. </a:t>
            </a:r>
            <a:r>
              <a:rPr lang="en-CA" sz="1600" b="0" baseline="30000" dirty="0"/>
              <a:t>B </a:t>
            </a:r>
            <a:r>
              <a:rPr lang="en-CA" sz="1600" baseline="30000" dirty="0"/>
              <a:t>76</a:t>
            </a:r>
            <a:r>
              <a:rPr lang="en-CA" sz="1600" b="0" baseline="30000" dirty="0"/>
              <a:t>, 165321 (2007</a:t>
            </a:r>
            <a:r>
              <a:rPr lang="en-CA" sz="1600" b="0" baseline="30000" dirty="0" smtClean="0"/>
              <a:t>)</a:t>
            </a:r>
            <a:endParaRPr lang="en-CA" sz="1600" b="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433594" y="1070473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0" dirty="0" smtClean="0">
                <a:latin typeface="Baskerville Old Face" pitchFamily="18" charset="0"/>
              </a:rPr>
              <a:t>(1)</a:t>
            </a: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08" y="1301545"/>
            <a:ext cx="3668665" cy="23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31248" y="1332470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0" dirty="0" smtClean="0">
                <a:latin typeface="Baskerville Old Face" pitchFamily="18" charset="0"/>
              </a:rPr>
              <a:t>(2)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73" y="3670388"/>
            <a:ext cx="1803158" cy="28010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5998" y="3807722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0" dirty="0" smtClean="0">
                <a:latin typeface="Baskerville Old Face" pitchFamily="18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4411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28599" y="745067"/>
            <a:ext cx="8582187" cy="589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81000"/>
          </a:effectLst>
        </p:spPr>
        <p:txBody>
          <a:bodyPr wrap="none" anchor="ctr"/>
          <a:lstStyle/>
          <a:p>
            <a:pPr defTabSz="4524375">
              <a:defRPr/>
            </a:pPr>
            <a:endParaRPr lang="es-ES" sz="8900" b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0" name="AutoShape 14"/>
          <p:cNvSpPr>
            <a:spLocks noChangeArrowheads="1"/>
          </p:cNvSpPr>
          <p:nvPr/>
        </p:nvSpPr>
        <p:spPr bwMode="auto">
          <a:xfrm>
            <a:off x="483577" y="257839"/>
            <a:ext cx="8001000" cy="5905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spcAft>
                <a:spcPct val="50000"/>
              </a:spcAft>
            </a:pPr>
            <a:r>
              <a:rPr lang="en-US" b="0" dirty="0" smtClean="0">
                <a:latin typeface="Comic Sans MS" pitchFamily="66" charset="0"/>
              </a:rPr>
              <a:t>           Known methods to measure m*: magneto-</a:t>
            </a:r>
            <a:r>
              <a:rPr lang="en-US" b="0" dirty="0" err="1" smtClean="0">
                <a:latin typeface="Comic Sans MS" pitchFamily="66" charset="0"/>
              </a:rPr>
              <a:t>plasmon</a:t>
            </a:r>
            <a:r>
              <a:rPr lang="en-US" b="0" dirty="0" smtClean="0">
                <a:latin typeface="Comic Sans MS" pitchFamily="66" charset="0"/>
              </a:rPr>
              <a:t> resonance</a:t>
            </a:r>
            <a:endParaRPr lang="en-US" b="0" dirty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616-2478-462E-BAEF-034F871372C6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6" y="3483396"/>
            <a:ext cx="3470275" cy="235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34" y="1399839"/>
            <a:ext cx="3065352" cy="19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33" y="3508374"/>
            <a:ext cx="3513934" cy="235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1693" y="3999244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latin typeface="Baskerville Old Face" pitchFamily="18" charset="0"/>
              </a:rPr>
              <a:t>m</a:t>
            </a:r>
            <a:r>
              <a:rPr lang="en-CA" sz="1400" dirty="0" smtClean="0">
                <a:latin typeface="Baskerville Old Face" pitchFamily="18" charset="0"/>
              </a:rPr>
              <a:t>*=0.070 m</a:t>
            </a:r>
            <a:r>
              <a:rPr lang="en-CA" sz="1400" baseline="-25000" dirty="0" smtClean="0">
                <a:latin typeface="Baskerville Old Face" pitchFamily="18" charset="0"/>
              </a:rPr>
              <a:t>0</a:t>
            </a:r>
            <a:endParaRPr lang="en-CA" sz="1400" baseline="-25000" dirty="0">
              <a:latin typeface="Baskerville Old Face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57141" y="5842034"/>
            <a:ext cx="47377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3300"/>
                    </a:gs>
                    <a:gs pos="100000">
                      <a:srgbClr val="8000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 dirty="0" err="1">
                <a:solidFill>
                  <a:srgbClr val="7A0019"/>
                </a:solidFill>
                <a:latin typeface="Baskerville Old Face" pitchFamily="18" charset="0"/>
              </a:rPr>
              <a:t>Vasiliadou</a:t>
            </a:r>
            <a:r>
              <a:rPr lang="en-US" sz="1200" b="0" dirty="0">
                <a:solidFill>
                  <a:srgbClr val="7A0019"/>
                </a:solidFill>
                <a:latin typeface="Baskerville Old Face" pitchFamily="18" charset="0"/>
              </a:rPr>
              <a:t>, Miller, </a:t>
            </a:r>
            <a:r>
              <a:rPr lang="en-US" sz="1200" b="0" dirty="0" err="1">
                <a:solidFill>
                  <a:srgbClr val="7A0019"/>
                </a:solidFill>
                <a:latin typeface="Baskerville Old Face" pitchFamily="18" charset="0"/>
              </a:rPr>
              <a:t>Heitmann</a:t>
            </a:r>
            <a:r>
              <a:rPr lang="en-US" sz="1200" b="0" dirty="0">
                <a:solidFill>
                  <a:srgbClr val="7A0019"/>
                </a:solidFill>
                <a:latin typeface="Baskerville Old Face" pitchFamily="18" charset="0"/>
              </a:rPr>
              <a:t>, Weiss, von Klitzing, PRB </a:t>
            </a:r>
            <a:r>
              <a:rPr lang="en-US" sz="1200" dirty="0">
                <a:solidFill>
                  <a:srgbClr val="7A0019"/>
                </a:solidFill>
                <a:latin typeface="Baskerville Old Face" pitchFamily="18" charset="0"/>
              </a:rPr>
              <a:t>48</a:t>
            </a:r>
            <a:r>
              <a:rPr lang="en-US" sz="1200" b="0" dirty="0">
                <a:solidFill>
                  <a:srgbClr val="7A0019"/>
                </a:solidFill>
                <a:latin typeface="Baskerville Old Face" pitchFamily="18" charset="0"/>
              </a:rPr>
              <a:t>, 17145 (1993)</a:t>
            </a:r>
            <a:endParaRPr lang="en-US" altLang="ja-JP" sz="1200" b="0" dirty="0">
              <a:solidFill>
                <a:srgbClr val="7A0019"/>
              </a:solidFill>
              <a:latin typeface="Baskerville Old Face" pitchFamily="18" charset="0"/>
              <a:ea typeface="MS PGothic" pitchFamily="34" charset="-128"/>
            </a:endParaRP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35" y="1584391"/>
            <a:ext cx="27622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4682" y="1199122"/>
            <a:ext cx="2804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n=2.3x10</a:t>
            </a:r>
            <a:r>
              <a:rPr lang="en-CA" sz="1400" b="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CA" sz="1400" b="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1400" b="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=1.2x10</a:t>
            </a:r>
            <a:r>
              <a:rPr lang="en-CA" sz="1400" b="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CA" sz="1400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z="1400" b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CA" sz="1400" b="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endParaRPr lang="en-CA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59" y="3063167"/>
            <a:ext cx="2316835" cy="3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definitions}&#10;$$\color{red}\omega=\oc\Rightarrow f = \ac B\,,~ \ac \equiv \frac {f_{\rm c}} {B_{\rm c}} = \frac {e}{2\pi m^\star}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98"/>
  <p:tag name="BOXHEIGHT" val="319"/>
  <p:tag name="BOXFONT" val="10"/>
  <p:tag name="BOXWRAP" val="False"/>
  <p:tag name="WORKAROUNDTRANSPARENCYBUG" val="False"/>
  <p:tag name="ALLOWFONTSUBSTITUTION" val="False"/>
  <p:tag name="BITMAPFORMAT" val="png256"/>
  <p:tag name="ORIGWIDTH" val="400.875"/>
  <p:tag name="PICTUREFILESIZE" val="190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definitions}&#10;$$\color{blue}f^{2} = f_{0}^{2} + \ac^2B^2 \Rightarrow m^{\star} \approx 0.066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98"/>
  <p:tag name="BOXHEIGHT" val="319"/>
  <p:tag name="BOXFONT" val="10"/>
  <p:tag name="BOXWRAP" val="False"/>
  <p:tag name="WORKAROUNDTRANSPARENCYBUG" val="False"/>
  <p:tag name="ALLOWFONTSUBSTITUTION" val="False"/>
  <p:tag name="BITMAPFORMAT" val="png256"/>
  <p:tag name="ORIGWIDTH" val="319.875"/>
  <p:tag name="PICTUREFILESIZE" val="218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definitions}&#10;$$\color{blue}f^{2} = f_{0}^{2} + \ac^2B^2 \Rightarrow m^{\star} \approx 0.066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98"/>
  <p:tag name="BOXHEIGHT" val="319"/>
  <p:tag name="BOXFONT" val="10"/>
  <p:tag name="BOXWRAP" val="False"/>
  <p:tag name="WORKAROUNDTRANSPARENCYBUG" val="False"/>
  <p:tag name="ALLOWFONTSUBSTITUTION" val="False"/>
  <p:tag name="BITMAPFORMAT" val="png256"/>
  <p:tag name="ORIGWIDTH" val="319.875"/>
  <p:tag name="PICTUREFILESIZE" val="218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definitions}&#10;$$\frac{\Delta \rho} {\rho_0}=-4 \textcolor{red}{D_T}\textcolor{blue}{\lambda} \cos(\pi\nu)\,,~~{\color{blue}\lambda} = \exp(-\pi/\oc{\color{blue}\tq})$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98"/>
  <p:tag name="BOXHEIGHT" val="319"/>
  <p:tag name="BOXFONT" val="10"/>
  <p:tag name="BOXWRAP" val="False"/>
  <p:tag name="WORKAROUNDTRANSPARENCYBUG" val="False"/>
  <p:tag name="ALLOWFONTSUBSTITUTION" val="False"/>
  <p:tag name="BITMAPFORMAT" val="png256"/>
  <p:tag name="ORIGWIDTH" val="442.75"/>
  <p:tag name="PICTUREFILESIZE" val="93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definitions}&#10;$$\textcolor{red}{D_T} = \frac {\textcolor{red}{X_T}}{\sinh \textcolor{red}{X_T}},\,\,\textcolor{red}{X_T}=2\pi^2  T/\hbar\oc\propto \textcolor{red}{m^\star} \Rightarrow 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704"/>
  <p:tag name="BOXHEIGHT" val="350"/>
  <p:tag name="BOXFONT" val="10"/>
  <p:tag name="BOXWRAP" val="False"/>
  <p:tag name="WORKAROUNDTRANSPARENCYBUG" val="False"/>
  <p:tag name="ALLOWFONTSUBSTITUTION" val="False"/>
  <p:tag name="BITMAPFORMAT" val="png256"/>
  <p:tag name="ORIGWIDTH" val="432"/>
  <p:tag name="PICTUREFILESIZE" val="206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definitions}&#10;$$\frac {\Delta \rho}{T} \propto \frac 1 {\sinh \textcolor{red}{X_T}} \propto \exp(-\textcolor{red}{X_T})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704"/>
  <p:tag name="BOXHEIGHT" val="350"/>
  <p:tag name="BOXFONT" val="10"/>
  <p:tag name="BOXWRAP" val="False"/>
  <p:tag name="WORKAROUNDTRANSPARENCYBUG" val="False"/>
  <p:tag name="ALLOWFONTSUBSTITUTION" val="False"/>
  <p:tag name="BITMAPFORMAT" val="png256"/>
  <p:tag name="ORIGWIDTH" val="286.875"/>
  <p:tag name="PICTUREFILESIZE" val="138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>
          <a:solidFill>
            <a:schemeClr val="accent2">
              <a:lumMod val="40000"/>
              <a:lumOff val="60000"/>
            </a:schemeClr>
          </a:solidFill>
          <a:tailEnd type="triangle" w="lg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latin typeface="Baskerville Old Face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104719</TotalTime>
  <Words>1470</Words>
  <Application>Microsoft Office PowerPoint</Application>
  <PresentationFormat>On-screen Show (4:3)</PresentationFormat>
  <Paragraphs>229</Paragraphs>
  <Slides>31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Electron effective mass in an ultra-high mobility GaAs/AlGaAs quantum well from MIROs and EPR experiment on DPPH </vt:lpstr>
    </vt:vector>
  </TitlesOfParts>
  <Company>National Research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Studenikis</dc:creator>
  <cp:lastModifiedBy>Studenikin, Sergei</cp:lastModifiedBy>
  <cp:revision>874</cp:revision>
  <cp:lastPrinted>2015-05-12T19:42:40Z</cp:lastPrinted>
  <dcterms:created xsi:type="dcterms:W3CDTF">2012-08-23T12:49:35Z</dcterms:created>
  <dcterms:modified xsi:type="dcterms:W3CDTF">2015-05-28T12:44:50Z</dcterms:modified>
</cp:coreProperties>
</file>