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76" r:id="rId3"/>
    <p:sldId id="257" r:id="rId4"/>
    <p:sldId id="259" r:id="rId5"/>
    <p:sldId id="262" r:id="rId6"/>
    <p:sldId id="277" r:id="rId7"/>
    <p:sldId id="260" r:id="rId8"/>
    <p:sldId id="263" r:id="rId9"/>
    <p:sldId id="275" r:id="rId10"/>
    <p:sldId id="270" r:id="rId11"/>
    <p:sldId id="271" r:id="rId12"/>
    <p:sldId id="272" r:id="rId13"/>
    <p:sldId id="264" r:id="rId14"/>
    <p:sldId id="265" r:id="rId15"/>
    <p:sldId id="273" r:id="rId16"/>
    <p:sldId id="274" r:id="rId17"/>
    <p:sldId id="268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5" autoAdjust="0"/>
    <p:restoredTop sz="94803" autoAdjust="0"/>
  </p:normalViewPr>
  <p:slideViewPr>
    <p:cSldViewPr>
      <p:cViewPr varScale="1">
        <p:scale>
          <a:sx n="79" d="100"/>
          <a:sy n="79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8D24A-4F92-4515-A916-2C0E20893224}" type="datetimeFigureOut">
              <a:rPr lang="en-US" smtClean="0"/>
              <a:t>5/27/2015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3EA5F-8E3F-408F-AE02-ABA5DCA2C6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31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I’ll be talking about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3EA5F-8E3F-408F-AE02-ABA5DCA2C68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29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3EA5F-8E3F-408F-AE02-ABA5DCA2C68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13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 study</a:t>
            </a:r>
            <a:r>
              <a:rPr lang="en-US" baseline="0" dirty="0" smtClean="0"/>
              <a:t> w-signal </a:t>
            </a:r>
            <a:r>
              <a:rPr lang="en-US" baseline="0" dirty="0" err="1" smtClean="0"/>
              <a:t>depeendence</a:t>
            </a:r>
            <a:r>
              <a:rPr lang="en-US" baseline="0" dirty="0" smtClean="0"/>
              <a:t> on difference frequency. See circles show </a:t>
            </a:r>
            <a:r>
              <a:rPr lang="en-US" baseline="0" dirty="0" err="1" smtClean="0"/>
              <a:t>exp</a:t>
            </a:r>
            <a:r>
              <a:rPr lang="en-US" baseline="0" dirty="0" smtClean="0"/>
              <a:t> data which is </a:t>
            </a:r>
            <a:r>
              <a:rPr lang="en-US" baseline="0" dirty="0" err="1" smtClean="0"/>
              <a:t>const</a:t>
            </a:r>
            <a:r>
              <a:rPr lang="en-US" baseline="0" dirty="0" smtClean="0"/>
              <a:t> for low </a:t>
            </a:r>
            <a:r>
              <a:rPr lang="en-US" baseline="0" dirty="0" err="1" smtClean="0"/>
              <a:t>freq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invsely</a:t>
            </a:r>
            <a:r>
              <a:rPr lang="en-US" baseline="0" dirty="0" smtClean="0"/>
              <a:t> prop at high f. can fit with only 2 parameters overall </a:t>
            </a:r>
            <a:r>
              <a:rPr lang="en-US" baseline="0" dirty="0" err="1" smtClean="0"/>
              <a:t>const</a:t>
            </a:r>
            <a:r>
              <a:rPr lang="en-US" baseline="0" dirty="0" smtClean="0"/>
              <a:t> and inelastic. Black lines show good fit at each T and gives us </a:t>
            </a:r>
            <a:r>
              <a:rPr lang="en-US" baseline="0" dirty="0" err="1" smtClean="0"/>
              <a:t>inestaics</a:t>
            </a:r>
            <a:r>
              <a:rPr lang="en-US" baseline="0" dirty="0" smtClean="0"/>
              <a:t> listed.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3EA5F-8E3F-408F-AE02-ABA5DCA2C68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791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Presented</a:t>
            </a:r>
            <a:r>
              <a:rPr lang="en-US" baseline="0" dirty="0" smtClean="0"/>
              <a:t> is T depend of inelastic. T2 for higher T and approaching t3 at lower T. we expect if T2 </a:t>
            </a:r>
            <a:r>
              <a:rPr lang="en-US" baseline="0" dirty="0" err="1" smtClean="0"/>
              <a:t>dpeend</a:t>
            </a:r>
            <a:r>
              <a:rPr lang="en-US" baseline="0" dirty="0" smtClean="0"/>
              <a:t> then </a:t>
            </a:r>
            <a:r>
              <a:rPr lang="en-US" baseline="0" dirty="0" err="1" smtClean="0"/>
              <a:t>ee</a:t>
            </a:r>
            <a:r>
              <a:rPr lang="en-US" baseline="0" dirty="0" smtClean="0"/>
              <a:t> is dominate method of </a:t>
            </a:r>
            <a:r>
              <a:rPr lang="en-US" baseline="0" dirty="0" err="1" smtClean="0"/>
              <a:t>inelstic</a:t>
            </a:r>
            <a:r>
              <a:rPr lang="en-US" baseline="0" dirty="0" smtClean="0"/>
              <a:t> relax. While for T3 it is e-phonon.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3EA5F-8E3F-408F-AE02-ABA5DCA2C68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645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can we explain the this transition in T depend. For KT&gt;&gt; have a case where</a:t>
            </a:r>
            <a:r>
              <a:rPr lang="en-US" baseline="0" dirty="0" smtClean="0"/>
              <a:t> many landau levels </a:t>
            </a:r>
            <a:r>
              <a:rPr lang="en-US" baseline="0" dirty="0" err="1" smtClean="0"/>
              <a:t>paticapate</a:t>
            </a:r>
            <a:r>
              <a:rPr lang="en-US" baseline="0" dirty="0" smtClean="0"/>
              <a:t> in conduction. In figure blue line is change from </a:t>
            </a:r>
            <a:r>
              <a:rPr lang="en-US" baseline="0" dirty="0" err="1" smtClean="0"/>
              <a:t>fd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distributoin</a:t>
            </a:r>
            <a:r>
              <a:rPr lang="en-US" baseline="0" dirty="0" smtClean="0"/>
              <a:t>, see if two electrons scatter they go to each side of peak to conserve energy. For KT= where only one level is involved this scattering can’t relax the distribution while conserving energy. In this case e-phonon becomes important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3EA5F-8E3F-408F-AE02-ABA5DCA2C68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846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 times taken</a:t>
            </a:r>
            <a:r>
              <a:rPr lang="en-US" baseline="0" dirty="0" smtClean="0"/>
              <a:t> fro two methods and see agreement to inside order of magnitude. Demonstrate different dependencies but know w-signal is a direct measurement. Dc-</a:t>
            </a:r>
            <a:r>
              <a:rPr lang="en-US" baseline="0" dirty="0" err="1" smtClean="0"/>
              <a:t>domaina</a:t>
            </a:r>
            <a:r>
              <a:rPr lang="en-US" baseline="0" dirty="0" smtClean="0"/>
              <a:t> my be changed due to spatial redistribution or another assumption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3EA5F-8E3F-408F-AE02-ABA5DCA2C68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61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r>
              <a:rPr lang="en-US" baseline="0" dirty="0" smtClean="0"/>
              <a:t> are direct measurement of quantal heating dynamics, T2 dependence </a:t>
            </a:r>
            <a:r>
              <a:rPr lang="en-US" baseline="0" dirty="0" err="1" smtClean="0"/>
              <a:t>transistions</a:t>
            </a:r>
            <a:r>
              <a:rPr lang="en-US" baseline="0" dirty="0" smtClean="0"/>
              <a:t> to T3 in different regimes.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3EA5F-8E3F-408F-AE02-ABA5DCA2C68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0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I’ll start</a:t>
            </a:r>
            <a:r>
              <a:rPr lang="en-US" baseline="0" dirty="0" smtClean="0"/>
              <a:t> with a brief introduction to </a:t>
            </a:r>
            <a:r>
              <a:rPr lang="en-US" baseline="0" dirty="0" err="1" smtClean="0"/>
              <a:t>qh</a:t>
            </a:r>
            <a:r>
              <a:rPr lang="en-US" baseline="0" dirty="0" smtClean="0"/>
              <a:t>. Gray curve is standard magneto resistance. Black is higher temp, smaller </a:t>
            </a:r>
            <a:r>
              <a:rPr lang="en-US" baseline="0" dirty="0" err="1" smtClean="0"/>
              <a:t>sdh</a:t>
            </a:r>
            <a:r>
              <a:rPr lang="en-US" baseline="0" dirty="0" smtClean="0"/>
              <a:t>. Red curve shows negative </a:t>
            </a:r>
            <a:r>
              <a:rPr lang="en-US" baseline="0" dirty="0" err="1" smtClean="0"/>
              <a:t>magresist</a:t>
            </a:r>
            <a:r>
              <a:rPr lang="en-US" baseline="0" dirty="0" smtClean="0"/>
              <a:t> at landau quant. So how can we account for this behavior?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3EA5F-8E3F-408F-AE02-ABA5DCA2C68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79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electron scattering in system. Apply dc bias, put electron in e-field. This links spatial diffusion to spectral simply by </a:t>
            </a:r>
            <a:r>
              <a:rPr lang="en-US" dirty="0" err="1" smtClean="0"/>
              <a:t>coe</a:t>
            </a:r>
            <a:r>
              <a:rPr lang="en-US" dirty="0" smtClean="0"/>
              <a:t>. This spectral diffusion can be described by diff </a:t>
            </a:r>
            <a:r>
              <a:rPr lang="en-US" dirty="0" err="1" smtClean="0"/>
              <a:t>equ</a:t>
            </a:r>
            <a:r>
              <a:rPr lang="en-US" dirty="0" smtClean="0"/>
              <a:t>. The result is shown in graph,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fermi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dirac</a:t>
            </a:r>
            <a:r>
              <a:rPr lang="en-US" baseline="0" dirty="0" smtClean="0"/>
              <a:t> in blue an higher T in green. Red show </a:t>
            </a:r>
            <a:r>
              <a:rPr lang="en-US" baseline="0" dirty="0" err="1" smtClean="0"/>
              <a:t>th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eselective</a:t>
            </a:r>
            <a:r>
              <a:rPr lang="en-US" baseline="0" dirty="0" smtClean="0"/>
              <a:t> flattening. If we look at equation for conductivity we see it depends upon the </a:t>
            </a:r>
            <a:r>
              <a:rPr lang="en-US" baseline="0" dirty="0" err="1" smtClean="0"/>
              <a:t>deriv</a:t>
            </a:r>
            <a:r>
              <a:rPr lang="en-US" baseline="0" dirty="0" smtClean="0"/>
              <a:t> of the distribution. So this leads to lower conductivity.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3EA5F-8E3F-408F-AE02-ABA5DCA2C68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392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Dc-domain studies, solid</a:t>
            </a:r>
            <a:r>
              <a:rPr lang="en-US" baseline="0" dirty="0" smtClean="0"/>
              <a:t> lines are experiment, match dotted lines data to experiment and find inelastic time. Simulation is done using </a:t>
            </a:r>
            <a:r>
              <a:rPr lang="en-US" baseline="0" dirty="0" err="1" smtClean="0"/>
              <a:t>pde</a:t>
            </a:r>
            <a:r>
              <a:rPr lang="en-US" baseline="0" dirty="0" smtClean="0"/>
              <a:t> with a few assumption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3EA5F-8E3F-408F-AE02-ABA5DCA2C68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045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Mbe</a:t>
            </a:r>
            <a:r>
              <a:rPr lang="en-US" dirty="0" smtClean="0"/>
              <a:t> grown GaAs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qw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superlattices</a:t>
            </a:r>
            <a:r>
              <a:rPr lang="en-US" baseline="0" dirty="0" smtClean="0"/>
              <a:t>. High density/mobility. Fabricate into </a:t>
            </a:r>
            <a:r>
              <a:rPr lang="en-US" baseline="0" dirty="0" err="1" smtClean="0"/>
              <a:t>corbino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3EA5F-8E3F-408F-AE02-ABA5DCA2C68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329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probe dynamics of quantal heating use ac</a:t>
            </a:r>
            <a:r>
              <a:rPr lang="en-US" baseline="0" dirty="0" smtClean="0"/>
              <a:t> fields. Two mw sources down coax with bias t so also apply dc and measure with </a:t>
            </a:r>
            <a:r>
              <a:rPr lang="en-US" baseline="0" dirty="0" err="1" smtClean="0"/>
              <a:t>lockin</a:t>
            </a:r>
            <a:r>
              <a:rPr lang="en-US" baseline="0" dirty="0" smtClean="0"/>
              <a:t>. Use analyzer to measure signal back up coax at the beat frequency of two mw. This beating E causes conductivity of sample to </a:t>
            </a:r>
            <a:r>
              <a:rPr lang="en-US" baseline="0" dirty="0" err="1" smtClean="0"/>
              <a:t>osciallate</a:t>
            </a:r>
            <a:r>
              <a:rPr lang="en-US" baseline="0" dirty="0" smtClean="0"/>
              <a:t>. When apply dc </a:t>
            </a:r>
            <a:r>
              <a:rPr lang="en-US" baseline="0" dirty="0" err="1" smtClean="0"/>
              <a:t>osc</a:t>
            </a:r>
            <a:r>
              <a:rPr lang="en-US" baseline="0" dirty="0" smtClean="0"/>
              <a:t> conduct produces </a:t>
            </a:r>
            <a:r>
              <a:rPr lang="en-US" baseline="0" dirty="0" err="1" smtClean="0"/>
              <a:t>oscil</a:t>
            </a:r>
            <a:r>
              <a:rPr lang="en-US" baseline="0" dirty="0" smtClean="0"/>
              <a:t> current </a:t>
            </a:r>
            <a:r>
              <a:rPr lang="en-US" baseline="0" dirty="0" err="1" smtClean="0"/>
              <a:t>jw</a:t>
            </a:r>
            <a:r>
              <a:rPr lang="en-US" baseline="0" dirty="0" smtClean="0"/>
              <a:t>. Analyzer measure w-signal mag </a:t>
            </a:r>
            <a:r>
              <a:rPr lang="en-US" baseline="0" dirty="0" err="1" smtClean="0"/>
              <a:t>jw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3EA5F-8E3F-408F-AE02-ABA5DCA2C68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86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 of oscillating current in quant heat </a:t>
            </a:r>
            <a:r>
              <a:rPr lang="en-US" dirty="0" err="1" smtClean="0"/>
              <a:t>ystem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Pde</a:t>
            </a:r>
            <a:r>
              <a:rPr lang="en-US" baseline="0" dirty="0" smtClean="0"/>
              <a:t> has </a:t>
            </a:r>
            <a:r>
              <a:rPr lang="en-US" baseline="0" dirty="0" err="1" smtClean="0"/>
              <a:t>exictr</a:t>
            </a:r>
            <a:r>
              <a:rPr lang="en-US" baseline="0" dirty="0" smtClean="0"/>
              <a:t> and relax terms, relax depends on inelastic time. Now we mod E with </a:t>
            </a:r>
            <a:r>
              <a:rPr lang="en-US" baseline="0" dirty="0" err="1" smtClean="0"/>
              <a:t>mws</a:t>
            </a:r>
            <a:r>
              <a:rPr lang="en-US" baseline="0" dirty="0" smtClean="0"/>
              <a:t>. Can find </a:t>
            </a:r>
            <a:r>
              <a:rPr lang="en-US" baseline="0" dirty="0" err="1" smtClean="0"/>
              <a:t>equ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oscill</a:t>
            </a:r>
            <a:r>
              <a:rPr lang="en-US" baseline="0" dirty="0" smtClean="0"/>
              <a:t> current shown here. Take mag to get w-signal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3EA5F-8E3F-408F-AE02-ABA5DCA2C68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6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W-signal b-field </a:t>
            </a:r>
            <a:r>
              <a:rPr lang="en-US" dirty="0" err="1" smtClean="0"/>
              <a:t>depen</a:t>
            </a:r>
            <a:r>
              <a:rPr lang="en-US" dirty="0" smtClean="0"/>
              <a:t>,</a:t>
            </a:r>
            <a:r>
              <a:rPr lang="en-US" baseline="0" dirty="0" smtClean="0"/>
              <a:t> no signal till landau </a:t>
            </a:r>
            <a:r>
              <a:rPr lang="en-US" baseline="0" dirty="0" err="1" smtClean="0"/>
              <a:t>quantiz</a:t>
            </a:r>
            <a:r>
              <a:rPr lang="en-US" baseline="0" dirty="0" smtClean="0"/>
              <a:t> pick field with large signal to preform study, shown dotted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3EA5F-8E3F-408F-AE02-ABA5DCA2C68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04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w-signal should be </a:t>
            </a:r>
            <a:r>
              <a:rPr lang="en-US" dirty="0" err="1" smtClean="0"/>
              <a:t>proptional</a:t>
            </a:r>
            <a:r>
              <a:rPr lang="en-US" dirty="0" smtClean="0"/>
              <a:t> to </a:t>
            </a:r>
            <a:r>
              <a:rPr lang="en-US" dirty="0" err="1" smtClean="0"/>
              <a:t>Edc</a:t>
            </a:r>
            <a:r>
              <a:rPr lang="en-US" dirty="0" smtClean="0"/>
              <a:t> and can see in</a:t>
            </a:r>
            <a:r>
              <a:rPr lang="en-US" baseline="0" dirty="0" smtClean="0"/>
              <a:t> figure that this hold for small bias. Interesting features at high bias outside scope of this talk. Diff res is parabolic   as expected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3EA5F-8E3F-408F-AE02-ABA5DCA2C68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3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2E125B1-D348-47B9-B938-CF5B65C0805A}" type="datetimeFigureOut">
              <a:rPr lang="en-US" smtClean="0"/>
              <a:t>5/27/2015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A5901F2-4B59-429A-998B-64DD7CAE282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25B1-D348-47B9-B938-CF5B65C0805A}" type="datetimeFigureOut">
              <a:rPr lang="en-US" smtClean="0"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01F2-4B59-429A-998B-64DD7CAE282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25B1-D348-47B9-B938-CF5B65C0805A}" type="datetimeFigureOut">
              <a:rPr lang="en-US" smtClean="0"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01F2-4B59-429A-998B-64DD7CAE282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25B1-D348-47B9-B938-CF5B65C0805A}" type="datetimeFigureOut">
              <a:rPr lang="en-US" smtClean="0"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01F2-4B59-429A-998B-64DD7CAE282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25B1-D348-47B9-B938-CF5B65C0805A}" type="datetimeFigureOut">
              <a:rPr lang="en-US" smtClean="0"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01F2-4B59-429A-998B-64DD7CAE282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25B1-D348-47B9-B938-CF5B65C0805A}" type="datetimeFigureOut">
              <a:rPr lang="en-US" smtClean="0"/>
              <a:t>5/27/2015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01F2-4B59-429A-998B-64DD7CAE282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E125B1-D348-47B9-B938-CF5B65C0805A}" type="datetimeFigureOut">
              <a:rPr lang="en-US" smtClean="0"/>
              <a:t>5/27/2015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5901F2-4B59-429A-998B-64DD7CAE282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2E125B1-D348-47B9-B938-CF5B65C0805A}" type="datetimeFigureOut">
              <a:rPr lang="en-US" smtClean="0"/>
              <a:t>5/27/2015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A5901F2-4B59-429A-998B-64DD7CAE282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25B1-D348-47B9-B938-CF5B65C0805A}" type="datetimeFigureOut">
              <a:rPr lang="en-US" smtClean="0"/>
              <a:t>5/27/2015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01F2-4B59-429A-998B-64DD7CAE282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25B1-D348-47B9-B938-CF5B65C0805A}" type="datetimeFigureOut">
              <a:rPr lang="en-US" smtClean="0"/>
              <a:t>5/27/2015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01F2-4B59-429A-998B-64DD7CAE282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25B1-D348-47B9-B938-CF5B65C0805A}" type="datetimeFigureOut">
              <a:rPr lang="en-US" smtClean="0"/>
              <a:t>5/27/2015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01F2-4B59-429A-998B-64DD7CAE282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2E125B1-D348-47B9-B938-CF5B65C0805A}" type="datetimeFigureOut">
              <a:rPr lang="en-US" smtClean="0"/>
              <a:t>5/27/2015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A5901F2-4B59-429A-998B-64DD7CAE282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3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64.png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5.png"/><Relationship Id="rId3" Type="http://schemas.openxmlformats.org/officeDocument/2006/relationships/image" Target="../media/image8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4.gif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quantware.ups-tlse.fr/ecoledeluchon/luchonsup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136380" cy="147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543" y="1524000"/>
            <a:ext cx="8458200" cy="147002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Dynamics of </a:t>
            </a:r>
            <a:r>
              <a:rPr lang="en-US" sz="3600" dirty="0"/>
              <a:t>Q</a:t>
            </a:r>
            <a:r>
              <a:rPr lang="en-US" sz="3600" dirty="0" smtClean="0"/>
              <a:t>uantal Heating in Electron Systems with Discrete </a:t>
            </a:r>
            <a:r>
              <a:rPr lang="en-US" sz="3600" dirty="0"/>
              <a:t>S</a:t>
            </a:r>
            <a:r>
              <a:rPr lang="en-US" sz="3600" dirty="0" smtClean="0"/>
              <a:t>pectra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2980" y="3886200"/>
            <a:ext cx="7162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William Mayer</a:t>
            </a:r>
            <a:r>
              <a:rPr lang="en-US" sz="3000" baseline="30000" dirty="0" smtClean="0">
                <a:solidFill>
                  <a:schemeClr val="tx1"/>
                </a:solidFill>
              </a:rPr>
              <a:t>1,2</a:t>
            </a:r>
            <a:r>
              <a:rPr lang="en-US" sz="3000" dirty="0" smtClean="0">
                <a:solidFill>
                  <a:schemeClr val="tx1"/>
                </a:solidFill>
              </a:rPr>
              <a:t>, S. Dietrich</a:t>
            </a:r>
            <a:r>
              <a:rPr lang="en-US" sz="3000" baseline="30000" dirty="0" smtClean="0">
                <a:solidFill>
                  <a:schemeClr val="tx1"/>
                </a:solidFill>
              </a:rPr>
              <a:t>1,2</a:t>
            </a:r>
            <a:r>
              <a:rPr lang="en-US" sz="3000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b="1" u="sng" dirty="0" smtClean="0">
                <a:solidFill>
                  <a:schemeClr val="tx1"/>
                </a:solidFill>
              </a:rPr>
              <a:t>S. Vitkalov</a:t>
            </a:r>
            <a:r>
              <a:rPr lang="en-US" sz="3000" b="1" u="sng" baseline="30000" dirty="0" smtClean="0">
                <a:solidFill>
                  <a:schemeClr val="tx1"/>
                </a:solidFill>
              </a:rPr>
              <a:t>1</a:t>
            </a:r>
            <a:r>
              <a:rPr lang="en-US" sz="3000" dirty="0" smtClean="0">
                <a:solidFill>
                  <a:schemeClr val="tx1"/>
                </a:solidFill>
              </a:rPr>
              <a:t>, A. A. Bykov</a:t>
            </a:r>
            <a:r>
              <a:rPr lang="en-US" sz="3000" baseline="30000" dirty="0">
                <a:solidFill>
                  <a:schemeClr val="tx1"/>
                </a:solidFill>
              </a:rPr>
              <a:t>3</a:t>
            </a:r>
            <a:r>
              <a:rPr lang="en-US" sz="3000" baseline="30000" dirty="0" smtClean="0">
                <a:solidFill>
                  <a:schemeClr val="tx1"/>
                </a:solidFill>
              </a:rPr>
              <a:t>,4</a:t>
            </a:r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i="1" dirty="0" smtClean="0">
                <a:solidFill>
                  <a:schemeClr val="tx1"/>
                </a:solidFill>
              </a:rPr>
              <a:t>1. City College of City University of New York, New York 10031, USA</a:t>
            </a:r>
          </a:p>
          <a:p>
            <a:r>
              <a:rPr lang="en-US" sz="1900" i="1" dirty="0" smtClean="0">
                <a:solidFill>
                  <a:schemeClr val="tx1"/>
                </a:solidFill>
              </a:rPr>
              <a:t>2. Graduate Center of City University of New York, New York 10016, USA</a:t>
            </a:r>
          </a:p>
          <a:p>
            <a:r>
              <a:rPr lang="en-US" sz="1900" i="1" dirty="0" smtClean="0">
                <a:solidFill>
                  <a:schemeClr val="tx1"/>
                </a:solidFill>
                <a:cs typeface="Microsoft Sans Serif" panose="020B0604020202020204" pitchFamily="34" charset="0"/>
              </a:rPr>
              <a:t>3. A. V. Rzhanov Institute of Semiconductor Physics, Novosibirsk 630090, Russia</a:t>
            </a:r>
          </a:p>
          <a:p>
            <a:r>
              <a:rPr lang="en-US" sz="1900" i="1" dirty="0" smtClean="0">
                <a:solidFill>
                  <a:schemeClr val="tx1"/>
                </a:solidFill>
                <a:cs typeface="Microsoft Sans Serif" panose="020B0604020202020204" pitchFamily="34" charset="0"/>
              </a:rPr>
              <a:t>4. Novosibirsk State University, Novosibirsk 630090, Russia</a:t>
            </a:r>
          </a:p>
          <a:p>
            <a:endParaRPr lang="en-US" sz="2000" i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6933" y="0"/>
            <a:ext cx="9125586" cy="1159867"/>
            <a:chOff x="-2250021" y="5530542"/>
            <a:chExt cx="11371075" cy="1327458"/>
          </a:xfrm>
        </p:grpSpPr>
        <p:grpSp>
          <p:nvGrpSpPr>
            <p:cNvPr id="4" name="Group 3"/>
            <p:cNvGrpSpPr/>
            <p:nvPr/>
          </p:nvGrpSpPr>
          <p:grpSpPr>
            <a:xfrm>
              <a:off x="5660590" y="5530542"/>
              <a:ext cx="3460464" cy="1327458"/>
              <a:chOff x="3675693" y="4581524"/>
              <a:chExt cx="3575538" cy="1371601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489316" y="4581525"/>
                <a:ext cx="2761915" cy="1371600"/>
                <a:chOff x="4081654" y="5247896"/>
                <a:chExt cx="2761915" cy="1371600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71969" y="5247896"/>
                  <a:ext cx="1371600" cy="1371600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0000"/>
                <a:stretch/>
              </p:blipFill>
              <p:spPr>
                <a:xfrm>
                  <a:off x="4081654" y="5247896"/>
                  <a:ext cx="1362074" cy="1362075"/>
                </a:xfrm>
                <a:prstGeom prst="rect">
                  <a:avLst/>
                </a:prstGeom>
              </p:spPr>
            </p:pic>
          </p:grpSp>
          <p:pic>
            <p:nvPicPr>
              <p:cNvPr id="7" name="Picture 3" descr="Z:\Presentations\CUNY_GC_logo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5693" y="4581524"/>
                <a:ext cx="813623" cy="13620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122" name="Picture 2" descr="C:\Users\william\Desktop\customLogo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069"/>
            <a:stretch/>
          </p:blipFill>
          <p:spPr bwMode="auto">
            <a:xfrm>
              <a:off x="-2250021" y="5530542"/>
              <a:ext cx="8050475" cy="1318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5155855" y="5527301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Thursday, May 28, </a:t>
            </a:r>
            <a:r>
              <a:rPr lang="en-US" dirty="0"/>
              <a:t>2015</a:t>
            </a:r>
          </a:p>
        </p:txBody>
      </p:sp>
      <p:sp>
        <p:nvSpPr>
          <p:cNvPr id="6" name="Rectangle 5"/>
          <p:cNvSpPr/>
          <p:nvPr/>
        </p:nvSpPr>
        <p:spPr>
          <a:xfrm>
            <a:off x="-17357" y="55280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Quantum transport in 2D systems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May </a:t>
            </a:r>
            <a:r>
              <a:rPr lang="en-US" b="1" dirty="0">
                <a:solidFill>
                  <a:srgbClr val="FFC000"/>
                </a:solidFill>
              </a:rPr>
              <a:t>23 - 30, </a:t>
            </a:r>
            <a:r>
              <a:rPr lang="en-US" b="1" dirty="0" smtClean="0">
                <a:solidFill>
                  <a:srgbClr val="FFC000"/>
                </a:solidFill>
              </a:rPr>
              <a:t>2015, </a:t>
            </a:r>
            <a:r>
              <a:rPr lang="en-US" b="1" dirty="0" err="1" smtClean="0">
                <a:solidFill>
                  <a:srgbClr val="FFC000"/>
                </a:solidFill>
              </a:rPr>
              <a:t>Luchon</a:t>
            </a:r>
            <a:r>
              <a:rPr lang="en-US" b="1" dirty="0" smtClean="0">
                <a:solidFill>
                  <a:srgbClr val="FFC000"/>
                </a:solidFill>
              </a:rPr>
              <a:t>, France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Magnetic Field Dependence</a:t>
            </a:r>
            <a:endParaRPr lang="en-US" dirty="0"/>
          </a:p>
        </p:txBody>
      </p:sp>
      <p:pic>
        <p:nvPicPr>
          <p:cNvPr id="1027" name="Picture 3" descr="C:\Documents and Settings\Sergey\My Documents\private\Dropbox\meetings\2015\France2015\presentation\Copy of Graph1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883919"/>
            <a:ext cx="9296400" cy="76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29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Dc Bias Dependence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11290" y="684799"/>
                <a:ext cx="2819400" cy="1569809"/>
              </a:xfrm>
            </p:spPr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b="0" i="1" baseline="-25000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b="0" i="1" baseline="30000" smtClean="0">
                          <a:latin typeface="Cambria Math"/>
                          <a:ea typeface="Cambria Math"/>
                        </a:rPr>
                        <m:t>3</m:t>
                      </m:r>
                    </m:oMath>
                  </m:oMathPara>
                </a14:m>
                <a:endParaRPr lang="en-US" b="0" baseline="30000" dirty="0" smtClean="0">
                  <a:ea typeface="Cambria Math"/>
                </a:endParaRPr>
              </a:p>
              <a:p>
                <a:pPr marL="109728" indent="0">
                  <a:buNone/>
                </a:pPr>
                <a:endParaRPr lang="en-US" baseline="3000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𝑉𝑑𝑐</m:t>
                      </m:r>
                      <m:r>
                        <a:rPr lang="en-US" b="0" i="1" baseline="30000" smtClean="0"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11290" y="684799"/>
                <a:ext cx="2819400" cy="1569809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453761" y="1229926"/>
            <a:ext cx="3597702" cy="941220"/>
            <a:chOff x="209722" y="5025755"/>
            <a:chExt cx="8058411" cy="941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09722" y="5265533"/>
                  <a:ext cx="53686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1" smtClean="0">
                          <a:latin typeface="Cambria Math"/>
                          <a:ea typeface="Cambria Math"/>
                        </a:rPr>
                        <m:t>ω</m:t>
                      </m:r>
                    </m:oMath>
                  </a14:m>
                  <a:r>
                    <a:rPr lang="en-US" sz="2400" dirty="0" smtClean="0"/>
                    <a:t>-signal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722" y="5265533"/>
                  <a:ext cx="5368650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228895" y="5025755"/>
                  <a:ext cx="5039238" cy="941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∝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𝑬</m:t>
                            </m:r>
                            <m:r>
                              <a:rPr lang="en-US" sz="2400" b="1" i="1" baseline="-2500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𝐸</m:t>
                            </m:r>
                            <m:r>
                              <a:rPr lang="en-US" sz="2400" b="0" i="1" baseline="-2500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𝐸</m:t>
                            </m:r>
                            <m:r>
                              <a:rPr lang="en-US" sz="2400" b="0" i="1" baseline="-25000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  <m:r>
                                  <a:rPr lang="en-US" sz="2400" b="0" i="1" baseline="30000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+1/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  <m:r>
                                  <a:rPr lang="en-US" sz="2400" b="0" i="1" baseline="-25000" smtClean="0">
                                    <a:latin typeface="Cambria Math"/>
                                    <a:ea typeface="Cambria Math"/>
                                  </a:rPr>
                                  <m:t>𝑖𝑛</m:t>
                                </m:r>
                                <m:r>
                                  <a:rPr lang="en-US" sz="2400" b="0" i="1" baseline="30000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2400" i="1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8895" y="5025755"/>
                  <a:ext cx="5039238" cy="941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50" name="Picture 2" descr="C:\Documents and Settings\Sergey\My Documents\private\Dropbox\meetings\2015\France2015\presentation\Copy of Graph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98050"/>
            <a:ext cx="7235190" cy="502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955" y="636406"/>
            <a:ext cx="8229600" cy="1066800"/>
          </a:xfrm>
        </p:spPr>
        <p:txBody>
          <a:bodyPr/>
          <a:lstStyle/>
          <a:p>
            <a:r>
              <a:rPr lang="en-US" dirty="0" smtClean="0"/>
              <a:t>Power Dependence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181600" y="761986"/>
            <a:ext cx="3567222" cy="941220"/>
            <a:chOff x="209722" y="5026895"/>
            <a:chExt cx="7990140" cy="941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09722" y="5265533"/>
                  <a:ext cx="53686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1" smtClean="0">
                          <a:latin typeface="Cambria Math"/>
                          <a:ea typeface="Cambria Math"/>
                        </a:rPr>
                        <m:t>ω</m:t>
                      </m:r>
                    </m:oMath>
                  </a14:m>
                  <a:r>
                    <a:rPr lang="en-US" sz="2400" dirty="0" smtClean="0"/>
                    <a:t>-signal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722" y="5265533"/>
                  <a:ext cx="5368650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160624" y="5026895"/>
                  <a:ext cx="5039238" cy="941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∝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𝐸</m:t>
                            </m:r>
                            <m:r>
                              <a:rPr lang="en-US" sz="2400" b="0" i="1" baseline="-2500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𝑬</m:t>
                            </m:r>
                            <m:r>
                              <a:rPr lang="en-US" sz="2400" b="1" i="1" baseline="-2500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𝑬</m:t>
                            </m:r>
                            <m:r>
                              <a:rPr lang="en-US" sz="2400" b="1" i="1" baseline="-2500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  <m:r>
                                  <a:rPr lang="en-US" sz="2400" b="0" i="1" baseline="30000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+1/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  <m:r>
                                  <a:rPr lang="en-US" sz="2400" b="0" i="1" baseline="-25000" smtClean="0">
                                    <a:latin typeface="Cambria Math"/>
                                    <a:ea typeface="Cambria Math"/>
                                  </a:rPr>
                                  <m:t>𝑖𝑛</m:t>
                                </m:r>
                                <m:r>
                                  <a:rPr lang="en-US" sz="2400" b="0" i="1" baseline="30000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2400" i="1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0624" y="5026895"/>
                  <a:ext cx="5039238" cy="941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077" name="Picture 5" descr="C:\Documents and Settings\Sergey\My Documents\private\Dropbox\meetings\2015\France2015\presentation\Graph5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536"/>
            <a:ext cx="7147200" cy="496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73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Dynamics of Quantal Heating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990600" y="1371600"/>
            <a:ext cx="3591267" cy="941220"/>
            <a:chOff x="209722" y="5026895"/>
            <a:chExt cx="8043998" cy="941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09722" y="5265533"/>
                  <a:ext cx="53686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1" smtClean="0">
                          <a:latin typeface="Cambria Math"/>
                          <a:ea typeface="Cambria Math"/>
                        </a:rPr>
                        <m:t>ω</m:t>
                      </m:r>
                    </m:oMath>
                  </a14:m>
                  <a:r>
                    <a:rPr lang="en-US" sz="2400" dirty="0" smtClean="0"/>
                    <a:t>-signal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722" y="5265533"/>
                  <a:ext cx="5368650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160624" y="5026895"/>
                  <a:ext cx="5093096" cy="941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∝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𝐸</m:t>
                            </m:r>
                            <m:r>
                              <a:rPr lang="en-US" sz="2400" i="1" baseline="-25000">
                                <a:latin typeface="Cambria Math"/>
                              </a:rPr>
                              <m:t>0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𝐸</m:t>
                            </m:r>
                            <m:r>
                              <a:rPr lang="en-US" sz="2400" b="0" i="1" baseline="-250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𝐸</m:t>
                            </m:r>
                            <m:r>
                              <a:rPr lang="en-US" sz="2400" b="0" i="1" baseline="-250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𝝎</m:t>
                                </m:r>
                                <m:r>
                                  <a:rPr lang="en-US" sz="2400" b="0" i="1" baseline="30000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+1/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  <m:r>
                                  <a:rPr lang="en-US" sz="2400" b="0" i="1" baseline="-25000" smtClean="0">
                                    <a:latin typeface="Cambria Math"/>
                                    <a:ea typeface="Cambria Math"/>
                                  </a:rPr>
                                  <m:t>𝑖𝑛</m:t>
                                </m:r>
                                <m:r>
                                  <a:rPr lang="en-US" sz="2400" b="0" i="1" baseline="30000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0624" y="5026895"/>
                  <a:ext cx="5093096" cy="941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148" name="Picture 4" descr="C:\Users\william\Desktop\f-dep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8" r="8830"/>
          <a:stretch/>
        </p:blipFill>
        <p:spPr bwMode="auto">
          <a:xfrm>
            <a:off x="1752600" y="2492977"/>
            <a:ext cx="5348729" cy="416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19900" y="1513923"/>
                <a:ext cx="1752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sz="2400" dirty="0" smtClean="0"/>
                  <a:t>/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900" y="1513923"/>
                <a:ext cx="1752600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313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86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Dynamics of Quantal Heating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572000" y="1347157"/>
            <a:ext cx="4117848" cy="5276090"/>
            <a:chOff x="4724400" y="1295400"/>
            <a:chExt cx="4117848" cy="5276090"/>
          </a:xfrm>
        </p:grpSpPr>
        <p:grpSp>
          <p:nvGrpSpPr>
            <p:cNvPr id="7" name="Group 6"/>
            <p:cNvGrpSpPr/>
            <p:nvPr/>
          </p:nvGrpSpPr>
          <p:grpSpPr>
            <a:xfrm>
              <a:off x="4724400" y="1295400"/>
              <a:ext cx="4117848" cy="5276090"/>
              <a:chOff x="3273552" y="629410"/>
              <a:chExt cx="4117848" cy="5276090"/>
            </a:xfrm>
          </p:grpSpPr>
          <p:pic>
            <p:nvPicPr>
              <p:cNvPr id="1026" name="Picture 2" descr="C:\Users\william\Documents\Confrences\aps 2015\Simualtion matching for sdH Gauss fit all T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26" t="6140"/>
              <a:stretch/>
            </p:blipFill>
            <p:spPr bwMode="auto">
              <a:xfrm>
                <a:off x="3429000" y="629410"/>
                <a:ext cx="3962400" cy="52760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3273552" y="838200"/>
                <a:ext cx="228600" cy="434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5162550" y="5029200"/>
              <a:ext cx="609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 rot="1326440">
            <a:off x="1606021" y="1804500"/>
            <a:ext cx="1526597" cy="1679014"/>
            <a:chOff x="1877573" y="1066800"/>
            <a:chExt cx="2966829" cy="2474540"/>
          </a:xfrm>
        </p:grpSpPr>
        <p:grpSp>
          <p:nvGrpSpPr>
            <p:cNvPr id="22" name="Group 21"/>
            <p:cNvGrpSpPr/>
            <p:nvPr/>
          </p:nvGrpSpPr>
          <p:grpSpPr>
            <a:xfrm>
              <a:off x="1877573" y="1066800"/>
              <a:ext cx="2966829" cy="2474540"/>
              <a:chOff x="538371" y="3596642"/>
              <a:chExt cx="2966829" cy="247454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38371" y="3596642"/>
                <a:ext cx="2966829" cy="2474540"/>
                <a:chOff x="1224171" y="3581400"/>
                <a:chExt cx="2966829" cy="2474540"/>
              </a:xfrm>
            </p:grpSpPr>
            <p:pic>
              <p:nvPicPr>
                <p:cNvPr id="25" name="Picture 2" descr="C:\Users\william\Desktop\moller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485064">
                  <a:off x="1371600" y="3596642"/>
                  <a:ext cx="2815565" cy="22854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Rectangle 25"/>
                <p:cNvSpPr/>
                <p:nvPr/>
              </p:nvSpPr>
              <p:spPr>
                <a:xfrm>
                  <a:off x="1371600" y="3596642"/>
                  <a:ext cx="381000" cy="3368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1224171" y="5419622"/>
                  <a:ext cx="381001" cy="3368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3810000" y="3581400"/>
                  <a:ext cx="381000" cy="3368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3588821" y="5719137"/>
                  <a:ext cx="380999" cy="3368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4" name="Rectangle 23"/>
              <p:cNvSpPr/>
              <p:nvPr/>
            </p:nvSpPr>
            <p:spPr>
              <a:xfrm>
                <a:off x="2209800" y="4539997"/>
                <a:ext cx="381000" cy="3368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2309990" y="1082042"/>
              <a:ext cx="2343912" cy="6705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30" name="TextBox 1029"/>
          <p:cNvSpPr txBox="1"/>
          <p:nvPr/>
        </p:nvSpPr>
        <p:spPr>
          <a:xfrm>
            <a:off x="706181" y="1902595"/>
            <a:ext cx="335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electron-phonon interactions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 rot="1326440">
            <a:off x="3160601" y="2266673"/>
            <a:ext cx="196046" cy="228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739064" y="2590562"/>
                <a:ext cx="1048877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3200" b="0" i="1" baseline="30000" smtClean="0">
                          <a:latin typeface="Cambria Math"/>
                          <a:ea typeface="Cambria Math"/>
                        </a:rPr>
                        <m:t>3</m:t>
                      </m:r>
                    </m:oMath>
                  </m:oMathPara>
                </a14:m>
                <a:endParaRPr lang="en-US" sz="3200" baseline="30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064" y="2590562"/>
                <a:ext cx="1048877" cy="57342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0" name="Group 1039"/>
          <p:cNvGrpSpPr/>
          <p:nvPr/>
        </p:nvGrpSpPr>
        <p:grpSpPr>
          <a:xfrm>
            <a:off x="706181" y="3727647"/>
            <a:ext cx="3276601" cy="2096404"/>
            <a:chOff x="706180" y="3410161"/>
            <a:chExt cx="3276601" cy="2096404"/>
          </a:xfrm>
        </p:grpSpPr>
        <p:grpSp>
          <p:nvGrpSpPr>
            <p:cNvPr id="19" name="Group 18"/>
            <p:cNvGrpSpPr/>
            <p:nvPr/>
          </p:nvGrpSpPr>
          <p:grpSpPr>
            <a:xfrm>
              <a:off x="1484373" y="3665230"/>
              <a:ext cx="1450737" cy="1774685"/>
              <a:chOff x="685800" y="3596642"/>
              <a:chExt cx="2819400" cy="261554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685800" y="3596642"/>
                <a:ext cx="2819400" cy="2615540"/>
                <a:chOff x="1371600" y="3581400"/>
                <a:chExt cx="2819400" cy="2615540"/>
              </a:xfrm>
            </p:grpSpPr>
            <p:pic>
              <p:nvPicPr>
                <p:cNvPr id="13" name="Picture 2" descr="C:\Users\william\Desktop\moller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3911529"/>
                  <a:ext cx="2815564" cy="22854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" name="Rectangle 13"/>
                <p:cNvSpPr/>
                <p:nvPr/>
              </p:nvSpPr>
              <p:spPr>
                <a:xfrm>
                  <a:off x="1371600" y="3596642"/>
                  <a:ext cx="381000" cy="3368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1371600" y="5530597"/>
                  <a:ext cx="381000" cy="3368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3810000" y="3581400"/>
                  <a:ext cx="381000" cy="3368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3810000" y="5562600"/>
                  <a:ext cx="381000" cy="3368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0" name="Rectangle 19"/>
              <p:cNvSpPr/>
              <p:nvPr/>
            </p:nvSpPr>
            <p:spPr>
              <a:xfrm>
                <a:off x="2209800" y="4539997"/>
                <a:ext cx="381000" cy="3368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706180" y="3410161"/>
              <a:ext cx="3276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  <a:r>
                <a:rPr lang="en-US" dirty="0" smtClean="0"/>
                <a:t>lectron-electron interactions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4" name="TextBox 1033"/>
                <p:cNvSpPr txBox="1"/>
                <p:nvPr/>
              </p:nvSpPr>
              <p:spPr>
                <a:xfrm>
                  <a:off x="2683899" y="4377858"/>
                  <a:ext cx="1048877" cy="5734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/>
                            <a:ea typeface="Cambria Math"/>
                          </a:rPr>
                          <m:t>∝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en-US" sz="3200" b="0" i="1" baseline="30000" smtClean="0">
                            <a:latin typeface="Cambria Math"/>
                            <a:ea typeface="Cambria Math"/>
                          </a:rPr>
                          <m:t>2</m:t>
                        </m:r>
                      </m:oMath>
                    </m:oMathPara>
                  </a14:m>
                  <a:endParaRPr lang="en-US" sz="3200" baseline="30000" dirty="0"/>
                </a:p>
              </p:txBody>
            </p:sp>
          </mc:Choice>
          <mc:Fallback xmlns="">
            <p:sp>
              <p:nvSpPr>
                <p:cNvPr id="1034" name="TextBox 10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3899" y="4377858"/>
                  <a:ext cx="1048877" cy="57342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6" name="Rectangle 1035"/>
            <p:cNvSpPr/>
            <p:nvPr/>
          </p:nvSpPr>
          <p:spPr>
            <a:xfrm>
              <a:off x="1408762" y="3810000"/>
              <a:ext cx="267638" cy="3249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743200" y="3810000"/>
              <a:ext cx="267638" cy="3249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08762" y="5181600"/>
              <a:ext cx="267638" cy="3249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743200" y="5181600"/>
              <a:ext cx="267638" cy="3249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286000" y="4475635"/>
              <a:ext cx="267638" cy="3249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39" name="Picture 4" descr="C:\Users\william\Desktop\Simualtion matching for sdH Gauss fit all T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8" t="7909"/>
          <a:stretch/>
        </p:blipFill>
        <p:spPr bwMode="auto">
          <a:xfrm>
            <a:off x="4495800" y="1365429"/>
            <a:ext cx="4146902" cy="535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040"/>
          <p:cNvSpPr/>
          <p:nvPr/>
        </p:nvSpPr>
        <p:spPr>
          <a:xfrm>
            <a:off x="1690316" y="1365429"/>
            <a:ext cx="1434489" cy="394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6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620482" y="1486046"/>
            <a:ext cx="3372300" cy="1336674"/>
            <a:chOff x="1978062" y="2531381"/>
            <a:chExt cx="4267199" cy="2092005"/>
          </a:xfrm>
        </p:grpSpPr>
        <p:grpSp>
          <p:nvGrpSpPr>
            <p:cNvPr id="74" name="Group 73"/>
            <p:cNvGrpSpPr/>
            <p:nvPr/>
          </p:nvGrpSpPr>
          <p:grpSpPr>
            <a:xfrm>
              <a:off x="3327479" y="2785260"/>
              <a:ext cx="1450737" cy="1570060"/>
              <a:chOff x="685800" y="3596642"/>
              <a:chExt cx="2819400" cy="2318004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685800" y="3596642"/>
                <a:ext cx="2819400" cy="2318004"/>
                <a:chOff x="1371600" y="3581400"/>
                <a:chExt cx="2819400" cy="2318004"/>
              </a:xfrm>
            </p:grpSpPr>
            <p:pic>
              <p:nvPicPr>
                <p:cNvPr id="87" name="Picture 2" descr="C:\Users\william\Desktop\moller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3911532"/>
                  <a:ext cx="2815564" cy="19878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8" name="Rectangle 87"/>
                <p:cNvSpPr/>
                <p:nvPr/>
              </p:nvSpPr>
              <p:spPr>
                <a:xfrm>
                  <a:off x="1371600" y="3596642"/>
                  <a:ext cx="381000" cy="3368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1371600" y="5530597"/>
                  <a:ext cx="381000" cy="3368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3810000" y="3581400"/>
                  <a:ext cx="381000" cy="3368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3810000" y="5562600"/>
                  <a:ext cx="381000" cy="3368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86" name="Rectangle 85"/>
              <p:cNvSpPr/>
              <p:nvPr/>
            </p:nvSpPr>
            <p:spPr>
              <a:xfrm>
                <a:off x="2209800" y="4539997"/>
                <a:ext cx="381000" cy="3368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4527005" y="3395879"/>
                  <a:ext cx="1048877" cy="5724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/>
                            <a:ea typeface="Cambria Math"/>
                          </a:rPr>
                          <m:t>∝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en-US" sz="3200" b="0" i="1" baseline="30000" smtClean="0">
                            <a:latin typeface="Cambria Math"/>
                            <a:ea typeface="Cambria Math"/>
                          </a:rPr>
                          <m:t>2</m:t>
                        </m:r>
                      </m:oMath>
                    </m:oMathPara>
                  </a14:m>
                  <a:endParaRPr lang="en-US" sz="3200" baseline="30000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7005" y="3395879"/>
                  <a:ext cx="1048877" cy="57242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Rectangle 60"/>
            <p:cNvSpPr/>
            <p:nvPr/>
          </p:nvSpPr>
          <p:spPr>
            <a:xfrm>
              <a:off x="3251868" y="2929779"/>
              <a:ext cx="267638" cy="3243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586306" y="2929779"/>
              <a:ext cx="267638" cy="3243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251868" y="4298988"/>
              <a:ext cx="267638" cy="3243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586306" y="4298988"/>
              <a:ext cx="267638" cy="3243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129106" y="3594253"/>
              <a:ext cx="267638" cy="3243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978062" y="2531381"/>
              <a:ext cx="4267199" cy="465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e-e interaction dominates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299" y="504513"/>
            <a:ext cx="7416501" cy="912523"/>
          </a:xfrm>
        </p:spPr>
        <p:txBody>
          <a:bodyPr/>
          <a:lstStyle/>
          <a:p>
            <a:r>
              <a:rPr lang="en-US" dirty="0" smtClean="0"/>
              <a:t>Dynamics of Quantal Heating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4438120" y="3202314"/>
            <a:ext cx="4914866" cy="3132038"/>
            <a:chOff x="3976606" y="2590800"/>
            <a:chExt cx="5826544" cy="4014808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6606" y="2590800"/>
              <a:ext cx="5826544" cy="4014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Rectangle 50"/>
            <p:cNvSpPr/>
            <p:nvPr/>
          </p:nvSpPr>
          <p:spPr>
            <a:xfrm>
              <a:off x="4953000" y="5486400"/>
              <a:ext cx="457200" cy="4432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03926" y="3274568"/>
            <a:ext cx="4134194" cy="2987530"/>
            <a:chOff x="3352800" y="1981200"/>
            <a:chExt cx="3228975" cy="2419350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1981200"/>
              <a:ext cx="3228975" cy="241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Rectangle 54"/>
            <p:cNvSpPr/>
            <p:nvPr/>
          </p:nvSpPr>
          <p:spPr>
            <a:xfrm>
              <a:off x="3810000" y="3733800"/>
              <a:ext cx="297928" cy="2888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CV</a:t>
              </a:r>
              <a:endParaRPr 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1603088" y="2811580"/>
                <a:ext cx="153587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𝑘𝑇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≫</m:t>
                      </m:r>
                      <m:r>
                        <a:rPr lang="az-Cyrl-AZ" sz="2400" b="0" i="1" smtClean="0">
                          <a:latin typeface="Cambria Math"/>
                          <a:ea typeface="Cambria Math"/>
                        </a:rPr>
                        <m:t>ћ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400" b="0" i="1" baseline="-25000" smtClean="0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088" y="2811580"/>
                <a:ext cx="1535870" cy="453137"/>
              </a:xfrm>
              <a:prstGeom prst="rect">
                <a:avLst/>
              </a:prstGeom>
              <a:blipFill rotWithShape="1"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/>
          <p:cNvGrpSpPr/>
          <p:nvPr/>
        </p:nvGrpSpPr>
        <p:grpSpPr>
          <a:xfrm>
            <a:off x="4953000" y="1464310"/>
            <a:ext cx="3733800" cy="1175165"/>
            <a:chOff x="2313269" y="890213"/>
            <a:chExt cx="4191000" cy="1685271"/>
          </a:xfrm>
        </p:grpSpPr>
        <p:grpSp>
          <p:nvGrpSpPr>
            <p:cNvPr id="75" name="Group 74"/>
            <p:cNvGrpSpPr/>
            <p:nvPr/>
          </p:nvGrpSpPr>
          <p:grpSpPr>
            <a:xfrm rot="1326440">
              <a:off x="3435076" y="906685"/>
              <a:ext cx="1549484" cy="1668799"/>
              <a:chOff x="1833093" y="1039628"/>
              <a:chExt cx="3011309" cy="2463781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1877573" y="1056908"/>
                <a:ext cx="2966829" cy="2446501"/>
                <a:chOff x="538371" y="3586750"/>
                <a:chExt cx="2966829" cy="2446501"/>
              </a:xfrm>
            </p:grpSpPr>
            <p:grpSp>
              <p:nvGrpSpPr>
                <p:cNvPr id="78" name="Group 77"/>
                <p:cNvGrpSpPr/>
                <p:nvPr/>
              </p:nvGrpSpPr>
              <p:grpSpPr>
                <a:xfrm>
                  <a:off x="538371" y="3586750"/>
                  <a:ext cx="2966829" cy="2446501"/>
                  <a:chOff x="1224171" y="3571508"/>
                  <a:chExt cx="2966829" cy="2446501"/>
                </a:xfrm>
              </p:grpSpPr>
              <p:pic>
                <p:nvPicPr>
                  <p:cNvPr id="80" name="Picture 2" descr="C:\Users\william\Desktop\moller.pn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485064">
                    <a:off x="1240679" y="3571508"/>
                    <a:ext cx="2815564" cy="228541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81" name="Rectangle 80"/>
                  <p:cNvSpPr/>
                  <p:nvPr/>
                </p:nvSpPr>
                <p:spPr>
                  <a:xfrm>
                    <a:off x="1371600" y="3596642"/>
                    <a:ext cx="381000" cy="3368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" name="Rectangle 81"/>
                  <p:cNvSpPr/>
                  <p:nvPr/>
                </p:nvSpPr>
                <p:spPr>
                  <a:xfrm>
                    <a:off x="1224171" y="5419622"/>
                    <a:ext cx="381001" cy="3368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" name="Rectangle 82"/>
                  <p:cNvSpPr/>
                  <p:nvPr/>
                </p:nvSpPr>
                <p:spPr>
                  <a:xfrm>
                    <a:off x="3810000" y="3581400"/>
                    <a:ext cx="381000" cy="3368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>
                    <a:off x="3480830" y="5681206"/>
                    <a:ext cx="380999" cy="3368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79" name="Rectangle 78"/>
                <p:cNvSpPr/>
                <p:nvPr/>
              </p:nvSpPr>
              <p:spPr>
                <a:xfrm>
                  <a:off x="2062745" y="4510085"/>
                  <a:ext cx="380999" cy="3368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7" name="Rectangle 76"/>
              <p:cNvSpPr/>
              <p:nvPr/>
            </p:nvSpPr>
            <p:spPr>
              <a:xfrm rot="801305">
                <a:off x="1833093" y="1039628"/>
                <a:ext cx="2827345" cy="6705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2313269" y="890213"/>
              <a:ext cx="4191000" cy="398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e-phonon interaction dominates</a:t>
              </a:r>
              <a:endParaRPr lang="en-US" dirty="0"/>
            </a:p>
          </p:txBody>
        </p:sp>
        <p:sp>
          <p:nvSpPr>
            <p:cNvPr id="70" name="Rectangle 69"/>
            <p:cNvSpPr/>
            <p:nvPr/>
          </p:nvSpPr>
          <p:spPr>
            <a:xfrm rot="1326440">
              <a:off x="5003707" y="1389143"/>
              <a:ext cx="196046" cy="228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4582170" y="1756761"/>
                  <a:ext cx="1048877" cy="5724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/>
                            <a:ea typeface="Cambria Math"/>
                          </a:rPr>
                          <m:t>∝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en-US" sz="3200" b="0" i="1" baseline="30000" smtClean="0">
                            <a:latin typeface="Cambria Math"/>
                            <a:ea typeface="Cambria Math"/>
                          </a:rPr>
                          <m:t>3</m:t>
                        </m:r>
                      </m:oMath>
                    </m:oMathPara>
                  </a14:m>
                  <a:endParaRPr lang="en-US" sz="3200" baseline="30000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2170" y="1756761"/>
                  <a:ext cx="1048877" cy="57242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5904431" y="2795337"/>
                <a:ext cx="148778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𝑘𝑇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az-Cyrl-AZ" sz="2400" b="0" i="1" smtClean="0">
                          <a:latin typeface="Cambria Math"/>
                          <a:ea typeface="Cambria Math"/>
                        </a:rPr>
                        <m:t>ћ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400" b="0" i="1" baseline="-25000" smtClean="0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431" y="2795337"/>
                <a:ext cx="1487780" cy="453137"/>
              </a:xfrm>
              <a:prstGeom prst="rect">
                <a:avLst/>
              </a:prstGeom>
              <a:blipFill rotWithShape="1">
                <a:blip r:embed="rId9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572" y="6488668"/>
            <a:ext cx="8047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J.Q. Zhang, S. </a:t>
            </a:r>
            <a:r>
              <a:rPr lang="en-US" i="1" dirty="0" err="1"/>
              <a:t>Vitkalov</a:t>
            </a:r>
            <a:r>
              <a:rPr lang="en-US" i="1" dirty="0"/>
              <a:t>, A.A. </a:t>
            </a:r>
            <a:r>
              <a:rPr lang="en-US" i="1" dirty="0" err="1"/>
              <a:t>Bykov</a:t>
            </a:r>
            <a:r>
              <a:rPr lang="en-US" i="1" dirty="0"/>
              <a:t> , Phys. Rev. B </a:t>
            </a:r>
            <a:r>
              <a:rPr lang="en-US" b="1" i="1" dirty="0"/>
              <a:t>80</a:t>
            </a:r>
            <a:r>
              <a:rPr lang="en-US" i="1" dirty="0"/>
              <a:t>, 045310 (2009)</a:t>
            </a:r>
          </a:p>
        </p:txBody>
      </p:sp>
    </p:spTree>
    <p:extLst>
      <p:ext uri="{BB962C8B-B14F-4D97-AF65-F5344CB8AC3E}">
        <p14:creationId xmlns:p14="http://schemas.microsoft.com/office/powerpoint/2010/main" val="345371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Comparison of two </a:t>
            </a:r>
            <a:r>
              <a:rPr lang="en-US" dirty="0"/>
              <a:t>m</a:t>
            </a:r>
            <a:r>
              <a:rPr lang="en-US" dirty="0" smtClean="0"/>
              <a:t>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3962400" cy="4325112"/>
          </a:xfrm>
        </p:spPr>
        <p:txBody>
          <a:bodyPr/>
          <a:lstStyle/>
          <a:p>
            <a:r>
              <a:rPr lang="en-US" dirty="0" smtClean="0"/>
              <a:t>Order of magnitude agreement</a:t>
            </a:r>
          </a:p>
          <a:p>
            <a:r>
              <a:rPr lang="en-US" dirty="0" smtClean="0"/>
              <a:t> ω-signal is direct measurement</a:t>
            </a:r>
          </a:p>
          <a:p>
            <a:r>
              <a:rPr lang="en-US" i="1" dirty="0"/>
              <a:t>d</a:t>
            </a:r>
            <a:r>
              <a:rPr lang="en-US" i="1" dirty="0" smtClean="0"/>
              <a:t>c</a:t>
            </a:r>
            <a:r>
              <a:rPr lang="en-US" dirty="0" smtClean="0"/>
              <a:t>-domain may experience electron spatial redistribution</a:t>
            </a:r>
          </a:p>
          <a:p>
            <a:endParaRPr lang="en-US" dirty="0"/>
          </a:p>
        </p:txBody>
      </p:sp>
      <p:pic>
        <p:nvPicPr>
          <p:cNvPr id="4" name="Picture 3" descr="C:\Users\william\Desktop\Simualtion matching for sdH Gauss fit all 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4" t="8487"/>
          <a:stretch/>
        </p:blipFill>
        <p:spPr bwMode="auto">
          <a:xfrm>
            <a:off x="4648200" y="1297988"/>
            <a:ext cx="4192840" cy="556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31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10200" y="1447800"/>
                <a:ext cx="3611311" cy="341376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direct measurements of inelastic relaxation</a:t>
                </a:r>
                <a:endParaRPr lang="en-US" sz="2400" baseline="-25000" dirty="0" smtClean="0"/>
              </a:p>
              <a:p>
                <a:r>
                  <a:rPr lang="en-US" sz="2400" dirty="0" smtClean="0"/>
                  <a:t>Observe T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 dependence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𝑘𝑇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≫</m:t>
                    </m:r>
                    <m:r>
                      <a:rPr lang="az-Cyrl-AZ" sz="2400" i="1">
                        <a:latin typeface="Cambria Math"/>
                        <a:ea typeface="Cambria Math"/>
                      </a:rPr>
                      <m:t>ћ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2400" i="1" baseline="-25000"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Approaches T</a:t>
                </a:r>
                <a:r>
                  <a:rPr lang="en-US" sz="2400" baseline="30000" dirty="0" smtClean="0"/>
                  <a:t>3</a:t>
                </a:r>
                <a:r>
                  <a:rPr lang="en-US" sz="2400" dirty="0" smtClean="0"/>
                  <a:t> dependence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𝑘𝑇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az-Cyrl-AZ" sz="2400" i="1">
                        <a:latin typeface="Cambria Math"/>
                        <a:ea typeface="Cambria Math"/>
                      </a:rPr>
                      <m:t>ћ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2400" i="1" baseline="-25000"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endParaRPr lang="en-US" sz="2400" baseline="-25000" dirty="0"/>
              </a:p>
              <a:p>
                <a:pPr marL="109728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0200" y="1447800"/>
                <a:ext cx="3611311" cy="3413760"/>
              </a:xfrm>
              <a:blipFill rotWithShape="1">
                <a:blip r:embed="rId3"/>
                <a:stretch>
                  <a:fillRect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9" name="Picture 3" descr="C:\Users\william\Desktop\PRL_graph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1" r="11121"/>
          <a:stretch/>
        </p:blipFill>
        <p:spPr bwMode="auto">
          <a:xfrm>
            <a:off x="152401" y="1295400"/>
            <a:ext cx="5394960" cy="434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0615" y="6159203"/>
            <a:ext cx="6000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cs typeface="Arial" panose="020B0604020202020204" pitchFamily="34" charset="0"/>
              </a:rPr>
              <a:t>Scott Dietrich, William Mayer, Sergey </a:t>
            </a:r>
            <a:r>
              <a:rPr lang="en-US" sz="1600" i="1" dirty="0" err="1">
                <a:cs typeface="Arial" panose="020B0604020202020204" pitchFamily="34" charset="0"/>
              </a:rPr>
              <a:t>Vitkalov</a:t>
            </a:r>
            <a:r>
              <a:rPr lang="en-US" sz="1600" i="1" dirty="0">
                <a:cs typeface="Arial" panose="020B0604020202020204" pitchFamily="34" charset="0"/>
              </a:rPr>
              <a:t>, A. A. </a:t>
            </a:r>
            <a:r>
              <a:rPr lang="en-US" sz="1600" i="1" dirty="0" err="1" smtClean="0">
                <a:cs typeface="Arial" panose="020B0604020202020204" pitchFamily="34" charset="0"/>
              </a:rPr>
              <a:t>Bykov</a:t>
            </a:r>
            <a:r>
              <a:rPr lang="en-US" sz="1600" i="1" dirty="0" smtClean="0">
                <a:cs typeface="Arial" panose="020B0604020202020204" pitchFamily="34" charset="0"/>
              </a:rPr>
              <a:t>,</a:t>
            </a:r>
            <a:r>
              <a:rPr lang="en-US" sz="1600" i="1" dirty="0">
                <a:cs typeface="Arial" panose="020B0604020202020204" pitchFamily="34" charset="0"/>
              </a:rPr>
              <a:t> </a:t>
            </a:r>
            <a:endParaRPr lang="en-US" sz="1600" i="1" dirty="0" smtClean="0">
              <a:cs typeface="Arial" panose="020B0604020202020204" pitchFamily="34" charset="0"/>
            </a:endParaRPr>
          </a:p>
          <a:p>
            <a:r>
              <a:rPr lang="en-US" sz="1600" i="1" dirty="0" err="1" smtClean="0">
                <a:cs typeface="Arial" panose="020B0604020202020204" pitchFamily="34" charset="0"/>
              </a:rPr>
              <a:t>cond</a:t>
            </a:r>
            <a:r>
              <a:rPr lang="en-US" sz="1600" i="1" dirty="0" smtClean="0">
                <a:cs typeface="Arial" panose="020B0604020202020204" pitchFamily="34" charset="0"/>
              </a:rPr>
              <a:t>-mat</a:t>
            </a:r>
            <a:r>
              <a:rPr lang="en-US" sz="1600" i="1" dirty="0">
                <a:cs typeface="Arial" panose="020B0604020202020204" pitchFamily="34" charset="0"/>
              </a:rPr>
              <a:t> &gt; </a:t>
            </a:r>
            <a:r>
              <a:rPr lang="en-US" sz="1600" b="1" i="1" dirty="0" smtClean="0">
                <a:cs typeface="Arial" panose="020B0604020202020204" pitchFamily="34" charset="0"/>
              </a:rPr>
              <a:t>arXiv:1410.2618</a:t>
            </a:r>
            <a:r>
              <a:rPr lang="en-US" sz="1600" i="1" smtClean="0">
                <a:cs typeface="Arial" panose="020B0604020202020204" pitchFamily="34" charset="0"/>
              </a:rPr>
              <a:t>, </a:t>
            </a:r>
            <a:r>
              <a:rPr lang="en-US" sz="1600" i="1" smtClean="0">
                <a:cs typeface="Arial" panose="020B0604020202020204" pitchFamily="34" charset="0"/>
              </a:rPr>
              <a:t> </a:t>
            </a:r>
            <a:r>
              <a:rPr lang="en-US" sz="1600" smtClean="0"/>
              <a:t>Phys</a:t>
            </a:r>
            <a:r>
              <a:rPr lang="en-US" sz="1600" dirty="0"/>
              <a:t>. Rev. B </a:t>
            </a:r>
            <a:r>
              <a:rPr lang="en-US" sz="1600" b="1" dirty="0"/>
              <a:t>91</a:t>
            </a:r>
            <a:r>
              <a:rPr lang="en-US" sz="1600" dirty="0"/>
              <a:t>, 205439 (2015)</a:t>
            </a:r>
            <a:endParaRPr lang="en-US" sz="1600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62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47" y="457200"/>
            <a:ext cx="8229600" cy="10668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907" y="5715000"/>
            <a:ext cx="8229600" cy="9906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en-US" sz="2400" dirty="0" smtClean="0"/>
          </a:p>
          <a:p>
            <a:pPr marL="109728" indent="0" algn="ctr">
              <a:buNone/>
            </a:pPr>
            <a:r>
              <a:rPr lang="en-US" sz="2400" dirty="0" smtClean="0"/>
              <a:t>https</a:t>
            </a:r>
            <a:r>
              <a:rPr lang="en-US" sz="2400" dirty="0"/>
              <a:t>://</a:t>
            </a:r>
            <a:r>
              <a:rPr lang="en-US" sz="2400" dirty="0" smtClean="0"/>
              <a:t>sites.google.com/site/ccnymw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526031" y="2133600"/>
            <a:ext cx="6066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NSF DMR </a:t>
            </a:r>
            <a:r>
              <a:rPr lang="en-US" sz="2400" i="1" dirty="0" smtClean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1104503  </a:t>
            </a:r>
            <a:r>
              <a:rPr lang="en-US" sz="2400" i="1" dirty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&amp;</a:t>
            </a:r>
            <a:r>
              <a:rPr lang="en-US" sz="2400" i="1" dirty="0" smtClean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 RFBR </a:t>
            </a:r>
            <a:r>
              <a:rPr lang="en-US" sz="2400" i="1" dirty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#14-02-01158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" y="1638730"/>
            <a:ext cx="1294392" cy="14092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848600" y="1637632"/>
            <a:ext cx="1295399" cy="1410368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0" y="3048000"/>
            <a:ext cx="9144000" cy="1295399"/>
            <a:chOff x="-6980" y="2836546"/>
            <a:chExt cx="6980412" cy="1152144"/>
          </a:xfrm>
        </p:grpSpPr>
        <p:pic>
          <p:nvPicPr>
            <p:cNvPr id="18" name="Picture 3" descr="Z:\Presentations\CUNY_GC_log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1493" y="2836548"/>
              <a:ext cx="631939" cy="1151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william\Desktop\customLogo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069"/>
            <a:stretch/>
          </p:blipFill>
          <p:spPr bwMode="auto">
            <a:xfrm>
              <a:off x="-6980" y="2836546"/>
              <a:ext cx="6460717" cy="1152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itle 1"/>
          <p:cNvSpPr txBox="1">
            <a:spLocks/>
          </p:cNvSpPr>
          <p:nvPr/>
        </p:nvSpPr>
        <p:spPr>
          <a:xfrm>
            <a:off x="447907" y="4495800"/>
            <a:ext cx="8229600" cy="1752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60000"/>
              </a:lnSpc>
            </a:pPr>
            <a:r>
              <a:rPr lang="en-US" dirty="0" smtClean="0">
                <a:solidFill>
                  <a:schemeClr val="tx1"/>
                </a:solidFill>
              </a:rPr>
              <a:t>Thank You</a:t>
            </a:r>
          </a:p>
          <a:p>
            <a:pPr algn="ctr">
              <a:lnSpc>
                <a:spcPct val="6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53" y="5334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Strong nonlinear responses </a:t>
            </a:r>
            <a:r>
              <a:rPr lang="en-US" dirty="0" smtClean="0"/>
              <a:t>in 2DEG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783" y="1447800"/>
            <a:ext cx="4038600" cy="42815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Due to MW pumping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1447800"/>
            <a:ext cx="4038600" cy="42815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Due to DC bias</a:t>
            </a:r>
            <a:endParaRPr lang="en-US" dirty="0"/>
          </a:p>
        </p:txBody>
      </p:sp>
      <p:pic>
        <p:nvPicPr>
          <p:cNvPr id="7" name="Picture 9" descr="C:\Users\william\Desktop\S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3061" y="2001253"/>
            <a:ext cx="3388568" cy="261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57566" y="4847581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J.Q. Zhang, S. </a:t>
            </a:r>
            <a:r>
              <a:rPr lang="en-US" i="1" dirty="0" err="1"/>
              <a:t>Vitkalov</a:t>
            </a:r>
            <a:r>
              <a:rPr lang="en-US" i="1" dirty="0"/>
              <a:t>, A.A. </a:t>
            </a:r>
            <a:r>
              <a:rPr lang="en-US" i="1" dirty="0" err="1"/>
              <a:t>Bykov</a:t>
            </a:r>
            <a:r>
              <a:rPr lang="en-US" i="1" dirty="0"/>
              <a:t> </a:t>
            </a:r>
            <a:r>
              <a:rPr lang="en-US" i="1" dirty="0" smtClean="0"/>
              <a:t> </a:t>
            </a:r>
            <a:r>
              <a:rPr lang="en-US" i="1" dirty="0"/>
              <a:t>Phys. Rev. B </a:t>
            </a:r>
            <a:r>
              <a:rPr lang="en-US" b="1" i="1" dirty="0"/>
              <a:t>80</a:t>
            </a:r>
            <a:r>
              <a:rPr lang="en-US" i="1" dirty="0"/>
              <a:t>, 045310 (2009)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83" y="1981200"/>
            <a:ext cx="3124200" cy="256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053" y="4724400"/>
            <a:ext cx="3918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M. A. </a:t>
            </a:r>
            <a:r>
              <a:rPr lang="en-US" i="1" dirty="0" err="1" smtClean="0"/>
              <a:t>Zudov</a:t>
            </a:r>
            <a:r>
              <a:rPr lang="en-US" i="1" dirty="0" smtClean="0"/>
              <a:t>, R. R. Du, L. N. Pfeiffer </a:t>
            </a:r>
          </a:p>
          <a:p>
            <a:r>
              <a:rPr lang="en-US" i="1" dirty="0" smtClean="0"/>
              <a:t>and K. W. West, Phys. </a:t>
            </a:r>
            <a:r>
              <a:rPr lang="en-US" i="1" dirty="0" err="1" smtClean="0"/>
              <a:t>Rev.Lett</a:t>
            </a:r>
            <a:r>
              <a:rPr lang="en-US" i="1" dirty="0" smtClean="0"/>
              <a:t>. </a:t>
            </a:r>
            <a:r>
              <a:rPr lang="en-US" b="1" i="1" dirty="0" smtClean="0"/>
              <a:t>90</a:t>
            </a:r>
            <a:r>
              <a:rPr lang="en-US" i="1" dirty="0" smtClean="0"/>
              <a:t>, </a:t>
            </a:r>
          </a:p>
          <a:p>
            <a:r>
              <a:rPr lang="en-US" i="1" dirty="0" smtClean="0"/>
              <a:t>046807 (2003) 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323136" y="6211669"/>
            <a:ext cx="8516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smtClean="0">
                <a:cs typeface="Arial" panose="020B0604020202020204" pitchFamily="34" charset="0"/>
              </a:rPr>
              <a:t>I. A</a:t>
            </a:r>
            <a:r>
              <a:rPr lang="en-US" altLang="en-US" i="1" dirty="0">
                <a:cs typeface="Arial" panose="020B0604020202020204" pitchFamily="34" charset="0"/>
              </a:rPr>
              <a:t>. </a:t>
            </a:r>
            <a:r>
              <a:rPr lang="en-US" altLang="en-US" i="1" dirty="0" err="1">
                <a:cs typeface="Arial" panose="020B0604020202020204" pitchFamily="34" charset="0"/>
              </a:rPr>
              <a:t>Dmitriev</a:t>
            </a:r>
            <a:r>
              <a:rPr lang="en-US" altLang="en-US" i="1" dirty="0">
                <a:cs typeface="Arial" panose="020B0604020202020204" pitchFamily="34" charset="0"/>
              </a:rPr>
              <a:t>, M. G. </a:t>
            </a:r>
            <a:r>
              <a:rPr lang="en-US" altLang="en-US" i="1" dirty="0" err="1">
                <a:cs typeface="Arial" panose="020B0604020202020204" pitchFamily="34" charset="0"/>
              </a:rPr>
              <a:t>Vavilov</a:t>
            </a:r>
            <a:r>
              <a:rPr lang="en-US" altLang="en-US" i="1" dirty="0">
                <a:cs typeface="Arial" panose="020B0604020202020204" pitchFamily="34" charset="0"/>
              </a:rPr>
              <a:t>, I. </a:t>
            </a:r>
            <a:r>
              <a:rPr lang="en-US" altLang="en-US" i="1" dirty="0" err="1">
                <a:cs typeface="Arial" panose="020B0604020202020204" pitchFamily="34" charset="0"/>
              </a:rPr>
              <a:t>L.Aleiner</a:t>
            </a:r>
            <a:r>
              <a:rPr lang="en-US" altLang="en-US" i="1" dirty="0">
                <a:cs typeface="Arial" panose="020B0604020202020204" pitchFamily="34" charset="0"/>
              </a:rPr>
              <a:t>, A. D. </a:t>
            </a:r>
            <a:r>
              <a:rPr lang="en-US" altLang="en-US" i="1" dirty="0" err="1">
                <a:cs typeface="Arial" panose="020B0604020202020204" pitchFamily="34" charset="0"/>
              </a:rPr>
              <a:t>Mirlin</a:t>
            </a:r>
            <a:r>
              <a:rPr lang="en-US" altLang="en-US" i="1" dirty="0">
                <a:cs typeface="Arial" panose="020B0604020202020204" pitchFamily="34" charset="0"/>
              </a:rPr>
              <a:t>, and D.G. </a:t>
            </a:r>
            <a:r>
              <a:rPr lang="en-US" altLang="en-US" i="1" dirty="0" err="1">
                <a:cs typeface="Arial" panose="020B0604020202020204" pitchFamily="34" charset="0"/>
              </a:rPr>
              <a:t>Polyakov</a:t>
            </a:r>
            <a:r>
              <a:rPr lang="en-US" altLang="en-US" i="1" dirty="0">
                <a:cs typeface="Arial" panose="020B0604020202020204" pitchFamily="34" charset="0"/>
              </a:rPr>
              <a:t>, </a:t>
            </a:r>
            <a:r>
              <a:rPr lang="en-US" altLang="en-US" i="1" dirty="0" smtClean="0">
                <a:cs typeface="Arial" panose="020B0604020202020204" pitchFamily="34" charset="0"/>
              </a:rPr>
              <a:t>Phys</a:t>
            </a:r>
            <a:r>
              <a:rPr lang="en-US" altLang="en-US" i="1" dirty="0">
                <a:cs typeface="Arial" panose="020B0604020202020204" pitchFamily="34" charset="0"/>
              </a:rPr>
              <a:t>. Rev. B </a:t>
            </a:r>
            <a:r>
              <a:rPr lang="en-US" altLang="en-US" b="1" i="1" dirty="0">
                <a:cs typeface="Arial" panose="020B0604020202020204" pitchFamily="34" charset="0"/>
              </a:rPr>
              <a:t>71,</a:t>
            </a:r>
            <a:r>
              <a:rPr lang="en-US" altLang="en-US" i="1" dirty="0">
                <a:cs typeface="Arial" panose="020B0604020202020204" pitchFamily="34" charset="0"/>
              </a:rPr>
              <a:t> 115316 (2005)</a:t>
            </a:r>
            <a:endParaRPr lang="en-US" altLang="en-US" i="1" dirty="0"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005" y="5849358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S. I. </a:t>
            </a:r>
            <a:r>
              <a:rPr lang="en-US" i="1" dirty="0" err="1" smtClean="0"/>
              <a:t>Dorozhkin</a:t>
            </a:r>
            <a:r>
              <a:rPr lang="en-US" i="1" dirty="0" smtClean="0"/>
              <a:t>, JETP Lett,</a:t>
            </a:r>
            <a:r>
              <a:rPr lang="en-US" b="1" i="1" dirty="0" smtClean="0"/>
              <a:t> 77</a:t>
            </a:r>
            <a:r>
              <a:rPr lang="en-US" i="1" dirty="0" smtClean="0"/>
              <a:t>, 577 (2003)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8559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3600" dirty="0" smtClean="0"/>
              <a:t>Quantal Heating is effect </a:t>
            </a:r>
            <a:br>
              <a:rPr lang="en-US" sz="3600" dirty="0" smtClean="0"/>
            </a:br>
            <a:r>
              <a:rPr lang="en-US" sz="3600" dirty="0" smtClean="0"/>
              <a:t>of quantum mechanics on Joule Heating</a:t>
            </a:r>
            <a:endParaRPr lang="en-US" sz="3600" dirty="0"/>
          </a:p>
        </p:txBody>
      </p:sp>
      <p:pic>
        <p:nvPicPr>
          <p:cNvPr id="4" name="Picture 9" descr="C:\Users\william\Desktop\SdH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524000"/>
            <a:ext cx="5700403" cy="439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57800" y="2398773"/>
            <a:ext cx="3810000" cy="2935228"/>
          </a:xfrm>
        </p:spPr>
        <p:txBody>
          <a:bodyPr/>
          <a:lstStyle/>
          <a:p>
            <a:r>
              <a:rPr lang="en-US" dirty="0" smtClean="0"/>
              <a:t>decreases  conductivity</a:t>
            </a:r>
          </a:p>
          <a:p>
            <a:endParaRPr lang="en-US" dirty="0" smtClean="0"/>
          </a:p>
          <a:p>
            <a:r>
              <a:rPr lang="en-US" dirty="0" smtClean="0"/>
              <a:t>occurs in electron systems with quantized spectrum</a:t>
            </a:r>
          </a:p>
          <a:p>
            <a:endParaRPr lang="en-US" dirty="0" smtClean="0"/>
          </a:p>
          <a:p>
            <a:r>
              <a:rPr lang="en-US" dirty="0" smtClean="0"/>
              <a:t>does not exist in classical electron systems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425625"/>
            <a:ext cx="6526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J.Q. Zhang, S. Vitkalov, A.A. Bykov , </a:t>
            </a:r>
            <a:r>
              <a:rPr lang="en-US" sz="1600" i="1" dirty="0"/>
              <a:t>Phys. Rev. B </a:t>
            </a:r>
            <a:r>
              <a:rPr lang="en-US" sz="1600" b="1" i="1" dirty="0"/>
              <a:t>80</a:t>
            </a:r>
            <a:r>
              <a:rPr lang="en-US" sz="1600" i="1" dirty="0"/>
              <a:t>, 045310 (2009)</a:t>
            </a:r>
          </a:p>
          <a:p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83270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7" y="454177"/>
            <a:ext cx="8229600" cy="1143000"/>
          </a:xfrm>
        </p:spPr>
        <p:txBody>
          <a:bodyPr/>
          <a:lstStyle/>
          <a:p>
            <a:r>
              <a:rPr lang="en-US" dirty="0" smtClean="0"/>
              <a:t>Quantal Heating is…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990421" y="794845"/>
                <a:ext cx="2743199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Apply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bias</m:t>
                      </m:r>
                      <m:r>
                        <a:rPr lang="en-US" sz="2400" b="0" i="0" smtClean="0"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E</m:t>
                      </m:r>
                    </m:oMath>
                  </m:oMathPara>
                </a14:m>
                <a:endParaRPr lang="en-US" sz="2400" b="0" dirty="0" smtClean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421" y="794845"/>
                <a:ext cx="2743199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84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381379" y="2158632"/>
                <a:ext cx="338105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Spatial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US" sz="2000" dirty="0"/>
                  <a:t> Spectral Diffusion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379" y="2158632"/>
                <a:ext cx="3381054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1986" t="-9091" r="-1264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4" descr="https://lh5.googleusercontent.com/o-ryqIkrCVbPwMxPZ5x0La-y6l0Ta7cvoLjkTbfFl1oMOq7pLLgodfuL-E2lCMYmTFuojmpTbiBiC-Y_CVWcXJ5Rma0AbPG5h7f4Yd7Bdj56VFeCRGRj3zR9lW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1" y="1741905"/>
            <a:ext cx="2679030" cy="158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71112" y="1741905"/>
            <a:ext cx="3200400" cy="1395617"/>
            <a:chOff x="1845551" y="1471448"/>
            <a:chExt cx="5867400" cy="2209800"/>
          </a:xfrm>
        </p:grpSpPr>
        <p:grpSp>
          <p:nvGrpSpPr>
            <p:cNvPr id="12" name="Group 11"/>
            <p:cNvGrpSpPr/>
            <p:nvPr/>
          </p:nvGrpSpPr>
          <p:grpSpPr>
            <a:xfrm flipH="1">
              <a:off x="1845551" y="1776248"/>
              <a:ext cx="5317249" cy="1905000"/>
              <a:chOff x="1981200" y="1981200"/>
              <a:chExt cx="5181600" cy="19050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981200" y="1981200"/>
                <a:ext cx="5181600" cy="1143000"/>
                <a:chOff x="2133600" y="4648200"/>
                <a:chExt cx="5181600" cy="1143000"/>
              </a:xfrm>
            </p:grpSpPr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2133600" y="4648200"/>
                  <a:ext cx="51816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2133600" y="5029200"/>
                  <a:ext cx="51816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2133600" y="5410200"/>
                  <a:ext cx="51816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2133600" y="5791200"/>
                  <a:ext cx="51816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Straight Arrow Connector 14"/>
              <p:cNvCxnSpPr/>
              <p:nvPr/>
            </p:nvCxnSpPr>
            <p:spPr>
              <a:xfrm>
                <a:off x="1981200" y="3505200"/>
                <a:ext cx="51816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1981200" y="3886200"/>
                <a:ext cx="51816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162800" y="1471448"/>
                  <a:ext cx="550151" cy="644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20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en-US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2800" y="1471448"/>
                  <a:ext cx="550151" cy="64466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oup 69"/>
          <p:cNvGrpSpPr/>
          <p:nvPr/>
        </p:nvGrpSpPr>
        <p:grpSpPr>
          <a:xfrm>
            <a:off x="55842" y="3536372"/>
            <a:ext cx="8372973" cy="3163305"/>
            <a:chOff x="55842" y="3536372"/>
            <a:chExt cx="8372973" cy="3163305"/>
          </a:xfrm>
        </p:grpSpPr>
        <p:pic>
          <p:nvPicPr>
            <p:cNvPr id="22" name="Picture 3" descr="C:\Users\ccnymw\Downloads\QuantalHeating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42" y="3536372"/>
              <a:ext cx="4256027" cy="3163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5069434" y="3930389"/>
                  <a:ext cx="335938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Georgia" panose="02040502050405020303" pitchFamily="18" charset="0"/>
                    </a:rPr>
                    <a:t>Selective Flattening of 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ϵ</m:t>
                          </m:r>
                        </m:e>
                      </m:d>
                    </m:oMath>
                  </a14:m>
                  <a:r>
                    <a:rPr lang="en-US" sz="2000" dirty="0">
                      <a:latin typeface="Georgia" panose="02040502050405020303" pitchFamily="18" charset="0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9434" y="3930389"/>
                  <a:ext cx="3359381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633" t="-9231" b="-2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/>
          <p:cNvGrpSpPr/>
          <p:nvPr/>
        </p:nvGrpSpPr>
        <p:grpSpPr>
          <a:xfrm>
            <a:off x="3810000" y="2535963"/>
            <a:ext cx="5234940" cy="1364428"/>
            <a:chOff x="3866462" y="2447844"/>
            <a:chExt cx="4724416" cy="1972156"/>
          </a:xfrm>
        </p:grpSpPr>
        <p:cxnSp>
          <p:nvCxnSpPr>
            <p:cNvPr id="24" name="Straight Arrow Connector 23"/>
            <p:cNvCxnSpPr/>
            <p:nvPr/>
          </p:nvCxnSpPr>
          <p:spPr>
            <a:xfrm flipH="1">
              <a:off x="5645390" y="2447844"/>
              <a:ext cx="1063910" cy="1972156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866462" y="2749118"/>
                  <a:ext cx="4724416" cy="104320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00B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𝜕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𝜕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𝐷</m:t>
                                </m:r>
                              </m:sub>
                              <m:sup/>
                            </m:sSubSup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𝜈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e>
                            </m:d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𝜖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𝜈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𝜖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𝜖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𝑖𝑛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6462" y="2749118"/>
                  <a:ext cx="4724416" cy="1043203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 w="28575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Rectangle 25"/>
          <p:cNvSpPr/>
          <p:nvPr/>
        </p:nvSpPr>
        <p:spPr>
          <a:xfrm>
            <a:off x="4734608" y="5651913"/>
            <a:ext cx="38042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Lower </a:t>
            </a:r>
            <a:r>
              <a:rPr lang="en-US" sz="2000" dirty="0" smtClean="0">
                <a:latin typeface="Georgia" panose="02040502050405020303" pitchFamily="18" charset="0"/>
              </a:rPr>
              <a:t>longitudinal conductivity</a:t>
            </a:r>
            <a:endParaRPr lang="en-US" sz="2000" dirty="0">
              <a:latin typeface="Georgia" panose="02040502050405020303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4905453" y="4330499"/>
            <a:ext cx="3289740" cy="1321414"/>
            <a:chOff x="4588794" y="4275742"/>
            <a:chExt cx="3289740" cy="1321414"/>
          </a:xfrm>
        </p:grpSpPr>
        <p:cxnSp>
          <p:nvCxnSpPr>
            <p:cNvPr id="27" name="Straight Arrow Connector 26"/>
            <p:cNvCxnSpPr/>
            <p:nvPr/>
          </p:nvCxnSpPr>
          <p:spPr>
            <a:xfrm flipH="1">
              <a:off x="5960852" y="4275742"/>
              <a:ext cx="449495" cy="132141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588794" y="4544514"/>
                  <a:ext cx="3289740" cy="78386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𝑛𝑙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=</m:t>
                        </m:r>
                        <m:nary>
                          <m:naryPr>
                            <m:subHide m:val="on"/>
                            <m:sup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000" i="1">
                                <a:latin typeface="Cambria Math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𝜖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𝜕𝜖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000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𝜖</m:t>
                            </m:r>
                          </m:e>
                        </m:nary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8794" y="4544514"/>
                  <a:ext cx="3289740" cy="783869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 w="28575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5031334" y="1256510"/>
            <a:ext cx="3348548" cy="961862"/>
            <a:chOff x="34318" y="875240"/>
            <a:chExt cx="3348548" cy="961862"/>
          </a:xfrm>
        </p:grpSpPr>
        <p:cxnSp>
          <p:nvCxnSpPr>
            <p:cNvPr id="7" name="Straight Arrow Connector 6"/>
            <p:cNvCxnSpPr>
              <a:stCxn id="5" idx="2"/>
            </p:cNvCxnSpPr>
            <p:nvPr/>
          </p:nvCxnSpPr>
          <p:spPr>
            <a:xfrm flipH="1">
              <a:off x="1784775" y="875240"/>
              <a:ext cx="580230" cy="961862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34318" y="1074030"/>
                  <a:ext cx="3348548" cy="40011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0070C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𝑡𝑜𝑡𝑎𝑙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a:rPr lang="en-US" sz="2000" b="0" i="1" baseline="-25000" smtClean="0"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)+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𝑒𝐸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ea typeface="Cambria Math"/>
                          </a:rPr>
                          <m:t>x</m:t>
                        </m:r>
                        <m:r>
                          <a:rPr lang="en-US" sz="2000" b="0" i="0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ea typeface="Cambria Math"/>
                          </a:rPr>
                          <m:t>t</m:t>
                        </m:r>
                        <m:r>
                          <a:rPr lang="en-US" sz="2000" b="0" i="0" smtClean="0"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8" y="1074030"/>
                  <a:ext cx="3348548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1429"/>
                  </a:stretch>
                </a:blipFill>
                <a:ln w="28575"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/>
          <p:cNvGrpSpPr/>
          <p:nvPr/>
        </p:nvGrpSpPr>
        <p:grpSpPr>
          <a:xfrm>
            <a:off x="219285" y="2906689"/>
            <a:ext cx="3231443" cy="461665"/>
            <a:chOff x="754289" y="2895600"/>
            <a:chExt cx="3715518" cy="461665"/>
          </a:xfrm>
        </p:grpSpPr>
        <p:cxnSp>
          <p:nvCxnSpPr>
            <p:cNvPr id="93" name="Straight Arrow Connector 92"/>
            <p:cNvCxnSpPr/>
            <p:nvPr/>
          </p:nvCxnSpPr>
          <p:spPr>
            <a:xfrm>
              <a:off x="754289" y="3276600"/>
              <a:ext cx="33605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4038600" y="2895600"/>
                  <a:ext cx="43120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00" y="2895600"/>
                  <a:ext cx="431207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ectangle 2"/>
          <p:cNvSpPr/>
          <p:nvPr/>
        </p:nvSpPr>
        <p:spPr>
          <a:xfrm>
            <a:off x="4465709" y="6182010"/>
            <a:ext cx="4678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i="1" dirty="0">
                <a:cs typeface="Arial" panose="020B0604020202020204" pitchFamily="34" charset="0"/>
              </a:rPr>
              <a:t>I. A. </a:t>
            </a:r>
            <a:r>
              <a:rPr lang="en-US" altLang="en-US" sz="1400" i="1" dirty="0" err="1">
                <a:cs typeface="Arial" panose="020B0604020202020204" pitchFamily="34" charset="0"/>
              </a:rPr>
              <a:t>Dmitriev</a:t>
            </a:r>
            <a:r>
              <a:rPr lang="en-US" altLang="en-US" sz="1400" i="1" dirty="0">
                <a:cs typeface="Arial" panose="020B0604020202020204" pitchFamily="34" charset="0"/>
              </a:rPr>
              <a:t>, M. G. </a:t>
            </a:r>
            <a:r>
              <a:rPr lang="en-US" altLang="en-US" sz="1400" i="1" dirty="0" err="1">
                <a:cs typeface="Arial" panose="020B0604020202020204" pitchFamily="34" charset="0"/>
              </a:rPr>
              <a:t>Vavilov</a:t>
            </a:r>
            <a:r>
              <a:rPr lang="en-US" altLang="en-US" sz="1400" i="1" dirty="0">
                <a:cs typeface="Arial" panose="020B0604020202020204" pitchFamily="34" charset="0"/>
              </a:rPr>
              <a:t>, I. </a:t>
            </a:r>
            <a:r>
              <a:rPr lang="en-US" altLang="en-US" sz="1400" i="1" dirty="0" err="1">
                <a:cs typeface="Arial" panose="020B0604020202020204" pitchFamily="34" charset="0"/>
              </a:rPr>
              <a:t>L.Aleiner</a:t>
            </a:r>
            <a:r>
              <a:rPr lang="en-US" altLang="en-US" sz="1400" i="1" dirty="0">
                <a:cs typeface="Arial" panose="020B0604020202020204" pitchFamily="34" charset="0"/>
              </a:rPr>
              <a:t>, A. D. </a:t>
            </a:r>
            <a:r>
              <a:rPr lang="en-US" altLang="en-US" sz="1400" i="1" dirty="0" err="1">
                <a:cs typeface="Arial" panose="020B0604020202020204" pitchFamily="34" charset="0"/>
              </a:rPr>
              <a:t>Mirlin</a:t>
            </a:r>
            <a:r>
              <a:rPr lang="en-US" altLang="en-US" sz="1400" i="1" dirty="0">
                <a:cs typeface="Arial" panose="020B0604020202020204" pitchFamily="34" charset="0"/>
              </a:rPr>
              <a:t>, and D.G. </a:t>
            </a:r>
            <a:r>
              <a:rPr lang="en-US" altLang="en-US" sz="1400" i="1" dirty="0" err="1">
                <a:cs typeface="Arial" panose="020B0604020202020204" pitchFamily="34" charset="0"/>
              </a:rPr>
              <a:t>Polyakov</a:t>
            </a:r>
            <a:r>
              <a:rPr lang="en-US" altLang="en-US" sz="1400" i="1" dirty="0">
                <a:cs typeface="Arial" panose="020B0604020202020204" pitchFamily="34" charset="0"/>
              </a:rPr>
              <a:t>, Phys. Rev. B </a:t>
            </a:r>
            <a:r>
              <a:rPr lang="en-US" altLang="en-US" sz="1400" b="1" i="1" dirty="0">
                <a:cs typeface="Arial" panose="020B0604020202020204" pitchFamily="34" charset="0"/>
              </a:rPr>
              <a:t>71,</a:t>
            </a:r>
            <a:r>
              <a:rPr lang="en-US" altLang="en-US" sz="1400" i="1" dirty="0">
                <a:cs typeface="Arial" panose="020B0604020202020204" pitchFamily="34" charset="0"/>
              </a:rPr>
              <a:t> 115316 (2005)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311870" y="2896898"/>
            <a:ext cx="336330" cy="4714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51124" y="2864438"/>
            <a:ext cx="316515" cy="49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88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Quantal Heating in the </a:t>
            </a:r>
            <a:r>
              <a:rPr lang="en-US" i="1" dirty="0" smtClean="0"/>
              <a:t>dc</a:t>
            </a:r>
            <a:r>
              <a:rPr lang="en-US" dirty="0" smtClean="0"/>
              <a:t>-domain</a:t>
            </a:r>
            <a:endParaRPr lang="en-US" dirty="0"/>
          </a:p>
        </p:txBody>
      </p:sp>
      <p:pic>
        <p:nvPicPr>
          <p:cNvPr id="4" name="Picture 5" descr="C:\Users\william\Desktop\Simualtion matching for sdH Gauss fit all 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" t="9795" r="43904"/>
          <a:stretch/>
        </p:blipFill>
        <p:spPr bwMode="auto">
          <a:xfrm>
            <a:off x="521208" y="1633728"/>
            <a:ext cx="332481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62400" y="2133601"/>
                <a:ext cx="5029200" cy="72250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𝐷𝐶</m:t>
                              </m:r>
                            </m:sub>
                            <m:sup/>
                          </m:sSubSup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𝜈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133601"/>
                <a:ext cx="5029200" cy="7225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02480" y="4108816"/>
                <a:ext cx="4343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Gaussian DOS for electrons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Conductivity: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b="0" i="1" baseline="-25000" smtClean="0">
                            <a:latin typeface="Cambria Math"/>
                            <a:ea typeface="Cambria Math"/>
                          </a:rPr>
                          <m:t>𝐷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  <a:ea typeface="Cambria Math"/>
                              </a:rPr>
                              <m:t>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  <m:r>
                          <a:rPr lang="en-US" b="0" i="1" baseline="-25000" smtClean="0">
                            <a:latin typeface="Cambria Math"/>
                            <a:ea typeface="Cambria Math"/>
                          </a:rPr>
                          <m:t>0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  <m:r>
                      <a:rPr lang="en-US" b="0" i="1" baseline="30000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endParaRPr lang="en-US" b="0" i="1" baseline="30000" dirty="0" smtClean="0">
                  <a:latin typeface="Cambria Math"/>
                  <a:ea typeface="Cambria Math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No electron spatial redistribution from </a:t>
                </a:r>
                <a:r>
                  <a:rPr lang="en-US" i="1" dirty="0" smtClean="0"/>
                  <a:t>dc</a:t>
                </a:r>
                <a:r>
                  <a:rPr lang="en-US" dirty="0" smtClean="0"/>
                  <a:t> bias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480" y="4108816"/>
                <a:ext cx="4343400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842" t="-12690" b="-8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02530" y="2974533"/>
                <a:ext cx="3417570" cy="92217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𝑛𝑙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𝜕𝜖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  <m:r>
                            <a:rPr lang="en-US" sz="2400" i="1">
                              <a:latin typeface="Cambria Math"/>
                            </a:rPr>
                            <m:t>𝜖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530" y="2974533"/>
                <a:ext cx="3417570" cy="9221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524000" y="48006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61696"/>
            <a:ext cx="1179018" cy="21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343400" y="2286000"/>
            <a:ext cx="381000" cy="457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343400" y="2286000"/>
            <a:ext cx="381000" cy="457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62400" y="5309145"/>
            <a:ext cx="571500" cy="32965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81600" y="5636471"/>
                <a:ext cx="3276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Inelastic rate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∝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sz="2800" b="0" i="1" baseline="30000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endParaRPr lang="en-US" sz="2800" baseline="30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5636471"/>
                <a:ext cx="3276600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3717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53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77" y="457200"/>
            <a:ext cx="8229600" cy="1066800"/>
          </a:xfrm>
        </p:spPr>
        <p:txBody>
          <a:bodyPr/>
          <a:lstStyle/>
          <a:p>
            <a:r>
              <a:rPr lang="en-US" dirty="0" smtClean="0"/>
              <a:t>Why dynamics?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84" y="1519302"/>
            <a:ext cx="5454316" cy="4576698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There is a difficulty with the inelastic mechanism in MW domain: the polarization dependence seems does not agree with experiment. </a:t>
            </a:r>
          </a:p>
          <a:p>
            <a:endParaRPr lang="en-US" sz="2600" dirty="0" smtClean="0"/>
          </a:p>
          <a:p>
            <a:pPr marL="109728" indent="0">
              <a:buNone/>
            </a:pPr>
            <a:endParaRPr lang="en-US" dirty="0" smtClean="0"/>
          </a:p>
          <a:p>
            <a:r>
              <a:rPr lang="en-US" sz="2600" dirty="0" smtClean="0"/>
              <a:t>There is a nonlinearity related to spatial electron redistribution due to applied bias. The nonlinearity is comparable with </a:t>
            </a:r>
            <a:r>
              <a:rPr lang="en-US" sz="2600" dirty="0" err="1" smtClean="0"/>
              <a:t>quantal</a:t>
            </a:r>
            <a:r>
              <a:rPr lang="en-US" sz="2600" dirty="0" smtClean="0"/>
              <a:t> heating in </a:t>
            </a:r>
            <a:r>
              <a:rPr lang="en-US" sz="2600" dirty="0" err="1" smtClean="0"/>
              <a:t>SdH</a:t>
            </a:r>
            <a:r>
              <a:rPr lang="en-US" sz="2600" dirty="0" smtClean="0"/>
              <a:t> regime</a:t>
            </a:r>
            <a:r>
              <a:rPr lang="en-US" sz="2600" dirty="0"/>
              <a:t>. </a:t>
            </a:r>
            <a:endParaRPr lang="en-US" sz="2600" dirty="0" smtClean="0"/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dirty="0" err="1" smtClean="0"/>
              <a:t>SdH</a:t>
            </a:r>
            <a:r>
              <a:rPr lang="en-US" sz="2600" dirty="0" smtClean="0"/>
              <a:t> </a:t>
            </a:r>
            <a:r>
              <a:rPr lang="en-US" sz="2600" dirty="0"/>
              <a:t>method indicates inelastic rate proportional to temperature </a:t>
            </a:r>
            <a:r>
              <a:rPr lang="en-US" sz="2600" dirty="0" smtClean="0"/>
              <a:t>T</a:t>
            </a:r>
          </a:p>
          <a:p>
            <a:pPr marL="109728" indent="0">
              <a:buNone/>
            </a:pPr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348930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867400"/>
            <a:ext cx="4929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M.G. </a:t>
            </a:r>
            <a:r>
              <a:rPr lang="en-US" sz="1600" i="1" dirty="0" err="1" smtClean="0"/>
              <a:t>Blyumina</a:t>
            </a:r>
            <a:r>
              <a:rPr lang="en-US" sz="1600" i="1" dirty="0" smtClean="0"/>
              <a:t>, A. G. </a:t>
            </a:r>
            <a:r>
              <a:rPr lang="en-US" sz="1600" i="1" dirty="0" err="1" smtClean="0"/>
              <a:t>Denisov</a:t>
            </a:r>
            <a:r>
              <a:rPr lang="en-US" sz="1600" i="1" dirty="0" smtClean="0"/>
              <a:t>, T. A. </a:t>
            </a:r>
            <a:r>
              <a:rPr lang="en-US" sz="1600" i="1" dirty="0" err="1"/>
              <a:t>P</a:t>
            </a:r>
            <a:r>
              <a:rPr lang="en-US" sz="1600" i="1" dirty="0" err="1" smtClean="0"/>
              <a:t>olyanskaya</a:t>
            </a:r>
            <a:r>
              <a:rPr lang="en-US" sz="1600" i="1" dirty="0" smtClean="0"/>
              <a:t>, I. G. </a:t>
            </a:r>
            <a:r>
              <a:rPr lang="en-US" sz="1600" i="1" dirty="0" err="1" smtClean="0"/>
              <a:t>Savel’ev</a:t>
            </a:r>
            <a:r>
              <a:rPr lang="en-US" sz="1600" i="1" dirty="0" smtClean="0"/>
              <a:t>, A. P. </a:t>
            </a:r>
            <a:r>
              <a:rPr lang="en-US" sz="1600" i="1" dirty="0" err="1" smtClean="0"/>
              <a:t>Senichkin</a:t>
            </a:r>
            <a:r>
              <a:rPr lang="en-US" sz="1600" i="1" dirty="0" smtClean="0"/>
              <a:t>,  and Yu. V. </a:t>
            </a:r>
            <a:r>
              <a:rPr lang="en-US" sz="1600" i="1" dirty="0" err="1" smtClean="0"/>
              <a:t>Schmartsev</a:t>
            </a:r>
            <a:r>
              <a:rPr lang="en-US" sz="1600" i="1" dirty="0" smtClean="0"/>
              <a:t>, JETP Lett., </a:t>
            </a:r>
            <a:r>
              <a:rPr lang="en-US" sz="1600" b="1" i="1" dirty="0" smtClean="0"/>
              <a:t>44</a:t>
            </a:r>
            <a:r>
              <a:rPr lang="en-US" sz="1600" i="1" dirty="0" smtClean="0"/>
              <a:t>,257 (1986)</a:t>
            </a:r>
            <a:endParaRPr lang="en-US" sz="1600" b="1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548563" y="5550187"/>
            <a:ext cx="5334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4305" y="4648200"/>
            <a:ext cx="4693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Scott </a:t>
            </a:r>
            <a:r>
              <a:rPr lang="en-US" sz="1600" i="1" dirty="0"/>
              <a:t>Dietrich, S. A. </a:t>
            </a:r>
            <a:r>
              <a:rPr lang="en-US" sz="1600" i="1" dirty="0" err="1"/>
              <a:t>Vitkalov</a:t>
            </a:r>
            <a:r>
              <a:rPr lang="en-US" sz="1600" i="1" dirty="0"/>
              <a:t>, D. V. </a:t>
            </a:r>
            <a:r>
              <a:rPr lang="en-US" sz="1600" i="1" dirty="0" err="1"/>
              <a:t>Dmitriev</a:t>
            </a:r>
            <a:r>
              <a:rPr lang="en-US" sz="1600" i="1" dirty="0"/>
              <a:t> </a:t>
            </a:r>
            <a:endParaRPr lang="en-US" sz="1600" i="1" dirty="0" smtClean="0"/>
          </a:p>
          <a:p>
            <a:r>
              <a:rPr lang="en-US" sz="1600" i="1" dirty="0" smtClean="0"/>
              <a:t>and </a:t>
            </a:r>
            <a:r>
              <a:rPr lang="en-US" sz="1600" i="1" dirty="0"/>
              <a:t>A. A. </a:t>
            </a:r>
            <a:r>
              <a:rPr lang="en-US" sz="1600" i="1" dirty="0" err="1"/>
              <a:t>Bykov</a:t>
            </a:r>
            <a:r>
              <a:rPr lang="en-US" sz="1600" i="1" dirty="0"/>
              <a:t>,  </a:t>
            </a:r>
            <a:r>
              <a:rPr lang="en-US" sz="1600" i="1" dirty="0" smtClean="0"/>
              <a:t>Phys</a:t>
            </a:r>
            <a:r>
              <a:rPr lang="en-US" sz="1600" i="1" dirty="0"/>
              <a:t>. Rev. B </a:t>
            </a:r>
            <a:r>
              <a:rPr lang="en-US" sz="1600" b="1" i="1" dirty="0" smtClean="0"/>
              <a:t>85,</a:t>
            </a:r>
            <a:r>
              <a:rPr lang="en-US" sz="1600" i="1" dirty="0" smtClean="0"/>
              <a:t> </a:t>
            </a:r>
            <a:r>
              <a:rPr lang="en-US" sz="1600" i="1" dirty="0"/>
              <a:t>115312 (2012).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347" y="2666999"/>
            <a:ext cx="4367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J. H. </a:t>
            </a:r>
            <a:r>
              <a:rPr lang="en-US" i="1" dirty="0" err="1" smtClean="0"/>
              <a:t>Smet</a:t>
            </a:r>
            <a:r>
              <a:rPr lang="en-US" i="1" dirty="0" smtClean="0"/>
              <a:t>,  et al Phys</a:t>
            </a:r>
            <a:r>
              <a:rPr lang="en-US" i="1" dirty="0"/>
              <a:t>. Rev. Lett. </a:t>
            </a:r>
            <a:r>
              <a:rPr lang="en-US" b="1" i="1" dirty="0"/>
              <a:t>95</a:t>
            </a:r>
            <a:r>
              <a:rPr lang="en-US" i="1" dirty="0"/>
              <a:t>, 116804 (2005</a:t>
            </a:r>
            <a:r>
              <a:rPr lang="en-US" i="1" dirty="0" smtClean="0"/>
              <a:t>).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267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Samples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19200" y="3398230"/>
                <a:ext cx="2286000" cy="102137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𝑛</m:t>
                      </m:r>
                      <m:r>
                        <a:rPr lang="en-US" sz="2000" b="0" i="1" smtClean="0">
                          <a:latin typeface="Cambria Math"/>
                        </a:rPr>
                        <m:t>≈8×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15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000" b="0" i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𝜇</m:t>
                      </m:r>
                      <m:r>
                        <a:rPr lang="en-US" sz="2000" b="0" i="1" smtClean="0">
                          <a:latin typeface="Cambria Math"/>
                        </a:rPr>
                        <m:t>≈112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𝑉𝑠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398230"/>
                <a:ext cx="2286000" cy="10213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275277" y="3960811"/>
            <a:ext cx="2334482" cy="1983843"/>
            <a:chOff x="12074323" y="8869894"/>
            <a:chExt cx="3470477" cy="3239742"/>
          </a:xfrm>
        </p:grpSpPr>
        <p:grpSp>
          <p:nvGrpSpPr>
            <p:cNvPr id="5" name="Group 4"/>
            <p:cNvGrpSpPr/>
            <p:nvPr/>
          </p:nvGrpSpPr>
          <p:grpSpPr>
            <a:xfrm>
              <a:off x="12074323" y="8869894"/>
              <a:ext cx="3470477" cy="3239742"/>
              <a:chOff x="12074323" y="8869894"/>
              <a:chExt cx="3470477" cy="323974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2344400" y="8869894"/>
                <a:ext cx="3200400" cy="3239742"/>
                <a:chOff x="14173200" y="8901473"/>
                <a:chExt cx="3657600" cy="3699682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4173200" y="8901473"/>
                  <a:ext cx="3657600" cy="3699682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" name="Donut 11"/>
                <p:cNvSpPr/>
                <p:nvPr/>
              </p:nvSpPr>
              <p:spPr>
                <a:xfrm>
                  <a:off x="14630400" y="9398015"/>
                  <a:ext cx="2743200" cy="2743200"/>
                </a:xfrm>
                <a:prstGeom prst="donut">
                  <a:avLst>
                    <a:gd name="adj" fmla="val 8826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13716000" y="10489764"/>
                <a:ext cx="1828800" cy="552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r</a:t>
                </a:r>
                <a:r>
                  <a:rPr lang="en-US" sz="1600" baseline="-25000" dirty="0" smtClean="0"/>
                  <a:t>2</a:t>
                </a:r>
                <a:r>
                  <a:rPr lang="en-US" sz="1600" dirty="0" smtClean="0"/>
                  <a:t>=1mm</a:t>
                </a:r>
                <a:endParaRPr lang="en-US" sz="16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2074323" y="9798541"/>
                <a:ext cx="1828800" cy="552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r</a:t>
                </a:r>
                <a:r>
                  <a:rPr lang="en-US" sz="1600" baseline="-25000" dirty="0" smtClean="0"/>
                  <a:t>1</a:t>
                </a:r>
                <a:r>
                  <a:rPr lang="en-US" sz="1600" dirty="0" smtClean="0"/>
                  <a:t>=0.9mm</a:t>
                </a:r>
                <a:endParaRPr lang="en-US" sz="1600" dirty="0"/>
              </a:p>
            </p:txBody>
          </p:sp>
        </p:grpSp>
        <p:cxnSp>
          <p:nvCxnSpPr>
            <p:cNvPr id="6" name="Straight Arrow Connector 5"/>
            <p:cNvCxnSpPr>
              <a:endCxn id="12" idx="6"/>
            </p:cNvCxnSpPr>
            <p:nvPr/>
          </p:nvCxnSpPr>
          <p:spPr>
            <a:xfrm>
              <a:off x="13944601" y="10505790"/>
              <a:ext cx="1200150" cy="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13920952" y="9549316"/>
              <a:ext cx="0" cy="96012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248710" y="1620885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MBE grown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Selectively doped single GaAs quantum wells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GaAs/AlAs superlattice barriers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684413" y="3852356"/>
            <a:ext cx="23067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Corbino</a:t>
            </a:r>
            <a:r>
              <a:rPr lang="en-US" dirty="0"/>
              <a:t> </a:t>
            </a:r>
            <a:r>
              <a:rPr lang="en-US" dirty="0" smtClean="0"/>
              <a:t>geometry provides well determined radial field distribution. </a:t>
            </a:r>
          </a:p>
          <a:p>
            <a:r>
              <a:rPr lang="en-US" dirty="0" smtClean="0"/>
              <a:t>Important for </a:t>
            </a:r>
          </a:p>
          <a:p>
            <a:r>
              <a:rPr lang="en-US" dirty="0"/>
              <a:t>n</a:t>
            </a:r>
            <a:r>
              <a:rPr lang="en-US" dirty="0" smtClean="0"/>
              <a:t>onlinear  measurements </a:t>
            </a:r>
            <a:endParaRPr lang="en-US" dirty="0"/>
          </a:p>
        </p:txBody>
      </p:sp>
      <p:sp>
        <p:nvSpPr>
          <p:cNvPr id="22" name="Down Arrow 21"/>
          <p:cNvSpPr/>
          <p:nvPr/>
        </p:nvSpPr>
        <p:spPr>
          <a:xfrm>
            <a:off x="5297023" y="3434373"/>
            <a:ext cx="393993" cy="4450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-285275" y="4620161"/>
            <a:ext cx="4689724" cy="132343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High electron  </a:t>
            </a:r>
            <a:r>
              <a:rPr lang="en-US" sz="2000" dirty="0"/>
              <a:t>density  </a:t>
            </a:r>
            <a:r>
              <a:rPr lang="en-US" sz="2000" dirty="0">
                <a:sym typeface="Wingdings" panose="05000000000000000000" pitchFamily="2" charset="2"/>
              </a:rPr>
              <a:t> decreases e-e scattering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High mobility </a:t>
            </a:r>
            <a:r>
              <a:rPr lang="en-US" sz="2000" dirty="0">
                <a:sym typeface="Wingdings" panose="05000000000000000000" pitchFamily="2" charset="2"/>
              </a:rPr>
              <a:t> strong variations in the density of states</a:t>
            </a:r>
            <a:endParaRPr lang="en-US" sz="2000" dirty="0"/>
          </a:p>
        </p:txBody>
      </p:sp>
      <p:grpSp>
        <p:nvGrpSpPr>
          <p:cNvPr id="133" name="Group 132"/>
          <p:cNvGrpSpPr/>
          <p:nvPr/>
        </p:nvGrpSpPr>
        <p:grpSpPr>
          <a:xfrm>
            <a:off x="4400288" y="908940"/>
            <a:ext cx="4109102" cy="2331563"/>
            <a:chOff x="5062083" y="1198179"/>
            <a:chExt cx="4024824" cy="1700519"/>
          </a:xfrm>
        </p:grpSpPr>
        <p:grpSp>
          <p:nvGrpSpPr>
            <p:cNvPr id="121" name="Group 120"/>
            <p:cNvGrpSpPr/>
            <p:nvPr/>
          </p:nvGrpSpPr>
          <p:grpSpPr>
            <a:xfrm>
              <a:off x="5062083" y="1527098"/>
              <a:ext cx="4024824" cy="1371600"/>
              <a:chOff x="4800600" y="1527098"/>
              <a:chExt cx="4024824" cy="1371600"/>
            </a:xfrm>
          </p:grpSpPr>
          <p:grpSp>
            <p:nvGrpSpPr>
              <p:cNvPr id="119" name="Group 118"/>
              <p:cNvGrpSpPr/>
              <p:nvPr/>
            </p:nvGrpSpPr>
            <p:grpSpPr>
              <a:xfrm>
                <a:off x="4800600" y="1527098"/>
                <a:ext cx="4024824" cy="1371600"/>
                <a:chOff x="4997190" y="1512157"/>
                <a:chExt cx="4024824" cy="1371600"/>
              </a:xfrm>
            </p:grpSpPr>
            <p:grpSp>
              <p:nvGrpSpPr>
                <p:cNvPr id="114" name="Group 113"/>
                <p:cNvGrpSpPr/>
                <p:nvPr/>
              </p:nvGrpSpPr>
              <p:grpSpPr>
                <a:xfrm>
                  <a:off x="4997190" y="1512157"/>
                  <a:ext cx="2965379" cy="1371600"/>
                  <a:chOff x="5528397" y="1465504"/>
                  <a:chExt cx="3468229" cy="1371600"/>
                </a:xfrm>
              </p:grpSpPr>
              <p:grpSp>
                <p:nvGrpSpPr>
                  <p:cNvPr id="112" name="Group 111"/>
                  <p:cNvGrpSpPr/>
                  <p:nvPr/>
                </p:nvGrpSpPr>
                <p:grpSpPr>
                  <a:xfrm>
                    <a:off x="5528397" y="1465504"/>
                    <a:ext cx="3232512" cy="1371600"/>
                    <a:chOff x="7578558" y="1752600"/>
                    <a:chExt cx="3359751" cy="1371600"/>
                  </a:xfrm>
                </p:grpSpPr>
                <p:grpSp>
                  <p:nvGrpSpPr>
                    <p:cNvPr id="110" name="Group 109"/>
                    <p:cNvGrpSpPr/>
                    <p:nvPr/>
                  </p:nvGrpSpPr>
                  <p:grpSpPr>
                    <a:xfrm>
                      <a:off x="7578558" y="1752600"/>
                      <a:ext cx="3358786" cy="1371600"/>
                      <a:chOff x="4951005" y="1752600"/>
                      <a:chExt cx="3358786" cy="1371600"/>
                    </a:xfrm>
                  </p:grpSpPr>
                  <p:sp>
                    <p:nvSpPr>
                      <p:cNvPr id="25" name="Rectangle 24"/>
                      <p:cNvSpPr/>
                      <p:nvPr/>
                    </p:nvSpPr>
                    <p:spPr>
                      <a:xfrm>
                        <a:off x="4951005" y="1752600"/>
                        <a:ext cx="3354796" cy="1371599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grpSp>
                    <p:nvGrpSpPr>
                      <p:cNvPr id="82" name="Group 81"/>
                      <p:cNvGrpSpPr/>
                      <p:nvPr/>
                    </p:nvGrpSpPr>
                    <p:grpSpPr>
                      <a:xfrm>
                        <a:off x="4951005" y="1752600"/>
                        <a:ext cx="3356791" cy="326571"/>
                        <a:chOff x="4951005" y="1828800"/>
                        <a:chExt cx="3356791" cy="533400"/>
                      </a:xfrm>
                    </p:grpSpPr>
                    <p:cxnSp>
                      <p:nvCxnSpPr>
                        <p:cNvPr id="70" name="Straight Connector 69"/>
                        <p:cNvCxnSpPr/>
                        <p:nvPr/>
                      </p:nvCxnSpPr>
                      <p:spPr>
                        <a:xfrm>
                          <a:off x="4951005" y="1981200"/>
                          <a:ext cx="335479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" name="Straight Connector 74"/>
                        <p:cNvCxnSpPr/>
                        <p:nvPr/>
                      </p:nvCxnSpPr>
                      <p:spPr>
                        <a:xfrm>
                          <a:off x="4953000" y="2133600"/>
                          <a:ext cx="335479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6" name="Straight Connector 75"/>
                        <p:cNvCxnSpPr/>
                        <p:nvPr/>
                      </p:nvCxnSpPr>
                      <p:spPr>
                        <a:xfrm>
                          <a:off x="4953000" y="2057400"/>
                          <a:ext cx="335479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" name="Straight Connector 76"/>
                        <p:cNvCxnSpPr/>
                        <p:nvPr/>
                      </p:nvCxnSpPr>
                      <p:spPr>
                        <a:xfrm>
                          <a:off x="4953000" y="2209800"/>
                          <a:ext cx="335479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" name="Straight Connector 77"/>
                        <p:cNvCxnSpPr/>
                        <p:nvPr/>
                      </p:nvCxnSpPr>
                      <p:spPr>
                        <a:xfrm>
                          <a:off x="4953000" y="2286000"/>
                          <a:ext cx="335479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" name="Straight Connector 78"/>
                        <p:cNvCxnSpPr/>
                        <p:nvPr/>
                      </p:nvCxnSpPr>
                      <p:spPr>
                        <a:xfrm>
                          <a:off x="4953000" y="2362200"/>
                          <a:ext cx="335479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0" name="Straight Connector 79"/>
                        <p:cNvCxnSpPr/>
                        <p:nvPr/>
                      </p:nvCxnSpPr>
                      <p:spPr>
                        <a:xfrm>
                          <a:off x="4953000" y="1905000"/>
                          <a:ext cx="335479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" name="Straight Connector 80"/>
                        <p:cNvCxnSpPr/>
                        <p:nvPr/>
                      </p:nvCxnSpPr>
                      <p:spPr>
                        <a:xfrm>
                          <a:off x="4953000" y="1828800"/>
                          <a:ext cx="335479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83" name="Group 82"/>
                      <p:cNvGrpSpPr/>
                      <p:nvPr/>
                    </p:nvGrpSpPr>
                    <p:grpSpPr>
                      <a:xfrm>
                        <a:off x="4953000" y="2133600"/>
                        <a:ext cx="3356791" cy="326571"/>
                        <a:chOff x="4951005" y="1828800"/>
                        <a:chExt cx="3356791" cy="533400"/>
                      </a:xfrm>
                    </p:grpSpPr>
                    <p:cxnSp>
                      <p:nvCxnSpPr>
                        <p:cNvPr id="84" name="Straight Connector 83"/>
                        <p:cNvCxnSpPr/>
                        <p:nvPr/>
                      </p:nvCxnSpPr>
                      <p:spPr>
                        <a:xfrm>
                          <a:off x="4951005" y="1981200"/>
                          <a:ext cx="335479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" name="Straight Connector 84"/>
                        <p:cNvCxnSpPr/>
                        <p:nvPr/>
                      </p:nvCxnSpPr>
                      <p:spPr>
                        <a:xfrm>
                          <a:off x="4953000" y="2133600"/>
                          <a:ext cx="335479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" name="Straight Connector 85"/>
                        <p:cNvCxnSpPr/>
                        <p:nvPr/>
                      </p:nvCxnSpPr>
                      <p:spPr>
                        <a:xfrm>
                          <a:off x="4953000" y="2057400"/>
                          <a:ext cx="335479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" name="Straight Connector 86"/>
                        <p:cNvCxnSpPr/>
                        <p:nvPr/>
                      </p:nvCxnSpPr>
                      <p:spPr>
                        <a:xfrm>
                          <a:off x="4953000" y="2209800"/>
                          <a:ext cx="335479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8" name="Straight Connector 87"/>
                        <p:cNvCxnSpPr/>
                        <p:nvPr/>
                      </p:nvCxnSpPr>
                      <p:spPr>
                        <a:xfrm>
                          <a:off x="4953000" y="2286000"/>
                          <a:ext cx="335479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9" name="Straight Connector 88"/>
                        <p:cNvCxnSpPr/>
                        <p:nvPr/>
                      </p:nvCxnSpPr>
                      <p:spPr>
                        <a:xfrm>
                          <a:off x="4953000" y="2362200"/>
                          <a:ext cx="335479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0" name="Straight Connector 89"/>
                        <p:cNvCxnSpPr/>
                        <p:nvPr/>
                      </p:nvCxnSpPr>
                      <p:spPr>
                        <a:xfrm>
                          <a:off x="4953000" y="1905000"/>
                          <a:ext cx="335479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1" name="Straight Connector 90"/>
                        <p:cNvCxnSpPr/>
                        <p:nvPr/>
                      </p:nvCxnSpPr>
                      <p:spPr>
                        <a:xfrm>
                          <a:off x="4953000" y="1828800"/>
                          <a:ext cx="335479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92" name="Group 91"/>
                      <p:cNvGrpSpPr/>
                      <p:nvPr/>
                    </p:nvGrpSpPr>
                    <p:grpSpPr>
                      <a:xfrm>
                        <a:off x="4953000" y="2438400"/>
                        <a:ext cx="3356791" cy="326571"/>
                        <a:chOff x="4951005" y="1828800"/>
                        <a:chExt cx="3356791" cy="533400"/>
                      </a:xfrm>
                    </p:grpSpPr>
                    <p:cxnSp>
                      <p:nvCxnSpPr>
                        <p:cNvPr id="93" name="Straight Connector 92"/>
                        <p:cNvCxnSpPr/>
                        <p:nvPr/>
                      </p:nvCxnSpPr>
                      <p:spPr>
                        <a:xfrm>
                          <a:off x="4951005" y="1981200"/>
                          <a:ext cx="335479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4" name="Straight Connector 93"/>
                        <p:cNvCxnSpPr/>
                        <p:nvPr/>
                      </p:nvCxnSpPr>
                      <p:spPr>
                        <a:xfrm>
                          <a:off x="4953000" y="2133600"/>
                          <a:ext cx="335479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5" name="Straight Connector 94"/>
                        <p:cNvCxnSpPr/>
                        <p:nvPr/>
                      </p:nvCxnSpPr>
                      <p:spPr>
                        <a:xfrm>
                          <a:off x="4953000" y="2057400"/>
                          <a:ext cx="335479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6" name="Straight Connector 95"/>
                        <p:cNvCxnSpPr/>
                        <p:nvPr/>
                      </p:nvCxnSpPr>
                      <p:spPr>
                        <a:xfrm>
                          <a:off x="4953000" y="2209800"/>
                          <a:ext cx="335479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7" name="Straight Connector 96"/>
                        <p:cNvCxnSpPr/>
                        <p:nvPr/>
                      </p:nvCxnSpPr>
                      <p:spPr>
                        <a:xfrm>
                          <a:off x="4953000" y="2286000"/>
                          <a:ext cx="335479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8" name="Straight Connector 97"/>
                        <p:cNvCxnSpPr/>
                        <p:nvPr/>
                      </p:nvCxnSpPr>
                      <p:spPr>
                        <a:xfrm>
                          <a:off x="4953000" y="2362200"/>
                          <a:ext cx="335479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9" name="Straight Connector 98"/>
                        <p:cNvCxnSpPr/>
                        <p:nvPr/>
                      </p:nvCxnSpPr>
                      <p:spPr>
                        <a:xfrm>
                          <a:off x="4953000" y="1905000"/>
                          <a:ext cx="335479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0" name="Straight Connector 99"/>
                        <p:cNvCxnSpPr/>
                        <p:nvPr/>
                      </p:nvCxnSpPr>
                      <p:spPr>
                        <a:xfrm>
                          <a:off x="4953000" y="1828800"/>
                          <a:ext cx="335479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01" name="Group 100"/>
                      <p:cNvGrpSpPr/>
                      <p:nvPr/>
                    </p:nvGrpSpPr>
                    <p:grpSpPr>
                      <a:xfrm>
                        <a:off x="4953000" y="2797629"/>
                        <a:ext cx="3356791" cy="326571"/>
                        <a:chOff x="4951005" y="1828800"/>
                        <a:chExt cx="3356791" cy="533400"/>
                      </a:xfrm>
                    </p:grpSpPr>
                    <p:cxnSp>
                      <p:nvCxnSpPr>
                        <p:cNvPr id="102" name="Straight Connector 101"/>
                        <p:cNvCxnSpPr/>
                        <p:nvPr/>
                      </p:nvCxnSpPr>
                      <p:spPr>
                        <a:xfrm>
                          <a:off x="4951005" y="1981200"/>
                          <a:ext cx="335479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3" name="Straight Connector 102"/>
                        <p:cNvCxnSpPr/>
                        <p:nvPr/>
                      </p:nvCxnSpPr>
                      <p:spPr>
                        <a:xfrm>
                          <a:off x="4953000" y="2133600"/>
                          <a:ext cx="335479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4" name="Straight Connector 103"/>
                        <p:cNvCxnSpPr/>
                        <p:nvPr/>
                      </p:nvCxnSpPr>
                      <p:spPr>
                        <a:xfrm>
                          <a:off x="4953000" y="2057400"/>
                          <a:ext cx="335479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5" name="Straight Connector 104"/>
                        <p:cNvCxnSpPr/>
                        <p:nvPr/>
                      </p:nvCxnSpPr>
                      <p:spPr>
                        <a:xfrm>
                          <a:off x="4953000" y="2209800"/>
                          <a:ext cx="335479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6" name="Straight Connector 105"/>
                        <p:cNvCxnSpPr/>
                        <p:nvPr/>
                      </p:nvCxnSpPr>
                      <p:spPr>
                        <a:xfrm>
                          <a:off x="4953000" y="2286000"/>
                          <a:ext cx="335479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7" name="Straight Connector 106"/>
                        <p:cNvCxnSpPr/>
                        <p:nvPr/>
                      </p:nvCxnSpPr>
                      <p:spPr>
                        <a:xfrm>
                          <a:off x="4953000" y="2362200"/>
                          <a:ext cx="335479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8" name="Straight Connector 107"/>
                        <p:cNvCxnSpPr/>
                        <p:nvPr/>
                      </p:nvCxnSpPr>
                      <p:spPr>
                        <a:xfrm>
                          <a:off x="4953000" y="1905000"/>
                          <a:ext cx="335479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9" name="Straight Connector 108"/>
                        <p:cNvCxnSpPr/>
                        <p:nvPr/>
                      </p:nvCxnSpPr>
                      <p:spPr>
                        <a:xfrm>
                          <a:off x="4953000" y="1828800"/>
                          <a:ext cx="335479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111" name="Rectangle 110"/>
                    <p:cNvSpPr/>
                    <p:nvPr/>
                  </p:nvSpPr>
                  <p:spPr>
                    <a:xfrm>
                      <a:off x="7583513" y="2309325"/>
                      <a:ext cx="3354796" cy="258147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13" name="Rectangle 112"/>
                  <p:cNvSpPr/>
                  <p:nvPr/>
                </p:nvSpPr>
                <p:spPr>
                  <a:xfrm>
                    <a:off x="8805081" y="1465504"/>
                    <a:ext cx="191545" cy="13716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5" name="Right Brace 114"/>
                <p:cNvSpPr/>
                <p:nvPr/>
              </p:nvSpPr>
              <p:spPr>
                <a:xfrm>
                  <a:off x="7848600" y="2101708"/>
                  <a:ext cx="45719" cy="222381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7706390" y="1567175"/>
                  <a:ext cx="13156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GaAs/AlAs</a:t>
                  </a:r>
                  <a:endParaRPr lang="en-US" sz="1600" dirty="0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6570947" y="2067362"/>
                  <a:ext cx="106631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/>
                    <a:t>GaAs QW</a:t>
                  </a:r>
                  <a:endParaRPr lang="en-US" sz="1600" dirty="0"/>
                </a:p>
              </p:txBody>
            </p:sp>
          </p:grpSp>
          <p:sp>
            <p:nvSpPr>
              <p:cNvPr id="120" name="TextBox 119"/>
              <p:cNvSpPr txBox="1"/>
              <p:nvPr/>
            </p:nvSpPr>
            <p:spPr>
              <a:xfrm>
                <a:off x="7710368" y="2030178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13nm</a:t>
                </a:r>
                <a:endParaRPr lang="en-US" dirty="0"/>
              </a:p>
            </p:txBody>
          </p:sp>
        </p:grpSp>
        <p:cxnSp>
          <p:nvCxnSpPr>
            <p:cNvPr id="124" name="Straight Connector 123"/>
            <p:cNvCxnSpPr/>
            <p:nvPr/>
          </p:nvCxnSpPr>
          <p:spPr>
            <a:xfrm>
              <a:off x="5066159" y="2590800"/>
              <a:ext cx="27408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5066159" y="1828800"/>
              <a:ext cx="27408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flipH="1">
              <a:off x="5943601" y="1440037"/>
              <a:ext cx="255623" cy="38876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5088838" y="2590800"/>
              <a:ext cx="26824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/>
            <p:cNvSpPr txBox="1"/>
            <p:nvPr/>
          </p:nvSpPr>
          <p:spPr>
            <a:xfrm>
              <a:off x="6139813" y="1198179"/>
              <a:ext cx="6578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Si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0391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5696913" y="4074709"/>
            <a:ext cx="3022105" cy="1785387"/>
            <a:chOff x="5698330" y="3733800"/>
            <a:chExt cx="3293270" cy="2596390"/>
          </a:xfrm>
        </p:grpSpPr>
        <p:sp>
          <p:nvSpPr>
            <p:cNvPr id="30" name="Rectangle 29"/>
            <p:cNvSpPr/>
            <p:nvPr/>
          </p:nvSpPr>
          <p:spPr>
            <a:xfrm>
              <a:off x="5698330" y="3733800"/>
              <a:ext cx="3293270" cy="25963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Picture 2" descr="Z:\Scott\ICPS 2014\beat2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165" y="4291644"/>
              <a:ext cx="3140905" cy="1743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6781799" y="3877770"/>
                  <a:ext cx="632709" cy="4586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1799" y="3877770"/>
                  <a:ext cx="632709" cy="45864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7467600" y="3877770"/>
                  <a:ext cx="639319" cy="4586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7600" y="3877770"/>
                  <a:ext cx="639319" cy="45864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6435963" y="5879427"/>
                  <a:ext cx="1851307" cy="4507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b="0" i="1" baseline="-2500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oMath>
                    </m:oMathPara>
                  </a14:m>
                  <a:endParaRPr lang="en-US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963" y="5879427"/>
                  <a:ext cx="1851307" cy="45076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099" y="457200"/>
            <a:ext cx="5489814" cy="1066800"/>
          </a:xfrm>
        </p:spPr>
        <p:txBody>
          <a:bodyPr>
            <a:normAutofit/>
          </a:bodyPr>
          <a:lstStyle/>
          <a:p>
            <a:r>
              <a:rPr lang="en-US" sz="2800" b="1" dirty="0"/>
              <a:t>Dynamics of </a:t>
            </a:r>
            <a:r>
              <a:rPr lang="en-US" sz="2800" b="1" dirty="0" err="1"/>
              <a:t>Quantal</a:t>
            </a:r>
            <a:r>
              <a:rPr lang="en-US" sz="2800" b="1" dirty="0"/>
              <a:t> </a:t>
            </a:r>
            <a:r>
              <a:rPr lang="en-US" sz="2800" b="1" dirty="0" smtClean="0"/>
              <a:t>Heating:</a:t>
            </a:r>
            <a:br>
              <a:rPr lang="en-US" sz="2800" b="1" dirty="0" smtClean="0"/>
            </a:br>
            <a:r>
              <a:rPr lang="en-US" sz="2800" b="1" dirty="0" smtClean="0"/>
              <a:t>Difference Frequency Method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22274" y="3709921"/>
                <a:ext cx="71754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/>
                  <a:t>Total field: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r>
                      <a:rPr lang="en-US" sz="2400" b="0" i="1" baseline="-25000" smtClean="0">
                        <a:latin typeface="Cambria Math"/>
                      </a:rPr>
                      <m:t>0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r>
                      <a:rPr lang="en-US" sz="2400" b="0" i="1" baseline="-25000" smtClean="0">
                        <a:latin typeface="Cambria Math"/>
                      </a:rPr>
                      <m:t>1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sz="2400" b="0" i="1" baseline="-25000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r>
                      <a:rPr lang="en-US" sz="2400" b="0" i="0" baseline="-25000" smtClean="0"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exp</m:t>
                    </m:r>
                    <m:r>
                      <a:rPr lang="en-US" sz="2400" b="0" i="1" smtClean="0">
                        <a:latin typeface="Cambria Math"/>
                      </a:rPr>
                      <m:t>⁡(</m:t>
                    </m:r>
                    <m:r>
                      <a:rPr lang="en-US" sz="2400" b="0" i="1" smtClean="0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2400" b="0" i="1" baseline="-25000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74" y="3709921"/>
                <a:ext cx="7175490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27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51565" y="4343501"/>
                <a:ext cx="55453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𝑗</m:t>
                    </m:r>
                    <m:r>
                      <a:rPr lang="en-US" sz="2400" b="0" i="1" baseline="-25000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2400" i="1" baseline="-25000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 baseline="-25000">
                        <a:latin typeface="Cambria Math"/>
                      </a:rPr>
                      <m:t>0</m:t>
                    </m:r>
                    <m:r>
                      <a:rPr lang="en-US" sz="2400" b="0" i="0" baseline="-25000" smtClean="0">
                        <a:latin typeface="Cambria Math"/>
                      </a:rPr>
                      <m:t>   </m:t>
                    </m:r>
                  </m:oMath>
                </a14:m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2400" b="0" i="1" baseline="-25000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∝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sz="2400" b="0" i="1" baseline="-25000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sz="2400" b="0" i="1" baseline="-25000" smtClean="0">
                        <a:latin typeface="Cambria Math"/>
                        <a:ea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exp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⁡(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65" y="4343501"/>
                <a:ext cx="5545348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879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34220" y="4967402"/>
                <a:ext cx="3932150" cy="119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Analyzer measures signal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at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frequency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2400" i="1" baseline="-2500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endParaRPr lang="en-US" sz="2400" baseline="-25000" dirty="0">
                  <a:solidFill>
                    <a:srgbClr val="7030A0"/>
                  </a:solidFill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20" y="4967402"/>
                <a:ext cx="3932150" cy="1191801"/>
              </a:xfrm>
              <a:prstGeom prst="rect">
                <a:avLst/>
              </a:prstGeom>
              <a:blipFill rotWithShape="1">
                <a:blip r:embed="rId9"/>
                <a:stretch>
                  <a:fillRect l="-2326" t="-4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934220" y="1641211"/>
            <a:ext cx="6735637" cy="1991690"/>
            <a:chOff x="934220" y="1641211"/>
            <a:chExt cx="6735637" cy="199169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718" y="1641211"/>
              <a:ext cx="6567139" cy="1991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2" name="Group 41"/>
            <p:cNvGrpSpPr/>
            <p:nvPr/>
          </p:nvGrpSpPr>
          <p:grpSpPr>
            <a:xfrm>
              <a:off x="934220" y="2133600"/>
              <a:ext cx="1580380" cy="609600"/>
              <a:chOff x="-477662" y="1828800"/>
              <a:chExt cx="1580380" cy="60960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-284980" y="1828800"/>
                <a:ext cx="1183282" cy="6096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-477662" y="1841212"/>
                    <a:ext cx="158038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dirty="0" smtClean="0"/>
                      <a:t>Analyzer:</a:t>
                    </a:r>
                    <a:endParaRPr lang="en-US" sz="1400" i="1" dirty="0" smtClean="0">
                      <a:latin typeface="Cambria Math"/>
                      <a:ea typeface="Cambria Math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sz="1400" b="0" i="1" baseline="-2500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sz="1400" b="0" i="1" baseline="-2500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d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77662" y="1841212"/>
                    <a:ext cx="1580380" cy="52322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t="-23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3" name="Group 42"/>
            <p:cNvGrpSpPr/>
            <p:nvPr/>
          </p:nvGrpSpPr>
          <p:grpSpPr>
            <a:xfrm>
              <a:off x="2556996" y="1641211"/>
              <a:ext cx="1375964" cy="365760"/>
              <a:chOff x="-477662" y="1828800"/>
              <a:chExt cx="1580380" cy="48605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-284980" y="1828800"/>
                <a:ext cx="1183282" cy="48605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-477662" y="1846877"/>
                    <a:ext cx="1580380" cy="4498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 smtClean="0"/>
                      <a:t>SRC:</a:t>
                    </a:r>
                    <a14:m>
                      <m:oMath xmlns:m="http://schemas.openxmlformats.org/officeDocument/2006/math">
                        <m:r>
                          <a:rPr lang="en-US" sz="1600" b="0" i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1600" b="0" i="1" baseline="-25000" smtClean="0">
                            <a:latin typeface="Cambria Math"/>
                            <a:ea typeface="Cambria Math"/>
                          </a:rPr>
                          <m:t>1</m:t>
                        </m:r>
                      </m:oMath>
                    </a14:m>
                    <a:endParaRPr lang="en-US" sz="1600" baseline="-25000" dirty="0"/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77662" y="1846877"/>
                    <a:ext cx="1580380" cy="449897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t="-5357" b="-2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6" name="Group 45"/>
            <p:cNvGrpSpPr/>
            <p:nvPr/>
          </p:nvGrpSpPr>
          <p:grpSpPr>
            <a:xfrm>
              <a:off x="3698305" y="1641211"/>
              <a:ext cx="1375964" cy="365760"/>
              <a:chOff x="-477662" y="1828800"/>
              <a:chExt cx="1580380" cy="48605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-284980" y="1828800"/>
                <a:ext cx="1183282" cy="48605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-477662" y="1846877"/>
                    <a:ext cx="1580380" cy="4498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 smtClean="0"/>
                      <a:t>SRC:</a:t>
                    </a:r>
                    <a14:m>
                      <m:oMath xmlns:m="http://schemas.openxmlformats.org/officeDocument/2006/math">
                        <m:r>
                          <a:rPr lang="en-US" sz="1600" b="0" i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1600" b="0" i="1" baseline="-25000" smtClean="0">
                            <a:latin typeface="Cambria Math"/>
                            <a:ea typeface="Cambria Math"/>
                          </a:rPr>
                          <m:t>2</m:t>
                        </m:r>
                      </m:oMath>
                    </a14:m>
                    <a:endParaRPr lang="en-US" sz="1600" baseline="-25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77662" y="1846877"/>
                    <a:ext cx="1580380" cy="449897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t="-5357" b="-2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9" name="Group 48"/>
            <p:cNvGrpSpPr/>
            <p:nvPr/>
          </p:nvGrpSpPr>
          <p:grpSpPr>
            <a:xfrm>
              <a:off x="2373857" y="2274727"/>
              <a:ext cx="860997" cy="327345"/>
              <a:chOff x="-477662" y="1828800"/>
              <a:chExt cx="1580380" cy="48605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-284980" y="1828800"/>
                <a:ext cx="1183282" cy="48605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-477662" y="1846877"/>
                <a:ext cx="1580380" cy="449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LPF</a:t>
                </a:r>
                <a:endParaRPr lang="en-US" sz="1600" baseline="-25000" dirty="0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4576159" y="2178094"/>
              <a:ext cx="1375964" cy="486778"/>
              <a:chOff x="-477662" y="1828800"/>
              <a:chExt cx="1580380" cy="517494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-284980" y="1828800"/>
                <a:ext cx="1183282" cy="48605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-477662" y="1896397"/>
                <a:ext cx="1580380" cy="449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Bias-Tee</a:t>
                </a:r>
                <a:endParaRPr lang="en-US" sz="1600" baseline="-250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4571050" y="3200400"/>
              <a:ext cx="1375964" cy="354927"/>
              <a:chOff x="-477662" y="1828800"/>
              <a:chExt cx="1580380" cy="48605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-284980" y="1828800"/>
                <a:ext cx="1183282" cy="48605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-477662" y="1846878"/>
                <a:ext cx="1580380" cy="373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Lockin</a:t>
                </a:r>
                <a:endParaRPr lang="en-US" sz="1600" baseline="-25000" dirty="0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70615" y="6159203"/>
            <a:ext cx="6050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cs typeface="Arial" panose="020B0604020202020204" pitchFamily="34" charset="0"/>
              </a:rPr>
              <a:t>Scott Dietrich, William Mayer, Sergey </a:t>
            </a:r>
            <a:r>
              <a:rPr lang="en-US" sz="1600" i="1" dirty="0" err="1">
                <a:cs typeface="Arial" panose="020B0604020202020204" pitchFamily="34" charset="0"/>
              </a:rPr>
              <a:t>Vitkalov</a:t>
            </a:r>
            <a:r>
              <a:rPr lang="en-US" sz="1600" i="1" dirty="0">
                <a:cs typeface="Arial" panose="020B0604020202020204" pitchFamily="34" charset="0"/>
              </a:rPr>
              <a:t>, A. A. </a:t>
            </a:r>
            <a:r>
              <a:rPr lang="en-US" sz="1600" i="1" dirty="0" err="1" smtClean="0">
                <a:cs typeface="Arial" panose="020B0604020202020204" pitchFamily="34" charset="0"/>
              </a:rPr>
              <a:t>Bykov</a:t>
            </a:r>
            <a:r>
              <a:rPr lang="en-US" sz="1600" i="1" dirty="0" smtClean="0">
                <a:cs typeface="Arial" panose="020B0604020202020204" pitchFamily="34" charset="0"/>
              </a:rPr>
              <a:t>,</a:t>
            </a:r>
            <a:r>
              <a:rPr lang="en-US" sz="1600" i="1" dirty="0">
                <a:cs typeface="Arial" panose="020B0604020202020204" pitchFamily="34" charset="0"/>
              </a:rPr>
              <a:t> </a:t>
            </a:r>
            <a:endParaRPr lang="en-US" sz="1600" i="1" dirty="0" smtClean="0">
              <a:cs typeface="Arial" panose="020B0604020202020204" pitchFamily="34" charset="0"/>
            </a:endParaRPr>
          </a:p>
          <a:p>
            <a:r>
              <a:rPr lang="en-US" sz="1600" i="1" dirty="0" err="1" smtClean="0">
                <a:cs typeface="Arial" panose="020B0604020202020204" pitchFamily="34" charset="0"/>
              </a:rPr>
              <a:t>cond</a:t>
            </a:r>
            <a:r>
              <a:rPr lang="en-US" sz="1600" i="1" dirty="0" smtClean="0">
                <a:cs typeface="Arial" panose="020B0604020202020204" pitchFamily="34" charset="0"/>
              </a:rPr>
              <a:t>-mat</a:t>
            </a:r>
            <a:r>
              <a:rPr lang="en-US" sz="1600" i="1" dirty="0">
                <a:cs typeface="Arial" panose="020B0604020202020204" pitchFamily="34" charset="0"/>
              </a:rPr>
              <a:t> &gt; </a:t>
            </a:r>
            <a:r>
              <a:rPr lang="en-US" sz="1600" b="1" i="1" dirty="0" smtClean="0">
                <a:cs typeface="Arial" panose="020B0604020202020204" pitchFamily="34" charset="0"/>
              </a:rPr>
              <a:t>arXiv:1410.2618</a:t>
            </a:r>
            <a:r>
              <a:rPr lang="en-US" sz="1600" i="1" dirty="0" smtClean="0">
                <a:cs typeface="Arial" panose="020B0604020202020204" pitchFamily="34" charset="0"/>
              </a:rPr>
              <a:t>, </a:t>
            </a:r>
            <a:r>
              <a:rPr lang="en-US" sz="1600" dirty="0"/>
              <a:t>Phys. Rev. B </a:t>
            </a:r>
            <a:r>
              <a:rPr lang="en-US" sz="1600" b="1" dirty="0"/>
              <a:t>91</a:t>
            </a:r>
            <a:r>
              <a:rPr lang="en-US" sz="1600" dirty="0"/>
              <a:t>, </a:t>
            </a:r>
            <a:r>
              <a:rPr lang="en-US" sz="1600" dirty="0" smtClean="0"/>
              <a:t>205439 (2015)</a:t>
            </a:r>
            <a:endParaRPr lang="en-US" sz="1600" dirty="0"/>
          </a:p>
          <a:p>
            <a:r>
              <a:rPr lang="en-US" sz="1600" i="1" dirty="0" smtClean="0"/>
              <a:t>.</a:t>
            </a:r>
            <a:endParaRPr lang="en-US" sz="1600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26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11" y="457200"/>
            <a:ext cx="8229600" cy="1066800"/>
          </a:xfrm>
        </p:spPr>
        <p:txBody>
          <a:bodyPr/>
          <a:lstStyle/>
          <a:p>
            <a:r>
              <a:rPr lang="en-US" dirty="0" smtClean="0"/>
              <a:t>Dynamics of Quantal Heating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7351" y="4425340"/>
                <a:ext cx="8415423" cy="10610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𝑗</m:t>
                      </m:r>
                      <m:r>
                        <a:rPr lang="en-US" sz="2400" b="0" i="1" baseline="-25000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𝐸</m:t>
                      </m:r>
                      <m:r>
                        <a:rPr lang="en-US" sz="2400" i="1" baseline="-25000">
                          <a:latin typeface="Cambria Math"/>
                        </a:rPr>
                        <m:t>0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sz="2400" b="0" i="1" baseline="-25000" smtClean="0">
                              <a:latin typeface="Cambria Math"/>
                              <a:ea typeface="Cambria Math"/>
                            </a:rPr>
                            <m:t>𝜖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en-US" sz="2400" b="0" i="1" baseline="-25000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𝜖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sz="2400" i="1" baseline="-2500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sz="2400" b="0" i="1" baseline="-2500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  <m:r>
                                <a:rPr lang="en-US" sz="2400" b="0" i="1" baseline="-2500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  <a:ea typeface="Cambria Math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+1/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  <m:r>
                                <a:rPr lang="en-US" sz="2400" b="0" i="1" baseline="-25000" smtClean="0">
                                  <a:latin typeface="Cambria Math"/>
                                  <a:ea typeface="Cambria Math"/>
                                </a:rPr>
                                <m:t>𝑖𝑛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2400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</m:nary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51" y="4425340"/>
                <a:ext cx="8415423" cy="10610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5" y="2374302"/>
                <a:ext cx="6434744" cy="93262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  <m:sup/>
                          </m:sSub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𝜈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𝜈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𝜖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5" y="2374302"/>
                <a:ext cx="6434744" cy="9326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271662" y="1712264"/>
            <a:ext cx="2971489" cy="694231"/>
            <a:chOff x="1102466" y="3877769"/>
            <a:chExt cx="2555134" cy="694231"/>
          </a:xfrm>
        </p:grpSpPr>
        <p:sp>
          <p:nvSpPr>
            <p:cNvPr id="7" name="Right Brace 6"/>
            <p:cNvSpPr/>
            <p:nvPr/>
          </p:nvSpPr>
          <p:spPr>
            <a:xfrm rot="16200000">
              <a:off x="2290824" y="3205224"/>
              <a:ext cx="304800" cy="2428752"/>
            </a:xfrm>
            <a:prstGeom prst="rightBrace">
              <a:avLst>
                <a:gd name="adj1" fmla="val 74267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02466" y="3877769"/>
              <a:ext cx="2367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Georgia" panose="02040502050405020303" pitchFamily="18" charset="0"/>
                </a:rPr>
                <a:t>Heating (excitation)</a:t>
              </a:r>
              <a:endParaRPr lang="en-US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7352" y="2443281"/>
            <a:ext cx="4449830" cy="1747719"/>
            <a:chOff x="216670" y="4648200"/>
            <a:chExt cx="4449830" cy="1747719"/>
          </a:xfrm>
        </p:grpSpPr>
        <p:grpSp>
          <p:nvGrpSpPr>
            <p:cNvPr id="10" name="Group 9"/>
            <p:cNvGrpSpPr/>
            <p:nvPr/>
          </p:nvGrpSpPr>
          <p:grpSpPr>
            <a:xfrm>
              <a:off x="1163553" y="4648200"/>
              <a:ext cx="381000" cy="1128286"/>
              <a:chOff x="1143000" y="3739662"/>
              <a:chExt cx="381000" cy="112828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143000" y="3739662"/>
                <a:ext cx="381000" cy="396230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3" name="Straight Connector 12"/>
              <p:cNvCxnSpPr>
                <a:stCxn id="12" idx="4"/>
              </p:cNvCxnSpPr>
              <p:nvPr/>
            </p:nvCxnSpPr>
            <p:spPr>
              <a:xfrm>
                <a:off x="1333500" y="4135892"/>
                <a:ext cx="0" cy="73205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216670" y="5749588"/>
              <a:ext cx="44498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eorgia" panose="02040502050405020303" pitchFamily="18" charset="0"/>
                </a:rPr>
                <a:t>Now time dependent &amp; modulated by beating of two sources.</a:t>
              </a:r>
              <a:endParaRPr lang="en-US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43152" y="1712264"/>
            <a:ext cx="2670441" cy="694231"/>
            <a:chOff x="3737824" y="3877770"/>
            <a:chExt cx="2230099" cy="694231"/>
          </a:xfrm>
        </p:grpSpPr>
        <p:sp>
          <p:nvSpPr>
            <p:cNvPr id="15" name="Right Brace 14"/>
            <p:cNvSpPr/>
            <p:nvPr/>
          </p:nvSpPr>
          <p:spPr>
            <a:xfrm rot="16200000">
              <a:off x="4572000" y="3733801"/>
              <a:ext cx="304800" cy="1371600"/>
            </a:xfrm>
            <a:prstGeom prst="rightBrace">
              <a:avLst>
                <a:gd name="adj1" fmla="val 74267"/>
                <a:gd name="adj2" fmla="val 50000"/>
              </a:avLst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37824" y="3877770"/>
              <a:ext cx="2230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Georgia" panose="02040502050405020303" pitchFamily="18" charset="0"/>
                </a:rPr>
                <a:t>Cooling (relaxation)</a:t>
              </a:r>
              <a:endParaRPr lang="en-US" dirty="0">
                <a:latin typeface="Georgia" panose="02040502050405020303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947752" y="2588051"/>
                <a:ext cx="1968872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sz="2400" b="0" i="1" baseline="-25000" smtClean="0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752" y="2588051"/>
                <a:ext cx="1968872" cy="453137"/>
              </a:xfrm>
              <a:prstGeom prst="rect">
                <a:avLst/>
              </a:prstGeom>
              <a:blipFill rotWithShape="1">
                <a:blip r:embed="rId5"/>
                <a:stretch>
                  <a:fillRect l="-929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493448" y="2553010"/>
            <a:ext cx="420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&amp;</a:t>
            </a:r>
            <a:endParaRPr lang="en-US" sz="2800" dirty="0"/>
          </a:p>
        </p:txBody>
      </p:sp>
      <p:sp>
        <p:nvSpPr>
          <p:cNvPr id="19" name="Down Arrow 18"/>
          <p:cNvSpPr/>
          <p:nvPr/>
        </p:nvSpPr>
        <p:spPr>
          <a:xfrm>
            <a:off x="6206849" y="3571567"/>
            <a:ext cx="533400" cy="5028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880738" y="5486400"/>
            <a:ext cx="5368650" cy="941220"/>
            <a:chOff x="209722" y="5026895"/>
            <a:chExt cx="5368650" cy="941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09722" y="5265533"/>
                  <a:ext cx="53686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We measure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1" smtClean="0">
                          <a:latin typeface="Cambria Math"/>
                          <a:ea typeface="Cambria Math"/>
                        </a:rPr>
                        <m:t>ω</m:t>
                      </m:r>
                    </m:oMath>
                  </a14:m>
                  <a:r>
                    <a:rPr lang="en-US" sz="2400" dirty="0" smtClean="0"/>
                    <a:t>-signal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722" y="5265533"/>
                  <a:ext cx="5368650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818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160623" y="5026895"/>
                  <a:ext cx="2249783" cy="941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∝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𝐸</m:t>
                            </m:r>
                            <m:r>
                              <a:rPr lang="en-US" sz="2400" i="1" baseline="-25000">
                                <a:latin typeface="Cambria Math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𝐸</m:t>
                            </m:r>
                            <m:r>
                              <a:rPr lang="en-US" sz="2400" i="1" baseline="-25000"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en-US" sz="2400" i="1" baseline="-2500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  <m:r>
                                  <a:rPr lang="en-US" sz="2400" b="0" i="1" baseline="30000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+1/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  <m:r>
                                  <a:rPr lang="en-US" sz="2400" b="0" i="1" baseline="-25000" smtClean="0">
                                    <a:latin typeface="Cambria Math"/>
                                    <a:ea typeface="Cambria Math"/>
                                  </a:rPr>
                                  <m:t>𝑖𝑛</m:t>
                                </m:r>
                                <m:r>
                                  <a:rPr lang="en-US" sz="2400" b="0" i="1" baseline="30000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0623" y="5026895"/>
                  <a:ext cx="2249783" cy="941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9751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3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313340"/>
      </a:accent1>
      <a:accent2>
        <a:srgbClr val="438086"/>
      </a:accent2>
      <a:accent3>
        <a:srgbClr val="313340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11699</TotalTime>
  <Words>1751</Words>
  <Application>Microsoft Office PowerPoint</Application>
  <PresentationFormat>On-screen Show (4:3)</PresentationFormat>
  <Paragraphs>175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Urban</vt:lpstr>
      <vt:lpstr>Dynamics of Quantal Heating in Electron Systems with Discrete Spectra</vt:lpstr>
      <vt:lpstr>Strong nonlinear responses in 2DEG</vt:lpstr>
      <vt:lpstr> Quantal Heating is effect  of quantum mechanics on Joule Heating</vt:lpstr>
      <vt:lpstr>Quantal Heating is…</vt:lpstr>
      <vt:lpstr>Quantal Heating in the dc-domain</vt:lpstr>
      <vt:lpstr>Why dynamics?</vt:lpstr>
      <vt:lpstr>Samples</vt:lpstr>
      <vt:lpstr>Dynamics of Quantal Heating: Difference Frequency Method</vt:lpstr>
      <vt:lpstr>Dynamics of Quantal Heating</vt:lpstr>
      <vt:lpstr>Magnetic Field Dependence</vt:lpstr>
      <vt:lpstr>Dc Bias Dependence</vt:lpstr>
      <vt:lpstr>Power Dependence</vt:lpstr>
      <vt:lpstr>Dynamics of Quantal Heating</vt:lpstr>
      <vt:lpstr>Dynamics of Quantal Heating</vt:lpstr>
      <vt:lpstr>Dynamics of Quantal Heating</vt:lpstr>
      <vt:lpstr>Comparison of two methods</vt:lpstr>
      <vt:lpstr>Conclusions</vt:lpstr>
      <vt:lpstr>Acknowledgements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Dynamics of quantal heating in system with discrete spectra</dc:title>
  <dc:creator>william mayer</dc:creator>
  <cp:lastModifiedBy>sergey</cp:lastModifiedBy>
  <cp:revision>203</cp:revision>
  <dcterms:created xsi:type="dcterms:W3CDTF">2015-02-20T16:15:08Z</dcterms:created>
  <dcterms:modified xsi:type="dcterms:W3CDTF">2015-05-28T09:06:30Z</dcterms:modified>
</cp:coreProperties>
</file>