
<file path=[Content_Types].xml><?xml version="1.0" encoding="utf-8"?>
<Types xmlns="http://schemas.openxmlformats.org/package/2006/content-types">
  <Override PartName="/ppt/notesSlides/notesSlide24.xml" ContentType="application/vnd.openxmlformats-officedocument.presentationml.notesSlide+xml"/>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notesSlides/notesSlide30.xml" ContentType="application/vnd.openxmlformats-officedocument.presentationml.notesSlide+xml"/>
  <Override PartName="/ppt/slides/slide27.xml" ContentType="application/vnd.openxmlformats-officedocument.presentationml.slide+xml"/>
  <Default Extension="vml" ContentType="application/vnd.openxmlformats-officedocument.vmlDrawing"/>
  <Override PartName="/ppt/notesSlides/notesSlide29.xml" ContentType="application/vnd.openxmlformats-officedocument.presentationml.notesSlide+xml"/>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notesSlides/notesSlide22.xml" ContentType="application/vnd.openxmlformats-officedocument.presentationml.notes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notesSlides/notesSlide28.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34.xml" ContentType="application/vnd.openxmlformats-officedocument.presentationml.notesSlide+xml"/>
  <Override PartName="/ppt/notesSlides/notesSlide4.xml" ContentType="application/vnd.openxmlformats-officedocument.presentationml.notesSlide+xml"/>
  <Override PartName="/ppt/slides/slide41.xml" ContentType="application/vnd.openxmlformats-officedocument.presentationml.slide+xml"/>
  <Override PartName="/ppt/slides/slide24.xml" ContentType="application/vnd.openxmlformats-officedocument.presentationml.slide+xml"/>
  <Override PartName="/ppt/notesSlides/notesSlide10.xml" ContentType="application/vnd.openxmlformats-officedocument.presentationml.notesSlide+xml"/>
  <Override PartName="/ppt/notesSlides/notesSlide26.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notesSlides/notesSlide25.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Default Extension="doc" ContentType="application/msword"/>
  <Override PartName="/ppt/slides/slide46.xml" ContentType="application/vnd.openxmlformats-officedocument.presentationml.slide+xml"/>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9"/>
  </p:notesMasterIdLst>
  <p:sldIdLst>
    <p:sldId id="256" r:id="rId2"/>
    <p:sldId id="257" r:id="rId3"/>
    <p:sldId id="281" r:id="rId4"/>
    <p:sldId id="282" r:id="rId5"/>
    <p:sldId id="283" r:id="rId6"/>
    <p:sldId id="276" r:id="rId7"/>
    <p:sldId id="286" r:id="rId8"/>
    <p:sldId id="306" r:id="rId9"/>
    <p:sldId id="285" r:id="rId10"/>
    <p:sldId id="290" r:id="rId11"/>
    <p:sldId id="291" r:id="rId12"/>
    <p:sldId id="287" r:id="rId13"/>
    <p:sldId id="288" r:id="rId14"/>
    <p:sldId id="289" r:id="rId15"/>
    <p:sldId id="293" r:id="rId16"/>
    <p:sldId id="294" r:id="rId17"/>
    <p:sldId id="295" r:id="rId18"/>
    <p:sldId id="296" r:id="rId19"/>
    <p:sldId id="297" r:id="rId20"/>
    <p:sldId id="298" r:id="rId21"/>
    <p:sldId id="277" r:id="rId22"/>
    <p:sldId id="258" r:id="rId23"/>
    <p:sldId id="259" r:id="rId24"/>
    <p:sldId id="260" r:id="rId25"/>
    <p:sldId id="266" r:id="rId26"/>
    <p:sldId id="272" r:id="rId27"/>
    <p:sldId id="275" r:id="rId28"/>
    <p:sldId id="274" r:id="rId29"/>
    <p:sldId id="267" r:id="rId30"/>
    <p:sldId id="268" r:id="rId31"/>
    <p:sldId id="261" r:id="rId32"/>
    <p:sldId id="262" r:id="rId33"/>
    <p:sldId id="269" r:id="rId34"/>
    <p:sldId id="270" r:id="rId35"/>
    <p:sldId id="263" r:id="rId36"/>
    <p:sldId id="299" r:id="rId37"/>
    <p:sldId id="301" r:id="rId38"/>
    <p:sldId id="300" r:id="rId39"/>
    <p:sldId id="264" r:id="rId40"/>
    <p:sldId id="265" r:id="rId41"/>
    <p:sldId id="292" r:id="rId42"/>
    <p:sldId id="302" r:id="rId43"/>
    <p:sldId id="303" r:id="rId44"/>
    <p:sldId id="304" r:id="rId45"/>
    <p:sldId id="305" r:id="rId46"/>
    <p:sldId id="307" r:id="rId47"/>
    <p:sldId id="271"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117" d="100"/>
          <a:sy n="117" d="100"/>
        </p:scale>
        <p:origin x="-64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3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A798A3-E08A-274C-8581-169B9E8D3DEA}" type="datetimeFigureOut">
              <a:rPr lang="en-US" smtClean="0"/>
              <a:pPr/>
              <a:t>9/21/16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0AFA45-1A29-4F4B-AFB0-7C294341201A}"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349288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www.nasa.gov/mission_pages/kepler/multimedia/images/kepler10_3.html%23.U0ICjbRjDHg"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www.nasa.gov/mission_pages/kepler/multimedia/images/kepler10_3.html%23.U0ICjbRjDHg"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5DFA0F-56C7-A14F-B3EF-E52DD18D1354}" type="slidenum">
              <a:rPr lang="en-US" sz="1200"/>
              <a:pPr/>
              <a:t>3</a:t>
            </a:fld>
            <a:endParaRPr lang="en-US" sz="1200"/>
          </a:p>
        </p:txBody>
      </p:sp>
      <p:sp>
        <p:nvSpPr>
          <p:cNvPr id="17410" name="Rectangle 2"/>
          <p:cNvSpPr>
            <a:spLocks noGrp="1" noRot="1" noChangeAspect="1" noChangeArrowheads="1" noTextEdit="1"/>
          </p:cNvSpPr>
          <p:nvPr>
            <p:ph type="sldImg"/>
          </p:nvPr>
        </p:nvSpPr>
        <p:spPr>
          <a:solidFill>
            <a:srgbClr val="FFFFFF"/>
          </a:solidFill>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2969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DFFFB9-A45D-6F48-9FC9-FC5730A01590}" type="slidenum">
              <a:rPr lang="en-US" sz="1200"/>
              <a:pPr/>
              <a:t>14</a:t>
            </a:fld>
            <a:endParaRPr lang="en-US" sz="1200"/>
          </a:p>
        </p:txBody>
      </p:sp>
      <p:sp>
        <p:nvSpPr>
          <p:cNvPr id="7475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FD3DD98A-A820-F34F-B5EA-DE3482B38278}" type="slidenum">
              <a:rPr lang="en-US" sz="1200"/>
              <a:pPr algn="r"/>
              <a:t>14</a:t>
            </a:fld>
            <a:endParaRPr lang="en-US" sz="1200"/>
          </a:p>
        </p:txBody>
      </p:sp>
      <p:sp>
        <p:nvSpPr>
          <p:cNvPr id="84995" name="Rectangle 1026"/>
          <p:cNvSpPr>
            <a:spLocks noGrp="1" noRot="1" noChangeAspect="1" noChangeArrowheads="1" noTextEdit="1"/>
          </p:cNvSpPr>
          <p:nvPr>
            <p:ph type="sldImg"/>
          </p:nvPr>
        </p:nvSpPr>
        <p:spPr>
          <a:solidFill>
            <a:srgbClr val="FFFFFF"/>
          </a:solidFill>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74756" name="Rectangle 1027"/>
          <p:cNvSpPr>
            <a:spLocks noGrp="1" noChangeArrowheads="1"/>
          </p:cNvSpPr>
          <p:nvPr>
            <p:ph type="body" idx="1"/>
          </p:nvPr>
        </p:nvSpPr>
        <p:spPr>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E232BF-DBC1-FF4D-9945-4DA1E1D4DC7F}" type="slidenum">
              <a:rPr lang="en-US" sz="1200"/>
              <a:pPr/>
              <a:t>15</a:t>
            </a:fld>
            <a:endParaRPr lang="en-US" sz="1200"/>
          </a:p>
        </p:txBody>
      </p:sp>
      <p:sp>
        <p:nvSpPr>
          <p:cNvPr id="124930" name="Rectangle 2"/>
          <p:cNvSpPr>
            <a:spLocks noGrp="1" noRot="1" noChangeAspect="1" noChangeArrowheads="1" noTextEdit="1"/>
          </p:cNvSpPr>
          <p:nvPr>
            <p:ph type="sldImg"/>
          </p:nvPr>
        </p:nvSpPr>
        <p:spPr>
          <a:solidFill>
            <a:srgbClr val="FFFFFF"/>
          </a:solidFill>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80899" name="Rectangle 3"/>
          <p:cNvSpPr>
            <a:spLocks noGrp="1" noChangeArrowheads="1"/>
          </p:cNvSpPr>
          <p:nvPr>
            <p:ph type="body" idx="1"/>
          </p:nvPr>
        </p:nvSpPr>
        <p:spPr>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F3DA6E-1D77-2449-AF09-6EFC9723D07E}" type="slidenum">
              <a:rPr lang="en-US" sz="1200"/>
              <a:pPr/>
              <a:t>17</a:t>
            </a:fld>
            <a:endParaRPr lang="en-US" sz="1200"/>
          </a:p>
        </p:txBody>
      </p:sp>
      <p:sp>
        <p:nvSpPr>
          <p:cNvPr id="131074" name="Rectangle 2"/>
          <p:cNvSpPr>
            <a:spLocks noGrp="1" noRot="1" noChangeAspect="1" noChangeArrowheads="1" noTextEdit="1"/>
          </p:cNvSpPr>
          <p:nvPr>
            <p:ph type="sldImg"/>
          </p:nvPr>
        </p:nvSpPr>
        <p:spPr>
          <a:solidFill>
            <a:srgbClr val="FFFFFF"/>
          </a:solidFill>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86019" name="Rectangle 3"/>
          <p:cNvSpPr>
            <a:spLocks noGrp="1" noChangeArrowheads="1"/>
          </p:cNvSpPr>
          <p:nvPr>
            <p:ph type="body" idx="1"/>
          </p:nvPr>
        </p:nvSpPr>
        <p:spPr>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C2F469-0814-3843-8818-B39792F1A45D}" type="slidenum">
              <a:rPr lang="en-US" sz="1200"/>
              <a:pPr/>
              <a:t>18</a:t>
            </a:fld>
            <a:endParaRPr lang="en-US" sz="1200"/>
          </a:p>
        </p:txBody>
      </p:sp>
      <p:sp>
        <p:nvSpPr>
          <p:cNvPr id="137218" name="Rectangle 2"/>
          <p:cNvSpPr>
            <a:spLocks noGrp="1" noRot="1" noChangeAspect="1" noChangeArrowheads="1" noTextEdit="1"/>
          </p:cNvSpPr>
          <p:nvPr>
            <p:ph type="sldImg"/>
          </p:nvPr>
        </p:nvSpPr>
        <p:spPr>
          <a:solidFill>
            <a:srgbClr val="FFFFFF"/>
          </a:solidFill>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88067" name="Rectangle 3"/>
          <p:cNvSpPr>
            <a:spLocks noGrp="1" noChangeArrowheads="1"/>
          </p:cNvSpPr>
          <p:nvPr>
            <p:ph type="body" idx="1"/>
          </p:nvPr>
        </p:nvSpPr>
        <p:spPr>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63F210-3717-5F4A-B8AA-0B7AFFC58A34}" type="slidenum">
              <a:rPr lang="en-US" sz="1200"/>
              <a:pPr/>
              <a:t>19</a:t>
            </a:fld>
            <a:endParaRPr lang="en-US" sz="1200"/>
          </a:p>
        </p:txBody>
      </p:sp>
      <p:sp>
        <p:nvSpPr>
          <p:cNvPr id="147458" name="Rectangle 2"/>
          <p:cNvSpPr>
            <a:spLocks noGrp="1" noRot="1" noChangeAspect="1" noChangeArrowheads="1" noTextEdit="1"/>
          </p:cNvSpPr>
          <p:nvPr>
            <p:ph type="sldImg"/>
          </p:nvPr>
        </p:nvSpPr>
        <p:spPr>
          <a:solidFill>
            <a:srgbClr val="FFFFFF"/>
          </a:solidFill>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91139" name="Rectangle 3"/>
          <p:cNvSpPr>
            <a:spLocks noGrp="1" noChangeArrowheads="1"/>
          </p:cNvSpPr>
          <p:nvPr>
            <p:ph type="body" idx="1"/>
          </p:nvPr>
        </p:nvSpPr>
        <p:spPr>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947658-2130-494A-AAF7-7D8563A052DE}" type="slidenum">
              <a:rPr lang="en-US" sz="1200"/>
              <a:pPr/>
              <a:t>20</a:t>
            </a:fld>
            <a:endParaRPr lang="en-US" sz="1200"/>
          </a:p>
        </p:txBody>
      </p:sp>
      <p:sp>
        <p:nvSpPr>
          <p:cNvPr id="153602" name="Rectangle 2"/>
          <p:cNvSpPr>
            <a:spLocks noGrp="1" noRot="1" noChangeAspect="1" noChangeArrowheads="1" noTextEdit="1"/>
          </p:cNvSpPr>
          <p:nvPr>
            <p:ph type="sldImg"/>
          </p:nvPr>
        </p:nvSpPr>
        <p:spPr>
          <a:solidFill>
            <a:srgbClr val="FFFFFF"/>
          </a:solidFill>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97283" name="Rectangle 3"/>
          <p:cNvSpPr>
            <a:spLocks noGrp="1" noChangeArrowheads="1"/>
          </p:cNvSpPr>
          <p:nvPr>
            <p:ph type="body" idx="1"/>
          </p:nvPr>
        </p:nvSpPr>
        <p:spPr>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9AE0F7-EB1C-E548-A92B-C2EBF4F669E5}" type="slidenum">
              <a:rPr lang="en-US" sz="1200"/>
              <a:pPr/>
              <a:t>21</a:t>
            </a:fld>
            <a:endParaRPr lang="en-US" sz="1200"/>
          </a:p>
        </p:txBody>
      </p:sp>
      <p:sp>
        <p:nvSpPr>
          <p:cNvPr id="211970"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3005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726238-CCBF-5046-B3A3-EC208B2B6735}" type="slidenum">
              <a:rPr lang="en-US" sz="1200"/>
              <a:pPr/>
              <a:t>22</a:t>
            </a:fld>
            <a:endParaRPr lang="en-US" sz="1200"/>
          </a:p>
        </p:txBody>
      </p:sp>
      <p:sp>
        <p:nvSpPr>
          <p:cNvPr id="207874"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0137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347AE05-7EFB-FD43-82BC-A3CF2662C613}" type="slidenum">
              <a:rPr lang="en-US" sz="1200"/>
              <a:pPr/>
              <a:t>23</a:t>
            </a:fld>
            <a:endParaRPr lang="en-US" sz="1200"/>
          </a:p>
        </p:txBody>
      </p:sp>
      <p:sp>
        <p:nvSpPr>
          <p:cNvPr id="208898"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0342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5474" name="Notes Placeholder 2"/>
          <p:cNvSpPr>
            <a:spLocks noGrp="1"/>
          </p:cNvSpPr>
          <p:nvPr>
            <p:ph type="body" idx="1"/>
          </p:nvPr>
        </p:nvSpPr>
        <p:spPr>
          <a:noFill/>
        </p:spPr>
        <p:txBody>
          <a:bodyPr/>
          <a:lstStyle/>
          <a:p>
            <a:r>
              <a:rPr lang="en-US"/>
              <a:t>The planet orbits are extremely close, an average period ratio of only 1.173. Their semi-major axes differ by just 1.3% of an AU. </a:t>
            </a:r>
          </a:p>
          <a:p>
            <a:endParaRPr lang="en-US"/>
          </a:p>
        </p:txBody>
      </p:sp>
      <p:sp>
        <p:nvSpPr>
          <p:cNvPr id="105475"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D399F2-B237-4C47-A27B-497CAE727438}" type="slidenum">
              <a:rPr lang="en-US" sz="1200"/>
              <a:pPr/>
              <a:t>24</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EEF7A9-C5F4-DD43-BF09-ED446D19897E}" type="slidenum">
              <a:rPr lang="en-US" sz="1200"/>
              <a:pPr/>
              <a:t>4</a:t>
            </a:fld>
            <a:endParaRPr lang="en-US" sz="1200"/>
          </a:p>
        </p:txBody>
      </p:sp>
      <p:sp>
        <p:nvSpPr>
          <p:cNvPr id="3686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79829B5D-BB3A-E14A-B679-6C13620C425C}" type="slidenum">
              <a:rPr lang="en-US" sz="1200"/>
              <a:pPr algn="r"/>
              <a:t>4</a:t>
            </a:fld>
            <a:endParaRPr lang="en-US" sz="1200"/>
          </a:p>
        </p:txBody>
      </p:sp>
      <p:sp>
        <p:nvSpPr>
          <p:cNvPr id="52227" name="Rectangle 2"/>
          <p:cNvSpPr>
            <a:spLocks noGrp="1" noRot="1" noChangeAspect="1" noChangeArrowheads="1" noTextEdit="1"/>
          </p:cNvSpPr>
          <p:nvPr>
            <p:ph type="sldImg"/>
          </p:nvPr>
        </p:nvSpPr>
        <p:spPr>
          <a:solidFill>
            <a:srgbClr val="FFFFFF"/>
          </a:solidFill>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36868" name="Rectangle 3"/>
          <p:cNvSpPr>
            <a:spLocks noGrp="1" noChangeArrowheads="1"/>
          </p:cNvSpPr>
          <p:nvPr>
            <p:ph type="body" idx="1"/>
          </p:nvPr>
        </p:nvSpPr>
        <p:spPr>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 Structure of the phase space near the Kepler-36 initial conditions. Red indicates the span of the long-lived trajectories on this plane and blue the entire sample. Black points correspond to trajectories that do not fit the data. Green lines indicate the nominal location of the 23:27 and 34:39 MMR. Only </a:t>
            </a:r>
            <a:r>
              <a:rPr lang="en-US" sz="1200" i="1" kern="1200" dirty="0" err="1" smtClean="0">
                <a:solidFill>
                  <a:schemeClr val="tx1"/>
                </a:solidFill>
                <a:latin typeface="+mn-lt"/>
                <a:ea typeface="+mn-ea"/>
                <a:cs typeface="+mn-cs"/>
              </a:rPr>
              <a:t>ab</a:t>
            </a:r>
            <a:r>
              <a:rPr lang="en-US" sz="1200" i="0" kern="1200" dirty="0" smtClean="0">
                <a:solidFill>
                  <a:schemeClr val="tx1"/>
                </a:solidFill>
                <a:latin typeface="+mn-lt"/>
                <a:ea typeface="+mn-ea"/>
                <a:cs typeface="+mn-cs"/>
              </a:rPr>
              <a:t> varies within each panel. Top: (</a:t>
            </a:r>
            <a:r>
              <a:rPr lang="en-US" sz="1200" i="1" kern="1200" dirty="0" err="1" smtClean="0">
                <a:solidFill>
                  <a:schemeClr val="tx1"/>
                </a:solidFill>
                <a:latin typeface="+mn-lt"/>
                <a:ea typeface="+mn-ea"/>
                <a:cs typeface="+mn-cs"/>
              </a:rPr>
              <a:t>eb</a:t>
            </a:r>
            <a:r>
              <a:rPr lang="en-US" sz="1200" i="0"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ec</a:t>
            </a:r>
            <a:r>
              <a:rPr lang="en-US" sz="1200" i="0" kern="1200" dirty="0" smtClean="0">
                <a:solidFill>
                  <a:schemeClr val="tx1"/>
                </a:solidFill>
                <a:latin typeface="+mn-lt"/>
                <a:ea typeface="+mn-ea"/>
                <a:cs typeface="+mn-cs"/>
              </a:rPr>
              <a:t>) ~ (0.02, 0.0). Middle: (</a:t>
            </a:r>
            <a:r>
              <a:rPr lang="en-US" sz="1200" i="1" kern="1200" dirty="0" err="1" smtClean="0">
                <a:solidFill>
                  <a:schemeClr val="tx1"/>
                </a:solidFill>
                <a:latin typeface="+mn-lt"/>
                <a:ea typeface="+mn-ea"/>
                <a:cs typeface="+mn-cs"/>
              </a:rPr>
              <a:t>eb</a:t>
            </a:r>
            <a:r>
              <a:rPr lang="en-US" sz="1200" i="0"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ec</a:t>
            </a:r>
            <a:r>
              <a:rPr lang="en-US" sz="1200" i="0" kern="1200" dirty="0" smtClean="0">
                <a:solidFill>
                  <a:schemeClr val="tx1"/>
                </a:solidFill>
                <a:latin typeface="+mn-lt"/>
                <a:ea typeface="+mn-ea"/>
                <a:cs typeface="+mn-cs"/>
              </a:rPr>
              <a:t>) ~ (0.021, 0.006). Bottom: (</a:t>
            </a:r>
            <a:r>
              <a:rPr lang="en-US" sz="1200" i="1" kern="1200" dirty="0" err="1" smtClean="0">
                <a:solidFill>
                  <a:schemeClr val="tx1"/>
                </a:solidFill>
                <a:latin typeface="+mn-lt"/>
                <a:ea typeface="+mn-ea"/>
                <a:cs typeface="+mn-cs"/>
              </a:rPr>
              <a:t>eb</a:t>
            </a:r>
            <a:r>
              <a:rPr lang="en-US" sz="1200" i="0"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ec</a:t>
            </a:r>
            <a:r>
              <a:rPr lang="en-US" sz="1200" i="0" kern="1200" dirty="0" smtClean="0">
                <a:solidFill>
                  <a:schemeClr val="tx1"/>
                </a:solidFill>
                <a:latin typeface="+mn-lt"/>
                <a:ea typeface="+mn-ea"/>
                <a:cs typeface="+mn-cs"/>
              </a:rPr>
              <a:t>) ~ (0.036, 0.0).</a:t>
            </a:r>
            <a:endParaRPr lang="en-US" dirty="0"/>
          </a:p>
        </p:txBody>
      </p:sp>
      <p:sp>
        <p:nvSpPr>
          <p:cNvPr id="4" name="Slide Number Placeholder 3"/>
          <p:cNvSpPr>
            <a:spLocks noGrp="1"/>
          </p:cNvSpPr>
          <p:nvPr>
            <p:ph type="sldNum" sz="quarter" idx="10"/>
          </p:nvPr>
        </p:nvSpPr>
        <p:spPr/>
        <p:txBody>
          <a:bodyPr/>
          <a:lstStyle/>
          <a:p>
            <a:fld id="{000AFA45-1A29-4F4B-AFB0-7C294341201A}" type="slidenum">
              <a:rPr lang="en-US" smtClean="0"/>
              <a:pPr/>
              <a:t>26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63114860"/>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 Relationship between Hill and Lagrange stability. Upper trio of plots: the region of orbital element space where orbits can be long-lived. Lagrange unstable orbits are shown in red, orbits that have not undergone Lagrange stability in 2.5 × 109 days are in black. Lower trio of plots: grouping initial conditions based on their values of </a:t>
            </a:r>
            <a:r>
              <a:rPr lang="en-US" sz="1200" i="1" kern="1200" dirty="0" err="1" smtClean="0">
                <a:solidFill>
                  <a:schemeClr val="tx1"/>
                </a:solidFill>
                <a:latin typeface="+mn-lt"/>
                <a:ea typeface="+mn-ea"/>
                <a:cs typeface="+mn-cs"/>
              </a:rPr>
              <a:t>dL</a:t>
            </a:r>
            <a:r>
              <a:rPr lang="en-US" sz="1200" i="0" kern="1200" dirty="0" smtClean="0">
                <a:solidFill>
                  <a:schemeClr val="tx1"/>
                </a:solidFill>
                <a:latin typeface="+mn-lt"/>
                <a:ea typeface="+mn-ea"/>
                <a:cs typeface="+mn-cs"/>
              </a:rPr>
              <a:t> reveals the Lagrange long-lived core.</a:t>
            </a:r>
          </a:p>
        </p:txBody>
      </p:sp>
      <p:sp>
        <p:nvSpPr>
          <p:cNvPr id="4" name="Slide Number Placeholder 3"/>
          <p:cNvSpPr>
            <a:spLocks noGrp="1"/>
          </p:cNvSpPr>
          <p:nvPr>
            <p:ph type="sldNum" sz="quarter" idx="10"/>
          </p:nvPr>
        </p:nvSpPr>
        <p:spPr/>
        <p:txBody>
          <a:bodyPr/>
          <a:lstStyle/>
          <a:p>
            <a:fld id="{000AFA45-1A29-4F4B-AFB0-7C294341201A}" type="slidenum">
              <a:rPr lang="en-US" smtClean="0"/>
              <a:pPr/>
              <a:t>27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63114860"/>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Period ratio and eccentricity evolution (</a:t>
            </a:r>
            <a:r>
              <a:rPr lang="en-US" sz="1200" i="1" kern="1200" dirty="0" err="1" smtClean="0">
                <a:solidFill>
                  <a:schemeClr val="tx1"/>
                </a:solidFill>
                <a:latin typeface="+mn-lt"/>
                <a:ea typeface="+mn-ea"/>
                <a:cs typeface="+mn-cs"/>
              </a:rPr>
              <a:t>eb</a:t>
            </a:r>
            <a:r>
              <a:rPr lang="en-US" sz="1200" i="0" kern="1200" dirty="0" smtClean="0">
                <a:solidFill>
                  <a:schemeClr val="tx1"/>
                </a:solidFill>
                <a:latin typeface="+mn-lt"/>
                <a:ea typeface="+mn-ea"/>
                <a:cs typeface="+mn-cs"/>
              </a:rPr>
              <a:t> in black, </a:t>
            </a:r>
            <a:r>
              <a:rPr lang="en-US" sz="1200" i="1" kern="1200" dirty="0" err="1" smtClean="0">
                <a:solidFill>
                  <a:schemeClr val="tx1"/>
                </a:solidFill>
                <a:latin typeface="+mn-lt"/>
                <a:ea typeface="+mn-ea"/>
                <a:cs typeface="+mn-cs"/>
              </a:rPr>
              <a:t>ec</a:t>
            </a:r>
            <a:r>
              <a:rPr lang="en-US" sz="1200" i="0" kern="1200" dirty="0" smtClean="0">
                <a:solidFill>
                  <a:schemeClr val="tx1"/>
                </a:solidFill>
                <a:latin typeface="+mn-lt"/>
                <a:ea typeface="+mn-ea"/>
                <a:cs typeface="+mn-cs"/>
              </a:rPr>
              <a:t> in red) for a Lagrange unstable orbit. When the orbit begins to change qualitatively in an erratic way, the slope of log (</a:t>
            </a:r>
            <a:r>
              <a:rPr lang="en-US" sz="1200" i="1" kern="1200" dirty="0" smtClean="0">
                <a:solidFill>
                  <a:schemeClr val="tx1"/>
                </a:solidFill>
                <a:latin typeface="+mn-lt"/>
                <a:ea typeface="+mn-ea"/>
                <a:cs typeface="+mn-cs"/>
              </a:rPr>
              <a:t>d</a:t>
            </a:r>
            <a:r>
              <a:rPr lang="en-US" sz="1200" i="0" kern="1200" dirty="0" smtClean="0">
                <a:solidFill>
                  <a:schemeClr val="tx1"/>
                </a:solidFill>
                <a:latin typeface="+mn-lt"/>
                <a:ea typeface="+mn-ea"/>
                <a:cs typeface="+mn-cs"/>
              </a:rPr>
              <a:t>) changes, indicating a change in the estimated </a:t>
            </a:r>
            <a:r>
              <a:rPr lang="en-US" sz="1200" i="0" kern="1200" dirty="0" err="1" smtClean="0">
                <a:solidFill>
                  <a:schemeClr val="tx1"/>
                </a:solidFill>
                <a:latin typeface="+mn-lt"/>
                <a:ea typeface="+mn-ea"/>
                <a:cs typeface="+mn-cs"/>
              </a:rPr>
              <a:t>Lyapunov</a:t>
            </a:r>
            <a:r>
              <a:rPr lang="en-US" sz="1200" i="0" kern="1200" dirty="0" smtClean="0">
                <a:solidFill>
                  <a:schemeClr val="tx1"/>
                </a:solidFill>
                <a:latin typeface="+mn-lt"/>
                <a:ea typeface="+mn-ea"/>
                <a:cs typeface="+mn-cs"/>
              </a:rPr>
              <a:t> time. log (</a:t>
            </a:r>
            <a:r>
              <a:rPr lang="en-US" sz="1200" i="1" kern="1200" dirty="0" smtClean="0">
                <a:solidFill>
                  <a:schemeClr val="tx1"/>
                </a:solidFill>
                <a:latin typeface="+mn-lt"/>
                <a:ea typeface="+mn-ea"/>
                <a:cs typeface="+mn-cs"/>
              </a:rPr>
              <a:t>d</a:t>
            </a:r>
            <a:r>
              <a:rPr lang="en-US" sz="1200" i="0" kern="1200" dirty="0" smtClean="0">
                <a:solidFill>
                  <a:schemeClr val="tx1"/>
                </a:solidFill>
                <a:latin typeface="+mn-lt"/>
                <a:ea typeface="+mn-ea"/>
                <a:cs typeface="+mn-cs"/>
              </a:rPr>
              <a:t>) is the natural logarithm of the magnitude of the perturbation of the trajectory, as defined in Equation (1).</a:t>
            </a:r>
            <a:endParaRPr lang="en-US" dirty="0"/>
          </a:p>
        </p:txBody>
      </p:sp>
      <p:sp>
        <p:nvSpPr>
          <p:cNvPr id="4" name="Slide Number Placeholder 3"/>
          <p:cNvSpPr>
            <a:spLocks noGrp="1"/>
          </p:cNvSpPr>
          <p:nvPr>
            <p:ph type="sldNum" sz="quarter" idx="10"/>
          </p:nvPr>
        </p:nvSpPr>
        <p:spPr/>
        <p:txBody>
          <a:bodyPr/>
          <a:lstStyle/>
          <a:p>
            <a:fld id="{000AFA45-1A29-4F4B-AFB0-7C294341201A}" type="slidenum">
              <a:rPr lang="en-US" smtClean="0"/>
              <a:pPr/>
              <a:t>28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30710381"/>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distribution of the stability parameter h − </a:t>
            </a:r>
            <a:r>
              <a:rPr lang="en-US" sz="1200" kern="1200" dirty="0" err="1" smtClean="0">
                <a:solidFill>
                  <a:schemeClr val="tx1"/>
                </a:solidFill>
                <a:effectLst/>
                <a:latin typeface="+mn-lt"/>
                <a:ea typeface="+mn-ea"/>
                <a:cs typeface="+mn-cs"/>
              </a:rPr>
              <a:t>hcrit</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dL</a:t>
            </a:r>
            <a:r>
              <a:rPr lang="en-US" sz="1200" kern="1200" dirty="0" smtClean="0">
                <a:solidFill>
                  <a:schemeClr val="tx1"/>
                </a:solidFill>
                <a:effectLst/>
                <a:latin typeface="+mn-lt"/>
                <a:ea typeface="+mn-ea"/>
                <a:cs typeface="+mn-cs"/>
              </a:rPr>
              <a:t> for the ensemble of initial conditions studied, generated using only 10 quarters of data (in red) and generated using 14 quarters of data (in black). The distribution has shifted towards larger values of </a:t>
            </a:r>
            <a:r>
              <a:rPr lang="en-US" sz="1200" kern="1200" dirty="0" err="1" smtClean="0">
                <a:solidFill>
                  <a:schemeClr val="tx1"/>
                </a:solidFill>
                <a:effectLst/>
                <a:latin typeface="+mn-lt"/>
                <a:ea typeface="+mn-ea"/>
                <a:cs typeface="+mn-cs"/>
              </a:rPr>
              <a:t>dL</a:t>
            </a:r>
            <a:r>
              <a:rPr lang="en-US" sz="1200" kern="120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B019914D-82D7-3346-8DBC-1F3BDC6AA7CE}" type="slidenum">
              <a:rPr lang="en-US" smtClean="0"/>
              <a:pPr/>
              <a:t>29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95767222"/>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distribution of the stability parameter h − </a:t>
            </a:r>
            <a:r>
              <a:rPr lang="en-US" sz="1200" kern="1200" dirty="0" err="1" smtClean="0">
                <a:solidFill>
                  <a:schemeClr val="tx1"/>
                </a:solidFill>
                <a:effectLst/>
                <a:latin typeface="+mn-lt"/>
                <a:ea typeface="+mn-ea"/>
                <a:cs typeface="+mn-cs"/>
              </a:rPr>
              <a:t>hcrit</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dL</a:t>
            </a:r>
            <a:r>
              <a:rPr lang="en-US" sz="1200" kern="1200" dirty="0" smtClean="0">
                <a:solidFill>
                  <a:schemeClr val="tx1"/>
                </a:solidFill>
                <a:effectLst/>
                <a:latin typeface="+mn-lt"/>
                <a:ea typeface="+mn-ea"/>
                <a:cs typeface="+mn-cs"/>
              </a:rPr>
              <a:t> for the ensemble of initial conditions studied (in black), for those comprising the long-lived core (Set A, in red) and for those comprising all long-lived trajectories on 5 × 109 day timescales (set B, in blue). </a:t>
            </a:r>
            <a:endParaRPr lang="en-US" dirty="0" smtClean="0"/>
          </a:p>
          <a:p>
            <a:endParaRPr lang="en-US" dirty="0"/>
          </a:p>
        </p:txBody>
      </p:sp>
      <p:sp>
        <p:nvSpPr>
          <p:cNvPr id="4" name="Slide Number Placeholder 3"/>
          <p:cNvSpPr>
            <a:spLocks noGrp="1"/>
          </p:cNvSpPr>
          <p:nvPr>
            <p:ph type="sldNum" sz="quarter" idx="10"/>
          </p:nvPr>
        </p:nvSpPr>
        <p:spPr/>
        <p:txBody>
          <a:bodyPr/>
          <a:lstStyle/>
          <a:p>
            <a:fld id="{B019914D-82D7-3346-8DBC-1F3BDC6AA7CE}" type="slidenum">
              <a:rPr lang="en-US" smtClean="0"/>
              <a:pPr/>
              <a:t>30</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95767222"/>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7522" name="Notes Placeholder 2"/>
          <p:cNvSpPr>
            <a:spLocks noGrp="1"/>
          </p:cNvSpPr>
          <p:nvPr>
            <p:ph type="body" idx="1"/>
          </p:nvPr>
        </p:nvSpPr>
        <p:spPr>
          <a:noFill/>
        </p:spPr>
        <p:txBody>
          <a:bodyPr/>
          <a:lstStyle/>
          <a:p>
            <a:r>
              <a:rPr lang="en-US"/>
              <a:t>In the end, K36b’s mass is measured within 4.2%, and the radius is measured within 1.8%.</a:t>
            </a:r>
          </a:p>
          <a:p>
            <a:r>
              <a:rPr lang="en-US"/>
              <a:t>Showing M-R diagram with K36 planet properties in red. </a:t>
            </a:r>
          </a:p>
          <a:p>
            <a:r>
              <a:rPr lang="en-US"/>
              <a:t>Already by eye, one can see that K36b is consistent with and Earth-like composition, while K 36c requires an envelope of light gases.</a:t>
            </a:r>
          </a:p>
          <a:p>
            <a:r>
              <a:rPr lang="en-US"/>
              <a:t>Also want to highlight that the masses and radii are correlated (due to the fact that asteroseismology constrains the stellar density very well). </a:t>
            </a:r>
          </a:p>
          <a:p>
            <a:r>
              <a:rPr lang="en-US"/>
              <a:t>These correlations help the composition retrieval for K36b since the, since long axis of the error ellipse roughly lines up along the isocomposition curves for rocky bodies. Doesn’t help Kepler-36c, since the M-R curves for planets with H-rich envelopes of nearly flat in this regime. </a:t>
            </a:r>
          </a:p>
          <a:p>
            <a:endParaRPr lang="en-US"/>
          </a:p>
          <a:p>
            <a:r>
              <a:rPr lang="en-US"/>
              <a:t>Kepler-93</a:t>
            </a:r>
          </a:p>
          <a:p>
            <a:endParaRPr lang="en-US"/>
          </a:p>
        </p:txBody>
      </p:sp>
      <p:sp>
        <p:nvSpPr>
          <p:cNvPr id="107523"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A163BF-35AF-7544-A2C0-B1E832038410}" type="slidenum">
              <a:rPr lang="en-US" sz="1200"/>
              <a:pPr/>
              <a:t>31</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9570" name="Notes Placeholder 2"/>
          <p:cNvSpPr>
            <a:spLocks noGrp="1"/>
          </p:cNvSpPr>
          <p:nvPr>
            <p:ph type="body" idx="1"/>
          </p:nvPr>
        </p:nvSpPr>
        <p:spPr>
          <a:noFill/>
        </p:spPr>
        <p:txBody>
          <a:bodyPr/>
          <a:lstStyle/>
          <a:p>
            <a:endParaRPr lang="en-US"/>
          </a:p>
        </p:txBody>
      </p:sp>
      <p:sp>
        <p:nvSpPr>
          <p:cNvPr id="109571"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7ABAD0B-3E07-F446-8CF9-EAFFBDA9451E}" type="slidenum">
              <a:rPr lang="en-US" sz="1200"/>
              <a:pPr/>
              <a:t>32</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Composition constraints shown</a:t>
            </a:r>
            <a:r>
              <a:rPr lang="en-US" sz="1200" kern="1200" baseline="0" dirty="0" smtClean="0">
                <a:solidFill>
                  <a:schemeClr val="tx1"/>
                </a:solidFill>
                <a:effectLst/>
                <a:latin typeface="+mn-lt"/>
                <a:ea typeface="+mn-ea"/>
                <a:cs typeface="+mn-cs"/>
              </a:rPr>
              <a:t> for the long-lived core of ICs. Earth-like heavy element interior composition assumed.</a:t>
            </a:r>
            <a:endParaRPr lang="en-US" dirty="0" smtClean="0"/>
          </a:p>
          <a:p>
            <a:endParaRPr lang="en-US" dirty="0"/>
          </a:p>
        </p:txBody>
      </p:sp>
      <p:sp>
        <p:nvSpPr>
          <p:cNvPr id="4" name="Slide Number Placeholder 3"/>
          <p:cNvSpPr>
            <a:spLocks noGrp="1"/>
          </p:cNvSpPr>
          <p:nvPr>
            <p:ph type="sldNum" sz="quarter" idx="10"/>
          </p:nvPr>
        </p:nvSpPr>
        <p:spPr/>
        <p:txBody>
          <a:bodyPr/>
          <a:lstStyle/>
          <a:p>
            <a:fld id="{B019914D-82D7-3346-8DBC-1F3BDC6AA7CE}" type="slidenum">
              <a:rPr lang="en-US" smtClean="0"/>
              <a:pPr/>
              <a:t>33</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39422898"/>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Graphic from:</a:t>
            </a:r>
            <a:r>
              <a:rPr lang="en-US" baseline="0" dirty="0" smtClean="0"/>
              <a:t> http://</a:t>
            </a:r>
            <a:r>
              <a:rPr lang="en-US" baseline="0" dirty="0" err="1" smtClean="0"/>
              <a:t>www.space.com</a:t>
            </a:r>
            <a:r>
              <a:rPr lang="en-US" baseline="0" dirty="0" smtClean="0"/>
              <a:t>/16246-alien-planets-night-sky-kepler-36-infographic.html</a:t>
            </a:r>
          </a:p>
          <a:p>
            <a:endParaRPr lang="en-US" dirty="0"/>
          </a:p>
        </p:txBody>
      </p:sp>
      <p:sp>
        <p:nvSpPr>
          <p:cNvPr id="4" name="Slide Number Placeholder 3"/>
          <p:cNvSpPr>
            <a:spLocks noGrp="1"/>
          </p:cNvSpPr>
          <p:nvPr>
            <p:ph type="sldNum" sz="quarter" idx="10"/>
          </p:nvPr>
        </p:nvSpPr>
        <p:spPr/>
        <p:txBody>
          <a:bodyPr/>
          <a:lstStyle/>
          <a:p>
            <a:fld id="{B019914D-82D7-3346-8DBC-1F3BDC6AA7CE}" type="slidenum">
              <a:rPr lang="en-US" smtClean="0"/>
              <a:pPr/>
              <a:t>34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39422898"/>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11618" name="Notes Placeholder 2"/>
          <p:cNvSpPr>
            <a:spLocks noGrp="1"/>
          </p:cNvSpPr>
          <p:nvPr>
            <p:ph type="body" idx="1"/>
          </p:nvPr>
        </p:nvSpPr>
        <p:spPr>
          <a:noFill/>
        </p:spPr>
        <p:txBody>
          <a:bodyPr/>
          <a:lstStyle/>
          <a:p>
            <a:pPr defTabSz="457200" eaLnBrk="1" hangingPunct="1">
              <a:spcBef>
                <a:spcPct val="0"/>
              </a:spcBef>
            </a:pPr>
            <a:r>
              <a:rPr lang="en-US"/>
              <a:t>Graphic from: http://www.space.com/16246-alien-planets-night-sky-kepler-36-infographic.html</a:t>
            </a:r>
          </a:p>
          <a:p>
            <a:pPr defTabSz="457200"/>
            <a:endParaRPr lang="en-US"/>
          </a:p>
        </p:txBody>
      </p:sp>
      <p:sp>
        <p:nvSpPr>
          <p:cNvPr id="111619"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8EEC19D-A325-ED46-9883-4C3752DEAB3B}" type="slidenum">
              <a:rPr lang="en-US" sz="1200"/>
              <a:pPr/>
              <a:t>35</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0D060B-66D2-2949-BE24-CFD8ACC52F40}" type="slidenum">
              <a:rPr lang="en-US" sz="1200"/>
              <a:pPr/>
              <a:t>5</a:t>
            </a:fld>
            <a:endParaRPr lang="en-US" sz="1200"/>
          </a:p>
        </p:txBody>
      </p:sp>
      <p:sp>
        <p:nvSpPr>
          <p:cNvPr id="56322" name="Rectangle 2"/>
          <p:cNvSpPr>
            <a:spLocks noGrp="1" noRot="1" noChangeAspect="1" noChangeArrowheads="1"/>
          </p:cNvSpPr>
          <p:nvPr>
            <p:ph type="sldImg"/>
          </p:nvPr>
        </p:nvSpPr>
        <p:spPr>
          <a:xfrm>
            <a:off x="1150938" y="692150"/>
            <a:ext cx="4554537" cy="3416300"/>
          </a:xfrm>
          <a:solidFill>
            <a:srgbClr val="FFFFFF"/>
          </a:solidFill>
          <a:ln w="12699" cap="flat">
            <a:solidFill>
              <a:schemeClr val="tx1"/>
            </a:solidFill>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38915" name="Rectangle 3"/>
          <p:cNvSpPr>
            <a:spLocks noGrp="1" noChangeArrowheads="1"/>
          </p:cNvSpPr>
          <p:nvPr>
            <p:ph type="body" idx="1"/>
          </p:nvPr>
        </p:nvSpPr>
        <p:spPr>
          <a:xfrm>
            <a:off x="914400" y="4340225"/>
            <a:ext cx="5027613" cy="4117975"/>
          </a:xfrm>
          <a:noFill/>
          <a:ln>
            <a:solidFill>
              <a:srgbClr val="0000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92014" tIns="43668" rIns="92014" bIns="43668"/>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F3CD55-ED01-934C-843E-91E80A5F37FB}" type="slidenum">
              <a:rPr lang="en-US" sz="1200"/>
              <a:pPr/>
              <a:t>38</a:t>
            </a:fld>
            <a:endParaRPr lang="en-US" sz="1200"/>
          </a:p>
        </p:txBody>
      </p:sp>
      <p:sp>
        <p:nvSpPr>
          <p:cNvPr id="39938" name="Rectangle 2"/>
          <p:cNvSpPr>
            <a:spLocks noGrp="1" noRot="1" noChangeAspect="1" noChangeArrowheads="1"/>
          </p:cNvSpPr>
          <p:nvPr>
            <p:ph type="sldImg"/>
          </p:nvPr>
        </p:nvSpPr>
        <p:spPr>
          <a:solidFill>
            <a:srgbClr val="FFFFFF"/>
          </a:solidFill>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24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D5DB034-1C71-6C44-97F8-43D9EC635C3A}" type="slidenum">
              <a:rPr lang="en-US" sz="1200"/>
              <a:pPr/>
              <a:t>39</a:t>
            </a:fld>
            <a:endParaRPr lang="en-US" sz="1200"/>
          </a:p>
        </p:txBody>
      </p:sp>
      <p:sp>
        <p:nvSpPr>
          <p:cNvPr id="180226" name="Rectangle 2"/>
          <p:cNvSpPr>
            <a:spLocks noGrp="1" noRot="1" noChangeAspect="1" noChangeArrowheads="1"/>
          </p:cNvSpPr>
          <p:nvPr>
            <p:ph type="sldImg"/>
          </p:nvPr>
        </p:nvSpPr>
        <p:spPr>
          <a:solidFill>
            <a:srgbClr val="FFFFFF"/>
          </a:solidFill>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2232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15A477-F4B7-914A-92CE-2907689D5814}" type="slidenum">
              <a:rPr lang="en-US" sz="1200"/>
              <a:pPr/>
              <a:t>40</a:t>
            </a:fld>
            <a:endParaRPr lang="en-US" sz="1200"/>
          </a:p>
        </p:txBody>
      </p:sp>
      <p:sp>
        <p:nvSpPr>
          <p:cNvPr id="182274" name="Rectangle 2"/>
          <p:cNvSpPr>
            <a:spLocks noGrp="1" noRot="1" noChangeAspect="1" noChangeArrowheads="1"/>
          </p:cNvSpPr>
          <p:nvPr>
            <p:ph type="sldImg"/>
          </p:nvPr>
        </p:nvSpPr>
        <p:spPr>
          <a:solidFill>
            <a:srgbClr val="FFFFFF"/>
          </a:solidFill>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2252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11C2D2-D4A2-3F4C-B11F-5D300C41A143}" type="slidenum">
              <a:rPr lang="en-US" sz="1200"/>
              <a:pPr/>
              <a:t>42</a:t>
            </a:fld>
            <a:endParaRPr lang="en-US" sz="1200"/>
          </a:p>
        </p:txBody>
      </p:sp>
      <p:sp>
        <p:nvSpPr>
          <p:cNvPr id="211970"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2800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0AFA45-1A29-4F4B-AFB0-7C294341201A}" type="slidenum">
              <a:rPr lang="en-US" smtClean="0"/>
              <a:pPr/>
              <a:t>47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97678598"/>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09BDEB-D2B4-C641-9A0D-0588DE54DA4C}" type="slidenum">
              <a:rPr lang="en-US" sz="1200"/>
              <a:pPr/>
              <a:t>8</a:t>
            </a:fld>
            <a:endParaRPr lang="en-US" sz="1200"/>
          </a:p>
        </p:txBody>
      </p:sp>
      <p:sp>
        <p:nvSpPr>
          <p:cNvPr id="238594" name="Rectangle 1026"/>
          <p:cNvSpPr>
            <a:spLocks noGrp="1" noRot="1" noChangeAspect="1"/>
          </p:cNvSpPr>
          <p:nvPr>
            <p:ph type="sldImg"/>
          </p:nvPr>
        </p:nvSpPr>
        <p:spPr>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62467" name="Rectangle 1027"/>
          <p:cNvSpPr>
            <a:spLocks noGrp="1"/>
          </p:cNvSpPr>
          <p:nvPr>
            <p:ph type="body" idx="1"/>
          </p:nvPr>
        </p:nvSpPr>
        <p:spPr>
          <a:xfrm>
            <a:off x="685800" y="4343400"/>
            <a:ext cx="5486400" cy="4114800"/>
          </a:xfrm>
          <a:noFill/>
          <a:ln>
            <a:solidFill>
              <a:srgbClr val="0000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a:lstStyle/>
          <a:p>
            <a:pPr defTabSz="457200"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1" name="Rectangle 2"/>
          <p:cNvSpPr>
            <a:spLocks noGrp="1" noRot="1" noChangeAspect="1"/>
          </p:cNvSpPr>
          <p:nvPr>
            <p:ph type="sldImg"/>
          </p:nvPr>
        </p:nvSpPr>
        <p:spPr>
          <a:ln/>
        </p:spPr>
      </p:sp>
      <p:sp>
        <p:nvSpPr>
          <p:cNvPr id="57346" name="Rectangle 3"/>
          <p:cNvSpPr>
            <a:spLocks noGrp="1"/>
          </p:cNvSpPr>
          <p:nvPr>
            <p:ph type="body" idx="1"/>
          </p:nvPr>
        </p:nvSpPr>
        <p:spPr>
          <a:xfrm>
            <a:off x="685800" y="4343400"/>
            <a:ext cx="5486400" cy="4114800"/>
          </a:xfrm>
          <a:noFill/>
          <a:ln>
            <a:solidFill>
              <a:srgbClr val="0000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a:lstStyle/>
          <a:p>
            <a:pPr defTabSz="457200"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5538" name="Notes Placeholder 2"/>
          <p:cNvSpPr>
            <a:spLocks noGrp="1"/>
          </p:cNvSpPr>
          <p:nvPr>
            <p:ph type="body" idx="1"/>
          </p:nvPr>
        </p:nvSpPr>
        <p:spPr>
          <a:noFill/>
        </p:spPr>
        <p:txBody>
          <a:bodyPr/>
          <a:lstStyle/>
          <a:p>
            <a:r>
              <a:rPr lang="en-US"/>
              <a:t>http://commons.wikimedia.org/wiki/File:A_decade_of_discoveries_from_HARPS.jpg</a:t>
            </a:r>
          </a:p>
          <a:p>
            <a:r>
              <a:rPr lang="en-US">
                <a:hlinkClick r:id="rId3"/>
              </a:rPr>
              <a:t>http://www.nasa.gov/mission_pages/kepler/multimedia/images/kepler10_3.html#.U0ICjbRjDHg</a:t>
            </a:r>
            <a:endParaRPr lang="en-US"/>
          </a:p>
          <a:p>
            <a:r>
              <a:rPr lang="en-US"/>
              <a:t>http://apod.nasa.gov/apod/ap000620.html</a:t>
            </a:r>
          </a:p>
          <a:p>
            <a:r>
              <a:rPr lang="en-US"/>
              <a:t>http://apod.nasa.gov/apod/ap990207.html</a:t>
            </a:r>
          </a:p>
          <a:p>
            <a:r>
              <a:rPr lang="en-US"/>
              <a:t>http://www.nasa.gov/content/goddard/astronomers-image-lowest-mass-exoplanet-around-a-sun-like-star/#.U0MDelzvahM</a:t>
            </a:r>
          </a:p>
          <a:p>
            <a:r>
              <a:rPr lang="en-US"/>
              <a:t>http://www.nasa.gov/vision/universe/solarsystem/newplanet-072905-images.html</a:t>
            </a:r>
          </a:p>
          <a:p>
            <a:endParaRPr lang="en-US"/>
          </a:p>
          <a:p>
            <a:endParaRPr lang="en-US"/>
          </a:p>
        </p:txBody>
      </p:sp>
      <p:sp>
        <p:nvSpPr>
          <p:cNvPr id="65539"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0115118-AACE-A647-B603-552726ACAF20}" type="slidenum">
              <a:rPr lang="en-US" sz="1200"/>
              <a:pPr/>
              <a:t>10</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7586" name="Notes Placeholder 2"/>
          <p:cNvSpPr>
            <a:spLocks noGrp="1"/>
          </p:cNvSpPr>
          <p:nvPr>
            <p:ph type="body" idx="1"/>
          </p:nvPr>
        </p:nvSpPr>
        <p:spPr>
          <a:noFill/>
        </p:spPr>
        <p:txBody>
          <a:bodyPr/>
          <a:lstStyle/>
          <a:p>
            <a:r>
              <a:rPr lang="en-US"/>
              <a:t>http://commons.wikimedia.org/wiki/File:A_decade_of_discoveries_from_HARPS.jpg</a:t>
            </a:r>
          </a:p>
          <a:p>
            <a:r>
              <a:rPr lang="en-US">
                <a:hlinkClick r:id="rId3"/>
              </a:rPr>
              <a:t>http://www.nasa.gov/mission_pages/kepler/multimedia/images/kepler10_3.html#.U0ICjbRjDHg</a:t>
            </a:r>
            <a:endParaRPr lang="en-US"/>
          </a:p>
          <a:p>
            <a:r>
              <a:rPr lang="en-US"/>
              <a:t>http://apod.nasa.gov/apod/ap000620.html</a:t>
            </a:r>
          </a:p>
          <a:p>
            <a:r>
              <a:rPr lang="en-US"/>
              <a:t>http://apod.nasa.gov/apod/ap990207.html</a:t>
            </a:r>
          </a:p>
          <a:p>
            <a:r>
              <a:rPr lang="en-US"/>
              <a:t>http://www.nasa.gov/content/goddard/astronomers-image-lowest-mass-exoplanet-around-a-sun-like-star/#.U0MDelzvahM</a:t>
            </a:r>
          </a:p>
          <a:p>
            <a:r>
              <a:rPr lang="en-US"/>
              <a:t>http://www.nasa.gov/vision/universe/solarsystem/newplanet-072905-images.html</a:t>
            </a:r>
          </a:p>
          <a:p>
            <a:endParaRPr lang="en-US"/>
          </a:p>
          <a:p>
            <a:endParaRPr lang="en-US"/>
          </a:p>
        </p:txBody>
      </p:sp>
      <p:sp>
        <p:nvSpPr>
          <p:cNvPr id="67587"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37FC20-9BBB-324C-8C1C-B67F168D78EA}" type="slidenum">
              <a:rPr lang="en-US" sz="1200"/>
              <a:pPr/>
              <a:t>11</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9CE0AB-0DCF-9D4C-A7FD-950AE72395D5}" type="slidenum">
              <a:rPr lang="en-US" sz="1200"/>
              <a:pPr/>
              <a:t>12</a:t>
            </a:fld>
            <a:endParaRPr lang="en-US" sz="1200"/>
          </a:p>
        </p:txBody>
      </p:sp>
      <p:sp>
        <p:nvSpPr>
          <p:cNvPr id="7065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D7E6E4B8-2AD8-E64A-948F-C68942801E3F}" type="slidenum">
              <a:rPr lang="en-US" sz="1200"/>
              <a:pPr algn="r"/>
              <a:t>12</a:t>
            </a:fld>
            <a:endParaRPr lang="en-US" sz="1200"/>
          </a:p>
        </p:txBody>
      </p:sp>
      <p:sp>
        <p:nvSpPr>
          <p:cNvPr id="78851" name="Rectangle 2"/>
          <p:cNvSpPr>
            <a:spLocks noGrp="1" noRot="1" noChangeAspect="1" noChangeArrowheads="1" noTextEdit="1"/>
          </p:cNvSpPr>
          <p:nvPr>
            <p:ph type="sldImg"/>
          </p:nvPr>
        </p:nvSpPr>
        <p:spPr>
          <a:solidFill>
            <a:srgbClr val="FFFFFF"/>
          </a:solidFill>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70660" name="Rectangle 3"/>
          <p:cNvSpPr>
            <a:spLocks noGrp="1" noChangeArrowheads="1"/>
          </p:cNvSpPr>
          <p:nvPr>
            <p:ph type="body" idx="1"/>
          </p:nvPr>
        </p:nvSpPr>
        <p:spPr>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719CBFF-1C46-E64B-AB71-69F46FF04329}" type="slidenum">
              <a:rPr lang="en-US" sz="1200"/>
              <a:pPr/>
              <a:t>13</a:t>
            </a:fld>
            <a:endParaRPr lang="en-US" sz="1200"/>
          </a:p>
        </p:txBody>
      </p:sp>
      <p:sp>
        <p:nvSpPr>
          <p:cNvPr id="727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358FB758-C56B-FC49-85B6-ECADBE07ABD0}" type="slidenum">
              <a:rPr lang="en-US" sz="1200"/>
              <a:pPr algn="r"/>
              <a:t>13</a:t>
            </a:fld>
            <a:endParaRPr lang="en-US" sz="1200"/>
          </a:p>
        </p:txBody>
      </p:sp>
      <p:sp>
        <p:nvSpPr>
          <p:cNvPr id="82947" name="Rectangle 2"/>
          <p:cNvSpPr>
            <a:spLocks noGrp="1" noRot="1" noChangeAspect="1" noChangeArrowheads="1" noTextEdit="1"/>
          </p:cNvSpPr>
          <p:nvPr>
            <p:ph type="sldImg"/>
          </p:nvPr>
        </p:nvSpPr>
        <p:spPr>
          <a:solidFill>
            <a:srgbClr val="FFFFFF"/>
          </a:solidFill>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72708" name="Rectangle 3"/>
          <p:cNvSpPr>
            <a:spLocks noGrp="1" noChangeArrowheads="1"/>
          </p:cNvSpPr>
          <p:nvPr>
            <p:ph type="body" idx="1"/>
          </p:nvPr>
        </p:nvSpPr>
        <p:spPr>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7F5FEF-0DEA-1D4C-88F9-C3011574B2A5}" type="datetimeFigureOut">
              <a:rPr lang="en-US" smtClean="0"/>
              <a:pPr/>
              <a:t>9/21/16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AB07CF-B670-A346-9411-65D1B865E02B}"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05169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7F5FEF-0DEA-1D4C-88F9-C3011574B2A5}" type="datetimeFigureOut">
              <a:rPr lang="en-US" smtClean="0"/>
              <a:pPr/>
              <a:t>9/21/16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AB07CF-B670-A346-9411-65D1B865E02B}"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83306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7F5FEF-0DEA-1D4C-88F9-C3011574B2A5}" type="datetimeFigureOut">
              <a:rPr lang="en-US" smtClean="0"/>
              <a:pPr/>
              <a:t>9/21/16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AB07CF-B670-A346-9411-65D1B865E02B}"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1718627"/>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7F5FEF-0DEA-1D4C-88F9-C3011574B2A5}" type="datetimeFigureOut">
              <a:rPr lang="en-US" smtClean="0"/>
              <a:pPr/>
              <a:t>9/21/16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AB07CF-B670-A346-9411-65D1B865E02B}"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41759696"/>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7F5FEF-0DEA-1D4C-88F9-C3011574B2A5}" type="datetimeFigureOut">
              <a:rPr lang="en-US" smtClean="0"/>
              <a:pPr/>
              <a:t>9/21/16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AB07CF-B670-A346-9411-65D1B865E02B}"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37026919"/>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7F5FEF-0DEA-1D4C-88F9-C3011574B2A5}" type="datetimeFigureOut">
              <a:rPr lang="en-US" smtClean="0"/>
              <a:pPr/>
              <a:t>9/21/16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AB07CF-B670-A346-9411-65D1B865E02B}"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07549802"/>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7F5FEF-0DEA-1D4C-88F9-C3011574B2A5}" type="datetimeFigureOut">
              <a:rPr lang="en-US" smtClean="0"/>
              <a:pPr/>
              <a:t>9/21/16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AB07CF-B670-A346-9411-65D1B865E02B}"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18536108"/>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7F5FEF-0DEA-1D4C-88F9-C3011574B2A5}" type="datetimeFigureOut">
              <a:rPr lang="en-US" smtClean="0"/>
              <a:pPr/>
              <a:t>9/21/16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AB07CF-B670-A346-9411-65D1B865E02B}"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37322391"/>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7F5FEF-0DEA-1D4C-88F9-C3011574B2A5}" type="datetimeFigureOut">
              <a:rPr lang="en-US" smtClean="0"/>
              <a:pPr/>
              <a:t>9/21/16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AB07CF-B670-A346-9411-65D1B865E02B}"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17383643"/>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7F5FEF-0DEA-1D4C-88F9-C3011574B2A5}" type="datetimeFigureOut">
              <a:rPr lang="en-US" smtClean="0"/>
              <a:pPr/>
              <a:t>9/21/16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AB07CF-B670-A346-9411-65D1B865E02B}"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2128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7F5FEF-0DEA-1D4C-88F9-C3011574B2A5}" type="datetimeFigureOut">
              <a:rPr lang="en-US" smtClean="0"/>
              <a:pPr/>
              <a:t>9/21/16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AB07CF-B670-A346-9411-65D1B865E02B}"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06495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7F5FEF-0DEA-1D4C-88F9-C3011574B2A5}" type="datetimeFigureOut">
              <a:rPr lang="en-US" smtClean="0"/>
              <a:pPr/>
              <a:t>9/21/16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AB07CF-B670-A346-9411-65D1B865E02B}"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72391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Microsoft_Word_97_-_2004_Document1.doc"/><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microsoft.com/office/2007/relationships/media" Target="file://localhost/Users/jlissaue/Desktop/Powerpoint%20Files/orrery2sa.mov" TargetMode="External"/><Relationship Id="rId5" Type="http://schemas.openxmlformats.org/officeDocument/2006/relationships/image" Target="../media/image29.png"/><Relationship Id="rId1" Type="http://schemas.openxmlformats.org/officeDocument/2006/relationships/video" Target="file://localhost/Users/gongjieli/Desktop/Lissauer/orrery2sa.mov" TargetMode="External"/><Relationship Id="rId2"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0.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1.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7.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8.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9.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0.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47.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51.png"/><Relationship Id="rId1" Type="http://schemas.openxmlformats.org/officeDocument/2006/relationships/video" Target="file://localhost/Users/gongjieli/Desktop/Lissauer/orreryzoomd_ride15fps.mp4" TargetMode="External"/><Relationship Id="rId2"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jpeg"/></Relationships>
</file>

<file path=ppt/slides/_rels/slide45.xml.rels><?xml version="1.0" encoding="UTF-8" standalone="yes"?>
<Relationships xmlns="http://schemas.openxmlformats.org/package/2006/relationships"><Relationship Id="rId1" Type="http://schemas.openxmlformats.org/officeDocument/2006/relationships/video" Target="file://localhost/Users/gongjieli/Desktop/Lissauer/Neptune_TheMovie.mp4" TargetMode="External"/><Relationship Id="rId2" Type="http://schemas.openxmlformats.org/officeDocument/2006/relationships/slideLayout" Target="../slideLayouts/slideLayout2.xml"/><Relationship Id="rId3" Type="http://schemas.openxmlformats.org/officeDocument/2006/relationships/image" Target="../media/image54.png"/></Relationships>
</file>

<file path=ppt/slides/_rels/slide46.xml.rels><?xml version="1.0" encoding="UTF-8" standalone="yes"?>
<Relationships xmlns="http://schemas.openxmlformats.org/package/2006/relationships"><Relationship Id="rId1" Type="http://schemas.openxmlformats.org/officeDocument/2006/relationships/video" Target="file://localhost/Users/gongjieli/Desktop/Lissauer/Uranus_stab.mp4" TargetMode="External"/><Relationship Id="rId2" Type="http://schemas.openxmlformats.org/officeDocument/2006/relationships/slideLayout" Target="../slideLayouts/slideLayout2.xml"/><Relationship Id="rId3"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55.jpeg"/><Relationship Id="rId8" Type="http://schemas.openxmlformats.org/officeDocument/2006/relationships/image" Target="../media/image56.png"/><Relationship Id="rId9"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8479"/>
            <a:ext cx="7772400" cy="1470025"/>
          </a:xfrm>
        </p:spPr>
        <p:txBody>
          <a:bodyPr/>
          <a:lstStyle/>
          <a:p>
            <a:r>
              <a:rPr lang="en-US" i="1" dirty="0" err="1" smtClean="0"/>
              <a:t>Kepler</a:t>
            </a:r>
            <a:r>
              <a:rPr lang="en-US" dirty="0" smtClean="0"/>
              <a:t>, </a:t>
            </a:r>
            <a:r>
              <a:rPr lang="en-US" i="1" dirty="0" smtClean="0"/>
              <a:t>K2</a:t>
            </a:r>
            <a:r>
              <a:rPr lang="en-US" dirty="0" smtClean="0"/>
              <a:t>, &amp; Planetary Chaos</a:t>
            </a:r>
            <a:br>
              <a:rPr lang="en-US" dirty="0" smtClean="0"/>
            </a:br>
            <a:r>
              <a:rPr lang="en-US" sz="3200" dirty="0" smtClean="0">
                <a:solidFill>
                  <a:srgbClr val="800000"/>
                </a:solidFill>
              </a:rPr>
              <a:t>Jack </a:t>
            </a:r>
            <a:r>
              <a:rPr lang="en-US" sz="3200" dirty="0" err="1" smtClean="0">
                <a:solidFill>
                  <a:srgbClr val="800000"/>
                </a:solidFill>
              </a:rPr>
              <a:t>Lissauer</a:t>
            </a:r>
            <a:r>
              <a:rPr lang="en-US" sz="3200" dirty="0" smtClean="0">
                <a:solidFill>
                  <a:srgbClr val="800000"/>
                </a:solidFill>
              </a:rPr>
              <a:t>, NASA Ames</a:t>
            </a:r>
            <a:endParaRPr lang="en-US" sz="3200" dirty="0">
              <a:solidFill>
                <a:srgbClr val="800000"/>
              </a:solidFill>
            </a:endParaRPr>
          </a:p>
        </p:txBody>
      </p:sp>
      <p:sp>
        <p:nvSpPr>
          <p:cNvPr id="3" name="Subtitle 2"/>
          <p:cNvSpPr>
            <a:spLocks noGrp="1"/>
          </p:cNvSpPr>
          <p:nvPr>
            <p:ph type="subTitle" idx="1"/>
          </p:nvPr>
        </p:nvSpPr>
        <p:spPr>
          <a:xfrm>
            <a:off x="1056805" y="1356752"/>
            <a:ext cx="7086600" cy="2844310"/>
          </a:xfrm>
        </p:spPr>
        <p:txBody>
          <a:bodyPr>
            <a:normAutofit fontScale="92500"/>
          </a:bodyPr>
          <a:lstStyle/>
          <a:p>
            <a:pPr>
              <a:spcBef>
                <a:spcPts val="400"/>
              </a:spcBef>
            </a:pPr>
            <a:r>
              <a:rPr lang="en-US" dirty="0" smtClean="0">
                <a:solidFill>
                  <a:schemeClr val="tx2"/>
                </a:solidFill>
              </a:rPr>
              <a:t>Chaos in planetary dynamics</a:t>
            </a:r>
          </a:p>
          <a:p>
            <a:pPr>
              <a:spcBef>
                <a:spcPts val="400"/>
              </a:spcBef>
            </a:pPr>
            <a:r>
              <a:rPr lang="en-US" dirty="0" smtClean="0">
                <a:solidFill>
                  <a:schemeClr val="tx2"/>
                </a:solidFill>
              </a:rPr>
              <a:t>NASA’s </a:t>
            </a:r>
            <a:r>
              <a:rPr lang="en-US" i="1" dirty="0" err="1" smtClean="0">
                <a:solidFill>
                  <a:schemeClr val="tx2"/>
                </a:solidFill>
              </a:rPr>
              <a:t>Kepler</a:t>
            </a:r>
            <a:r>
              <a:rPr lang="en-US" i="1" dirty="0" smtClean="0">
                <a:solidFill>
                  <a:schemeClr val="tx2"/>
                </a:solidFill>
              </a:rPr>
              <a:t>  </a:t>
            </a:r>
            <a:r>
              <a:rPr lang="en-US" dirty="0" smtClean="0">
                <a:solidFill>
                  <a:schemeClr val="tx2"/>
                </a:solidFill>
              </a:rPr>
              <a:t>Mission</a:t>
            </a:r>
          </a:p>
          <a:p>
            <a:pPr>
              <a:spcBef>
                <a:spcPts val="400"/>
              </a:spcBef>
            </a:pPr>
            <a:r>
              <a:rPr lang="en-US" i="1" dirty="0" err="1" smtClean="0">
                <a:solidFill>
                  <a:schemeClr val="tx2"/>
                </a:solidFill>
              </a:rPr>
              <a:t>Kepler</a:t>
            </a:r>
            <a:r>
              <a:rPr lang="en-US" dirty="0" err="1" smtClean="0">
                <a:solidFill>
                  <a:schemeClr val="tx2"/>
                </a:solidFill>
              </a:rPr>
              <a:t>’s</a:t>
            </a:r>
            <a:r>
              <a:rPr lang="en-US" i="1" dirty="0" smtClean="0">
                <a:solidFill>
                  <a:schemeClr val="tx2"/>
                </a:solidFill>
              </a:rPr>
              <a:t> </a:t>
            </a:r>
            <a:r>
              <a:rPr lang="en-US" dirty="0" smtClean="0">
                <a:solidFill>
                  <a:schemeClr val="tx2"/>
                </a:solidFill>
              </a:rPr>
              <a:t>closely packed systems</a:t>
            </a:r>
          </a:p>
          <a:p>
            <a:pPr>
              <a:spcBef>
                <a:spcPts val="400"/>
              </a:spcBef>
            </a:pPr>
            <a:r>
              <a:rPr lang="en-US" dirty="0" smtClean="0">
                <a:solidFill>
                  <a:schemeClr val="tx2"/>
                </a:solidFill>
              </a:rPr>
              <a:t>Kepler-36: A very chaotic two-planet system</a:t>
            </a:r>
          </a:p>
          <a:p>
            <a:pPr>
              <a:spcBef>
                <a:spcPts val="400"/>
              </a:spcBef>
            </a:pPr>
            <a:r>
              <a:rPr lang="en-US" dirty="0" smtClean="0">
                <a:solidFill>
                  <a:schemeClr val="tx2"/>
                </a:solidFill>
              </a:rPr>
              <a:t>The atmospheres of Neptune &amp; Uranus</a:t>
            </a:r>
            <a:endParaRPr lang="en-US" dirty="0">
              <a:solidFill>
                <a:schemeClr val="tx2"/>
              </a:solidFill>
            </a:endParaRPr>
          </a:p>
        </p:txBody>
      </p:sp>
      <p:pic>
        <p:nvPicPr>
          <p:cNvPr id="4" name="Picture 3" descr="08-2101-Kepler"/>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a:xfrm>
            <a:off x="-14366" y="4477853"/>
            <a:ext cx="1935706" cy="2380147"/>
          </a:xfrm>
          <a:prstGeom prst="rect">
            <a:avLst/>
          </a:prstGeom>
        </p:spPr>
      </p:pic>
      <p:pic>
        <p:nvPicPr>
          <p:cNvPr id="5" name="Picture 6" descr="07-3348d-Kepler"/>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a:xfrm>
            <a:off x="2195513" y="5085890"/>
            <a:ext cx="2232025" cy="1597025"/>
          </a:xfrm>
          <a:prstGeom prst="rect">
            <a:avLst/>
          </a:prstGeom>
        </p:spPr>
      </p:pic>
      <p:pic>
        <p:nvPicPr>
          <p:cNvPr id="6" name="Picture 4" descr="Kepler_OD_Report.png"/>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479075" y="4266299"/>
            <a:ext cx="2664925" cy="26649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7" name="Rectangle 3"/>
          <p:cNvSpPr txBox="1">
            <a:spLocks noChangeArrowheads="1"/>
          </p:cNvSpPr>
          <p:nvPr/>
        </p:nvSpPr>
        <p:spPr>
          <a:xfrm>
            <a:off x="6049222" y="4155625"/>
            <a:ext cx="3564768" cy="325079"/>
          </a:xfrm>
          <a:prstGeom prst="rect">
            <a:avLst/>
          </a:prstGeom>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anchor="t">
            <a:normAutofit fontScale="97500"/>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1400" b="1" dirty="0" smtClean="0">
                <a:solidFill>
                  <a:srgbClr val="0027CF"/>
                </a:solidFill>
                <a:latin typeface="Palatino" charset="0"/>
                <a:ea typeface="ＭＳ Ｐゴシック" charset="0"/>
                <a:cs typeface="ＭＳ Ｐゴシック" charset="0"/>
              </a:rPr>
              <a:t>Earth-trailing heliocentric orbit</a:t>
            </a:r>
            <a:endParaRPr lang="en-US" sz="1400" b="1" dirty="0">
              <a:latin typeface="Palatino" charset="0"/>
              <a:ea typeface="ＭＳ Ｐゴシック" charset="0"/>
              <a:cs typeface="ＭＳ Ｐゴシック" charset="0"/>
            </a:endParaRPr>
          </a:p>
        </p:txBody>
      </p:sp>
      <p:pic>
        <p:nvPicPr>
          <p:cNvPr id="8" name="Picture 2" descr="316601main_keplerlaunch1_full.jpg"/>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548857" y="4201162"/>
            <a:ext cx="1770585" cy="2664925"/>
          </a:xfrm>
          <a:prstGeom prst="rect">
            <a:avLst/>
          </a:prstGeom>
          <a:solidFill>
            <a:srgbClr val="0000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71304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4513" name="Content Placeholder 14" descr="Star-field-hubble-deep_cr.jpg"/>
          <p:cNvPicPr>
            <a:picLocks noGrp="1" noChangeAspect="1"/>
          </p:cNvPicPr>
          <p:nvPr>
            <p:ph idx="1"/>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801" r="800" b="2667"/>
          <a:stretch>
            <a:fillRect/>
          </a:stretch>
        </p:blipFill>
        <p:spPr>
          <a:xfrm>
            <a:off x="0" y="0"/>
            <a:ext cx="9144000" cy="6853238"/>
          </a:xfrm>
        </p:spPr>
      </p:pic>
      <p:pic>
        <p:nvPicPr>
          <p:cNvPr id="64514" name="Picture 11"/>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319838" y="409575"/>
            <a:ext cx="2425700" cy="1771650"/>
          </a:xfrm>
          <a:prstGeom prst="rect">
            <a:avLst/>
          </a:prstGeom>
          <a:noFill/>
          <a:ln w="3175">
            <a:solidFill>
              <a:srgbClr val="FFFFFF"/>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64515" name="Picture 13"/>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71475" y="4681538"/>
            <a:ext cx="2274888" cy="1706562"/>
          </a:xfrm>
          <a:prstGeom prst="rect">
            <a:avLst/>
          </a:prstGeom>
          <a:noFill/>
          <a:ln w="3175">
            <a:solidFill>
              <a:schemeClr val="bg1"/>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64516" name="Picture 9"/>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7505" r="17505" b="10828"/>
          <a:stretch>
            <a:fillRect/>
          </a:stretch>
        </p:blipFill>
        <p:spPr bwMode="auto">
          <a:xfrm>
            <a:off x="352425" y="223838"/>
            <a:ext cx="2536825" cy="1957387"/>
          </a:xfrm>
          <a:prstGeom prst="rect">
            <a:avLst/>
          </a:prstGeom>
          <a:noFill/>
          <a:ln w="3175">
            <a:solidFill>
              <a:schemeClr val="bg1"/>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64517" name="Picture 15" descr="Diversity of planets_bg remvd.png"/>
          <p:cNvPicPr>
            <a:picLocks noChangeAspect="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98463" y="0"/>
            <a:ext cx="8347075" cy="6858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4518" name="Picture 10"/>
          <p:cNvPicPr>
            <a:picLocks noChangeAspect="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8938" y="2389188"/>
            <a:ext cx="1095375" cy="1249362"/>
          </a:xfrm>
          <a:prstGeom prst="rect">
            <a:avLst/>
          </a:prstGeom>
          <a:noFill/>
          <a:ln w="3175">
            <a:solidFill>
              <a:schemeClr val="bg1"/>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64519" name="Picture 12"/>
          <p:cNvPicPr>
            <a:picLocks noChangeAspect="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9499" r="46004"/>
          <a:stretch>
            <a:fillRect/>
          </a:stretch>
        </p:blipFill>
        <p:spPr bwMode="auto">
          <a:xfrm>
            <a:off x="6948488" y="4678363"/>
            <a:ext cx="1603375" cy="1512887"/>
          </a:xfrm>
          <a:prstGeom prst="rect">
            <a:avLst/>
          </a:prstGeom>
          <a:noFill/>
          <a:ln w="3175">
            <a:solidFill>
              <a:srgbClr val="FFFFFF"/>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64520" name="Title 1"/>
          <p:cNvSpPr>
            <a:spLocks noGrp="1"/>
          </p:cNvSpPr>
          <p:nvPr>
            <p:ph type="title"/>
          </p:nvPr>
        </p:nvSpPr>
        <p:spPr/>
        <p:txBody>
          <a:bodyPr/>
          <a:lstStyle/>
          <a:p>
            <a:endParaRPr lang="en-US">
              <a:latin typeface="Arial" charset="0"/>
              <a:ea typeface="ＭＳ Ｐゴシック" charset="0"/>
              <a:cs typeface="ＭＳ Ｐゴシック"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76552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6561" name="Content Placeholder 14" descr="Star-field-hubble-deep_cr.jpg"/>
          <p:cNvPicPr>
            <a:picLocks noGrp="1" noChangeAspect="1"/>
          </p:cNvPicPr>
          <p:nvPr>
            <p:ph idx="1"/>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801" r="800" b="2667"/>
          <a:stretch>
            <a:fillRect/>
          </a:stretch>
        </p:blipFill>
        <p:spPr>
          <a:xfrm>
            <a:off x="0" y="0"/>
            <a:ext cx="9144000" cy="6853238"/>
          </a:xfrm>
        </p:spPr>
      </p:pic>
      <p:pic>
        <p:nvPicPr>
          <p:cNvPr id="66562" name="Picture 11"/>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319838" y="409575"/>
            <a:ext cx="2425700" cy="1771650"/>
          </a:xfrm>
          <a:prstGeom prst="rect">
            <a:avLst/>
          </a:prstGeom>
          <a:noFill/>
          <a:ln w="3175">
            <a:solidFill>
              <a:srgbClr val="FFFFFF"/>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66563" name="Picture 13"/>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71475" y="4681538"/>
            <a:ext cx="2274888" cy="1706562"/>
          </a:xfrm>
          <a:prstGeom prst="rect">
            <a:avLst/>
          </a:prstGeom>
          <a:noFill/>
          <a:ln w="3175">
            <a:solidFill>
              <a:schemeClr val="bg1"/>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66564" name="Picture 9"/>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7505" r="17505" b="10828"/>
          <a:stretch>
            <a:fillRect/>
          </a:stretch>
        </p:blipFill>
        <p:spPr bwMode="auto">
          <a:xfrm>
            <a:off x="352425" y="223838"/>
            <a:ext cx="2536825" cy="1957387"/>
          </a:xfrm>
          <a:prstGeom prst="rect">
            <a:avLst/>
          </a:prstGeom>
          <a:noFill/>
          <a:ln w="3175">
            <a:solidFill>
              <a:schemeClr val="bg1"/>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66565" name="Picture 15" descr="Diversity of planets_bg remvd.png"/>
          <p:cNvPicPr>
            <a:picLocks noChangeAspect="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98463" y="0"/>
            <a:ext cx="8347075" cy="6858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6566" name="Picture 10"/>
          <p:cNvPicPr>
            <a:picLocks noChangeAspect="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8938" y="2389188"/>
            <a:ext cx="1095375" cy="1249362"/>
          </a:xfrm>
          <a:prstGeom prst="rect">
            <a:avLst/>
          </a:prstGeom>
          <a:noFill/>
          <a:ln w="3175">
            <a:solidFill>
              <a:schemeClr val="bg1"/>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66567" name="Picture 12"/>
          <p:cNvPicPr>
            <a:picLocks noChangeAspect="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9499" r="46004"/>
          <a:stretch>
            <a:fillRect/>
          </a:stretch>
        </p:blipFill>
        <p:spPr bwMode="auto">
          <a:xfrm>
            <a:off x="6948488" y="4678363"/>
            <a:ext cx="1603375" cy="1512887"/>
          </a:xfrm>
          <a:prstGeom prst="rect">
            <a:avLst/>
          </a:prstGeom>
          <a:noFill/>
          <a:ln w="3175">
            <a:solidFill>
              <a:srgbClr val="FFFFFF"/>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66568" name="Title 1"/>
          <p:cNvSpPr>
            <a:spLocks noGrp="1"/>
          </p:cNvSpPr>
          <p:nvPr>
            <p:ph type="title"/>
          </p:nvPr>
        </p:nvSpPr>
        <p:spPr>
          <a:xfrm rot="20051886">
            <a:off x="111125" y="2962275"/>
            <a:ext cx="9299575" cy="933450"/>
          </a:xfrm>
        </p:spPr>
        <p:txBody>
          <a:bodyPr>
            <a:normAutofit fontScale="90000"/>
          </a:bodyPr>
          <a:lstStyle/>
          <a:p>
            <a:r>
              <a:rPr lang="en-US" sz="8000" b="1">
                <a:solidFill>
                  <a:srgbClr val="FF0000"/>
                </a:solidFill>
                <a:latin typeface="Marker Felt" charset="0"/>
                <a:ea typeface="ＭＳ Ｐゴシック" charset="0"/>
                <a:cs typeface="Marker Felt" charset="0"/>
              </a:rPr>
              <a:t>Artist Conceptions</a:t>
            </a:r>
            <a:br>
              <a:rPr lang="en-US" sz="8000" b="1">
                <a:solidFill>
                  <a:srgbClr val="FF0000"/>
                </a:solidFill>
                <a:latin typeface="Marker Felt" charset="0"/>
                <a:ea typeface="ＭＳ Ｐゴシック" charset="0"/>
                <a:cs typeface="Marker Felt" charset="0"/>
              </a:rPr>
            </a:br>
            <a:r>
              <a:rPr lang="en-US" sz="8000" b="1">
                <a:solidFill>
                  <a:srgbClr val="FF0000"/>
                </a:solidFill>
                <a:latin typeface="Marker Felt" charset="0"/>
                <a:ea typeface="ＭＳ Ｐゴシック" charset="0"/>
                <a:cs typeface="Marker Felt" charset="0"/>
              </a:rPr>
              <a:t>(Science fiction)</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525770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9633" name="Picture 28" descr="KeplerScienceCover"/>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rot="-5400000">
            <a:off x="1104106" y="-1332706"/>
            <a:ext cx="6859588" cy="9525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69634" name="Text Box 25"/>
          <p:cNvSpPr>
            <a:spLocks noGrp="1" noChangeArrowheads="1"/>
          </p:cNvSpPr>
          <p:nvPr>
            <p:ph type="title" idx="4294967295"/>
          </p:nvPr>
        </p:nvSpPr>
        <p:spPr>
          <a:xfrm>
            <a:off x="228600" y="-228600"/>
            <a:ext cx="4876800" cy="1752600"/>
          </a:xfrm>
          <a:noFill/>
        </p:spPr>
        <p:txBody>
          <a:bodyPr/>
          <a:lstStyle/>
          <a:p>
            <a:pPr algn="l" eaLnBrk="1" hangingPunct="1">
              <a:spcBef>
                <a:spcPct val="50000"/>
              </a:spcBef>
            </a:pPr>
            <a:r>
              <a:rPr lang="en-US" sz="4000">
                <a:solidFill>
                  <a:schemeClr val="bg1"/>
                </a:solidFill>
                <a:latin typeface="Arial" charset="0"/>
                <a:ea typeface="ＭＳ Ｐゴシック" charset="0"/>
                <a:cs typeface="ＭＳ Ｐゴシック" charset="0"/>
              </a:rPr>
              <a:t>Kepler-9b,c</a:t>
            </a:r>
            <a:endParaRPr lang="en-US" sz="4000">
              <a:solidFill>
                <a:schemeClr val="tx1"/>
              </a:solidFill>
              <a:latin typeface="Arial" charset="0"/>
              <a:ea typeface="ＭＳ Ｐゴシック" charset="0"/>
              <a:cs typeface="ＭＳ Ｐゴシック"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102240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1" name="Rectangle 2"/>
          <p:cNvSpPr>
            <a:spLocks noGrp="1" noChangeArrowheads="1"/>
          </p:cNvSpPr>
          <p:nvPr>
            <p:ph type="title" idx="4294967295"/>
          </p:nvPr>
        </p:nvSpPr>
        <p:spPr>
          <a:xfrm>
            <a:off x="0" y="114300"/>
            <a:ext cx="9067800" cy="685800"/>
          </a:xfrm>
        </p:spPr>
        <p:txBody>
          <a:bodyPr>
            <a:normAutofit fontScale="90000"/>
          </a:bodyPr>
          <a:lstStyle/>
          <a:p>
            <a:pPr eaLnBrk="1" hangingPunct="1"/>
            <a:r>
              <a:rPr lang="en-US" sz="4000" dirty="0">
                <a:solidFill>
                  <a:srgbClr val="800000"/>
                </a:solidFill>
                <a:latin typeface="Arial" charset="0"/>
                <a:ea typeface="ＭＳ Ｐゴシック" charset="0"/>
                <a:cs typeface="ＭＳ Ｐゴシック" charset="0"/>
              </a:rPr>
              <a:t>Kepler-9 </a:t>
            </a:r>
            <a:r>
              <a:rPr lang="en-US" sz="4000" dirty="0" err="1">
                <a:solidFill>
                  <a:srgbClr val="800000"/>
                </a:solidFill>
                <a:latin typeface="Arial" charset="0"/>
                <a:ea typeface="ＭＳ Ｐゴシック" charset="0"/>
                <a:cs typeface="ＭＳ Ｐゴシック" charset="0"/>
              </a:rPr>
              <a:t>b,c</a:t>
            </a:r>
            <a:r>
              <a:rPr lang="en-US" sz="4000" dirty="0">
                <a:solidFill>
                  <a:srgbClr val="800000"/>
                </a:solidFill>
                <a:latin typeface="Arial" charset="0"/>
                <a:ea typeface="ＭＳ Ｐゴシック" charset="0"/>
                <a:cs typeface="ＭＳ Ｐゴシック" charset="0"/>
              </a:rPr>
              <a:t>: Transit Timing Variations</a:t>
            </a:r>
          </a:p>
        </p:txBody>
      </p:sp>
      <p:sp>
        <p:nvSpPr>
          <p:cNvPr id="71682" name="Rectangle 3"/>
          <p:cNvSpPr>
            <a:spLocks noGrp="1" noChangeArrowheads="1"/>
          </p:cNvSpPr>
          <p:nvPr>
            <p:ph type="body" idx="4294967295"/>
          </p:nvPr>
        </p:nvSpPr>
        <p:spPr/>
        <p:txBody>
          <a:bodyPr/>
          <a:lstStyle/>
          <a:p>
            <a:pPr eaLnBrk="1" hangingPunct="1"/>
            <a:endParaRPr lang="en-US">
              <a:latin typeface="Arial" charset="0"/>
              <a:ea typeface="ＭＳ Ｐゴシック" charset="0"/>
              <a:cs typeface="ＭＳ Ｐゴシック" charset="0"/>
            </a:endParaRPr>
          </a:p>
        </p:txBody>
      </p:sp>
      <p:pic>
        <p:nvPicPr>
          <p:cNvPr id="71683" name="Picture 12" descr="Picture 9"/>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590800" y="990600"/>
            <a:ext cx="4419600" cy="29940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274445" name="Picture 13" descr="Picture 10"/>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33400" y="3962400"/>
            <a:ext cx="8428038" cy="27066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6883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4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29" name="Rectangle 2"/>
          <p:cNvSpPr>
            <a:spLocks noGrp="1" noChangeArrowheads="1"/>
          </p:cNvSpPr>
          <p:nvPr>
            <p:ph type="title" idx="4294967295"/>
          </p:nvPr>
        </p:nvSpPr>
        <p:spPr>
          <a:xfrm>
            <a:off x="533400" y="-304800"/>
            <a:ext cx="7848600" cy="1447800"/>
          </a:xfrm>
        </p:spPr>
        <p:txBody>
          <a:bodyPr/>
          <a:lstStyle/>
          <a:p>
            <a:pPr eaLnBrk="1" hangingPunct="1"/>
            <a:r>
              <a:rPr lang="en-US" sz="3800" dirty="0">
                <a:solidFill>
                  <a:srgbClr val="800000"/>
                </a:solidFill>
                <a:latin typeface="Arial" charset="0"/>
                <a:ea typeface="ＭＳ Ｐゴシック" charset="0"/>
                <a:cs typeface="ＭＳ Ｐゴシック" charset="0"/>
              </a:rPr>
              <a:t>Transit timing - Planet perturbations</a:t>
            </a:r>
            <a:endParaRPr lang="en-US" dirty="0">
              <a:solidFill>
                <a:srgbClr val="800000"/>
              </a:solidFill>
              <a:latin typeface="Arial" charset="0"/>
              <a:ea typeface="ＭＳ Ｐゴシック" charset="0"/>
              <a:cs typeface="ＭＳ Ｐゴシック" charset="0"/>
            </a:endParaRPr>
          </a:p>
        </p:txBody>
      </p:sp>
      <p:sp>
        <p:nvSpPr>
          <p:cNvPr id="73730" name="Rectangle 3"/>
          <p:cNvSpPr>
            <a:spLocks noGrp="1" noChangeArrowheads="1"/>
          </p:cNvSpPr>
          <p:nvPr>
            <p:ph type="body" idx="4294967295"/>
          </p:nvPr>
        </p:nvSpPr>
        <p:spPr>
          <a:xfrm>
            <a:off x="152400" y="1371600"/>
            <a:ext cx="3352800" cy="4419600"/>
          </a:xfrm>
        </p:spPr>
        <p:txBody>
          <a:bodyPr/>
          <a:lstStyle/>
          <a:p>
            <a:pPr eaLnBrk="1" hangingPunct="1"/>
            <a:r>
              <a:rPr lang="en-US" sz="2400">
                <a:latin typeface="Arial" charset="0"/>
                <a:ea typeface="ＭＳ Ｐゴシック" charset="0"/>
                <a:cs typeface="ＭＳ Ｐゴシック" charset="0"/>
              </a:rPr>
              <a:t>Kepler-9 models without interactions give poor fits</a:t>
            </a:r>
          </a:p>
          <a:p>
            <a:pPr eaLnBrk="1" hangingPunct="1"/>
            <a:endParaRPr lang="en-US" sz="2400">
              <a:latin typeface="Arial" charset="0"/>
              <a:ea typeface="ＭＳ Ｐゴシック" charset="0"/>
              <a:cs typeface="ＭＳ Ｐゴシック" charset="0"/>
            </a:endParaRPr>
          </a:p>
          <a:p>
            <a:pPr eaLnBrk="1" hangingPunct="1"/>
            <a:r>
              <a:rPr lang="en-US" sz="2400">
                <a:latin typeface="Arial" charset="0"/>
                <a:ea typeface="ＭＳ Ｐゴシック" charset="0"/>
                <a:cs typeface="ＭＳ Ｐゴシック" charset="0"/>
              </a:rPr>
              <a:t>Models with planets affecting each other give good fits</a:t>
            </a:r>
          </a:p>
          <a:p>
            <a:pPr eaLnBrk="1" hangingPunct="1"/>
            <a:endParaRPr lang="en-US" sz="2400">
              <a:latin typeface="Arial" charset="0"/>
              <a:ea typeface="ＭＳ Ｐゴシック" charset="0"/>
              <a:cs typeface="ＭＳ Ｐゴシック" charset="0"/>
            </a:endParaRPr>
          </a:p>
          <a:p>
            <a:pPr eaLnBrk="1" hangingPunct="1"/>
            <a:r>
              <a:rPr lang="en-US" sz="2400">
                <a:latin typeface="Arial" charset="0"/>
                <a:ea typeface="ＭＳ Ｐゴシック" charset="0"/>
                <a:cs typeface="ＭＳ Ｐゴシック" charset="0"/>
              </a:rPr>
              <a:t>TTVs can be used to confirm planets &amp; measure masses</a:t>
            </a:r>
          </a:p>
        </p:txBody>
      </p:sp>
      <p:pic>
        <p:nvPicPr>
          <p:cNvPr id="73731" name="Picture 7" descr="works"/>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533775" y="914400"/>
            <a:ext cx="5229225" cy="5638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534242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3" name="Rectangle 2"/>
          <p:cNvSpPr>
            <a:spLocks noGrp="1" noChangeArrowheads="1"/>
          </p:cNvSpPr>
          <p:nvPr>
            <p:ph type="ctrTitle" idx="4294967295"/>
          </p:nvPr>
        </p:nvSpPr>
        <p:spPr>
          <a:xfrm>
            <a:off x="4648200" y="609600"/>
            <a:ext cx="5181600" cy="1143000"/>
          </a:xfrm>
        </p:spPr>
        <p:txBody>
          <a:bodyPr/>
          <a:lstStyle/>
          <a:p>
            <a:pPr eaLnBrk="1" hangingPunct="1"/>
            <a:r>
              <a:rPr lang="en-US" b="1" dirty="0">
                <a:solidFill>
                  <a:srgbClr val="800000"/>
                </a:solidFill>
                <a:latin typeface="Arial" charset="0"/>
                <a:ea typeface="ＭＳ Ｐゴシック" charset="0"/>
                <a:cs typeface="ＭＳ Ｐゴシック" charset="0"/>
              </a:rPr>
              <a:t>Kepler-11</a:t>
            </a:r>
            <a:endParaRPr lang="en-US" dirty="0">
              <a:solidFill>
                <a:srgbClr val="800000"/>
              </a:solidFill>
              <a:latin typeface="Arial" charset="0"/>
              <a:ea typeface="ＭＳ Ｐゴシック" charset="0"/>
              <a:cs typeface="ＭＳ Ｐゴシック" charset="0"/>
            </a:endParaRPr>
          </a:p>
        </p:txBody>
      </p:sp>
      <p:sp>
        <p:nvSpPr>
          <p:cNvPr id="79874" name="Rectangle 3"/>
          <p:cNvSpPr>
            <a:spLocks noGrp="1" noChangeArrowheads="1"/>
          </p:cNvSpPr>
          <p:nvPr>
            <p:ph type="subTitle" idx="4294967295"/>
          </p:nvPr>
        </p:nvSpPr>
        <p:spPr>
          <a:xfrm>
            <a:off x="5332200" y="2529718"/>
            <a:ext cx="3679493" cy="1752600"/>
          </a:xfrm>
        </p:spPr>
        <p:txBody>
          <a:bodyPr>
            <a:normAutofit/>
          </a:bodyPr>
          <a:lstStyle/>
          <a:p>
            <a:pPr marL="0" indent="0" algn="ctr" eaLnBrk="1" hangingPunct="1">
              <a:buFontTx/>
              <a:buNone/>
            </a:pPr>
            <a:r>
              <a:rPr lang="en-US" dirty="0">
                <a:latin typeface="Arial" charset="0"/>
                <a:ea typeface="ＭＳ Ｐゴシック" charset="0"/>
                <a:cs typeface="ＭＳ Ｐゴシック" charset="0"/>
              </a:rPr>
              <a:t>A really cool system with 6 transiting planets</a:t>
            </a:r>
          </a:p>
        </p:txBody>
      </p:sp>
      <p:pic>
        <p:nvPicPr>
          <p:cNvPr id="79875" name="Picture 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5299075" cy="6858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307509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21"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857500" y="-533400"/>
            <a:ext cx="10261600" cy="7696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81922" name="TextBox 2"/>
          <p:cNvSpPr txBox="1">
            <a:spLocks noChangeArrowheads="1"/>
          </p:cNvSpPr>
          <p:nvPr/>
        </p:nvSpPr>
        <p:spPr bwMode="auto">
          <a:xfrm>
            <a:off x="5181600" y="990600"/>
            <a:ext cx="3962400" cy="28622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u="sng"/>
              <a:t>Kepler-11 Planets </a:t>
            </a:r>
          </a:p>
          <a:p>
            <a:endParaRPr lang="en-US" sz="1200" u="sng"/>
          </a:p>
          <a:p>
            <a:r>
              <a:rPr lang="en-US" sz="3600"/>
              <a:t>Correct sizes relative to star</a:t>
            </a:r>
          </a:p>
          <a:p>
            <a:endParaRPr lang="en-US"/>
          </a:p>
          <a:p>
            <a:endParaRPr lang="en-US" sz="1800"/>
          </a:p>
          <a:p>
            <a:r>
              <a:rPr lang="en-US" sz="1800"/>
              <a:t>(Dan Fabrycky)</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127952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3" name="Rectangle 2"/>
          <p:cNvSpPr>
            <a:spLocks noGrp="1" noChangeArrowheads="1"/>
          </p:cNvSpPr>
          <p:nvPr>
            <p:ph type="ctrTitle" idx="4294967295"/>
          </p:nvPr>
        </p:nvSpPr>
        <p:spPr>
          <a:xfrm>
            <a:off x="685800" y="3078163"/>
            <a:ext cx="7772400" cy="1143000"/>
          </a:xfrm>
        </p:spPr>
        <p:txBody>
          <a:bodyPr/>
          <a:lstStyle/>
          <a:p>
            <a:pPr eaLnBrk="1" hangingPunct="1"/>
            <a:endParaRPr lang="en-US">
              <a:latin typeface="Arial" charset="0"/>
              <a:ea typeface="ＭＳ Ｐゴシック" charset="0"/>
              <a:cs typeface="ＭＳ Ｐゴシック" charset="0"/>
            </a:endParaRPr>
          </a:p>
        </p:txBody>
      </p:sp>
      <p:sp>
        <p:nvSpPr>
          <p:cNvPr id="84994" name="Rectangle 3"/>
          <p:cNvSpPr>
            <a:spLocks noGrp="1" noChangeArrowheads="1"/>
          </p:cNvSpPr>
          <p:nvPr>
            <p:ph type="subTitle" idx="4294967295"/>
          </p:nvPr>
        </p:nvSpPr>
        <p:spPr>
          <a:xfrm>
            <a:off x="1371600" y="4678363"/>
            <a:ext cx="6400800" cy="1752600"/>
          </a:xfrm>
        </p:spPr>
        <p:txBody>
          <a:bodyPr/>
          <a:lstStyle/>
          <a:p>
            <a:pPr marL="0" indent="0" algn="ctr" eaLnBrk="1" hangingPunct="1">
              <a:buFontTx/>
              <a:buNone/>
            </a:pPr>
            <a:endParaRPr lang="en-US">
              <a:latin typeface="Arial" charset="0"/>
              <a:ea typeface="ＭＳ Ｐゴシック" charset="0"/>
              <a:cs typeface="ＭＳ Ｐゴシック" charset="0"/>
            </a:endParaRPr>
          </a:p>
        </p:txBody>
      </p:sp>
      <p:pic>
        <p:nvPicPr>
          <p:cNvPr id="84995" name="Picture 4" descr="Picture 1"/>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09538" y="838200"/>
            <a:ext cx="8653462" cy="60626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84996" name="Title 1"/>
          <p:cNvSpPr txBox="1">
            <a:spLocks/>
          </p:cNvSpPr>
          <p:nvPr/>
        </p:nvSpPr>
        <p:spPr bwMode="auto">
          <a:xfrm>
            <a:off x="762000" y="49213"/>
            <a:ext cx="7918450" cy="788987"/>
          </a:xfrm>
          <a:prstGeom prst="rect">
            <a:avLst/>
          </a:prstGeom>
          <a:solidFill>
            <a:srgbClr val="CCFFFF"/>
          </a:solidFill>
          <a:ln w="9525">
            <a:solidFill>
              <a:schemeClr val="accent2"/>
            </a:solidFill>
            <a:miter lim="800000"/>
            <a:headEnd/>
            <a:tailEnd/>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a:t>Kepler-11:  Six Transiting Planets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307647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1" name="Rectangle 2"/>
          <p:cNvSpPr>
            <a:spLocks noGrp="1" noChangeArrowheads="1"/>
          </p:cNvSpPr>
          <p:nvPr>
            <p:ph type="title" idx="4294967295"/>
          </p:nvPr>
        </p:nvSpPr>
        <p:spPr/>
        <p:txBody>
          <a:bodyPr/>
          <a:lstStyle/>
          <a:p>
            <a:pPr eaLnBrk="1" hangingPunct="1"/>
            <a:endParaRPr lang="en-US">
              <a:latin typeface="Arial" charset="0"/>
              <a:ea typeface="ＭＳ Ｐゴシック" charset="0"/>
              <a:cs typeface="ＭＳ Ｐゴシック" charset="0"/>
            </a:endParaRPr>
          </a:p>
        </p:txBody>
      </p:sp>
      <p:sp>
        <p:nvSpPr>
          <p:cNvPr id="87042" name="Rectangle 3"/>
          <p:cNvSpPr>
            <a:spLocks noGrp="1" noChangeArrowheads="1"/>
          </p:cNvSpPr>
          <p:nvPr>
            <p:ph type="body" idx="4294967295"/>
          </p:nvPr>
        </p:nvSpPr>
        <p:spPr>
          <a:xfrm>
            <a:off x="2971800" y="381000"/>
            <a:ext cx="2667000" cy="4114800"/>
          </a:xfrm>
        </p:spPr>
        <p:txBody>
          <a:bodyPr/>
          <a:lstStyle/>
          <a:p>
            <a:pPr algn="ctr" eaLnBrk="1" hangingPunct="1">
              <a:buFontTx/>
              <a:buNone/>
            </a:pPr>
            <a:r>
              <a:rPr lang="en-US" dirty="0" smtClean="0">
                <a:latin typeface="Symbol" charset="0"/>
                <a:ea typeface="ＭＳ Ｐゴシック" charset="0"/>
                <a:cs typeface="ＭＳ Ｐゴシック" charset="0"/>
                <a:sym typeface="Symbol" charset="0"/>
              </a:rPr>
              <a:t>&lt;</a:t>
            </a:r>
            <a:r>
              <a:rPr lang="en-US" sz="2400" dirty="0" smtClean="0">
                <a:latin typeface="Symbol" charset="0"/>
                <a:ea typeface="ＭＳ Ｐゴシック" charset="0"/>
                <a:cs typeface="ＭＳ Ｐゴシック" charset="0"/>
                <a:sym typeface="Symbol" charset="0"/>
              </a:rPr>
              <a:t>-</a:t>
            </a:r>
            <a:r>
              <a:rPr lang="en-US" dirty="0" smtClean="0">
                <a:latin typeface="Arial" charset="0"/>
                <a:ea typeface="ＭＳ Ｐゴシック" charset="0"/>
                <a:cs typeface="ＭＳ Ｐゴシック" charset="0"/>
              </a:rPr>
              <a:t>Transits</a:t>
            </a:r>
            <a:endParaRPr lang="en-US" dirty="0">
              <a:latin typeface="Arial" charset="0"/>
              <a:ea typeface="ＭＳ Ｐゴシック" charset="0"/>
              <a:cs typeface="ＭＳ Ｐゴシック" charset="0"/>
            </a:endParaRPr>
          </a:p>
          <a:p>
            <a:pPr algn="ctr" eaLnBrk="1" hangingPunct="1">
              <a:buFontTx/>
              <a:buNone/>
            </a:pPr>
            <a:endParaRPr lang="en-US" dirty="0">
              <a:latin typeface="Arial" charset="0"/>
              <a:ea typeface="ＭＳ Ｐゴシック" charset="0"/>
              <a:cs typeface="ＭＳ Ｐゴシック" charset="0"/>
            </a:endParaRPr>
          </a:p>
          <a:p>
            <a:pPr algn="ctr" eaLnBrk="1" hangingPunct="1">
              <a:buFontTx/>
              <a:buNone/>
            </a:pPr>
            <a:r>
              <a:rPr lang="en-US" dirty="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TTV</a:t>
            </a:r>
            <a:r>
              <a:rPr lang="en-US" altLang="ja-JP" dirty="0" err="1" smtClean="0">
                <a:latin typeface="Arial" charset="0"/>
                <a:ea typeface="ＭＳ Ｐゴシック" charset="0"/>
                <a:cs typeface="ＭＳ Ｐゴシック" charset="0"/>
              </a:rPr>
              <a:t>s</a:t>
            </a:r>
            <a:r>
              <a:rPr lang="en-US" altLang="ja-JP" sz="2400" dirty="0" smtClean="0">
                <a:latin typeface="Symbol" charset="0"/>
                <a:ea typeface="ＭＳ Ｐゴシック" charset="0"/>
                <a:cs typeface="ＭＳ Ｐゴシック" charset="0"/>
                <a:sym typeface="Symbol" charset="0"/>
              </a:rPr>
              <a:t> -</a:t>
            </a:r>
            <a:r>
              <a:rPr lang="en-US" altLang="ja-JP" dirty="0" smtClean="0">
                <a:latin typeface="Symbol" charset="0"/>
                <a:ea typeface="ＭＳ Ｐゴシック" charset="0"/>
                <a:cs typeface="ＭＳ Ｐゴシック" charset="0"/>
                <a:sym typeface="Symbol" charset="0"/>
              </a:rPr>
              <a:t>&gt;</a:t>
            </a:r>
            <a:endParaRPr lang="en-US" dirty="0">
              <a:latin typeface="Symbol" charset="0"/>
              <a:ea typeface="ＭＳ Ｐゴシック" charset="0"/>
              <a:cs typeface="ＭＳ Ｐゴシック" charset="0"/>
              <a:sym typeface="Symbol" charset="0"/>
            </a:endParaRPr>
          </a:p>
        </p:txBody>
      </p:sp>
      <p:graphicFrame>
        <p:nvGraphicFramePr>
          <p:cNvPr id="87043" name="Object 2"/>
          <p:cNvGraphicFramePr>
            <a:graphicFrameLocks noChangeAspect="1"/>
          </p:cNvGraphicFramePr>
          <p:nvPr/>
        </p:nvGraphicFramePr>
        <p:xfrm>
          <a:off x="0" y="0"/>
          <a:ext cx="2947988" cy="6858000"/>
        </p:xfrm>
        <a:graphic>
          <a:graphicData uri="http://schemas.openxmlformats.org/presentationml/2006/ole">
            <p:oleObj spid="_x0000_s88066" name="Document" r:id="rId4" imgW="2324100" imgH="5410200" progId="Word.Document.8">
              <p:embed/>
            </p:oleObj>
          </a:graphicData>
        </a:graphic>
      </p:graphicFrame>
      <p:pic>
        <p:nvPicPr>
          <p:cNvPr id="87044" name="Content Placeholder 5" descr="Screen shot 2011-03-13 at 9.27.56 PM.png"/>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40103" r="-140103"/>
          <a:stretch>
            <a:fillRect/>
          </a:stretch>
        </p:blipFill>
        <p:spPr bwMode="auto">
          <a:xfrm>
            <a:off x="992387" y="15875"/>
            <a:ext cx="12852400" cy="68040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7045" name="Content Placeholder 6" descr="Screen shot 2011-02-02 at 1.57.17 AM.png"/>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7646" r="-47646"/>
          <a:stretch>
            <a:fillRect/>
          </a:stretch>
        </p:blipFill>
        <p:spPr bwMode="auto">
          <a:xfrm>
            <a:off x="1676400" y="3810000"/>
            <a:ext cx="5410200" cy="28638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332202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3" name="Rectangle 2"/>
          <p:cNvSpPr>
            <a:spLocks noGrp="1" noChangeArrowheads="1"/>
          </p:cNvSpPr>
          <p:nvPr>
            <p:ph type="title" idx="4294967295"/>
          </p:nvPr>
        </p:nvSpPr>
        <p:spPr/>
        <p:txBody>
          <a:bodyPr/>
          <a:lstStyle/>
          <a:p>
            <a:pPr eaLnBrk="1" hangingPunct="1"/>
            <a:endParaRPr lang="en-US">
              <a:latin typeface="Arial" charset="0"/>
              <a:ea typeface="ＭＳ Ｐゴシック" charset="0"/>
              <a:cs typeface="ＭＳ Ｐゴシック" charset="0"/>
            </a:endParaRPr>
          </a:p>
        </p:txBody>
      </p:sp>
      <p:sp>
        <p:nvSpPr>
          <p:cNvPr id="90114" name="Rectangle 3"/>
          <p:cNvSpPr>
            <a:spLocks noGrp="1" noChangeArrowheads="1"/>
          </p:cNvSpPr>
          <p:nvPr>
            <p:ph type="body" idx="4294967295"/>
          </p:nvPr>
        </p:nvSpPr>
        <p:spPr/>
        <p:txBody>
          <a:bodyPr/>
          <a:lstStyle/>
          <a:p>
            <a:pPr eaLnBrk="1" hangingPunct="1"/>
            <a:endParaRPr lang="en-US">
              <a:latin typeface="Arial" charset="0"/>
              <a:ea typeface="ＭＳ Ｐゴシック" charset="0"/>
              <a:cs typeface="ＭＳ Ｐゴシック" charset="0"/>
            </a:endParaRPr>
          </a:p>
        </p:txBody>
      </p:sp>
      <p:pic>
        <p:nvPicPr>
          <p:cNvPr id="90115" name="Picture 4" descr="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77788"/>
            <a:ext cx="9144000" cy="67024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116728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304800" y="457200"/>
            <a:ext cx="8458200" cy="1143000"/>
          </a:xfrm>
        </p:spPr>
        <p:txBody>
          <a:bodyPr>
            <a:normAutofit fontScale="90000"/>
          </a:bodyPr>
          <a:lstStyle/>
          <a:p>
            <a:r>
              <a:rPr lang="en-US" sz="5400" dirty="0">
                <a:latin typeface="San Francisco" charset="0"/>
              </a:rPr>
              <a:t>C</a:t>
            </a:r>
            <a:r>
              <a:rPr lang="en-US" sz="5400" dirty="0">
                <a:solidFill>
                  <a:schemeClr val="hlink"/>
                </a:solidFill>
                <a:latin typeface="San Francisco" charset="0"/>
              </a:rPr>
              <a:t>h</a:t>
            </a:r>
            <a:r>
              <a:rPr lang="en-US" sz="5400" dirty="0">
                <a:solidFill>
                  <a:srgbClr val="ED181E"/>
                </a:solidFill>
                <a:latin typeface="San Francisco" charset="0"/>
              </a:rPr>
              <a:t>a</a:t>
            </a:r>
            <a:r>
              <a:rPr lang="en-US" sz="5400" dirty="0">
                <a:solidFill>
                  <a:srgbClr val="5B3D23"/>
                </a:solidFill>
                <a:latin typeface="San Francisco" charset="0"/>
              </a:rPr>
              <a:t>o</a:t>
            </a:r>
            <a:r>
              <a:rPr lang="en-US" sz="5400" dirty="0">
                <a:latin typeface="San Francisco" charset="0"/>
              </a:rPr>
              <a:t>ti</a:t>
            </a:r>
            <a:r>
              <a:rPr lang="en-US" sz="5400" dirty="0">
                <a:solidFill>
                  <a:srgbClr val="ED181E"/>
                </a:solidFill>
                <a:latin typeface="San Francisco" charset="0"/>
              </a:rPr>
              <a:t>c</a:t>
            </a:r>
            <a:r>
              <a:rPr lang="en-US" sz="5400" dirty="0">
                <a:latin typeface="San Francisco" charset="0"/>
              </a:rPr>
              <a:t> </a:t>
            </a:r>
            <a:r>
              <a:rPr lang="en-US" sz="5400" dirty="0">
                <a:solidFill>
                  <a:srgbClr val="187534"/>
                </a:solidFill>
                <a:latin typeface="San Francisco" charset="0"/>
              </a:rPr>
              <a:t>M</a:t>
            </a:r>
            <a:r>
              <a:rPr lang="en-US" sz="5400" dirty="0">
                <a:solidFill>
                  <a:schemeClr val="accent2"/>
                </a:solidFill>
                <a:latin typeface="San Francisco" charset="0"/>
              </a:rPr>
              <a:t>ot</a:t>
            </a:r>
            <a:r>
              <a:rPr lang="en-US" sz="5400" dirty="0">
                <a:solidFill>
                  <a:srgbClr val="187534"/>
                </a:solidFill>
                <a:latin typeface="San Francisco" charset="0"/>
              </a:rPr>
              <a:t>i</a:t>
            </a:r>
            <a:r>
              <a:rPr lang="en-US" sz="5400" dirty="0">
                <a:solidFill>
                  <a:srgbClr val="FA4E19"/>
                </a:solidFill>
                <a:latin typeface="San Francisco" charset="0"/>
              </a:rPr>
              <a:t>o</a:t>
            </a:r>
            <a:r>
              <a:rPr lang="en-US" sz="5400" dirty="0">
                <a:latin typeface="San Francisco" charset="0"/>
              </a:rPr>
              <a:t>n</a:t>
            </a:r>
            <a:r>
              <a:rPr lang="en-US" dirty="0">
                <a:latin typeface="San Francisco" charset="0"/>
              </a:rPr>
              <a:t> </a:t>
            </a:r>
            <a:r>
              <a:rPr lang="en-US" sz="2800" dirty="0">
                <a:solidFill>
                  <a:srgbClr val="6C18B0"/>
                </a:solidFill>
                <a:latin typeface="San Francisco" charset="0"/>
              </a:rPr>
              <a:t>i</a:t>
            </a:r>
            <a:r>
              <a:rPr lang="en-US" sz="2800" dirty="0">
                <a:solidFill>
                  <a:srgbClr val="008000"/>
                </a:solidFill>
                <a:latin typeface="San Francisco" charset="0"/>
              </a:rPr>
              <a:t>n</a:t>
            </a:r>
            <a:r>
              <a:rPr lang="en-US" sz="2800" dirty="0">
                <a:solidFill>
                  <a:srgbClr val="6C18B0"/>
                </a:solidFill>
                <a:latin typeface="San Francisco" charset="0"/>
              </a:rPr>
              <a:t> </a:t>
            </a:r>
            <a:r>
              <a:rPr lang="en-US" sz="2800" dirty="0">
                <a:solidFill>
                  <a:srgbClr val="ED181E"/>
                </a:solidFill>
                <a:latin typeface="San Francisco" charset="0"/>
              </a:rPr>
              <a:t>t</a:t>
            </a:r>
            <a:r>
              <a:rPr lang="en-US" sz="2800" dirty="0">
                <a:solidFill>
                  <a:schemeClr val="accent2"/>
                </a:solidFill>
                <a:latin typeface="San Francisco" charset="0"/>
              </a:rPr>
              <a:t>h</a:t>
            </a:r>
            <a:r>
              <a:rPr lang="en-US" sz="2800" dirty="0">
                <a:solidFill>
                  <a:srgbClr val="ED181E"/>
                </a:solidFill>
                <a:latin typeface="San Francisco" charset="0"/>
              </a:rPr>
              <a:t>e</a:t>
            </a:r>
            <a:r>
              <a:rPr lang="en-US" dirty="0">
                <a:solidFill>
                  <a:srgbClr val="ED181E"/>
                </a:solidFill>
                <a:latin typeface="San Francisco" charset="0"/>
              </a:rPr>
              <a:t> </a:t>
            </a:r>
            <a:br>
              <a:rPr lang="en-US" dirty="0">
                <a:solidFill>
                  <a:srgbClr val="ED181E"/>
                </a:solidFill>
                <a:latin typeface="San Francisco" charset="0"/>
              </a:rPr>
            </a:br>
            <a:r>
              <a:rPr lang="en-US" dirty="0">
                <a:solidFill>
                  <a:srgbClr val="187534"/>
                </a:solidFill>
                <a:latin typeface="San Francisco" charset="0"/>
              </a:rPr>
              <a:t>So</a:t>
            </a:r>
            <a:r>
              <a:rPr lang="en-US" dirty="0">
                <a:solidFill>
                  <a:schemeClr val="accent2"/>
                </a:solidFill>
                <a:latin typeface="San Francisco" charset="0"/>
              </a:rPr>
              <a:t>l</a:t>
            </a:r>
            <a:r>
              <a:rPr lang="en-US" dirty="0">
                <a:solidFill>
                  <a:srgbClr val="ED181E"/>
                </a:solidFill>
                <a:latin typeface="San Francisco" charset="0"/>
              </a:rPr>
              <a:t>a</a:t>
            </a:r>
            <a:r>
              <a:rPr lang="en-US" dirty="0">
                <a:solidFill>
                  <a:srgbClr val="5B3D23"/>
                </a:solidFill>
                <a:latin typeface="San Francisco" charset="0"/>
              </a:rPr>
              <a:t>r</a:t>
            </a:r>
            <a:r>
              <a:rPr lang="en-US" dirty="0">
                <a:solidFill>
                  <a:srgbClr val="ED181E"/>
                </a:solidFill>
                <a:latin typeface="San Francisco" charset="0"/>
              </a:rPr>
              <a:t> S</a:t>
            </a:r>
            <a:r>
              <a:rPr lang="en-US" dirty="0">
                <a:solidFill>
                  <a:schemeClr val="accent2"/>
                </a:solidFill>
                <a:latin typeface="San Francisco" charset="0"/>
              </a:rPr>
              <a:t>ys</a:t>
            </a:r>
            <a:r>
              <a:rPr lang="en-US" dirty="0">
                <a:latin typeface="San Francisco" charset="0"/>
              </a:rPr>
              <a:t>t</a:t>
            </a:r>
            <a:r>
              <a:rPr lang="en-US" dirty="0">
                <a:solidFill>
                  <a:schemeClr val="hlink"/>
                </a:solidFill>
                <a:latin typeface="San Francisco" charset="0"/>
              </a:rPr>
              <a:t>e</a:t>
            </a:r>
            <a:r>
              <a:rPr lang="en-US" dirty="0">
                <a:latin typeface="San Francisco" charset="0"/>
              </a:rPr>
              <a:t>m</a:t>
            </a:r>
            <a:r>
              <a:rPr lang="en-US" dirty="0">
                <a:solidFill>
                  <a:srgbClr val="ED181E"/>
                </a:solidFill>
                <a:latin typeface="San Francisco" charset="0"/>
              </a:rPr>
              <a:t> &amp;</a:t>
            </a:r>
            <a:r>
              <a:rPr lang="en-US" dirty="0">
                <a:solidFill>
                  <a:srgbClr val="6C18B0"/>
                </a:solidFill>
                <a:latin typeface="San Francisco" charset="0"/>
              </a:rPr>
              <a:t> B</a:t>
            </a:r>
            <a:r>
              <a:rPr lang="en-US" dirty="0">
                <a:solidFill>
                  <a:srgbClr val="187534"/>
                </a:solidFill>
                <a:latin typeface="San Francisco" charset="0"/>
              </a:rPr>
              <a:t>ey</a:t>
            </a:r>
            <a:r>
              <a:rPr lang="en-US" dirty="0">
                <a:solidFill>
                  <a:srgbClr val="6C18B0"/>
                </a:solidFill>
                <a:latin typeface="San Francisco" charset="0"/>
              </a:rPr>
              <a:t>o</a:t>
            </a:r>
            <a:r>
              <a:rPr lang="en-US" dirty="0">
                <a:solidFill>
                  <a:srgbClr val="FA4E19"/>
                </a:solidFill>
                <a:latin typeface="San Francisco" charset="0"/>
              </a:rPr>
              <a:t>n</a:t>
            </a:r>
            <a:r>
              <a:rPr lang="en-US" dirty="0">
                <a:solidFill>
                  <a:srgbClr val="6C18B0"/>
                </a:solidFill>
                <a:latin typeface="San Francisco" charset="0"/>
              </a:rPr>
              <a:t>d</a:t>
            </a:r>
            <a:r>
              <a:rPr lang="en-US" dirty="0" smtClean="0">
                <a:latin typeface="San Francisco" charset="0"/>
              </a:rPr>
              <a:t/>
            </a:r>
            <a:br>
              <a:rPr lang="en-US" dirty="0" smtClean="0">
                <a:latin typeface="San Francisco" charset="0"/>
              </a:rPr>
            </a:br>
            <a:endParaRPr lang="en-US" dirty="0">
              <a:latin typeface="Times"/>
              <a:cs typeface="Times"/>
            </a:endParaRPr>
          </a:p>
        </p:txBody>
      </p:sp>
      <p:sp>
        <p:nvSpPr>
          <p:cNvPr id="2051" name="Rectangle 3"/>
          <p:cNvSpPr>
            <a:spLocks noGrp="1" noChangeArrowheads="1"/>
          </p:cNvSpPr>
          <p:nvPr>
            <p:ph type="body" idx="1"/>
          </p:nvPr>
        </p:nvSpPr>
        <p:spPr>
          <a:xfrm>
            <a:off x="609600" y="2438400"/>
            <a:ext cx="7772400" cy="4114800"/>
          </a:xfrm>
        </p:spPr>
        <p:txBody>
          <a:bodyPr/>
          <a:lstStyle/>
          <a:p>
            <a:r>
              <a:rPr lang="ja-JP" altLang="en-US" b="1" dirty="0" smtClean="0">
                <a:solidFill>
                  <a:srgbClr val="ED181E"/>
                </a:solidFill>
                <a:latin typeface="Arial"/>
              </a:rPr>
              <a:t>“</a:t>
            </a:r>
            <a:r>
              <a:rPr lang="en-US" b="1" dirty="0">
                <a:solidFill>
                  <a:srgbClr val="ED181E"/>
                </a:solidFill>
              </a:rPr>
              <a:t>Trivial</a:t>
            </a:r>
            <a:r>
              <a:rPr lang="ja-JP" altLang="en-US" b="1" dirty="0">
                <a:solidFill>
                  <a:srgbClr val="ED181E"/>
                </a:solidFill>
                <a:latin typeface="Arial"/>
              </a:rPr>
              <a:t>”</a:t>
            </a:r>
            <a:r>
              <a:rPr lang="en-US" b="1" dirty="0">
                <a:solidFill>
                  <a:srgbClr val="ED181E"/>
                </a:solidFill>
              </a:rPr>
              <a:t> Chaos: Close Approaches</a:t>
            </a:r>
          </a:p>
          <a:p>
            <a:r>
              <a:rPr lang="en-US" b="1" dirty="0">
                <a:solidFill>
                  <a:schemeClr val="accent2"/>
                </a:solidFill>
              </a:rPr>
              <a:t>Resonances &amp; Chaos</a:t>
            </a:r>
          </a:p>
          <a:p>
            <a:r>
              <a:rPr lang="en-US" b="1" dirty="0">
                <a:solidFill>
                  <a:srgbClr val="FA4E19"/>
                </a:solidFill>
              </a:rPr>
              <a:t>Chaos &amp; Planet Formation</a:t>
            </a:r>
          </a:p>
          <a:p>
            <a:r>
              <a:rPr lang="en-US" b="1" dirty="0">
                <a:solidFill>
                  <a:srgbClr val="187534"/>
                </a:solidFill>
              </a:rPr>
              <a:t>Gas Drag: Non-Hamiltonian System</a:t>
            </a:r>
          </a:p>
          <a:p>
            <a:r>
              <a:rPr lang="en-US" b="1" dirty="0">
                <a:solidFill>
                  <a:srgbClr val="6C18B0"/>
                </a:solidFill>
              </a:rPr>
              <a:t>Stability of Planetary Systems</a:t>
            </a:r>
            <a:r>
              <a:rPr lang="en-US" sz="2800" b="1" dirty="0"/>
              <a:t> </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377650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96258" name="Picture 3" descr="7Jack_SolSystemCompare10x7.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33350" y="0"/>
            <a:ext cx="8877300" cy="6858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355765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orrery2sa.mov" descr="/Users/jlissaue/Desktop/Powerpoint Files/orrery2sa.mov">
            <a:hlinkClick r:id="" action="ppaction://media"/>
          </p:cNvPr>
          <p:cNvPicPr/>
          <p:nvPr>
            <a:videoFile r:link="rId1"/>
            <p:extLst>
              <p:ext uri="{DAA4B4D4-6D71-4841-9C94-3DE7FCFB9230}">
                <p14:medi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r:link="rId4"/>
              </p:ext>
            </p:extLst>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381000"/>
            <a:ext cx="9144000" cy="6096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598358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03" name="Picture 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8600" y="1066800"/>
            <a:ext cx="8102600" cy="553878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pic>
      <p:sp>
        <p:nvSpPr>
          <p:cNvPr id="100354" name="Text Box 4"/>
          <p:cNvSpPr txBox="1">
            <a:spLocks noChangeArrowheads="1"/>
          </p:cNvSpPr>
          <p:nvPr/>
        </p:nvSpPr>
        <p:spPr bwMode="auto">
          <a:xfrm>
            <a:off x="0" y="228600"/>
            <a:ext cx="9144000" cy="8556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300">
                <a:solidFill>
                  <a:srgbClr val="333333"/>
                </a:solidFill>
                <a:latin typeface="Abadi MT Condensed Extra Bold" charset="0"/>
              </a:rPr>
              <a:t>Kepler-36: A Pair of Planets with Neighboring Orbits and Dissimilar Densities</a:t>
            </a:r>
          </a:p>
          <a:p>
            <a:pPr algn="ctr">
              <a:spcBef>
                <a:spcPct val="50000"/>
              </a:spcBef>
            </a:pPr>
            <a:r>
              <a:rPr lang="en-US" sz="1800">
                <a:solidFill>
                  <a:srgbClr val="333333"/>
                </a:solidFill>
                <a:latin typeface="Times New Roman" charset="0"/>
              </a:rPr>
              <a:t>(Carter et al. 2012)</a:t>
            </a:r>
            <a:endParaRPr lang="en-US" b="1">
              <a:solidFill>
                <a:srgbClr val="333333"/>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592828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4800" y="-61913"/>
            <a:ext cx="8534400" cy="690086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82160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rmAutofit/>
          </a:bodyPr>
          <a:lstStyle/>
          <a:p>
            <a:pPr>
              <a:defRPr/>
            </a:pPr>
            <a:r>
              <a:rPr lang="en-US" sz="6000" b="1" dirty="0" smtClean="0"/>
              <a:t>Orbits Are Extremely Close</a:t>
            </a:r>
            <a:endParaRPr lang="en-US" sz="6000" b="1" dirty="0"/>
          </a:p>
        </p:txBody>
      </p:sp>
      <p:grpSp>
        <p:nvGrpSpPr>
          <p:cNvPr id="104450" name="Group 5"/>
          <p:cNvGrpSpPr>
            <a:grpSpLocks/>
          </p:cNvGrpSpPr>
          <p:nvPr/>
        </p:nvGrpSpPr>
        <p:grpSpPr bwMode="auto">
          <a:xfrm>
            <a:off x="1358900" y="368300"/>
            <a:ext cx="6461125" cy="6461125"/>
            <a:chOff x="609600" y="6172200"/>
            <a:chExt cx="6459619" cy="6459619"/>
          </a:xfrm>
        </p:grpSpPr>
        <p:sp>
          <p:nvSpPr>
            <p:cNvPr id="7" name="Oval 6"/>
            <p:cNvSpPr/>
            <p:nvPr/>
          </p:nvSpPr>
          <p:spPr>
            <a:xfrm>
              <a:off x="609600" y="6172200"/>
              <a:ext cx="6459619" cy="6459619"/>
            </a:xfrm>
            <a:prstGeom prst="ellipse">
              <a:avLst/>
            </a:prstGeom>
            <a:noFill/>
            <a:ln w="9525" cap="flat" cmpd="sng" algn="ctr">
              <a:solidFill>
                <a:sysClr val="windowText" lastClr="000000">
                  <a:lumMod val="50000"/>
                  <a:lumOff val="50000"/>
                </a:sysClr>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endParaRPr lang="en-US" sz="1800" kern="0">
                <a:solidFill>
                  <a:prstClr val="white"/>
                </a:solidFill>
                <a:latin typeface="Calibri"/>
                <a:ea typeface="+mn-ea"/>
                <a:cs typeface="+mn-cs"/>
              </a:endParaRPr>
            </a:p>
          </p:txBody>
        </p:sp>
        <p:sp>
          <p:nvSpPr>
            <p:cNvPr id="8" name="Oval 7"/>
            <p:cNvSpPr>
              <a:spLocks noChangeAspect="1"/>
            </p:cNvSpPr>
            <p:nvPr/>
          </p:nvSpPr>
          <p:spPr>
            <a:xfrm>
              <a:off x="933375" y="6488039"/>
              <a:ext cx="5797786" cy="5797785"/>
            </a:xfrm>
            <a:prstGeom prst="ellipse">
              <a:avLst/>
            </a:prstGeom>
            <a:noFill/>
            <a:ln w="9525" cap="flat" cmpd="sng" algn="ctr">
              <a:solidFill>
                <a:sysClr val="windowText" lastClr="000000">
                  <a:lumMod val="50000"/>
                  <a:lumOff val="50000"/>
                </a:sysClr>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endParaRPr lang="en-US" sz="1800" kern="0">
                <a:solidFill>
                  <a:prstClr val="white"/>
                </a:solidFill>
                <a:latin typeface="Calibri"/>
                <a:ea typeface="+mn-ea"/>
                <a:cs typeface="+mn-cs"/>
              </a:endParaRPr>
            </a:p>
          </p:txBody>
        </p:sp>
        <p:sp>
          <p:nvSpPr>
            <p:cNvPr id="9" name="Oval 8"/>
            <p:cNvSpPr/>
            <p:nvPr/>
          </p:nvSpPr>
          <p:spPr>
            <a:xfrm>
              <a:off x="3352800" y="8686762"/>
              <a:ext cx="1066800" cy="1066800"/>
            </a:xfrm>
            <a:prstGeom prst="ellipse">
              <a:avLst/>
            </a:prstGeom>
            <a:gradFill flip="none" rotWithShape="1">
              <a:gsLst>
                <a:gs pos="0">
                  <a:srgbClr val="FADA7A">
                    <a:lumMod val="20000"/>
                    <a:lumOff val="80000"/>
                  </a:srgbClr>
                </a:gs>
                <a:gs pos="53000">
                  <a:srgbClr val="FADA7A">
                    <a:lumMod val="40000"/>
                    <a:lumOff val="60000"/>
                  </a:srgbClr>
                </a:gs>
                <a:gs pos="100000">
                  <a:srgbClr val="FADA7A">
                    <a:lumMod val="75000"/>
                  </a:srgbClr>
                </a:gs>
              </a:gsLst>
              <a:path path="circle">
                <a:fillToRect l="50000" t="50000" r="50000" b="50000"/>
              </a:path>
              <a:tileRect/>
            </a:gradFill>
            <a:ln w="9525" cap="flat" cmpd="sng" algn="ctr">
              <a:no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endParaRPr lang="en-US" sz="1800" kern="0">
                <a:solidFill>
                  <a:sysClr val="window" lastClr="FFFFFF"/>
                </a:solidFill>
                <a:latin typeface="Calibri"/>
                <a:ea typeface="+mn-ea"/>
                <a:cs typeface="+mn-cs"/>
              </a:endParaRPr>
            </a:p>
          </p:txBody>
        </p:sp>
        <p:sp>
          <p:nvSpPr>
            <p:cNvPr id="10" name="Oval 9"/>
            <p:cNvSpPr/>
            <p:nvPr/>
          </p:nvSpPr>
          <p:spPr>
            <a:xfrm>
              <a:off x="6527800" y="9892792"/>
              <a:ext cx="292608" cy="292608"/>
            </a:xfrm>
            <a:prstGeom prst="ellipse">
              <a:avLst/>
            </a:prstGeom>
            <a:gradFill flip="none" rotWithShape="1">
              <a:gsLst>
                <a:gs pos="0">
                  <a:srgbClr val="B88472">
                    <a:lumMod val="60000"/>
                    <a:lumOff val="40000"/>
                  </a:srgbClr>
                </a:gs>
                <a:gs pos="25000">
                  <a:srgbClr val="B88472">
                    <a:lumMod val="60000"/>
                    <a:lumOff val="40000"/>
                  </a:srgbClr>
                </a:gs>
                <a:gs pos="100000">
                  <a:srgbClr val="B88472">
                    <a:lumMod val="75000"/>
                  </a:srgbClr>
                </a:gs>
              </a:gsLst>
              <a:path path="circle">
                <a:fillToRect r="100000" b="100000"/>
              </a:path>
              <a:tileRect l="-100000" t="-100000"/>
            </a:gradFill>
            <a:ln w="9525" cap="flat" cmpd="sng" algn="ctr">
              <a:no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endParaRPr lang="en-US" sz="1800" kern="0">
                <a:solidFill>
                  <a:sysClr val="window" lastClr="FFFFFF"/>
                </a:solidFill>
                <a:latin typeface="Calibri"/>
                <a:ea typeface="+mn-ea"/>
                <a:cs typeface="+mn-cs"/>
              </a:endParaRPr>
            </a:p>
          </p:txBody>
        </p:sp>
        <p:sp>
          <p:nvSpPr>
            <p:cNvPr id="11" name="Oval 10"/>
            <p:cNvSpPr>
              <a:spLocks noChangeAspect="1"/>
            </p:cNvSpPr>
            <p:nvPr/>
          </p:nvSpPr>
          <p:spPr>
            <a:xfrm>
              <a:off x="1161921" y="11419252"/>
              <a:ext cx="723731" cy="723731"/>
            </a:xfrm>
            <a:prstGeom prst="ellipse">
              <a:avLst/>
            </a:prstGeom>
            <a:gradFill flip="none" rotWithShape="1">
              <a:gsLst>
                <a:gs pos="0">
                  <a:srgbClr val="9FB8CD">
                    <a:lumMod val="60000"/>
                    <a:lumOff val="40000"/>
                  </a:srgbClr>
                </a:gs>
                <a:gs pos="41000">
                  <a:srgbClr val="3366FF"/>
                </a:gs>
                <a:gs pos="100000">
                  <a:srgbClr val="000090"/>
                </a:gs>
              </a:gsLst>
              <a:lin ang="8520000" scaled="0"/>
              <a:tileRect/>
            </a:gradFill>
            <a:ln w="9525" cap="flat" cmpd="sng" algn="ctr">
              <a:no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endParaRPr lang="en-US" sz="1800" kern="0">
                <a:solidFill>
                  <a:sysClr val="window" lastClr="FFFFFF"/>
                </a:solidFill>
                <a:latin typeface="Calibri"/>
                <a:ea typeface="+mn-ea"/>
                <a:cs typeface="+mn-cs"/>
              </a:endParaRPr>
            </a:p>
          </p:txBody>
        </p:sp>
      </p:grpSp>
      <p:sp>
        <p:nvSpPr>
          <p:cNvPr id="12" name="Content Placeholder 2"/>
          <p:cNvSpPr txBox="1">
            <a:spLocks/>
          </p:cNvSpPr>
          <p:nvPr/>
        </p:nvSpPr>
        <p:spPr>
          <a:xfrm>
            <a:off x="2490788" y="4416425"/>
            <a:ext cx="2538412" cy="1274763"/>
          </a:xfrm>
          <a:prstGeom prst="rect">
            <a:avLst/>
          </a:prstGeom>
        </p:spPr>
        <p:txBody>
          <a:bodyPr>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defRPr/>
            </a:pPr>
            <a:r>
              <a:rPr lang="en-US" sz="2200" dirty="0"/>
              <a:t>Kepler-36 c</a:t>
            </a:r>
          </a:p>
          <a:p>
            <a:pPr marL="0" indent="0">
              <a:buFont typeface="Arial"/>
              <a:buNone/>
              <a:defRPr/>
            </a:pPr>
            <a:r>
              <a:rPr lang="en-US" sz="2200" dirty="0" err="1"/>
              <a:t>M</a:t>
            </a:r>
            <a:r>
              <a:rPr lang="en-US" sz="2200" baseline="-25000" dirty="0" err="1"/>
              <a:t>p</a:t>
            </a:r>
            <a:r>
              <a:rPr lang="en-US" sz="2200" baseline="-25000" dirty="0"/>
              <a:t> </a:t>
            </a:r>
            <a:r>
              <a:rPr lang="en-US" sz="2200" dirty="0"/>
              <a:t>= 7.84±0.35 M</a:t>
            </a:r>
            <a:r>
              <a:rPr lang="en-US" sz="2200" baseline="-25000" dirty="0"/>
              <a:t></a:t>
            </a:r>
            <a:endParaRPr lang="en-US" sz="2200" baseline="-25000" dirty="0">
              <a:sym typeface="Symbol Proportional BT" charset="0"/>
            </a:endParaRPr>
          </a:p>
          <a:p>
            <a:pPr marL="0" indent="0">
              <a:buFont typeface="Arial"/>
              <a:buNone/>
              <a:defRPr/>
            </a:pPr>
            <a:r>
              <a:rPr lang="en-US" sz="2200" dirty="0" err="1"/>
              <a:t>R</a:t>
            </a:r>
            <a:r>
              <a:rPr lang="en-US" sz="2200" baseline="-25000" dirty="0" err="1"/>
              <a:t>p</a:t>
            </a:r>
            <a:r>
              <a:rPr lang="en-US" sz="2200" baseline="-25000" dirty="0"/>
              <a:t> </a:t>
            </a:r>
            <a:r>
              <a:rPr lang="en-US" sz="2200" dirty="0"/>
              <a:t>= 3.679±0.054 R</a:t>
            </a:r>
            <a:r>
              <a:rPr lang="en-US" sz="2200" baseline="-25000" dirty="0" smtClean="0"/>
              <a:t></a:t>
            </a:r>
          </a:p>
          <a:p>
            <a:pPr marL="0" indent="0">
              <a:buFont typeface="Arial"/>
              <a:buNone/>
              <a:defRPr/>
            </a:pPr>
            <a:r>
              <a:rPr lang="en-US" sz="2200" dirty="0" smtClean="0"/>
              <a:t>P = </a:t>
            </a:r>
            <a:r>
              <a:rPr lang="en-US" sz="2200" dirty="0"/>
              <a:t>16.23855 </a:t>
            </a:r>
            <a:r>
              <a:rPr lang="en-US" sz="2200" dirty="0" smtClean="0"/>
              <a:t>d</a:t>
            </a:r>
            <a:endParaRPr lang="en-US" sz="2200" dirty="0"/>
          </a:p>
          <a:p>
            <a:pPr marL="0" indent="0">
              <a:buFont typeface="Arial"/>
              <a:buNone/>
              <a:defRPr/>
            </a:pPr>
            <a:endParaRPr lang="en-US" sz="2000" dirty="0"/>
          </a:p>
        </p:txBody>
      </p:sp>
      <p:sp>
        <p:nvSpPr>
          <p:cNvPr id="104453" name="Content Placeholder 2"/>
          <p:cNvSpPr txBox="1">
            <a:spLocks/>
          </p:cNvSpPr>
          <p:nvPr/>
        </p:nvSpPr>
        <p:spPr bwMode="auto">
          <a:xfrm>
            <a:off x="5362575" y="5821363"/>
            <a:ext cx="3687763" cy="103663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80000"/>
              </a:lnSpc>
              <a:spcBef>
                <a:spcPct val="20000"/>
              </a:spcBef>
              <a:buFont typeface="Arial" charset="0"/>
              <a:buNone/>
            </a:pPr>
            <a:r>
              <a:rPr lang="en-US" sz="2200"/>
              <a:t>Parameters from: </a:t>
            </a:r>
          </a:p>
          <a:p>
            <a:pPr algn="r" eaLnBrk="1" hangingPunct="1">
              <a:lnSpc>
                <a:spcPct val="80000"/>
              </a:lnSpc>
              <a:spcBef>
                <a:spcPct val="20000"/>
              </a:spcBef>
              <a:buFont typeface="Arial" charset="0"/>
              <a:buNone/>
            </a:pPr>
            <a:r>
              <a:rPr lang="en-US" sz="2200"/>
              <a:t>Carter et al. (2012)</a:t>
            </a:r>
          </a:p>
          <a:p>
            <a:pPr algn="r" eaLnBrk="1" hangingPunct="1">
              <a:lnSpc>
                <a:spcPct val="80000"/>
              </a:lnSpc>
              <a:spcBef>
                <a:spcPct val="20000"/>
              </a:spcBef>
              <a:buFont typeface="Arial" charset="0"/>
              <a:buNone/>
            </a:pPr>
            <a:r>
              <a:rPr lang="en-US" sz="2200"/>
              <a:t>Deck et al. (2012)</a:t>
            </a:r>
          </a:p>
        </p:txBody>
      </p:sp>
      <p:cxnSp>
        <p:nvCxnSpPr>
          <p:cNvPr id="19" name="Straight Arrow Connector 18"/>
          <p:cNvCxnSpPr/>
          <p:nvPr/>
        </p:nvCxnSpPr>
        <p:spPr>
          <a:xfrm>
            <a:off x="4660900" y="3506788"/>
            <a:ext cx="1892300" cy="219710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6172200" y="4637088"/>
            <a:ext cx="2819400" cy="400050"/>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sz="2000" dirty="0" err="1"/>
              <a:t>a</a:t>
            </a:r>
            <a:r>
              <a:rPr lang="en-US" sz="2000" baseline="-25000" dirty="0" err="1"/>
              <a:t>b</a:t>
            </a:r>
            <a:r>
              <a:rPr lang="en-US" sz="2000" dirty="0"/>
              <a:t> = 0.1153±0.0015 AU</a:t>
            </a:r>
          </a:p>
        </p:txBody>
      </p:sp>
      <p:cxnSp>
        <p:nvCxnSpPr>
          <p:cNvPr id="23" name="Straight Arrow Connector 22"/>
          <p:cNvCxnSpPr/>
          <p:nvPr/>
        </p:nvCxnSpPr>
        <p:spPr>
          <a:xfrm>
            <a:off x="4660900" y="3506788"/>
            <a:ext cx="795338" cy="31861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490788" y="6340475"/>
            <a:ext cx="2843212" cy="40005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en-US" sz="2000" dirty="0"/>
              <a:t>a</a:t>
            </a:r>
            <a:r>
              <a:rPr lang="en-US" sz="2000" baseline="-25000" dirty="0"/>
              <a:t>c</a:t>
            </a:r>
            <a:r>
              <a:rPr lang="en-US" sz="2000" dirty="0"/>
              <a:t> = 0.1283±0.0016 AU</a:t>
            </a:r>
          </a:p>
        </p:txBody>
      </p:sp>
      <p:sp>
        <p:nvSpPr>
          <p:cNvPr id="104458" name="Content Placeholder 3"/>
          <p:cNvSpPr>
            <a:spLocks noGrp="1"/>
          </p:cNvSpPr>
          <p:nvPr>
            <p:ph idx="1"/>
          </p:nvPr>
        </p:nvSpPr>
        <p:spPr>
          <a:xfrm>
            <a:off x="685800" y="2122488"/>
            <a:ext cx="7772400" cy="4114800"/>
          </a:xfrm>
        </p:spPr>
        <p:txBody>
          <a:bodyPr/>
          <a:lstStyle/>
          <a:p>
            <a:endParaRPr lang="en-US">
              <a:latin typeface="Arial" charset="0"/>
              <a:ea typeface="ＭＳ Ｐゴシック" charset="0"/>
              <a:cs typeface="ＭＳ Ｐゴシック" charset="0"/>
            </a:endParaRPr>
          </a:p>
        </p:txBody>
      </p:sp>
      <p:sp>
        <p:nvSpPr>
          <p:cNvPr id="104459" name="Content Placeholder 2"/>
          <p:cNvSpPr txBox="1">
            <a:spLocks/>
          </p:cNvSpPr>
          <p:nvPr/>
        </p:nvSpPr>
        <p:spPr bwMode="auto">
          <a:xfrm>
            <a:off x="4808538" y="2667000"/>
            <a:ext cx="2657475" cy="12604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en-US" sz="2000"/>
              <a:t>Kepler-36 b</a:t>
            </a:r>
          </a:p>
          <a:p>
            <a:pPr algn="r">
              <a:spcBef>
                <a:spcPct val="20000"/>
              </a:spcBef>
            </a:pPr>
            <a:r>
              <a:rPr lang="en-US" sz="2000"/>
              <a:t>M</a:t>
            </a:r>
            <a:r>
              <a:rPr lang="en-US" sz="2000" baseline="-25000"/>
              <a:t>p </a:t>
            </a:r>
            <a:r>
              <a:rPr lang="en-US" sz="2000"/>
              <a:t>= 4.32±0.20 M</a:t>
            </a:r>
            <a:r>
              <a:rPr lang="en-US" sz="2000" baseline="-25000"/>
              <a:t></a:t>
            </a:r>
            <a:endParaRPr lang="en-US" sz="2000" baseline="-25000">
              <a:sym typeface="Symbol Proportional BT" charset="0"/>
            </a:endParaRPr>
          </a:p>
          <a:p>
            <a:pPr algn="r">
              <a:spcBef>
                <a:spcPct val="20000"/>
              </a:spcBef>
            </a:pPr>
            <a:r>
              <a:rPr lang="en-US" sz="2000"/>
              <a:t>R</a:t>
            </a:r>
            <a:r>
              <a:rPr lang="en-US" sz="2000" baseline="-25000"/>
              <a:t>p </a:t>
            </a:r>
            <a:r>
              <a:rPr lang="en-US" sz="2000"/>
              <a:t>= 1.486±0.035 R</a:t>
            </a:r>
            <a:r>
              <a:rPr lang="en-US" sz="2000" baseline="-25000"/>
              <a:t></a:t>
            </a:r>
          </a:p>
          <a:p>
            <a:pPr algn="r">
              <a:spcBef>
                <a:spcPct val="20000"/>
              </a:spcBef>
            </a:pPr>
            <a:r>
              <a:rPr lang="en-US" sz="2000"/>
              <a:t>P= 13.83989 d </a:t>
            </a:r>
          </a:p>
          <a:p>
            <a:pPr algn="r">
              <a:spcBef>
                <a:spcPct val="20000"/>
              </a:spcBef>
            </a:pPr>
            <a:endParaRPr lang="en-US" sz="2000"/>
          </a:p>
        </p:txBody>
      </p:sp>
      <p:sp>
        <p:nvSpPr>
          <p:cNvPr id="3" name="Rectangle 2"/>
          <p:cNvSpPr/>
          <p:nvPr/>
        </p:nvSpPr>
        <p:spPr>
          <a:xfrm>
            <a:off x="2490788" y="1647885"/>
            <a:ext cx="4177263" cy="6047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Content Placeholder 2"/>
          <p:cNvSpPr txBox="1">
            <a:spLocks/>
          </p:cNvSpPr>
          <p:nvPr/>
        </p:nvSpPr>
        <p:spPr bwMode="auto">
          <a:xfrm>
            <a:off x="2881313" y="1416050"/>
            <a:ext cx="4216400" cy="20415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None/>
            </a:pPr>
            <a:r>
              <a:rPr lang="en-US" sz="2000" dirty="0"/>
              <a:t>Kepler-36 A</a:t>
            </a:r>
          </a:p>
          <a:p>
            <a:pPr eaLnBrk="1" hangingPunct="1">
              <a:spcBef>
                <a:spcPct val="20000"/>
              </a:spcBef>
              <a:buFont typeface="Arial" charset="0"/>
              <a:buNone/>
            </a:pPr>
            <a:r>
              <a:rPr lang="en-US" sz="2000" dirty="0"/>
              <a:t>M</a:t>
            </a:r>
            <a:r>
              <a:rPr lang="en-US" sz="2000" baseline="-25000" dirty="0"/>
              <a:t>⋆</a:t>
            </a:r>
            <a:r>
              <a:rPr lang="en-US" sz="2000" dirty="0"/>
              <a:t> = 1.071±0.043 M</a:t>
            </a:r>
            <a:r>
              <a:rPr lang="en-US" sz="2000" baseline="-25000" dirty="0"/>
              <a:t>⊙</a:t>
            </a:r>
            <a:endParaRPr lang="en-US" sz="2000" dirty="0"/>
          </a:p>
          <a:p>
            <a:pPr eaLnBrk="1" hangingPunct="1">
              <a:spcBef>
                <a:spcPct val="20000"/>
              </a:spcBef>
              <a:buFont typeface="Arial" charset="0"/>
              <a:buNone/>
            </a:pPr>
            <a:r>
              <a:rPr lang="en-US" sz="2000" dirty="0"/>
              <a:t>R</a:t>
            </a:r>
            <a:r>
              <a:rPr lang="en-US" sz="2000" baseline="-25000" dirty="0"/>
              <a:t>⋆</a:t>
            </a:r>
            <a:r>
              <a:rPr lang="en-US" sz="2000" dirty="0"/>
              <a:t> = 1.626± 0.019 R</a:t>
            </a:r>
            <a:r>
              <a:rPr lang="en-US" sz="2000" baseline="-25000" dirty="0"/>
              <a:t>⊙</a:t>
            </a:r>
            <a:endParaRPr lang="en-US" sz="2000" dirty="0"/>
          </a:p>
          <a:p>
            <a:pPr eaLnBrk="1" hangingPunct="1">
              <a:spcBef>
                <a:spcPct val="20000"/>
              </a:spcBef>
              <a:buFont typeface="Arial" charset="0"/>
              <a:buNone/>
            </a:pPr>
            <a:r>
              <a:rPr lang="en-US" sz="2000" dirty="0" err="1"/>
              <a:t>T</a:t>
            </a:r>
            <a:r>
              <a:rPr lang="en-US" sz="2000" baseline="-25000" dirty="0" err="1"/>
              <a:t>eff</a:t>
            </a:r>
            <a:r>
              <a:rPr lang="en-US" sz="2000" baseline="-25000" dirty="0"/>
              <a:t>⋆</a:t>
            </a:r>
            <a:r>
              <a:rPr lang="en-US" sz="2000" dirty="0"/>
              <a:t> = 5911 ± 66 K</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530423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027"/>
            <a:ext cx="8229600" cy="1143000"/>
          </a:xfrm>
        </p:spPr>
        <p:txBody>
          <a:bodyPr>
            <a:normAutofit/>
          </a:bodyPr>
          <a:lstStyle/>
          <a:p>
            <a:r>
              <a:rPr lang="en-US" sz="6000" b="1" dirty="0" smtClean="0"/>
              <a:t>Orbits Extremely Close</a:t>
            </a:r>
            <a:endParaRPr lang="en-US" sz="6000" b="1" dirty="0"/>
          </a:p>
        </p:txBody>
      </p:sp>
      <p:sp>
        <p:nvSpPr>
          <p:cNvPr id="3" name="Content Placeholder 2"/>
          <p:cNvSpPr>
            <a:spLocks noGrp="1"/>
          </p:cNvSpPr>
          <p:nvPr>
            <p:ph idx="1"/>
          </p:nvPr>
        </p:nvSpPr>
        <p:spPr>
          <a:xfrm>
            <a:off x="561579" y="4496566"/>
            <a:ext cx="8229600" cy="4125732"/>
          </a:xfrm>
        </p:spPr>
        <p:txBody>
          <a:bodyPr/>
          <a:lstStyle/>
          <a:p>
            <a:r>
              <a:rPr lang="en-US" sz="3600" dirty="0" smtClean="0"/>
              <a:t>Inner planet: </a:t>
            </a:r>
            <a:r>
              <a:rPr lang="en-US" sz="3600" i="1" dirty="0" err="1" smtClean="0"/>
              <a:t>P</a:t>
            </a:r>
            <a:r>
              <a:rPr lang="en-US" sz="3600" baseline="-25000" dirty="0" err="1" smtClean="0"/>
              <a:t>b</a:t>
            </a:r>
            <a:r>
              <a:rPr lang="en-US" sz="3600" dirty="0" smtClean="0"/>
              <a:t> = 13.84 d; </a:t>
            </a:r>
            <a:r>
              <a:rPr lang="en-US" sz="3600" i="1" dirty="0" smtClean="0"/>
              <a:t>M</a:t>
            </a:r>
            <a:r>
              <a:rPr lang="en-US" sz="3600" baseline="-25000" dirty="0"/>
              <a:t>b</a:t>
            </a:r>
            <a:r>
              <a:rPr lang="en-US" sz="3600" dirty="0" smtClean="0"/>
              <a:t> = 4.5 </a:t>
            </a:r>
            <a:r>
              <a:rPr lang="en-US" sz="3600" dirty="0" err="1" smtClean="0"/>
              <a:t>M</a:t>
            </a:r>
            <a:r>
              <a:rPr lang="en-US" sz="3600" baseline="-25000" dirty="0" err="1"/>
              <a:t>E</a:t>
            </a:r>
            <a:r>
              <a:rPr lang="en-US" sz="3600" baseline="-25000" dirty="0" err="1" smtClean="0"/>
              <a:t>arth</a:t>
            </a:r>
            <a:endParaRPr lang="en-US" sz="3600" baseline="-25000" dirty="0" smtClean="0"/>
          </a:p>
          <a:p>
            <a:r>
              <a:rPr lang="en-US" sz="3600" dirty="0" smtClean="0"/>
              <a:t>Outer planet</a:t>
            </a:r>
            <a:r>
              <a:rPr lang="en-US" sz="3600" dirty="0"/>
              <a:t>: </a:t>
            </a:r>
            <a:r>
              <a:rPr lang="en-US" sz="3600" i="1" dirty="0" smtClean="0"/>
              <a:t>P</a:t>
            </a:r>
            <a:r>
              <a:rPr lang="en-US" sz="3600" baseline="-25000" dirty="0" smtClean="0"/>
              <a:t>c</a:t>
            </a:r>
            <a:r>
              <a:rPr lang="en-US" sz="3600" dirty="0" smtClean="0"/>
              <a:t> </a:t>
            </a:r>
            <a:r>
              <a:rPr lang="en-US" sz="3600" dirty="0"/>
              <a:t>= </a:t>
            </a:r>
            <a:r>
              <a:rPr lang="en-US" sz="3600" dirty="0" smtClean="0"/>
              <a:t>16.24 </a:t>
            </a:r>
            <a:r>
              <a:rPr lang="en-US" sz="3600" dirty="0"/>
              <a:t>d; </a:t>
            </a:r>
            <a:r>
              <a:rPr lang="en-US" sz="3600" i="1" dirty="0" err="1" smtClean="0"/>
              <a:t>M</a:t>
            </a:r>
            <a:r>
              <a:rPr lang="en-US" sz="3600" baseline="-25000" dirty="0" err="1" smtClean="0"/>
              <a:t>c</a:t>
            </a:r>
            <a:r>
              <a:rPr lang="en-US" sz="3600" dirty="0" smtClean="0"/>
              <a:t> </a:t>
            </a:r>
            <a:r>
              <a:rPr lang="en-US" sz="3600" dirty="0"/>
              <a:t>= </a:t>
            </a:r>
            <a:r>
              <a:rPr lang="en-US" sz="3600" dirty="0" smtClean="0"/>
              <a:t>8 </a:t>
            </a:r>
            <a:r>
              <a:rPr lang="en-US" sz="3600" dirty="0" err="1" smtClean="0"/>
              <a:t>M</a:t>
            </a:r>
            <a:r>
              <a:rPr lang="en-US" sz="3600" baseline="-25000" dirty="0" err="1"/>
              <a:t>E</a:t>
            </a:r>
            <a:r>
              <a:rPr lang="en-US" sz="3600" baseline="-25000" dirty="0" err="1" smtClean="0"/>
              <a:t>arth</a:t>
            </a:r>
            <a:endParaRPr lang="en-US" baseline="-25000" dirty="0"/>
          </a:p>
          <a:p>
            <a:pPr marL="0" indent="0">
              <a:buNone/>
            </a:pPr>
            <a:r>
              <a:rPr lang="en-US" sz="4400" dirty="0" smtClean="0"/>
              <a:t>Near boundary of Hill stability, </a:t>
            </a:r>
            <a:r>
              <a:rPr lang="en-US" sz="4400" dirty="0" err="1" smtClean="0"/>
              <a:t>h</a:t>
            </a:r>
            <a:r>
              <a:rPr lang="en-US" sz="4400" baseline="-25000" dirty="0" err="1" smtClean="0"/>
              <a:t>crit</a:t>
            </a:r>
            <a:endParaRPr lang="en-US" sz="4400" dirty="0"/>
          </a:p>
        </p:txBody>
      </p:sp>
      <p:pic>
        <p:nvPicPr>
          <p:cNvPr id="4" name="Picture 3"/>
          <p:cNvPicPr>
            <a:picLocks noChangeAspect="1"/>
          </p:cNvPicPr>
          <p:nvPr/>
        </p:nvPicPr>
        <p:blipFill rotWithShape="1">
          <a:blip r:embed="rId2"/>
          <a:srcRect t="27450" b="31808"/>
          <a:stretch/>
        </p:blipFill>
        <p:spPr>
          <a:xfrm>
            <a:off x="-210737" y="913824"/>
            <a:ext cx="9493904" cy="3713259"/>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090317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39072" y="200798"/>
            <a:ext cx="3692116" cy="1143000"/>
          </a:xfrm>
        </p:spPr>
        <p:txBody>
          <a:bodyPr>
            <a:normAutofit fontScale="90000"/>
          </a:bodyPr>
          <a:lstStyle/>
          <a:p>
            <a:r>
              <a:rPr lang="en-US" dirty="0" smtClean="0"/>
              <a:t>Kepler-36 Chaos</a:t>
            </a:r>
            <a:endParaRPr lang="en-US" dirty="0"/>
          </a:p>
        </p:txBody>
      </p:sp>
      <p:sp>
        <p:nvSpPr>
          <p:cNvPr id="3" name="Content Placeholder 2"/>
          <p:cNvSpPr>
            <a:spLocks noGrp="1"/>
          </p:cNvSpPr>
          <p:nvPr>
            <p:ph idx="1"/>
          </p:nvPr>
        </p:nvSpPr>
        <p:spPr>
          <a:xfrm>
            <a:off x="324306" y="1600200"/>
            <a:ext cx="3877145" cy="4676301"/>
          </a:xfrm>
        </p:spPr>
        <p:txBody>
          <a:bodyPr>
            <a:normAutofit fontScale="92500" lnSpcReduction="10000"/>
          </a:bodyPr>
          <a:lstStyle/>
          <a:p>
            <a:r>
              <a:rPr lang="en-US" dirty="0" smtClean="0">
                <a:solidFill>
                  <a:srgbClr val="0000FF"/>
                </a:solidFill>
              </a:rPr>
              <a:t>Blue fits data</a:t>
            </a:r>
          </a:p>
          <a:p>
            <a:r>
              <a:rPr lang="en-US" dirty="0" smtClean="0">
                <a:solidFill>
                  <a:srgbClr val="FF0000"/>
                </a:solidFill>
              </a:rPr>
              <a:t>Red also long-lived</a:t>
            </a:r>
          </a:p>
          <a:p>
            <a:r>
              <a:rPr lang="en-US" dirty="0" smtClean="0">
                <a:solidFill>
                  <a:srgbClr val="008000"/>
                </a:solidFill>
              </a:rPr>
              <a:t>Green lines 23:27 &amp; 34:39 resonances</a:t>
            </a:r>
          </a:p>
          <a:p>
            <a:endParaRPr lang="en-US" dirty="0" smtClean="0">
              <a:solidFill>
                <a:srgbClr val="008000"/>
              </a:solidFill>
            </a:endParaRPr>
          </a:p>
          <a:p>
            <a:r>
              <a:rPr lang="en-US" dirty="0" smtClean="0"/>
              <a:t>Eccentricities: </a:t>
            </a:r>
            <a:r>
              <a:rPr lang="en-US" dirty="0" err="1" smtClean="0"/>
              <a:t>e</a:t>
            </a:r>
            <a:r>
              <a:rPr lang="en-US" baseline="-25000" dirty="0" err="1" smtClean="0"/>
              <a:t>b</a:t>
            </a:r>
            <a:r>
              <a:rPr lang="en-US" dirty="0" smtClean="0"/>
              <a:t>, </a:t>
            </a:r>
            <a:r>
              <a:rPr lang="en-US" dirty="0" err="1" smtClean="0"/>
              <a:t>e</a:t>
            </a:r>
            <a:r>
              <a:rPr lang="en-US" baseline="-25000" dirty="0" err="1" smtClean="0"/>
              <a:t>c</a:t>
            </a:r>
            <a:endParaRPr lang="en-US" baseline="-25000" dirty="0" smtClean="0"/>
          </a:p>
          <a:p>
            <a:r>
              <a:rPr lang="en-US" baseline="-25000" dirty="0" smtClean="0"/>
              <a:t>Top: 0.02, 0</a:t>
            </a:r>
          </a:p>
          <a:p>
            <a:r>
              <a:rPr lang="en-US" baseline="-25000" dirty="0" smtClean="0"/>
              <a:t>Middle: 0.021, 0.006</a:t>
            </a:r>
          </a:p>
          <a:p>
            <a:r>
              <a:rPr lang="en-US" baseline="-25000" dirty="0" smtClean="0"/>
              <a:t>Bottom: 0.36, 0</a:t>
            </a:r>
            <a:endParaRPr lang="en-US" baseline="-25000" dirty="0"/>
          </a:p>
          <a:p>
            <a:endParaRPr lang="en-US" sz="2200" dirty="0" smtClean="0">
              <a:latin typeface="Times"/>
              <a:cs typeface="Times"/>
            </a:endParaRPr>
          </a:p>
          <a:p>
            <a:pPr marL="0" indent="0">
              <a:buNone/>
            </a:pPr>
            <a:r>
              <a:rPr lang="en-US" sz="2200" dirty="0">
                <a:latin typeface="Times"/>
                <a:cs typeface="Times"/>
              </a:rPr>
              <a:t>	</a:t>
            </a:r>
            <a:r>
              <a:rPr lang="en-US" sz="1900" dirty="0" smtClean="0">
                <a:latin typeface="Times"/>
                <a:cs typeface="Times"/>
              </a:rPr>
              <a:t>(Deck et al. 2012)</a:t>
            </a:r>
            <a:endParaRPr lang="en-US" sz="1900" dirty="0">
              <a:latin typeface="Times"/>
              <a:cs typeface="Times"/>
            </a:endParaRPr>
          </a:p>
        </p:txBody>
      </p:sp>
      <p:pic>
        <p:nvPicPr>
          <p:cNvPr id="6" name="Picture 5"/>
          <p:cNvPicPr>
            <a:picLocks noChangeAspect="1"/>
          </p:cNvPicPr>
          <p:nvPr/>
        </p:nvPicPr>
        <p:blipFill>
          <a:blip r:embed="rId3"/>
          <a:stretch>
            <a:fillRect/>
          </a:stretch>
        </p:blipFill>
        <p:spPr>
          <a:xfrm>
            <a:off x="4201451" y="0"/>
            <a:ext cx="4942549" cy="6858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639676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39072" y="200798"/>
            <a:ext cx="3692116" cy="1143000"/>
          </a:xfrm>
        </p:spPr>
        <p:txBody>
          <a:bodyPr>
            <a:normAutofit fontScale="90000"/>
          </a:bodyPr>
          <a:lstStyle/>
          <a:p>
            <a:r>
              <a:rPr lang="en-US" dirty="0" smtClean="0"/>
              <a:t>Kepler-36 Chaos</a:t>
            </a:r>
            <a:endParaRPr lang="en-US" dirty="0"/>
          </a:p>
        </p:txBody>
      </p:sp>
      <p:sp>
        <p:nvSpPr>
          <p:cNvPr id="3" name="Content Placeholder 2"/>
          <p:cNvSpPr>
            <a:spLocks noGrp="1"/>
          </p:cNvSpPr>
          <p:nvPr>
            <p:ph idx="1"/>
          </p:nvPr>
        </p:nvSpPr>
        <p:spPr>
          <a:xfrm>
            <a:off x="324306" y="1600200"/>
            <a:ext cx="3877145" cy="4676301"/>
          </a:xfrm>
        </p:spPr>
        <p:txBody>
          <a:bodyPr>
            <a:normAutofit/>
          </a:bodyPr>
          <a:lstStyle/>
          <a:p>
            <a:r>
              <a:rPr lang="en-US" dirty="0" smtClean="0">
                <a:solidFill>
                  <a:srgbClr val="FF0000"/>
                </a:solidFill>
              </a:rPr>
              <a:t>Red short-lived</a:t>
            </a:r>
          </a:p>
          <a:p>
            <a:r>
              <a:rPr lang="en-US" dirty="0" smtClean="0"/>
              <a:t>Black long-lived</a:t>
            </a:r>
          </a:p>
          <a:p>
            <a:endParaRPr lang="en-US" dirty="0" smtClean="0">
              <a:solidFill>
                <a:srgbClr val="008000"/>
              </a:solidFill>
            </a:endParaRPr>
          </a:p>
          <a:p>
            <a:r>
              <a:rPr lang="en-US" dirty="0" smtClean="0"/>
              <a:t>Colors in lower plots indicate quasi-</a:t>
            </a:r>
            <a:r>
              <a:rPr lang="en-US" dirty="0" err="1" smtClean="0"/>
              <a:t>Lyapunov</a:t>
            </a:r>
            <a:r>
              <a:rPr lang="en-US" dirty="0" smtClean="0"/>
              <a:t> time</a:t>
            </a:r>
            <a:endParaRPr lang="en-US" baseline="-25000" dirty="0" smtClean="0"/>
          </a:p>
          <a:p>
            <a:endParaRPr lang="en-US" sz="2200" dirty="0" smtClean="0">
              <a:latin typeface="Times"/>
              <a:cs typeface="Times"/>
            </a:endParaRPr>
          </a:p>
          <a:p>
            <a:pPr marL="0" indent="0">
              <a:buNone/>
            </a:pPr>
            <a:r>
              <a:rPr lang="en-US" sz="2200" dirty="0">
                <a:latin typeface="Times"/>
                <a:cs typeface="Times"/>
              </a:rPr>
              <a:t>	</a:t>
            </a:r>
            <a:r>
              <a:rPr lang="en-US" sz="1900" dirty="0" smtClean="0">
                <a:latin typeface="Times"/>
                <a:cs typeface="Times"/>
              </a:rPr>
              <a:t>(Deck et al. 2012)</a:t>
            </a:r>
            <a:endParaRPr lang="en-US" sz="1900" dirty="0">
              <a:latin typeface="Times"/>
              <a:cs typeface="Times"/>
            </a:endParaRPr>
          </a:p>
        </p:txBody>
      </p:sp>
      <p:pic>
        <p:nvPicPr>
          <p:cNvPr id="4" name="Picture 3"/>
          <p:cNvPicPr>
            <a:picLocks noChangeAspect="1"/>
          </p:cNvPicPr>
          <p:nvPr/>
        </p:nvPicPr>
        <p:blipFill>
          <a:blip r:embed="rId3"/>
          <a:stretch>
            <a:fillRect/>
          </a:stretch>
        </p:blipFill>
        <p:spPr>
          <a:xfrm>
            <a:off x="4075486" y="0"/>
            <a:ext cx="4978782" cy="6858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652275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39072" y="200798"/>
            <a:ext cx="3692116" cy="1143000"/>
          </a:xfrm>
        </p:spPr>
        <p:txBody>
          <a:bodyPr>
            <a:normAutofit fontScale="90000"/>
          </a:bodyPr>
          <a:lstStyle/>
          <a:p>
            <a:r>
              <a:rPr lang="en-US" dirty="0" smtClean="0"/>
              <a:t>Kepler-36 Chaos</a:t>
            </a:r>
            <a:endParaRPr lang="en-US" dirty="0"/>
          </a:p>
        </p:txBody>
      </p:sp>
      <p:sp>
        <p:nvSpPr>
          <p:cNvPr id="3" name="Content Placeholder 2"/>
          <p:cNvSpPr>
            <a:spLocks noGrp="1"/>
          </p:cNvSpPr>
          <p:nvPr>
            <p:ph idx="1"/>
          </p:nvPr>
        </p:nvSpPr>
        <p:spPr>
          <a:xfrm>
            <a:off x="324306" y="1600200"/>
            <a:ext cx="3877145" cy="4676301"/>
          </a:xfrm>
        </p:spPr>
        <p:txBody>
          <a:bodyPr>
            <a:normAutofit/>
          </a:bodyPr>
          <a:lstStyle/>
          <a:p>
            <a:endParaRPr lang="en-US" dirty="0" smtClean="0">
              <a:solidFill>
                <a:srgbClr val="008000"/>
              </a:solidFill>
            </a:endParaRPr>
          </a:p>
          <a:p>
            <a:r>
              <a:rPr lang="en-US" dirty="0" smtClean="0"/>
              <a:t>Evolution of eccentricities, period ratio and quasi-</a:t>
            </a:r>
            <a:r>
              <a:rPr lang="en-US" dirty="0" err="1" smtClean="0"/>
              <a:t>Lyapunov</a:t>
            </a:r>
            <a:r>
              <a:rPr lang="en-US" dirty="0" smtClean="0"/>
              <a:t> time of an unstable trajectory</a:t>
            </a:r>
            <a:endParaRPr lang="en-US" baseline="-25000" dirty="0" smtClean="0"/>
          </a:p>
          <a:p>
            <a:endParaRPr lang="en-US" sz="2200" dirty="0" smtClean="0">
              <a:latin typeface="Times"/>
              <a:cs typeface="Times"/>
            </a:endParaRPr>
          </a:p>
          <a:p>
            <a:pPr marL="0" indent="0">
              <a:buNone/>
            </a:pPr>
            <a:r>
              <a:rPr lang="en-US" sz="2200" dirty="0">
                <a:latin typeface="Times"/>
                <a:cs typeface="Times"/>
              </a:rPr>
              <a:t>	</a:t>
            </a:r>
            <a:r>
              <a:rPr lang="en-US" sz="1900" dirty="0" smtClean="0">
                <a:latin typeface="Times"/>
                <a:cs typeface="Times"/>
              </a:rPr>
              <a:t>(Deck et al. 2012)</a:t>
            </a:r>
            <a:endParaRPr lang="en-US" sz="1900" dirty="0">
              <a:latin typeface="Times"/>
              <a:cs typeface="Times"/>
            </a:endParaRPr>
          </a:p>
        </p:txBody>
      </p:sp>
      <p:pic>
        <p:nvPicPr>
          <p:cNvPr id="4" name="Picture 3"/>
          <p:cNvPicPr>
            <a:picLocks noChangeAspect="1"/>
          </p:cNvPicPr>
          <p:nvPr/>
        </p:nvPicPr>
        <p:blipFill>
          <a:blip r:embed="rId3"/>
          <a:stretch>
            <a:fillRect/>
          </a:stretch>
        </p:blipFill>
        <p:spPr>
          <a:xfrm>
            <a:off x="4092942" y="200798"/>
            <a:ext cx="5051057" cy="6539056"/>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277632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3710"/>
            <a:ext cx="9144000" cy="1143000"/>
          </a:xfrm>
        </p:spPr>
        <p:txBody>
          <a:bodyPr>
            <a:noAutofit/>
          </a:bodyPr>
          <a:lstStyle/>
          <a:p>
            <a:r>
              <a:rPr lang="en-US" sz="3400" dirty="0" smtClean="0"/>
              <a:t>Hill Stability of Photo-dynamical Model Solutions</a:t>
            </a:r>
            <a:endParaRPr lang="en-US" sz="3400" dirty="0"/>
          </a:p>
        </p:txBody>
      </p:sp>
      <p:pic>
        <p:nvPicPr>
          <p:cNvPr id="4" name="Picture 3" descr="K36Update.pdf"/>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94262" y="653626"/>
            <a:ext cx="7755467" cy="6204374"/>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716653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3" name="Rectangle 2"/>
          <p:cNvSpPr>
            <a:spLocks noGrp="1" noChangeArrowheads="1"/>
          </p:cNvSpPr>
          <p:nvPr>
            <p:ph type="title" idx="4294967295"/>
          </p:nvPr>
        </p:nvSpPr>
        <p:spPr>
          <a:xfrm>
            <a:off x="1143000" y="304800"/>
            <a:ext cx="6477000" cy="381000"/>
          </a:xfrm>
          <a:noFill/>
        </p:spPr>
        <p:txBody>
          <a:bodyPr>
            <a:normAutofit fontScale="90000"/>
          </a:bodyPr>
          <a:lstStyle/>
          <a:p>
            <a:pPr eaLnBrk="1" hangingPunct="1"/>
            <a:r>
              <a:rPr lang="en-US" b="1">
                <a:solidFill>
                  <a:schemeClr val="accent2"/>
                </a:solidFill>
                <a:latin typeface="Arial" charset="0"/>
                <a:ea typeface="ＭＳ Ｐゴシック" charset="0"/>
                <a:cs typeface="ＭＳ Ｐゴシック" charset="0"/>
              </a:rPr>
              <a:t>Transit Lightcurve</a:t>
            </a:r>
            <a:endParaRPr lang="en-US">
              <a:solidFill>
                <a:schemeClr val="accent2"/>
              </a:solidFill>
              <a:latin typeface="Arial" charset="0"/>
              <a:ea typeface="ＭＳ Ｐゴシック" charset="0"/>
              <a:cs typeface="ＭＳ Ｐゴシック" charset="0"/>
            </a:endParaRPr>
          </a:p>
        </p:txBody>
      </p:sp>
      <p:sp>
        <p:nvSpPr>
          <p:cNvPr id="28674" name="Oval 3"/>
          <p:cNvSpPr>
            <a:spLocks noChangeArrowheads="1"/>
          </p:cNvSpPr>
          <p:nvPr/>
        </p:nvSpPr>
        <p:spPr bwMode="auto">
          <a:xfrm>
            <a:off x="3505200" y="1905000"/>
            <a:ext cx="1600200" cy="1524000"/>
          </a:xfrm>
          <a:prstGeom prst="ellipse">
            <a:avLst/>
          </a:prstGeom>
          <a:solidFill>
            <a:srgbClr val="FFFF00"/>
          </a:solidFill>
          <a:ln w="9525">
            <a:solidFill>
              <a:schemeClr val="tx1"/>
            </a:solidFill>
            <a:round/>
            <a:headEnd/>
            <a:tailEnd/>
          </a:ln>
        </p:spPr>
        <p:txBody>
          <a:bodyPr wrap="none" anchor="ctr"/>
          <a:lstStyle/>
          <a:p>
            <a:endParaRPr lang="en-US" baseline="30000"/>
          </a:p>
        </p:txBody>
      </p:sp>
      <p:sp>
        <p:nvSpPr>
          <p:cNvPr id="28675" name="Line 4"/>
          <p:cNvSpPr>
            <a:spLocks noChangeShapeType="1"/>
          </p:cNvSpPr>
          <p:nvPr/>
        </p:nvSpPr>
        <p:spPr bwMode="auto">
          <a:xfrm>
            <a:off x="1371600" y="4114800"/>
            <a:ext cx="2209800" cy="0"/>
          </a:xfrm>
          <a:prstGeom prst="line">
            <a:avLst/>
          </a:prstGeom>
          <a:noFill/>
          <a:ln w="9525">
            <a:solidFill>
              <a:schemeClr val="tx1"/>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a:p>
        </p:txBody>
      </p:sp>
      <p:sp>
        <p:nvSpPr>
          <p:cNvPr id="28676" name="Line 5"/>
          <p:cNvSpPr>
            <a:spLocks noChangeShapeType="1"/>
          </p:cNvSpPr>
          <p:nvPr/>
        </p:nvSpPr>
        <p:spPr bwMode="auto">
          <a:xfrm>
            <a:off x="3581400" y="4114800"/>
            <a:ext cx="228600" cy="609600"/>
          </a:xfrm>
          <a:prstGeom prst="line">
            <a:avLst/>
          </a:prstGeom>
          <a:noFill/>
          <a:ln w="9525">
            <a:solidFill>
              <a:schemeClr val="tx1"/>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a:p>
        </p:txBody>
      </p:sp>
      <p:sp>
        <p:nvSpPr>
          <p:cNvPr id="28677" name="Line 6"/>
          <p:cNvSpPr>
            <a:spLocks noChangeShapeType="1"/>
          </p:cNvSpPr>
          <p:nvPr/>
        </p:nvSpPr>
        <p:spPr bwMode="auto">
          <a:xfrm>
            <a:off x="3810000" y="4724400"/>
            <a:ext cx="990600" cy="0"/>
          </a:xfrm>
          <a:prstGeom prst="line">
            <a:avLst/>
          </a:prstGeom>
          <a:noFill/>
          <a:ln w="9525">
            <a:solidFill>
              <a:schemeClr val="tx1"/>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a:p>
        </p:txBody>
      </p:sp>
      <p:sp>
        <p:nvSpPr>
          <p:cNvPr id="28678" name="Line 7"/>
          <p:cNvSpPr>
            <a:spLocks noChangeShapeType="1"/>
          </p:cNvSpPr>
          <p:nvPr/>
        </p:nvSpPr>
        <p:spPr bwMode="auto">
          <a:xfrm flipV="1">
            <a:off x="4800600" y="4114800"/>
            <a:ext cx="228600" cy="609600"/>
          </a:xfrm>
          <a:prstGeom prst="line">
            <a:avLst/>
          </a:prstGeom>
          <a:noFill/>
          <a:ln w="9525">
            <a:solidFill>
              <a:schemeClr val="tx1"/>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a:p>
        </p:txBody>
      </p:sp>
      <p:sp>
        <p:nvSpPr>
          <p:cNvPr id="28679" name="Line 8"/>
          <p:cNvSpPr>
            <a:spLocks noChangeShapeType="1"/>
          </p:cNvSpPr>
          <p:nvPr/>
        </p:nvSpPr>
        <p:spPr bwMode="auto">
          <a:xfrm>
            <a:off x="5029200" y="4114800"/>
            <a:ext cx="2514600" cy="0"/>
          </a:xfrm>
          <a:prstGeom prst="line">
            <a:avLst/>
          </a:prstGeom>
          <a:noFill/>
          <a:ln w="9525">
            <a:solidFill>
              <a:schemeClr val="tx1"/>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a:p>
        </p:txBody>
      </p:sp>
      <p:sp>
        <p:nvSpPr>
          <p:cNvPr id="188425" name="Line 9"/>
          <p:cNvSpPr>
            <a:spLocks noChangeShapeType="1"/>
          </p:cNvSpPr>
          <p:nvPr/>
        </p:nvSpPr>
        <p:spPr bwMode="auto">
          <a:xfrm flipV="1">
            <a:off x="1371600" y="4038600"/>
            <a:ext cx="0" cy="76200"/>
          </a:xfrm>
          <a:prstGeom prst="line">
            <a:avLst/>
          </a:prstGeom>
          <a:noFill/>
          <a:ln w="9525">
            <a:solidFill>
              <a:schemeClr val="tx1"/>
            </a:solidFill>
            <a:round/>
            <a:headEn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a:p>
        </p:txBody>
      </p:sp>
      <p:sp>
        <p:nvSpPr>
          <p:cNvPr id="188426" name="Oval 10"/>
          <p:cNvSpPr>
            <a:spLocks noChangeArrowheads="1"/>
          </p:cNvSpPr>
          <p:nvPr/>
        </p:nvSpPr>
        <p:spPr bwMode="auto">
          <a:xfrm>
            <a:off x="1066800" y="2286000"/>
            <a:ext cx="304800" cy="304800"/>
          </a:xfrm>
          <a:prstGeom prst="ellipse">
            <a:avLst/>
          </a:prstGeom>
          <a:solidFill>
            <a:srgbClr val="993300"/>
          </a:solidFill>
          <a:ln w="9525">
            <a:solidFill>
              <a:schemeClr val="tx1"/>
            </a:solidFill>
            <a:round/>
            <a:headEnd/>
            <a:tailEnd/>
          </a:ln>
        </p:spPr>
        <p:txBody>
          <a:bodyPr wrap="none" anchor="ctr"/>
          <a:lstStyle/>
          <a:p>
            <a:endParaRPr lang="en-US" baseline="30000"/>
          </a:p>
        </p:txBody>
      </p:sp>
      <p:sp>
        <p:nvSpPr>
          <p:cNvPr id="188427" name="Line 11"/>
          <p:cNvSpPr>
            <a:spLocks noChangeShapeType="1"/>
          </p:cNvSpPr>
          <p:nvPr/>
        </p:nvSpPr>
        <p:spPr bwMode="auto">
          <a:xfrm>
            <a:off x="3581400" y="4114800"/>
            <a:ext cx="0" cy="1066800"/>
          </a:xfrm>
          <a:prstGeom prst="line">
            <a:avLst/>
          </a:prstGeom>
          <a:noFill/>
          <a:ln w="9525">
            <a:solidFill>
              <a:schemeClr val="tx1"/>
            </a:solidFill>
            <a:prstDash val="dash"/>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a:p>
        </p:txBody>
      </p:sp>
      <p:sp>
        <p:nvSpPr>
          <p:cNvPr id="188428" name="Line 12"/>
          <p:cNvSpPr>
            <a:spLocks noChangeShapeType="1"/>
          </p:cNvSpPr>
          <p:nvPr/>
        </p:nvSpPr>
        <p:spPr bwMode="auto">
          <a:xfrm>
            <a:off x="3810000" y="4724400"/>
            <a:ext cx="0" cy="457200"/>
          </a:xfrm>
          <a:prstGeom prst="line">
            <a:avLst/>
          </a:prstGeom>
          <a:noFill/>
          <a:ln w="9525">
            <a:solidFill>
              <a:schemeClr val="tx1"/>
            </a:solidFill>
            <a:prstDash val="dash"/>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a:p>
        </p:txBody>
      </p:sp>
      <p:sp>
        <p:nvSpPr>
          <p:cNvPr id="188429" name="Line 13"/>
          <p:cNvSpPr>
            <a:spLocks noChangeShapeType="1"/>
          </p:cNvSpPr>
          <p:nvPr/>
        </p:nvSpPr>
        <p:spPr bwMode="auto">
          <a:xfrm>
            <a:off x="4800600" y="4724400"/>
            <a:ext cx="0" cy="457200"/>
          </a:xfrm>
          <a:prstGeom prst="line">
            <a:avLst/>
          </a:prstGeom>
          <a:noFill/>
          <a:ln w="9525">
            <a:solidFill>
              <a:schemeClr val="tx1"/>
            </a:solidFill>
            <a:prstDash val="dash"/>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a:p>
        </p:txBody>
      </p:sp>
      <p:sp>
        <p:nvSpPr>
          <p:cNvPr id="188430" name="Line 14"/>
          <p:cNvSpPr>
            <a:spLocks noChangeShapeType="1"/>
          </p:cNvSpPr>
          <p:nvPr/>
        </p:nvSpPr>
        <p:spPr bwMode="auto">
          <a:xfrm>
            <a:off x="5029200" y="4114800"/>
            <a:ext cx="0" cy="1066800"/>
          </a:xfrm>
          <a:prstGeom prst="line">
            <a:avLst/>
          </a:prstGeom>
          <a:noFill/>
          <a:ln w="9525">
            <a:solidFill>
              <a:schemeClr val="tx1"/>
            </a:solidFill>
            <a:prstDash val="dash"/>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a:p>
        </p:txBody>
      </p:sp>
      <p:sp>
        <p:nvSpPr>
          <p:cNvPr id="188431" name="AutoShape 15"/>
          <p:cNvSpPr>
            <a:spLocks/>
          </p:cNvSpPr>
          <p:nvPr/>
        </p:nvSpPr>
        <p:spPr bwMode="auto">
          <a:xfrm rot="-5400000">
            <a:off x="3581400" y="5195888"/>
            <a:ext cx="228600" cy="228600"/>
          </a:xfrm>
          <a:prstGeom prst="leftBrace">
            <a:avLst>
              <a:gd name="adj1" fmla="val 8333"/>
              <a:gd name="adj2" fmla="val 50000"/>
            </a:avLst>
          </a:prstGeom>
          <a:noFill/>
          <a:ln w="9525">
            <a:solidFill>
              <a:schemeClr val="tx1"/>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wrap="none" anchor="ctr"/>
          <a:lstStyle/>
          <a:p>
            <a:endParaRPr lang="en-US" baseline="30000"/>
          </a:p>
        </p:txBody>
      </p:sp>
      <p:sp>
        <p:nvSpPr>
          <p:cNvPr id="188432" name="AutoShape 16"/>
          <p:cNvSpPr>
            <a:spLocks/>
          </p:cNvSpPr>
          <p:nvPr/>
        </p:nvSpPr>
        <p:spPr bwMode="auto">
          <a:xfrm rot="-5400000">
            <a:off x="4800600" y="5195888"/>
            <a:ext cx="228600" cy="228600"/>
          </a:xfrm>
          <a:prstGeom prst="leftBrace">
            <a:avLst>
              <a:gd name="adj1" fmla="val 8333"/>
              <a:gd name="adj2" fmla="val 50000"/>
            </a:avLst>
          </a:prstGeom>
          <a:noFill/>
          <a:ln w="9525">
            <a:solidFill>
              <a:schemeClr val="tx1"/>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wrap="none" anchor="ctr"/>
          <a:lstStyle/>
          <a:p>
            <a:endParaRPr lang="en-US" baseline="30000"/>
          </a:p>
        </p:txBody>
      </p:sp>
      <p:sp>
        <p:nvSpPr>
          <p:cNvPr id="188433" name="Text Box 17"/>
          <p:cNvSpPr txBox="1">
            <a:spLocks noChangeArrowheads="1"/>
          </p:cNvSpPr>
          <p:nvPr/>
        </p:nvSpPr>
        <p:spPr bwMode="auto">
          <a:xfrm>
            <a:off x="3429000" y="5348288"/>
            <a:ext cx="1828800" cy="3667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t>  R</a:t>
            </a:r>
            <a:r>
              <a:rPr lang="en-US" sz="1800" baseline="-25000"/>
              <a:t>p</a:t>
            </a:r>
            <a:r>
              <a:rPr lang="en-US" sz="1800"/>
              <a:t>               R</a:t>
            </a:r>
            <a:r>
              <a:rPr lang="en-US" sz="1800" baseline="-25000"/>
              <a:t>p</a:t>
            </a:r>
          </a:p>
        </p:txBody>
      </p:sp>
      <p:sp>
        <p:nvSpPr>
          <p:cNvPr id="188434" name="AutoShape 18"/>
          <p:cNvSpPr>
            <a:spLocks/>
          </p:cNvSpPr>
          <p:nvPr/>
        </p:nvSpPr>
        <p:spPr bwMode="auto">
          <a:xfrm rot="10800000">
            <a:off x="7620000" y="4114800"/>
            <a:ext cx="228600" cy="609600"/>
          </a:xfrm>
          <a:prstGeom prst="leftBrace">
            <a:avLst>
              <a:gd name="adj1" fmla="val 22222"/>
              <a:gd name="adj2" fmla="val 50000"/>
            </a:avLst>
          </a:prstGeom>
          <a:noFill/>
          <a:ln w="9525">
            <a:solidFill>
              <a:schemeClr val="tx1"/>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wrap="none" anchor="ctr"/>
          <a:lstStyle/>
          <a:p>
            <a:endParaRPr lang="en-US" baseline="30000"/>
          </a:p>
        </p:txBody>
      </p:sp>
      <p:sp>
        <p:nvSpPr>
          <p:cNvPr id="188435" name="Line 19"/>
          <p:cNvSpPr>
            <a:spLocks noChangeShapeType="1"/>
          </p:cNvSpPr>
          <p:nvPr/>
        </p:nvSpPr>
        <p:spPr bwMode="auto">
          <a:xfrm>
            <a:off x="4800600" y="4724400"/>
            <a:ext cx="2743200" cy="0"/>
          </a:xfrm>
          <a:prstGeom prst="line">
            <a:avLst/>
          </a:prstGeom>
          <a:noFill/>
          <a:ln w="9525">
            <a:solidFill>
              <a:schemeClr val="tx1"/>
            </a:solidFill>
            <a:prstDash val="dash"/>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a:p>
        </p:txBody>
      </p:sp>
      <p:sp>
        <p:nvSpPr>
          <p:cNvPr id="188436" name="Text Box 20"/>
          <p:cNvSpPr txBox="1">
            <a:spLocks noChangeArrowheads="1"/>
          </p:cNvSpPr>
          <p:nvPr/>
        </p:nvSpPr>
        <p:spPr bwMode="auto">
          <a:xfrm>
            <a:off x="7924800" y="4114800"/>
            <a:ext cx="812800" cy="3667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t> </a:t>
            </a:r>
            <a:r>
              <a:rPr lang="el-GR" sz="1800">
                <a:cs typeface="Arial" charset="0"/>
              </a:rPr>
              <a:t>Δ</a:t>
            </a:r>
            <a:r>
              <a:rPr lang="en-US" sz="1800"/>
              <a:t>f =</a:t>
            </a:r>
          </a:p>
        </p:txBody>
      </p:sp>
      <p:sp>
        <p:nvSpPr>
          <p:cNvPr id="28692" name="Line 21"/>
          <p:cNvSpPr>
            <a:spLocks noChangeShapeType="1"/>
          </p:cNvSpPr>
          <p:nvPr/>
        </p:nvSpPr>
        <p:spPr bwMode="auto">
          <a:xfrm flipV="1">
            <a:off x="914400" y="3733800"/>
            <a:ext cx="0" cy="2133600"/>
          </a:xfrm>
          <a:prstGeom prst="line">
            <a:avLst/>
          </a:prstGeom>
          <a:noFill/>
          <a:ln w="9525">
            <a:solidFill>
              <a:schemeClr val="tx1"/>
            </a:solidFill>
            <a:round/>
            <a:headEn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a:p>
        </p:txBody>
      </p:sp>
      <p:sp>
        <p:nvSpPr>
          <p:cNvPr id="28693" name="Line 22"/>
          <p:cNvSpPr>
            <a:spLocks noChangeShapeType="1"/>
          </p:cNvSpPr>
          <p:nvPr/>
        </p:nvSpPr>
        <p:spPr bwMode="auto">
          <a:xfrm>
            <a:off x="914400" y="5867400"/>
            <a:ext cx="7010400" cy="0"/>
          </a:xfrm>
          <a:prstGeom prst="line">
            <a:avLst/>
          </a:prstGeom>
          <a:noFill/>
          <a:ln w="9525">
            <a:solidFill>
              <a:schemeClr val="tx1"/>
            </a:solidFill>
            <a:round/>
            <a:headEn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a:p>
        </p:txBody>
      </p:sp>
      <p:sp>
        <p:nvSpPr>
          <p:cNvPr id="28694" name="Text Box 23"/>
          <p:cNvSpPr txBox="1">
            <a:spLocks noChangeArrowheads="1"/>
          </p:cNvSpPr>
          <p:nvPr/>
        </p:nvSpPr>
        <p:spPr bwMode="auto">
          <a:xfrm rot="-5400000">
            <a:off x="335757" y="4572793"/>
            <a:ext cx="609600" cy="3667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t>flux</a:t>
            </a:r>
          </a:p>
        </p:txBody>
      </p:sp>
      <p:sp>
        <p:nvSpPr>
          <p:cNvPr id="28695" name="Text Box 24"/>
          <p:cNvSpPr txBox="1">
            <a:spLocks noChangeArrowheads="1"/>
          </p:cNvSpPr>
          <p:nvPr/>
        </p:nvSpPr>
        <p:spPr bwMode="auto">
          <a:xfrm>
            <a:off x="3962400" y="6019800"/>
            <a:ext cx="762000" cy="3667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t>time</a:t>
            </a:r>
          </a:p>
        </p:txBody>
      </p:sp>
      <p:sp>
        <p:nvSpPr>
          <p:cNvPr id="188441" name="Text Box 25"/>
          <p:cNvSpPr txBox="1">
            <a:spLocks noChangeArrowheads="1"/>
          </p:cNvSpPr>
          <p:nvPr/>
        </p:nvSpPr>
        <p:spPr bwMode="auto">
          <a:xfrm>
            <a:off x="7467600" y="4800600"/>
            <a:ext cx="1600200" cy="8588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10000"/>
              </a:spcBef>
            </a:pPr>
            <a:r>
              <a:rPr lang="en-US">
                <a:solidFill>
                  <a:srgbClr val="0000FF"/>
                </a:solidFill>
              </a:rPr>
              <a:t>    </a:t>
            </a:r>
            <a:r>
              <a:rPr lang="en-US">
                <a:solidFill>
                  <a:srgbClr val="040087"/>
                </a:solidFill>
              </a:rPr>
              <a:t>~1%</a:t>
            </a:r>
          </a:p>
          <a:p>
            <a:pPr eaLnBrk="1" hangingPunct="1">
              <a:spcBef>
                <a:spcPct val="10000"/>
              </a:spcBef>
            </a:pPr>
            <a:r>
              <a:rPr lang="en-US">
                <a:solidFill>
                  <a:srgbClr val="040087"/>
                </a:solidFill>
              </a:rPr>
              <a:t>for Jupiter</a:t>
            </a:r>
            <a:endParaRPr lang="en-US">
              <a:solidFill>
                <a:schemeClr val="hlink"/>
              </a:solidFill>
            </a:endParaRPr>
          </a:p>
        </p:txBody>
      </p:sp>
      <p:sp>
        <p:nvSpPr>
          <p:cNvPr id="188442" name="Text Box 26"/>
          <p:cNvSpPr txBox="1">
            <a:spLocks noChangeArrowheads="1"/>
          </p:cNvSpPr>
          <p:nvPr/>
        </p:nvSpPr>
        <p:spPr bwMode="auto">
          <a:xfrm>
            <a:off x="7848600" y="4343400"/>
            <a:ext cx="990600" cy="3667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t>(R</a:t>
            </a:r>
            <a:r>
              <a:rPr lang="en-US" sz="1800" baseline="-25000"/>
              <a:t>p</a:t>
            </a:r>
            <a:r>
              <a:rPr lang="en-US" sz="1800"/>
              <a:t>/R</a:t>
            </a:r>
            <a:r>
              <a:rPr lang="en-US" sz="1800" baseline="-25000"/>
              <a:t>*</a:t>
            </a:r>
            <a:r>
              <a:rPr lang="en-US" sz="1800"/>
              <a:t>)</a:t>
            </a:r>
            <a:r>
              <a:rPr lang="en-US" sz="1800" baseline="30000"/>
              <a:t>2</a:t>
            </a:r>
            <a:endParaRPr lang="en-US" sz="1800"/>
          </a:p>
        </p:txBody>
      </p:sp>
      <p:sp>
        <p:nvSpPr>
          <p:cNvPr id="28698" name="Text Box 27"/>
          <p:cNvSpPr txBox="1">
            <a:spLocks noChangeArrowheads="1"/>
          </p:cNvSpPr>
          <p:nvPr/>
        </p:nvSpPr>
        <p:spPr bwMode="auto">
          <a:xfrm>
            <a:off x="0" y="6507163"/>
            <a:ext cx="1447800" cy="35083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700"/>
              <a:t>Josh Pepper</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8948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repeatCount="indefinite" fill="hold" grpId="0" nodeType="clickEffect">
                                  <p:stCondLst>
                                    <p:cond delay="0"/>
                                  </p:stCondLst>
                                  <p:childTnLst>
                                    <p:animMotion origin="layout" path="M 3.33333E-6 -3.33333E-6 L 0.66666 -3.33333E-6 " pathEditMode="relative" rAng="0" ptsTypes="AA">
                                      <p:cBhvr>
                                        <p:cTn id="6" dur="5000" fill="hold"/>
                                        <p:tgtEl>
                                          <p:spTgt spid="188426"/>
                                        </p:tgtEl>
                                        <p:attrNameLst>
                                          <p:attrName>ppt_x</p:attrName>
                                          <p:attrName>ppt_y</p:attrName>
                                        </p:attrNameLst>
                                      </p:cBhvr>
                                      <p:rCtr x="33333" y="0"/>
                                    </p:animMotion>
                                  </p:childTnLst>
                                </p:cTn>
                              </p:par>
                              <p:par>
                                <p:cTn id="7" presetID="0" presetClass="path" presetSubtype="0" repeatCount="indefinite" fill="hold" grpId="0" nodeType="withEffect">
                                  <p:stCondLst>
                                    <p:cond delay="0"/>
                                  </p:stCondLst>
                                  <p:childTnLst>
                                    <p:animMotion origin="layout" path="M -0.00087 0.00556 L 0.2408 0.0044 L 0.26667 0.09329 L 0.37587 0.09329 L 0.4 0.0044 L 0.675 0.00556 " pathEditMode="relative" rAng="0" ptsTypes="AAAAAA">
                                      <p:cBhvr>
                                        <p:cTn id="8" dur="5000" fill="hold"/>
                                        <p:tgtEl>
                                          <p:spTgt spid="188425"/>
                                        </p:tgtEl>
                                        <p:attrNameLst>
                                          <p:attrName>ppt_x</p:attrName>
                                          <p:attrName>ppt_y</p:attrName>
                                        </p:attrNameLst>
                                      </p:cBhvr>
                                      <p:rCtr x="0" y="0"/>
                                    </p:animMotion>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84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84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84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84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84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84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842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84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84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84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843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84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5" grpId="0" animBg="1"/>
      <p:bldP spid="188426" grpId="0" animBg="1"/>
      <p:bldP spid="188427" grpId="0" animBg="1"/>
      <p:bldP spid="188428" grpId="0" animBg="1"/>
      <p:bldP spid="188429" grpId="0" animBg="1"/>
      <p:bldP spid="188430" grpId="0" animBg="1"/>
      <p:bldP spid="188431" grpId="0" animBg="1"/>
      <p:bldP spid="188432" grpId="0" animBg="1"/>
      <p:bldP spid="188433" grpId="0"/>
      <p:bldP spid="188434" grpId="0" animBg="1"/>
      <p:bldP spid="188435" grpId="0" animBg="1"/>
      <p:bldP spid="188436" grpId="0"/>
      <p:bldP spid="188441" grpId="0"/>
      <p:bldP spid="188442"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7312" y="-33866"/>
            <a:ext cx="9353864" cy="1143000"/>
          </a:xfrm>
        </p:spPr>
        <p:txBody>
          <a:bodyPr>
            <a:noAutofit/>
          </a:bodyPr>
          <a:lstStyle/>
          <a:p>
            <a:r>
              <a:rPr lang="en-US" sz="3200" dirty="0" smtClean="0"/>
              <a:t>Lagrange Instability Eliminates some Solutions allowed by </a:t>
            </a:r>
            <a:r>
              <a:rPr lang="en-US" sz="3200" i="1" dirty="0" err="1" smtClean="0"/>
              <a:t>Kepler</a:t>
            </a:r>
            <a:r>
              <a:rPr lang="en-US" sz="3200" i="1" dirty="0" smtClean="0"/>
              <a:t> </a:t>
            </a:r>
            <a:r>
              <a:rPr lang="en-US" sz="3200" dirty="0" smtClean="0"/>
              <a:t>Data, Refining Measured Parameters</a:t>
            </a:r>
            <a:endParaRPr lang="en-US" sz="3200" dirty="0"/>
          </a:p>
        </p:txBody>
      </p:sp>
      <p:grpSp>
        <p:nvGrpSpPr>
          <p:cNvPr id="6" name="Group 5"/>
          <p:cNvGrpSpPr/>
          <p:nvPr/>
        </p:nvGrpSpPr>
        <p:grpSpPr>
          <a:xfrm>
            <a:off x="728135" y="687494"/>
            <a:ext cx="7713130" cy="6170503"/>
            <a:chOff x="728135" y="687494"/>
            <a:chExt cx="7713130" cy="6170503"/>
          </a:xfrm>
        </p:grpSpPr>
        <p:pic>
          <p:nvPicPr>
            <p:cNvPr id="3" name="Picture 2" descr="K36UpdateLeslie.pdf"/>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28135" y="687494"/>
              <a:ext cx="7713130" cy="6170503"/>
            </a:xfrm>
            <a:prstGeom prst="rect">
              <a:avLst/>
            </a:prstGeom>
          </p:spPr>
        </p:pic>
        <p:sp>
          <p:nvSpPr>
            <p:cNvPr id="5" name="TextBox 4"/>
            <p:cNvSpPr txBox="1"/>
            <p:nvPr/>
          </p:nvSpPr>
          <p:spPr>
            <a:xfrm>
              <a:off x="2201333" y="1270000"/>
              <a:ext cx="3505200" cy="1200328"/>
            </a:xfrm>
            <a:prstGeom prst="rect">
              <a:avLst/>
            </a:prstGeom>
            <a:solidFill>
              <a:schemeClr val="bg1"/>
            </a:solidFill>
          </p:spPr>
          <p:txBody>
            <a:bodyPr wrap="square" rtlCol="0">
              <a:spAutoFit/>
            </a:bodyPr>
            <a:lstStyle/>
            <a:p>
              <a:r>
                <a:rPr lang="en-US" sz="2400" dirty="0" smtClean="0"/>
                <a:t>All Initial Conditions</a:t>
              </a:r>
            </a:p>
            <a:p>
              <a:r>
                <a:rPr lang="en-US" sz="2400" dirty="0" smtClean="0">
                  <a:solidFill>
                    <a:srgbClr val="FF0000"/>
                  </a:solidFill>
                </a:rPr>
                <a:t>Long-Lived Core</a:t>
              </a:r>
            </a:p>
            <a:p>
              <a:r>
                <a:rPr lang="en-US" sz="2400" dirty="0" smtClean="0">
                  <a:solidFill>
                    <a:srgbClr val="0000FF"/>
                  </a:solidFill>
                </a:rPr>
                <a:t>Mixed Long-Lived Orbits</a:t>
              </a:r>
              <a:endParaRPr lang="en-US" sz="2400" dirty="0">
                <a:solidFill>
                  <a:srgbClr val="0000FF"/>
                </a:solidFill>
              </a:endParaRPr>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965379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06497" name="Group 10"/>
          <p:cNvGrpSpPr>
            <a:grpSpLocks/>
          </p:cNvGrpSpPr>
          <p:nvPr/>
        </p:nvGrpSpPr>
        <p:grpSpPr bwMode="auto">
          <a:xfrm>
            <a:off x="720725" y="890588"/>
            <a:ext cx="7735888" cy="5975350"/>
            <a:chOff x="720137" y="833106"/>
            <a:chExt cx="7736575" cy="5975638"/>
          </a:xfrm>
        </p:grpSpPr>
        <p:pic>
          <p:nvPicPr>
            <p:cNvPr id="106499" name="Picture 9" descr="K36_MR_010715.pdf"/>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20137" y="833106"/>
              <a:ext cx="7736575" cy="59756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06500" name="TextBox 3"/>
            <p:cNvSpPr txBox="1">
              <a:spLocks noChangeArrowheads="1"/>
            </p:cNvSpPr>
            <p:nvPr/>
          </p:nvSpPr>
          <p:spPr bwMode="auto">
            <a:xfrm>
              <a:off x="5963000" y="3026793"/>
              <a:ext cx="2106630" cy="36933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a:solidFill>
                    <a:srgbClr val="0000FF"/>
                  </a:solidFill>
                </a:rPr>
                <a:t>H</a:t>
              </a:r>
              <a:r>
                <a:rPr lang="en-US" baseline="-25000">
                  <a:solidFill>
                    <a:srgbClr val="0000FF"/>
                  </a:solidFill>
                </a:rPr>
                <a:t>2</a:t>
              </a:r>
              <a:r>
                <a:rPr lang="en-US">
                  <a:solidFill>
                    <a:srgbClr val="0000FF"/>
                  </a:solidFill>
                </a:rPr>
                <a:t>O</a:t>
              </a:r>
            </a:p>
          </p:txBody>
        </p:sp>
        <p:sp>
          <p:nvSpPr>
            <p:cNvPr id="5" name="TextBox 4"/>
            <p:cNvSpPr txBox="1"/>
            <p:nvPr/>
          </p:nvSpPr>
          <p:spPr>
            <a:xfrm>
              <a:off x="5665639" y="3566913"/>
              <a:ext cx="2106799" cy="830302"/>
            </a:xfrm>
            <a:prstGeom prst="rect">
              <a:avLst/>
            </a:prstGeom>
            <a:noFill/>
          </p:spPr>
          <p:txBody>
            <a:bodyPr>
              <a:spAutoFit/>
            </a:bodyPr>
            <a:lstStyle/>
            <a:p>
              <a:pPr algn="ctr">
                <a:defRPr/>
              </a:pPr>
              <a:r>
                <a:rPr lang="en-US" dirty="0">
                  <a:solidFill>
                    <a:schemeClr val="accent6">
                      <a:lumMod val="50000"/>
                    </a:schemeClr>
                  </a:solidFill>
                </a:rPr>
                <a:t> Earth Composition</a:t>
              </a:r>
            </a:p>
          </p:txBody>
        </p:sp>
        <p:sp>
          <p:nvSpPr>
            <p:cNvPr id="6" name="TextBox 5"/>
            <p:cNvSpPr txBox="1"/>
            <p:nvPr/>
          </p:nvSpPr>
          <p:spPr>
            <a:xfrm>
              <a:off x="6019683" y="4035247"/>
              <a:ext cx="2106800" cy="369906"/>
            </a:xfrm>
            <a:prstGeom prst="rect">
              <a:avLst/>
            </a:prstGeom>
            <a:noFill/>
          </p:spPr>
          <p:txBody>
            <a:bodyPr>
              <a:spAutoFit/>
            </a:bodyPr>
            <a:lstStyle/>
            <a:p>
              <a:pPr algn="r">
                <a:defRPr/>
              </a:pPr>
              <a:r>
                <a:rPr lang="en-US" dirty="0">
                  <a:solidFill>
                    <a:schemeClr val="bg1">
                      <a:lumMod val="50000"/>
                    </a:schemeClr>
                  </a:solidFill>
                </a:rPr>
                <a:t>Fe</a:t>
              </a:r>
            </a:p>
          </p:txBody>
        </p:sp>
        <p:sp>
          <p:nvSpPr>
            <p:cNvPr id="106503" name="TextBox 6"/>
            <p:cNvSpPr txBox="1">
              <a:spLocks noChangeArrowheads="1"/>
            </p:cNvSpPr>
            <p:nvPr/>
          </p:nvSpPr>
          <p:spPr bwMode="auto">
            <a:xfrm>
              <a:off x="1524000" y="4133280"/>
              <a:ext cx="1942505" cy="36933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a:solidFill>
                    <a:srgbClr val="FF0000"/>
                  </a:solidFill>
                </a:rPr>
                <a:t>K36b</a:t>
              </a:r>
            </a:p>
          </p:txBody>
        </p:sp>
        <p:sp>
          <p:nvSpPr>
            <p:cNvPr id="106504" name="TextBox 7"/>
            <p:cNvSpPr txBox="1">
              <a:spLocks noChangeArrowheads="1"/>
            </p:cNvSpPr>
            <p:nvPr/>
          </p:nvSpPr>
          <p:spPr bwMode="auto">
            <a:xfrm>
              <a:off x="2895600" y="2316148"/>
              <a:ext cx="2106630" cy="36933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a:solidFill>
                    <a:srgbClr val="FF0000"/>
                  </a:solidFill>
                </a:rPr>
                <a:t>K36c</a:t>
              </a:r>
            </a:p>
          </p:txBody>
        </p:sp>
      </p:grpSp>
      <p:sp>
        <p:nvSpPr>
          <p:cNvPr id="106498" name="Title 1"/>
          <p:cNvSpPr>
            <a:spLocks noGrp="1"/>
          </p:cNvSpPr>
          <p:nvPr>
            <p:ph type="title"/>
          </p:nvPr>
        </p:nvSpPr>
        <p:spPr>
          <a:xfrm>
            <a:off x="400050" y="-60325"/>
            <a:ext cx="8388350" cy="1143000"/>
          </a:xfrm>
        </p:spPr>
        <p:txBody>
          <a:bodyPr/>
          <a:lstStyle/>
          <a:p>
            <a:r>
              <a:rPr lang="en-US" sz="3200">
                <a:latin typeface="Arial" charset="0"/>
                <a:ea typeface="ＭＳ Ｐゴシック" charset="0"/>
                <a:cs typeface="ＭＳ Ｐゴシック" charset="0"/>
              </a:rPr>
              <a:t>Kepler-36 b Mass Measured within 4.2%, </a:t>
            </a:r>
            <a:br>
              <a:rPr lang="en-US" sz="3200">
                <a:latin typeface="Arial" charset="0"/>
                <a:ea typeface="ＭＳ Ｐゴシック" charset="0"/>
                <a:cs typeface="ＭＳ Ｐゴシック" charset="0"/>
              </a:rPr>
            </a:br>
            <a:r>
              <a:rPr lang="en-US" sz="3200">
                <a:latin typeface="Arial" charset="0"/>
                <a:ea typeface="ＭＳ Ｐゴシック" charset="0"/>
                <a:cs typeface="ＭＳ Ｐゴシック" charset="0"/>
              </a:rPr>
              <a:t>Radius Measured within 1.8%</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648233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8545" name="Picture 2" descr="K36b_cmfhist_MgNum100_MgOverSi1.13_Fe-eps-converted-to.pdf"/>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38200" y="592138"/>
            <a:ext cx="7473950" cy="622776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08546" name="Title 1"/>
          <p:cNvSpPr>
            <a:spLocks noGrp="1"/>
          </p:cNvSpPr>
          <p:nvPr>
            <p:ph type="title"/>
          </p:nvPr>
        </p:nvSpPr>
        <p:spPr>
          <a:xfrm>
            <a:off x="-152400" y="-152400"/>
            <a:ext cx="9525000" cy="1143000"/>
          </a:xfrm>
        </p:spPr>
        <p:txBody>
          <a:bodyPr/>
          <a:lstStyle/>
          <a:p>
            <a:r>
              <a:rPr lang="en-US" sz="2800">
                <a:latin typeface="Arial" charset="0"/>
                <a:ea typeface="ＭＳ Ｐゴシック" charset="0"/>
                <a:cs typeface="ＭＳ Ｐゴシック" charset="0"/>
              </a:rPr>
              <a:t>Kepler-36 b is Consistent with an Earth-like Composition</a:t>
            </a:r>
            <a:br>
              <a:rPr lang="en-US" sz="2800">
                <a:latin typeface="Arial" charset="0"/>
                <a:ea typeface="ＭＳ Ｐゴシック" charset="0"/>
                <a:cs typeface="ＭＳ Ｐゴシック" charset="0"/>
              </a:rPr>
            </a:br>
            <a:r>
              <a:rPr lang="en-US" sz="1600">
                <a:latin typeface="Arial" charset="0"/>
                <a:ea typeface="ＭＳ Ｐゴシック" charset="0"/>
                <a:cs typeface="ＭＳ Ｐゴシック" charset="0"/>
              </a:rPr>
              <a:t>Leslie Rogers et al., in preparation</a:t>
            </a:r>
          </a:p>
        </p:txBody>
      </p:sp>
      <p:grpSp>
        <p:nvGrpSpPr>
          <p:cNvPr id="108547" name="Group 3"/>
          <p:cNvGrpSpPr>
            <a:grpSpLocks/>
          </p:cNvGrpSpPr>
          <p:nvPr/>
        </p:nvGrpSpPr>
        <p:grpSpPr bwMode="auto">
          <a:xfrm>
            <a:off x="1885950" y="1011238"/>
            <a:ext cx="1952625" cy="1847850"/>
            <a:chOff x="5568243" y="1127125"/>
            <a:chExt cx="1952978" cy="1848557"/>
          </a:xfrm>
        </p:grpSpPr>
        <p:sp>
          <p:nvSpPr>
            <p:cNvPr id="5" name="Oval 4"/>
            <p:cNvSpPr/>
            <p:nvPr/>
          </p:nvSpPr>
          <p:spPr>
            <a:xfrm>
              <a:off x="5615877" y="1127125"/>
              <a:ext cx="1848184" cy="1848557"/>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Oval 5"/>
            <p:cNvSpPr/>
            <p:nvPr/>
          </p:nvSpPr>
          <p:spPr>
            <a:xfrm>
              <a:off x="6109679" y="1694079"/>
              <a:ext cx="830412" cy="828992"/>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8552" name="TextBox 6"/>
            <p:cNvSpPr txBox="1">
              <a:spLocks noChangeArrowheads="1"/>
            </p:cNvSpPr>
            <p:nvPr/>
          </p:nvSpPr>
          <p:spPr bwMode="auto">
            <a:xfrm>
              <a:off x="6206066" y="1845733"/>
              <a:ext cx="666046" cy="46166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t>Fe</a:t>
              </a:r>
            </a:p>
          </p:txBody>
        </p:sp>
        <p:sp>
          <p:nvSpPr>
            <p:cNvPr id="108553" name="TextBox 7"/>
            <p:cNvSpPr txBox="1">
              <a:spLocks noChangeArrowheads="1"/>
            </p:cNvSpPr>
            <p:nvPr/>
          </p:nvSpPr>
          <p:spPr bwMode="auto">
            <a:xfrm>
              <a:off x="5568243" y="1222022"/>
              <a:ext cx="1952978" cy="46166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t>MgFeSiO</a:t>
              </a:r>
              <a:r>
                <a:rPr lang="en-US" baseline="-25000"/>
                <a:t>3</a:t>
              </a:r>
              <a:endParaRPr lang="en-US"/>
            </a:p>
          </p:txBody>
        </p:sp>
      </p:grpSp>
      <p:sp>
        <p:nvSpPr>
          <p:cNvPr id="108548" name="Rectangle 8"/>
          <p:cNvSpPr>
            <a:spLocks noChangeArrowheads="1"/>
          </p:cNvSpPr>
          <p:nvPr/>
        </p:nvSpPr>
        <p:spPr bwMode="auto">
          <a:xfrm>
            <a:off x="1585913" y="3032125"/>
            <a:ext cx="2843212" cy="16430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txBody>
          <a:bodyPr wrap="none">
            <a:spAutoFit/>
          </a:bodyPr>
          <a:lstStyle/>
          <a:p>
            <a:pPr>
              <a:spcBef>
                <a:spcPct val="20000"/>
              </a:spcBef>
            </a:pPr>
            <a:r>
              <a:rPr lang="en-US"/>
              <a:t>M</a:t>
            </a:r>
            <a:r>
              <a:rPr lang="en-US" baseline="-25000"/>
              <a:t>p </a:t>
            </a:r>
            <a:r>
              <a:rPr lang="en-US"/>
              <a:t>= 4.40±0.18 M</a:t>
            </a:r>
            <a:r>
              <a:rPr lang="en-US" baseline="-25000"/>
              <a:t></a:t>
            </a:r>
            <a:endParaRPr lang="en-US" baseline="-25000">
              <a:sym typeface="Symbol Proportional BT" charset="0"/>
            </a:endParaRPr>
          </a:p>
          <a:p>
            <a:pPr>
              <a:spcBef>
                <a:spcPct val="20000"/>
              </a:spcBef>
            </a:pPr>
            <a:r>
              <a:rPr lang="en-US"/>
              <a:t>R</a:t>
            </a:r>
            <a:r>
              <a:rPr lang="en-US" baseline="-25000"/>
              <a:t>p </a:t>
            </a:r>
            <a:r>
              <a:rPr lang="en-US"/>
              <a:t>= 1.481±0.027 R</a:t>
            </a:r>
            <a:r>
              <a:rPr lang="en-US" baseline="-25000"/>
              <a:t></a:t>
            </a:r>
          </a:p>
          <a:p>
            <a:pPr>
              <a:spcBef>
                <a:spcPct val="20000"/>
              </a:spcBef>
            </a:pPr>
            <a:r>
              <a:rPr lang="en-US"/>
              <a:t>M</a:t>
            </a:r>
            <a:r>
              <a:rPr lang="en-US" baseline="-25000"/>
              <a:t>core</a:t>
            </a:r>
            <a:r>
              <a:rPr lang="en-US"/>
              <a:t>/M</a:t>
            </a:r>
            <a:r>
              <a:rPr lang="en-US" baseline="-25000"/>
              <a:t>p</a:t>
            </a:r>
            <a:r>
              <a:rPr lang="en-US"/>
              <a:t> = 0.33±0.05</a:t>
            </a:r>
          </a:p>
          <a:p>
            <a:pPr>
              <a:spcBef>
                <a:spcPct val="20000"/>
              </a:spcBef>
            </a:pPr>
            <a:endParaRPr lang="en-US" baseline="-25000">
              <a:sym typeface="Symbol Proportional BT" charset="0"/>
            </a:endParaRPr>
          </a:p>
        </p:txBody>
      </p:sp>
      <p:sp>
        <p:nvSpPr>
          <p:cNvPr id="108549" name="TextBox 9"/>
          <p:cNvSpPr txBox="1">
            <a:spLocks noChangeArrowheads="1"/>
          </p:cNvSpPr>
          <p:nvPr/>
        </p:nvSpPr>
        <p:spPr bwMode="auto">
          <a:xfrm>
            <a:off x="5683250" y="852488"/>
            <a:ext cx="2495550" cy="193833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a:t>All Initial Conditions</a:t>
            </a:r>
          </a:p>
          <a:p>
            <a:pPr algn="r"/>
            <a:r>
              <a:rPr lang="en-US">
                <a:solidFill>
                  <a:srgbClr val="FF0000"/>
                </a:solidFill>
              </a:rPr>
              <a:t>Long-Lived Zone</a:t>
            </a:r>
          </a:p>
          <a:p>
            <a:pPr algn="r"/>
            <a:r>
              <a:rPr lang="en-US">
                <a:solidFill>
                  <a:srgbClr val="0000FF"/>
                </a:solidFill>
              </a:rPr>
              <a:t>Mixed Long-Lived Orbits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238104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5704"/>
            <a:ext cx="8229600" cy="1143000"/>
          </a:xfrm>
        </p:spPr>
        <p:txBody>
          <a:bodyPr>
            <a:normAutofit/>
          </a:bodyPr>
          <a:lstStyle/>
          <a:p>
            <a:r>
              <a:rPr lang="en-US" sz="3600" dirty="0" smtClean="0"/>
              <a:t>Compositional Constraints on Kepler-36 c</a:t>
            </a:r>
            <a:endParaRPr lang="en-US" sz="3600" dirty="0"/>
          </a:p>
        </p:txBody>
      </p:sp>
      <p:pic>
        <p:nvPicPr>
          <p:cNvPr id="3" name="Picture 2" descr="K36c_wpv3.9R_all_Mpgmf_063014.eps"/>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024976" y="866520"/>
            <a:ext cx="7517901" cy="5872474"/>
          </a:xfrm>
          <a:prstGeom prst="rect">
            <a:avLst/>
          </a:prstGeom>
        </p:spPr>
      </p:pic>
      <p:sp>
        <p:nvSpPr>
          <p:cNvPr id="4" name="Rectangle 3"/>
          <p:cNvSpPr>
            <a:spLocks noChangeArrowheads="1"/>
          </p:cNvSpPr>
          <p:nvPr/>
        </p:nvSpPr>
        <p:spPr bwMode="auto">
          <a:xfrm>
            <a:off x="2107035" y="1034723"/>
            <a:ext cx="3089257" cy="1348061"/>
          </a:xfrm>
          <a:prstGeom prst="rect">
            <a:avLst/>
          </a:prstGeom>
          <a:solidFill>
            <a:srgbClr val="FFFFFF">
              <a:alpha val="80000"/>
            </a:srgbClr>
          </a:solidFill>
          <a:ln>
            <a:noFill/>
          </a:ln>
          <a:extLst/>
        </p:spPr>
        <p:txBody>
          <a:bodyPr wrap="none">
            <a:spAutoFit/>
          </a:bodyPr>
          <a:lstStyle/>
          <a:p>
            <a:pPr>
              <a:spcBef>
                <a:spcPct val="20000"/>
              </a:spcBef>
            </a:pPr>
            <a:r>
              <a:rPr lang="en-US" sz="2400" u="sng" dirty="0" smtClean="0"/>
              <a:t>Envelope composition</a:t>
            </a:r>
          </a:p>
          <a:p>
            <a:pPr>
              <a:spcBef>
                <a:spcPct val="20000"/>
              </a:spcBef>
            </a:pPr>
            <a:r>
              <a:rPr lang="en-US" sz="2400" dirty="0" smtClean="0"/>
              <a:t>30 x Solar H/He </a:t>
            </a:r>
          </a:p>
          <a:p>
            <a:pPr>
              <a:spcBef>
                <a:spcPct val="20000"/>
              </a:spcBef>
            </a:pPr>
            <a:r>
              <a:rPr lang="en-US" sz="2400" dirty="0" err="1" smtClean="0"/>
              <a:t>M</a:t>
            </a:r>
            <a:r>
              <a:rPr lang="en-US" sz="2400" baseline="-25000" dirty="0" err="1" smtClean="0"/>
              <a:t>env</a:t>
            </a:r>
            <a:r>
              <a:rPr lang="en-US" sz="2400" dirty="0" smtClean="0"/>
              <a:t>/</a:t>
            </a:r>
            <a:r>
              <a:rPr lang="en-US" sz="2400" dirty="0" err="1" smtClean="0"/>
              <a:t>M</a:t>
            </a:r>
            <a:r>
              <a:rPr lang="en-US" sz="2400" baseline="-25000" dirty="0" err="1" smtClean="0"/>
              <a:t>p</a:t>
            </a:r>
            <a:r>
              <a:rPr lang="en-US" sz="2400" dirty="0" smtClean="0"/>
              <a:t> = 0.106±0.005</a:t>
            </a:r>
          </a:p>
        </p:txBody>
      </p:sp>
      <p:sp>
        <p:nvSpPr>
          <p:cNvPr id="5" name="Rectangle 4"/>
          <p:cNvSpPr>
            <a:spLocks noChangeArrowheads="1"/>
          </p:cNvSpPr>
          <p:nvPr/>
        </p:nvSpPr>
        <p:spPr bwMode="auto">
          <a:xfrm>
            <a:off x="2107035" y="2880677"/>
            <a:ext cx="3089257" cy="904863"/>
          </a:xfrm>
          <a:prstGeom prst="rect">
            <a:avLst/>
          </a:prstGeom>
          <a:solidFill>
            <a:srgbClr val="FFFFFF">
              <a:alpha val="80000"/>
            </a:srgbClr>
          </a:solidFill>
          <a:ln>
            <a:noFill/>
          </a:ln>
          <a:extLst/>
        </p:spPr>
        <p:txBody>
          <a:bodyPr wrap="none">
            <a:spAutoFit/>
          </a:bodyPr>
          <a:lstStyle/>
          <a:p>
            <a:pPr>
              <a:spcBef>
                <a:spcPct val="20000"/>
              </a:spcBef>
            </a:pPr>
            <a:r>
              <a:rPr lang="en-US" sz="2400" dirty="0" smtClean="0"/>
              <a:t>Solar H/He </a:t>
            </a:r>
          </a:p>
          <a:p>
            <a:pPr>
              <a:spcBef>
                <a:spcPct val="20000"/>
              </a:spcBef>
            </a:pPr>
            <a:r>
              <a:rPr lang="en-US" sz="2400" dirty="0" err="1" smtClean="0"/>
              <a:t>M</a:t>
            </a:r>
            <a:r>
              <a:rPr lang="en-US" sz="2400" baseline="-25000" dirty="0" err="1" smtClean="0"/>
              <a:t>env</a:t>
            </a:r>
            <a:r>
              <a:rPr lang="en-US" sz="2400" dirty="0" smtClean="0"/>
              <a:t>/</a:t>
            </a:r>
            <a:r>
              <a:rPr lang="en-US" sz="2400" dirty="0" err="1" smtClean="0"/>
              <a:t>M</a:t>
            </a:r>
            <a:r>
              <a:rPr lang="en-US" sz="2400" baseline="-25000" dirty="0" err="1" smtClean="0"/>
              <a:t>p</a:t>
            </a:r>
            <a:r>
              <a:rPr lang="en-US" sz="2400" dirty="0" smtClean="0"/>
              <a:t> = 0.077±0.004</a:t>
            </a:r>
          </a:p>
        </p:txBody>
      </p:sp>
      <p:sp>
        <p:nvSpPr>
          <p:cNvPr id="6" name="Rectangle 5"/>
          <p:cNvSpPr>
            <a:spLocks noChangeArrowheads="1"/>
          </p:cNvSpPr>
          <p:nvPr/>
        </p:nvSpPr>
        <p:spPr bwMode="auto">
          <a:xfrm>
            <a:off x="2107035" y="4397453"/>
            <a:ext cx="3089257" cy="904863"/>
          </a:xfrm>
          <a:prstGeom prst="rect">
            <a:avLst/>
          </a:prstGeom>
          <a:solidFill>
            <a:srgbClr val="FFFFFF">
              <a:alpha val="80000"/>
            </a:srgbClr>
          </a:solidFill>
          <a:ln>
            <a:noFill/>
          </a:ln>
          <a:extLst/>
        </p:spPr>
        <p:txBody>
          <a:bodyPr wrap="none">
            <a:spAutoFit/>
          </a:bodyPr>
          <a:lstStyle/>
          <a:p>
            <a:pPr>
              <a:spcBef>
                <a:spcPct val="20000"/>
              </a:spcBef>
            </a:pPr>
            <a:r>
              <a:rPr lang="en-US" sz="2400" dirty="0" smtClean="0"/>
              <a:t>Hydrogen</a:t>
            </a:r>
          </a:p>
          <a:p>
            <a:pPr>
              <a:spcBef>
                <a:spcPct val="20000"/>
              </a:spcBef>
            </a:pPr>
            <a:r>
              <a:rPr lang="en-US" sz="2400" dirty="0" err="1" smtClean="0"/>
              <a:t>M</a:t>
            </a:r>
            <a:r>
              <a:rPr lang="en-US" sz="2400" baseline="-25000" dirty="0" err="1" smtClean="0"/>
              <a:t>env</a:t>
            </a:r>
            <a:r>
              <a:rPr lang="en-US" sz="2400" dirty="0" smtClean="0"/>
              <a:t>/</a:t>
            </a:r>
            <a:r>
              <a:rPr lang="en-US" sz="2400" dirty="0" err="1" smtClean="0"/>
              <a:t>M</a:t>
            </a:r>
            <a:r>
              <a:rPr lang="en-US" sz="2400" baseline="-25000" dirty="0" err="1" smtClean="0"/>
              <a:t>p</a:t>
            </a:r>
            <a:r>
              <a:rPr lang="en-US" sz="2400" dirty="0" smtClean="0"/>
              <a:t> = 0.052±0.003</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060549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938"/>
            <a:ext cx="8229600" cy="1143000"/>
          </a:xfrm>
        </p:spPr>
        <p:txBody>
          <a:bodyPr>
            <a:normAutofit/>
          </a:bodyPr>
          <a:lstStyle/>
          <a:p>
            <a:r>
              <a:rPr lang="en-US" sz="4000" dirty="0" smtClean="0">
                <a:solidFill>
                  <a:srgbClr val="000000"/>
                </a:solidFill>
              </a:rPr>
              <a:t>Main Take Away Points</a:t>
            </a:r>
            <a:endParaRPr lang="en-US" sz="4000" dirty="0">
              <a:solidFill>
                <a:srgbClr val="000000"/>
              </a:solidFill>
            </a:endParaRPr>
          </a:p>
        </p:txBody>
      </p:sp>
      <p:grpSp>
        <p:nvGrpSpPr>
          <p:cNvPr id="6" name="Group 5"/>
          <p:cNvGrpSpPr/>
          <p:nvPr/>
        </p:nvGrpSpPr>
        <p:grpSpPr>
          <a:xfrm>
            <a:off x="0" y="4006884"/>
            <a:ext cx="9144000" cy="2838289"/>
            <a:chOff x="0" y="4006884"/>
            <a:chExt cx="9144000" cy="2838289"/>
          </a:xfrm>
        </p:grpSpPr>
        <p:pic>
          <p:nvPicPr>
            <p:cNvPr id="4" name="Picture 3"/>
            <p:cNvPicPr>
              <a:picLocks noChangeAspect="1"/>
            </p:cNvPicPr>
            <p:nvPr/>
          </p:nvPicPr>
          <p:blipFill rotWithShape="1">
            <a:blip r:embed="rId3"/>
            <a:srcRect l="1963" t="68657" r="1100"/>
            <a:stretch/>
          </p:blipFill>
          <p:spPr>
            <a:xfrm>
              <a:off x="0" y="4006885"/>
              <a:ext cx="9144000" cy="2838288"/>
            </a:xfrm>
            <a:prstGeom prst="rect">
              <a:avLst/>
            </a:prstGeom>
          </p:spPr>
        </p:pic>
        <p:sp>
          <p:nvSpPr>
            <p:cNvPr id="5" name="Rectangle 4"/>
            <p:cNvSpPr/>
            <p:nvPr/>
          </p:nvSpPr>
          <p:spPr>
            <a:xfrm>
              <a:off x="0" y="4006884"/>
              <a:ext cx="4248101" cy="1175849"/>
            </a:xfrm>
            <a:prstGeom prst="rect">
              <a:avLst/>
            </a:prstGeom>
            <a:solidFill>
              <a:srgbClr val="1A16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p:cNvSpPr txBox="1"/>
          <p:nvPr/>
        </p:nvSpPr>
        <p:spPr>
          <a:xfrm>
            <a:off x="233573" y="819426"/>
            <a:ext cx="8788166" cy="3077765"/>
          </a:xfrm>
          <a:prstGeom prst="rect">
            <a:avLst/>
          </a:prstGeom>
          <a:noFill/>
        </p:spPr>
        <p:txBody>
          <a:bodyPr wrap="square" rtlCol="0">
            <a:spAutoFit/>
          </a:bodyPr>
          <a:lstStyle/>
          <a:p>
            <a:pPr marL="285750" indent="-285750">
              <a:spcAft>
                <a:spcPts val="2400"/>
              </a:spcAft>
              <a:buFont typeface="Arial"/>
              <a:buChar char="•"/>
            </a:pPr>
            <a:r>
              <a:rPr lang="en-US" sz="2200" dirty="0" smtClean="0"/>
              <a:t>Kepler-36 b is the rocky </a:t>
            </a:r>
            <a:r>
              <a:rPr lang="en-US" sz="2200" dirty="0" err="1" smtClean="0"/>
              <a:t>exoplanet</a:t>
            </a:r>
            <a:r>
              <a:rPr lang="en-US" sz="2200" dirty="0" smtClean="0"/>
              <a:t> with the best constraints on its mass and radius: its mass is known within 4.2%, while the radius is known to 1.8%</a:t>
            </a:r>
            <a:endParaRPr lang="en-US" sz="1400" dirty="0" smtClean="0"/>
          </a:p>
          <a:p>
            <a:pPr marL="285750" indent="-285750">
              <a:spcAft>
                <a:spcPts val="2400"/>
              </a:spcAft>
              <a:buFont typeface="Arial"/>
              <a:buChar char="•"/>
            </a:pPr>
            <a:r>
              <a:rPr lang="en-US" sz="2200" dirty="0" smtClean="0"/>
              <a:t>Kepler-36 b’s mass and radius are consistent with an Earth-like composition. An iron-enhanced mercury-like composition is ruled out. </a:t>
            </a:r>
            <a:endParaRPr lang="en-US" sz="1400" dirty="0" smtClean="0"/>
          </a:p>
          <a:p>
            <a:pPr marL="285750" indent="-285750">
              <a:spcAft>
                <a:spcPts val="2400"/>
              </a:spcAft>
              <a:buFont typeface="Arial"/>
              <a:buChar char="•"/>
            </a:pPr>
            <a:r>
              <a:rPr lang="en-US" sz="2200" dirty="0" smtClean="0"/>
              <a:t>In contrast, Kepler-36 c requires several percent of its mass in a hydrogen-rich envelope.</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191584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3" name="Title 1"/>
          <p:cNvSpPr>
            <a:spLocks noGrp="1"/>
          </p:cNvSpPr>
          <p:nvPr>
            <p:ph type="title"/>
          </p:nvPr>
        </p:nvSpPr>
        <p:spPr>
          <a:xfrm>
            <a:off x="457200" y="-34925"/>
            <a:ext cx="8229600" cy="1143000"/>
          </a:xfrm>
        </p:spPr>
        <p:txBody>
          <a:bodyPr/>
          <a:lstStyle/>
          <a:p>
            <a:r>
              <a:rPr lang="en-US" sz="4000">
                <a:solidFill>
                  <a:schemeClr val="bg1"/>
                </a:solidFill>
                <a:latin typeface="Arial" charset="0"/>
                <a:ea typeface="ＭＳ Ｐゴシック" charset="0"/>
                <a:cs typeface="ＭＳ Ｐゴシック" charset="0"/>
              </a:rPr>
              <a:t>Main Take Away Points</a:t>
            </a:r>
          </a:p>
        </p:txBody>
      </p:sp>
      <p:pic>
        <p:nvPicPr>
          <p:cNvPr id="110594" name="Picture 1"/>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3706813"/>
            <a:ext cx="4813300" cy="32273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rnd">
                <a:solidFill>
                  <a:schemeClr val="tx1"/>
                </a:solidFill>
                <a:round/>
                <a:headEnd/>
                <a:tailEnd/>
              </a14:hiddenLine>
            </a:ext>
          </a:extLst>
        </p:spPr>
      </p:pic>
      <p:grpSp>
        <p:nvGrpSpPr>
          <p:cNvPr id="110595" name="Group 7"/>
          <p:cNvGrpSpPr>
            <a:grpSpLocks/>
          </p:cNvGrpSpPr>
          <p:nvPr/>
        </p:nvGrpSpPr>
        <p:grpSpPr bwMode="auto">
          <a:xfrm>
            <a:off x="87313" y="3692525"/>
            <a:ext cx="9091612" cy="3240088"/>
            <a:chOff x="-2401" y="0"/>
            <a:chExt cx="8146" cy="2904"/>
          </a:xfrm>
        </p:grpSpPr>
        <p:pic>
          <p:nvPicPr>
            <p:cNvPr id="110597"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433" y="7"/>
              <a:ext cx="4309" cy="289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rnd">
                  <a:solidFill>
                    <a:schemeClr val="tx1"/>
                  </a:solidFill>
                  <a:round/>
                  <a:headEnd/>
                  <a:tailEnd/>
                </a14:hiddenLine>
              </a:ext>
            </a:extLst>
          </p:spPr>
        </p:pic>
        <p:pic>
          <p:nvPicPr>
            <p:cNvPr id="110598" name="Picture 3"/>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rot="-299999">
              <a:off x="2402" y="556"/>
              <a:ext cx="1032" cy="101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pic>
        <p:pic>
          <p:nvPicPr>
            <p:cNvPr id="110599" name="Picture 4"/>
            <p:cNvPicPr>
              <a:picLocks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433" y="8"/>
              <a:ext cx="760" cy="289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pic>
        <p:pic>
          <p:nvPicPr>
            <p:cNvPr id="110600" name="Picture 5"/>
            <p:cNvPicPr>
              <a:picLocks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433" y="0"/>
              <a:ext cx="4312" cy="289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pic>
        <p:sp>
          <p:nvSpPr>
            <p:cNvPr id="110601" name="Rectangle 6"/>
            <p:cNvSpPr>
              <a:spLocks/>
            </p:cNvSpPr>
            <p:nvPr/>
          </p:nvSpPr>
          <p:spPr bwMode="auto">
            <a:xfrm>
              <a:off x="-2401" y="2610"/>
              <a:ext cx="4942" cy="22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txBody>
            <a:bodyPr lIns="0" tIns="0" rIns="0" bIns="0"/>
            <a:lstStyle/>
            <a:p>
              <a:r>
                <a:rPr lang="en-US" sz="1600">
                  <a:solidFill>
                    <a:srgbClr val="FFFFFF"/>
                  </a:solidFill>
                  <a:latin typeface="Calibri Bold" charset="0"/>
                  <a:sym typeface="Calibri Bold" charset="0"/>
                </a:rPr>
                <a:t>Figure Credit: NASA; Frank Melchior, frankacaba.com; Eric Agol</a:t>
              </a:r>
            </a:p>
          </p:txBody>
        </p:sp>
      </p:grpSp>
      <p:sp>
        <p:nvSpPr>
          <p:cNvPr id="110596" name="TextBox 6"/>
          <p:cNvSpPr txBox="1">
            <a:spLocks noChangeArrowheads="1"/>
          </p:cNvSpPr>
          <p:nvPr/>
        </p:nvSpPr>
        <p:spPr bwMode="auto">
          <a:xfrm>
            <a:off x="233363" y="0"/>
            <a:ext cx="8788400" cy="34163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2400"/>
              </a:spcAft>
              <a:buFont typeface="Arial" charset="0"/>
              <a:buChar char="•"/>
            </a:pPr>
            <a:r>
              <a:rPr lang="en-US" sz="2200"/>
              <a:t>Kepler-36 b is the rocky exoplanet with best constrained mass, density, and composition: mass known within 4.2%, radius to 1.8%, density to 4.6%.</a:t>
            </a:r>
            <a:endParaRPr lang="en-US" sz="1400"/>
          </a:p>
          <a:p>
            <a:pPr>
              <a:spcAft>
                <a:spcPts val="2400"/>
              </a:spcAft>
              <a:buFont typeface="Arial" charset="0"/>
              <a:buChar char="•"/>
            </a:pPr>
            <a:r>
              <a:rPr lang="en-US" sz="2200"/>
              <a:t>Kepler-36 b’s mass and radius are consistent with an Earth-like composition.  An iron-enhanced Mercury-like composition is ruled out. </a:t>
            </a:r>
            <a:endParaRPr lang="en-US" sz="1400"/>
          </a:p>
          <a:p>
            <a:pPr>
              <a:spcAft>
                <a:spcPts val="2400"/>
              </a:spcAft>
              <a:buFont typeface="Arial" charset="0"/>
              <a:buChar char="•"/>
            </a:pPr>
            <a:r>
              <a:rPr lang="en-US" sz="2200"/>
              <a:t>In contrast, Kepler-36 c requires several percent of its mass in a hydrogen-rich envelope.                            </a:t>
            </a:r>
            <a:r>
              <a:rPr lang="en-US" sz="1800"/>
              <a:t>(L. A. Rogers et al. in prep)</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002107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881" name="Picture 1" descr="LDTf1.eps"/>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1000" y="-257175"/>
            <a:ext cx="9525000" cy="68024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843419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125954"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7938"/>
            <a:ext cx="9253622" cy="662833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55009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5" name="Title 1"/>
          <p:cNvSpPr>
            <a:spLocks noGrp="1"/>
          </p:cNvSpPr>
          <p:nvPr>
            <p:ph type="title" idx="4294967295"/>
          </p:nvPr>
        </p:nvSpPr>
        <p:spPr/>
        <p:txBody>
          <a:bodyPr/>
          <a:lstStyle/>
          <a:p>
            <a:pPr eaLnBrk="1" hangingPunct="1"/>
            <a:endParaRPr lang="en-US">
              <a:latin typeface="Arial" charset="0"/>
              <a:ea typeface="ＭＳ Ｐゴシック" charset="0"/>
              <a:cs typeface="ＭＳ Ｐゴシック" charset="0"/>
            </a:endParaRPr>
          </a:p>
        </p:txBody>
      </p:sp>
      <p:pic>
        <p:nvPicPr>
          <p:cNvPr id="4" name="Content Placeholder 3" descr="gallery3plus.eps"/>
          <p:cNvPicPr>
            <a:picLocks noGrp="1" noChangeAspect="1"/>
          </p:cNvPicPr>
          <p:nvPr>
            <p:ph idx="4294967295"/>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15279" r="-115279"/>
          <a:stretch>
            <a:fillRect/>
          </a:stretch>
        </p:blipFill>
        <p:spPr>
          <a:xfrm>
            <a:off x="-7696200" y="-6010275"/>
            <a:ext cx="24307800" cy="12868275"/>
          </a:xfrm>
        </p:spPr>
      </p:pic>
      <p:sp>
        <p:nvSpPr>
          <p:cNvPr id="123907" name="Text Box 4"/>
          <p:cNvSpPr txBox="1">
            <a:spLocks noChangeArrowheads="1"/>
          </p:cNvSpPr>
          <p:nvPr/>
        </p:nvSpPr>
        <p:spPr bwMode="auto">
          <a:xfrm>
            <a:off x="5029200" y="6361113"/>
            <a:ext cx="4160838" cy="55403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t>Systems with 3+ planet candidates </a:t>
            </a:r>
            <a:r>
              <a:rPr lang="en-US" sz="1000"/>
              <a:t>Daniel Fabrycky</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66412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3.33333E-6 -4.44444E-6 L -3.33333E-6 0.93333 " pathEditMode="relative" ptsTypes="AA">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2209" name="Title 1"/>
          <p:cNvSpPr>
            <a:spLocks noGrp="1"/>
          </p:cNvSpPr>
          <p:nvPr>
            <p:ph type="title" idx="4294967295"/>
          </p:nvPr>
        </p:nvSpPr>
        <p:spPr>
          <a:xfrm>
            <a:off x="762000" y="0"/>
            <a:ext cx="7772400" cy="1143000"/>
          </a:xfrm>
        </p:spPr>
        <p:txBody>
          <a:bodyPr/>
          <a:lstStyle/>
          <a:p>
            <a:pPr eaLnBrk="1" hangingPunct="1"/>
            <a:r>
              <a:rPr lang="en-US" sz="3400">
                <a:latin typeface="Arial" charset="0"/>
                <a:ea typeface="ＭＳ Ｐゴシック" charset="0"/>
                <a:cs typeface="ＭＳ Ｐゴシック" charset="0"/>
              </a:rPr>
              <a:t>Period ratios</a:t>
            </a:r>
          </a:p>
        </p:txBody>
      </p:sp>
      <p:pic>
        <p:nvPicPr>
          <p:cNvPr id="222210" name="Content Placeholder 3" descr="Screen shot 2012-03-18 at 10.38.02 PM.png"/>
          <p:cNvPicPr>
            <a:picLocks noGrp="1" noChangeAspect="1"/>
          </p:cNvPicPr>
          <p:nvPr>
            <p:ph idx="4294967295"/>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26308" b="-26308"/>
          <a:stretch>
            <a:fillRect/>
          </a:stretch>
        </p:blipFill>
        <p:spPr>
          <a:xfrm>
            <a:off x="152400" y="152400"/>
            <a:ext cx="8991600" cy="4760913"/>
          </a:xfrm>
        </p:spPr>
      </p:pic>
      <p:sp>
        <p:nvSpPr>
          <p:cNvPr id="222211" name="Rectangle 4"/>
          <p:cNvSpPr>
            <a:spLocks noChangeArrowheads="1"/>
          </p:cNvSpPr>
          <p:nvPr/>
        </p:nvSpPr>
        <p:spPr bwMode="auto">
          <a:xfrm>
            <a:off x="8229600" y="2057400"/>
            <a:ext cx="457200" cy="304800"/>
          </a:xfrm>
          <a:prstGeom prst="rect">
            <a:avLst/>
          </a:prstGeom>
          <a:solidFill>
            <a:schemeClr val="bg1"/>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Lst>
        </p:spPr>
        <p:txBody>
          <a:bodyPr/>
          <a:lstStyle/>
          <a:p>
            <a:endParaRPr lang="en-US" baseline="30000"/>
          </a:p>
        </p:txBody>
      </p:sp>
      <p:sp>
        <p:nvSpPr>
          <p:cNvPr id="7" name="TextBox 6"/>
          <p:cNvSpPr txBox="1">
            <a:spLocks noChangeArrowheads="1"/>
          </p:cNvSpPr>
          <p:nvPr/>
        </p:nvSpPr>
        <p:spPr bwMode="auto">
          <a:xfrm>
            <a:off x="685800" y="4419600"/>
            <a:ext cx="8077200" cy="90794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600"/>
              </a:spcAft>
              <a:buFont typeface="Arial" charset="0"/>
              <a:buChar char="•"/>
            </a:pPr>
            <a:r>
              <a:rPr lang="en-US" dirty="0"/>
              <a:t> Broad distribution – </a:t>
            </a:r>
            <a:r>
              <a:rPr lang="en-US" b="1" dirty="0"/>
              <a:t>most pairs are non-resonant</a:t>
            </a:r>
          </a:p>
          <a:p>
            <a:pPr>
              <a:spcAft>
                <a:spcPts val="600"/>
              </a:spcAft>
              <a:buFont typeface="Arial" charset="0"/>
              <a:buChar char="•"/>
            </a:pPr>
            <a:r>
              <a:rPr lang="en-US" dirty="0"/>
              <a:t> Factor-of-2 enhancements near 2:1 and 3:2 resonance</a:t>
            </a:r>
          </a:p>
        </p:txBody>
      </p:sp>
      <p:sp>
        <p:nvSpPr>
          <p:cNvPr id="8" name="TextBox 7"/>
          <p:cNvSpPr txBox="1">
            <a:spLocks noChangeArrowheads="1"/>
          </p:cNvSpPr>
          <p:nvPr/>
        </p:nvSpPr>
        <p:spPr bwMode="auto">
          <a:xfrm>
            <a:off x="685800" y="5334000"/>
            <a:ext cx="8229600" cy="7016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pPr>
            <a:r>
              <a:rPr lang="en-US"/>
              <a:t> Enhancement is on the</a:t>
            </a:r>
            <a:r>
              <a:rPr lang="en-US" i="1"/>
              <a:t> wide</a:t>
            </a:r>
            <a:r>
              <a:rPr lang="en-US"/>
              <a:t> side of the resonance</a:t>
            </a:r>
          </a:p>
          <a:p>
            <a:endParaRPr lang="en-US" baseline="30000"/>
          </a:p>
        </p:txBody>
      </p:sp>
      <p:sp>
        <p:nvSpPr>
          <p:cNvPr id="15" name="Freeform 14"/>
          <p:cNvSpPr>
            <a:spLocks noChangeArrowheads="1"/>
          </p:cNvSpPr>
          <p:nvPr/>
        </p:nvSpPr>
        <p:spPr bwMode="auto">
          <a:xfrm>
            <a:off x="1333500" y="2616200"/>
            <a:ext cx="7518400" cy="800100"/>
          </a:xfrm>
          <a:custGeom>
            <a:avLst/>
            <a:gdLst>
              <a:gd name="T0" fmla="*/ 7518400 w 7518400"/>
              <a:gd name="T1" fmla="*/ 596900 h 800100"/>
              <a:gd name="T2" fmla="*/ 6654800 w 7518400"/>
              <a:gd name="T3" fmla="*/ 596900 h 800100"/>
              <a:gd name="T4" fmla="*/ 4965700 w 7518400"/>
              <a:gd name="T5" fmla="*/ 609600 h 800100"/>
              <a:gd name="T6" fmla="*/ 3606800 w 7518400"/>
              <a:gd name="T7" fmla="*/ 406400 h 800100"/>
              <a:gd name="T8" fmla="*/ 2717800 w 7518400"/>
              <a:gd name="T9" fmla="*/ 304800 h 800100"/>
              <a:gd name="T10" fmla="*/ 1790700 w 7518400"/>
              <a:gd name="T11" fmla="*/ 177800 h 800100"/>
              <a:gd name="T12" fmla="*/ 977900 w 7518400"/>
              <a:gd name="T13" fmla="*/ 0 h 800100"/>
              <a:gd name="T14" fmla="*/ 609600 w 7518400"/>
              <a:gd name="T15" fmla="*/ 50800 h 800100"/>
              <a:gd name="T16" fmla="*/ 381000 w 7518400"/>
              <a:gd name="T17" fmla="*/ 266700 h 800100"/>
              <a:gd name="T18" fmla="*/ 152400 w 7518400"/>
              <a:gd name="T19" fmla="*/ 635000 h 800100"/>
              <a:gd name="T20" fmla="*/ 0 w 7518400"/>
              <a:gd name="T21" fmla="*/ 800100 h 800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518400"/>
              <a:gd name="T34" fmla="*/ 0 h 800100"/>
              <a:gd name="T35" fmla="*/ 7518400 w 7518400"/>
              <a:gd name="T36" fmla="*/ 800100 h 800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518400" h="800100">
                <a:moveTo>
                  <a:pt x="7518400" y="596900"/>
                </a:moveTo>
                <a:lnTo>
                  <a:pt x="6654800" y="596900"/>
                </a:lnTo>
                <a:lnTo>
                  <a:pt x="4965700" y="609600"/>
                </a:lnTo>
                <a:lnTo>
                  <a:pt x="3606800" y="406400"/>
                </a:lnTo>
                <a:lnTo>
                  <a:pt x="2717800" y="304800"/>
                </a:lnTo>
                <a:lnTo>
                  <a:pt x="1790700" y="177800"/>
                </a:lnTo>
                <a:lnTo>
                  <a:pt x="977900" y="0"/>
                </a:lnTo>
                <a:lnTo>
                  <a:pt x="609600" y="50800"/>
                </a:lnTo>
                <a:lnTo>
                  <a:pt x="381000" y="266700"/>
                </a:lnTo>
                <a:lnTo>
                  <a:pt x="152400" y="635000"/>
                </a:lnTo>
                <a:lnTo>
                  <a:pt x="0" y="800100"/>
                </a:lnTo>
              </a:path>
            </a:pathLst>
          </a:custGeom>
          <a:noFill/>
          <a:ln w="38100">
            <a:solidFill>
              <a:srgbClr val="FF0000"/>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a:lstStyle/>
          <a:p>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09062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15" grpId="0" animBg="1"/>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Rectangle 2"/>
          <p:cNvSpPr>
            <a:spLocks noGrp="1" noChangeArrowheads="1"/>
          </p:cNvSpPr>
          <p:nvPr>
            <p:ph type="title" idx="4294967295"/>
          </p:nvPr>
        </p:nvSpPr>
        <p:spPr>
          <a:xfrm>
            <a:off x="198960" y="152400"/>
            <a:ext cx="3048000" cy="1143000"/>
          </a:xfrm>
        </p:spPr>
        <p:txBody>
          <a:bodyPr>
            <a:normAutofit fontScale="90000"/>
          </a:bodyPr>
          <a:lstStyle/>
          <a:p>
            <a:pPr eaLnBrk="1" hangingPunct="1"/>
            <a:r>
              <a:rPr lang="en-US" i="1" dirty="0" err="1">
                <a:latin typeface="Arial" charset="0"/>
                <a:ea typeface="ＭＳ Ｐゴシック" charset="0"/>
                <a:cs typeface="ＭＳ Ｐゴシック" charset="0"/>
              </a:rPr>
              <a:t>Kepler</a:t>
            </a:r>
            <a:r>
              <a:rPr lang="en-US" dirty="0">
                <a:latin typeface="Arial" charset="0"/>
                <a:ea typeface="ＭＳ Ｐゴシック" charset="0"/>
                <a:cs typeface="ＭＳ Ｐゴシック" charset="0"/>
              </a:rPr>
              <a:t> Mission</a:t>
            </a:r>
          </a:p>
        </p:txBody>
      </p:sp>
      <p:sp>
        <p:nvSpPr>
          <p:cNvPr id="35842" name="Rectangle 3"/>
          <p:cNvSpPr>
            <a:spLocks noGrp="1" noChangeArrowheads="1"/>
          </p:cNvSpPr>
          <p:nvPr>
            <p:ph type="body" idx="4294967295"/>
          </p:nvPr>
        </p:nvSpPr>
        <p:spPr>
          <a:xfrm>
            <a:off x="2895600" y="76200"/>
            <a:ext cx="6248400" cy="2362200"/>
          </a:xfrm>
        </p:spPr>
        <p:txBody>
          <a:bodyPr/>
          <a:lstStyle/>
          <a:p>
            <a:pPr eaLnBrk="1" hangingPunct="1"/>
            <a:r>
              <a:rPr lang="en-US" sz="2000">
                <a:latin typeface="Arial" charset="0"/>
                <a:ea typeface="ＭＳ Ｐゴシック" charset="0"/>
                <a:cs typeface="ＭＳ Ｐゴシック" charset="0"/>
              </a:rPr>
              <a:t>NASA, photometry of &gt; 150,000 stars</a:t>
            </a:r>
          </a:p>
          <a:p>
            <a:pPr eaLnBrk="1" hangingPunct="1"/>
            <a:r>
              <a:rPr lang="en-US" sz="2000">
                <a:latin typeface="Arial" charset="0"/>
                <a:ea typeface="ＭＳ Ｐゴシック" charset="0"/>
                <a:cs typeface="ＭＳ Ｐゴシック" charset="0"/>
              </a:rPr>
              <a:t>Searched for Earth-like planets in transit</a:t>
            </a:r>
          </a:p>
          <a:p>
            <a:pPr eaLnBrk="1" hangingPunct="1"/>
            <a:r>
              <a:rPr lang="en-US" sz="2000">
                <a:latin typeface="Arial" charset="0"/>
                <a:ea typeface="ＭＳ Ｐゴシック" charset="0"/>
                <a:cs typeface="ＭＳ Ｐゴシック" charset="0"/>
              </a:rPr>
              <a:t>30</a:t>
            </a:r>
            <a:r>
              <a:rPr lang="en-US" sz="1600">
                <a:latin typeface="Arial" charset="0"/>
                <a:ea typeface="ＭＳ Ｐゴシック" charset="0"/>
                <a:cs typeface="ＭＳ Ｐゴシック" charset="0"/>
              </a:rPr>
              <a:t> </a:t>
            </a:r>
            <a:r>
              <a:rPr lang="en-US" sz="2000">
                <a:latin typeface="Arial" charset="0"/>
                <a:ea typeface="ＭＳ Ｐゴシック" charset="0"/>
                <a:cs typeface="ＭＳ Ｐゴシック" charset="0"/>
              </a:rPr>
              <a:t>minute cadence; 4 years observing same FOV</a:t>
            </a:r>
          </a:p>
          <a:p>
            <a:pPr eaLnBrk="1" hangingPunct="1"/>
            <a:r>
              <a:rPr lang="en-US" sz="2000">
                <a:latin typeface="Arial" charset="0"/>
                <a:ea typeface="ＭＳ Ｐゴシック" charset="0"/>
                <a:cs typeface="ＭＳ Ｐゴシック" charset="0"/>
              </a:rPr>
              <a:t>~</a:t>
            </a:r>
            <a:r>
              <a:rPr lang="en-US" sz="1000">
                <a:latin typeface="Arial" charset="0"/>
                <a:ea typeface="ＭＳ Ｐゴシック" charset="0"/>
                <a:cs typeface="ＭＳ Ｐゴシック" charset="0"/>
              </a:rPr>
              <a:t> </a:t>
            </a:r>
            <a:r>
              <a:rPr lang="en-US" sz="2000">
                <a:latin typeface="Arial" charset="0"/>
                <a:ea typeface="ＭＳ Ｐゴシック" charset="0"/>
                <a:cs typeface="ＭＳ Ｐゴシック" charset="0"/>
              </a:rPr>
              <a:t>30 ppm in 6 hours for bright targets (m</a:t>
            </a:r>
            <a:r>
              <a:rPr lang="en-US" sz="2000" baseline="-25000">
                <a:latin typeface="Arial" charset="0"/>
                <a:ea typeface="ＭＳ Ｐゴシック" charset="0"/>
                <a:cs typeface="ＭＳ Ｐゴシック" charset="0"/>
              </a:rPr>
              <a:t>v</a:t>
            </a:r>
            <a:r>
              <a:rPr lang="en-US" sz="2000">
                <a:latin typeface="Arial" charset="0"/>
                <a:ea typeface="ＭＳ Ｐゴシック" charset="0"/>
                <a:cs typeface="ＭＳ Ｐゴシック" charset="0"/>
              </a:rPr>
              <a:t> &lt; 12)</a:t>
            </a:r>
          </a:p>
        </p:txBody>
      </p:sp>
      <p:sp>
        <p:nvSpPr>
          <p:cNvPr id="35844" name="Rectangle 5"/>
          <p:cNvSpPr>
            <a:spLocks noChangeArrowheads="1"/>
          </p:cNvSpPr>
          <p:nvPr/>
        </p:nvSpPr>
        <p:spPr bwMode="auto">
          <a:xfrm>
            <a:off x="0" y="6440359"/>
            <a:ext cx="9144000" cy="432759"/>
          </a:xfrm>
          <a:prstGeom prst="rect">
            <a:avLst/>
          </a:prstGeom>
          <a:solidFill>
            <a:schemeClr val="tx1"/>
          </a:solidFill>
          <a:ln w="9525">
            <a:solidFill>
              <a:schemeClr val="tx1"/>
            </a:solidFill>
            <a:miter lim="800000"/>
            <a:headEnd/>
            <a:tailEnd/>
          </a:ln>
        </p:spPr>
        <p:txBody>
          <a:bodyPr wrap="none" anchor="ctr"/>
          <a:lstStyle/>
          <a:p>
            <a:endParaRPr lang="en-US" baseline="30000"/>
          </a:p>
        </p:txBody>
      </p:sp>
      <p:pic>
        <p:nvPicPr>
          <p:cNvPr id="6" name="Picture 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582811"/>
            <a:ext cx="9144000" cy="50006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445110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4257" name="Title 1"/>
          <p:cNvSpPr>
            <a:spLocks noGrp="1"/>
          </p:cNvSpPr>
          <p:nvPr>
            <p:ph type="title" idx="4294967295"/>
          </p:nvPr>
        </p:nvSpPr>
        <p:spPr>
          <a:xfrm>
            <a:off x="685800" y="-93663"/>
            <a:ext cx="7772400" cy="685801"/>
          </a:xfrm>
        </p:spPr>
        <p:txBody>
          <a:bodyPr/>
          <a:lstStyle/>
          <a:p>
            <a:pPr eaLnBrk="1" hangingPunct="1"/>
            <a:r>
              <a:rPr lang="en-US" sz="3600">
                <a:latin typeface="Arial" charset="0"/>
                <a:ea typeface="ＭＳ Ｐゴシック" charset="0"/>
                <a:cs typeface="ＭＳ Ｐゴシック" charset="0"/>
              </a:rPr>
              <a:t>Near-resonance Features</a:t>
            </a:r>
          </a:p>
        </p:txBody>
      </p:sp>
      <p:pic>
        <p:nvPicPr>
          <p:cNvPr id="224258" name="Content Placeholder 3" descr="Screen shot 2012-03-19 at 9.29.45 AM.png"/>
          <p:cNvPicPr>
            <a:picLocks noGrp="1" noChangeAspect="1"/>
          </p:cNvPicPr>
          <p:nvPr>
            <p:ph idx="4294967295"/>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28038" b="-28038"/>
          <a:stretch>
            <a:fillRect/>
          </a:stretch>
        </p:blipFill>
        <p:spPr>
          <a:xfrm>
            <a:off x="304800" y="0"/>
            <a:ext cx="8458200" cy="4478338"/>
          </a:xfrm>
        </p:spPr>
      </p:pic>
      <p:grpSp>
        <p:nvGrpSpPr>
          <p:cNvPr id="2" name="Group 14"/>
          <p:cNvGrpSpPr>
            <a:grpSpLocks/>
          </p:cNvGrpSpPr>
          <p:nvPr/>
        </p:nvGrpSpPr>
        <p:grpSpPr bwMode="auto">
          <a:xfrm>
            <a:off x="2286000" y="896938"/>
            <a:ext cx="4267200" cy="2133600"/>
            <a:chOff x="2286000" y="1143000"/>
            <a:chExt cx="4267200" cy="2133600"/>
          </a:xfrm>
        </p:grpSpPr>
        <p:cxnSp>
          <p:nvCxnSpPr>
            <p:cNvPr id="224267" name="Straight Connector 7"/>
            <p:cNvCxnSpPr>
              <a:cxnSpLocks noChangeShapeType="1"/>
            </p:cNvCxnSpPr>
            <p:nvPr/>
          </p:nvCxnSpPr>
          <p:spPr bwMode="auto">
            <a:xfrm rot="16200000" flipH="1">
              <a:off x="1600200" y="2057400"/>
              <a:ext cx="1905000" cy="533400"/>
            </a:xfrm>
            <a:prstGeom prst="line">
              <a:avLst/>
            </a:prstGeom>
            <a:noFill/>
            <a:ln w="28575">
              <a:solidFill>
                <a:srgbClr val="FF0000"/>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cxnSp>
          <p:nvCxnSpPr>
            <p:cNvPr id="224268" name="Straight Connector 8"/>
            <p:cNvCxnSpPr>
              <a:cxnSpLocks noChangeShapeType="1"/>
            </p:cNvCxnSpPr>
            <p:nvPr/>
          </p:nvCxnSpPr>
          <p:spPr bwMode="auto">
            <a:xfrm rot="16200000" flipH="1">
              <a:off x="5105400" y="1752600"/>
              <a:ext cx="2057400" cy="838200"/>
            </a:xfrm>
            <a:prstGeom prst="line">
              <a:avLst/>
            </a:prstGeom>
            <a:noFill/>
            <a:ln w="28575">
              <a:solidFill>
                <a:srgbClr val="FF0000"/>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grpSp>
      <p:grpSp>
        <p:nvGrpSpPr>
          <p:cNvPr id="3" name="Group 13"/>
          <p:cNvGrpSpPr>
            <a:grpSpLocks/>
          </p:cNvGrpSpPr>
          <p:nvPr/>
        </p:nvGrpSpPr>
        <p:grpSpPr bwMode="auto">
          <a:xfrm>
            <a:off x="2819400" y="820738"/>
            <a:ext cx="3887788" cy="2287587"/>
            <a:chOff x="2819400" y="1066800"/>
            <a:chExt cx="3887788" cy="2286794"/>
          </a:xfrm>
        </p:grpSpPr>
        <p:cxnSp>
          <p:nvCxnSpPr>
            <p:cNvPr id="224265" name="Straight Connector 10"/>
            <p:cNvCxnSpPr>
              <a:cxnSpLocks noChangeShapeType="1"/>
            </p:cNvCxnSpPr>
            <p:nvPr/>
          </p:nvCxnSpPr>
          <p:spPr bwMode="auto">
            <a:xfrm rot="5400000">
              <a:off x="5563394" y="2209800"/>
              <a:ext cx="2286000" cy="1588"/>
            </a:xfrm>
            <a:prstGeom prst="line">
              <a:avLst/>
            </a:prstGeom>
            <a:noFill/>
            <a:ln w="28575">
              <a:solidFill>
                <a:srgbClr val="FF0000"/>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cxnSp>
          <p:nvCxnSpPr>
            <p:cNvPr id="224266" name="Straight Connector 12"/>
            <p:cNvCxnSpPr>
              <a:cxnSpLocks noChangeShapeType="1"/>
            </p:cNvCxnSpPr>
            <p:nvPr/>
          </p:nvCxnSpPr>
          <p:spPr bwMode="auto">
            <a:xfrm rot="5400000">
              <a:off x="1677194" y="2209006"/>
              <a:ext cx="2286000" cy="1588"/>
            </a:xfrm>
            <a:prstGeom prst="line">
              <a:avLst/>
            </a:prstGeom>
            <a:noFill/>
            <a:ln w="28575">
              <a:solidFill>
                <a:srgbClr val="FF0000"/>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grpSp>
      <p:grpSp>
        <p:nvGrpSpPr>
          <p:cNvPr id="4" name="Group 21"/>
          <p:cNvGrpSpPr>
            <a:grpSpLocks/>
          </p:cNvGrpSpPr>
          <p:nvPr/>
        </p:nvGrpSpPr>
        <p:grpSpPr bwMode="auto">
          <a:xfrm>
            <a:off x="2819400" y="896938"/>
            <a:ext cx="4800600" cy="2209800"/>
            <a:chOff x="2819400" y="1143000"/>
            <a:chExt cx="4800600" cy="2209800"/>
          </a:xfrm>
        </p:grpSpPr>
        <p:cxnSp>
          <p:nvCxnSpPr>
            <p:cNvPr id="224263" name="Straight Connector 15"/>
            <p:cNvCxnSpPr>
              <a:cxnSpLocks noChangeShapeType="1"/>
            </p:cNvCxnSpPr>
            <p:nvPr/>
          </p:nvCxnSpPr>
          <p:spPr bwMode="auto">
            <a:xfrm rot="5400000">
              <a:off x="2095500" y="2095500"/>
              <a:ext cx="1981200" cy="533400"/>
            </a:xfrm>
            <a:prstGeom prst="line">
              <a:avLst/>
            </a:prstGeom>
            <a:noFill/>
            <a:ln w="28575">
              <a:solidFill>
                <a:srgbClr val="FF0000"/>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cxnSp>
          <p:nvCxnSpPr>
            <p:cNvPr id="224264" name="Straight Connector 19"/>
            <p:cNvCxnSpPr>
              <a:cxnSpLocks noChangeShapeType="1"/>
            </p:cNvCxnSpPr>
            <p:nvPr/>
          </p:nvCxnSpPr>
          <p:spPr bwMode="auto">
            <a:xfrm rot="5400000">
              <a:off x="6248400" y="1828800"/>
              <a:ext cx="2057400" cy="685800"/>
            </a:xfrm>
            <a:prstGeom prst="line">
              <a:avLst/>
            </a:prstGeom>
            <a:noFill/>
            <a:ln w="28575">
              <a:solidFill>
                <a:srgbClr val="FF0000"/>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grpSp>
      <p:sp>
        <p:nvSpPr>
          <p:cNvPr id="23" name="TextBox 22"/>
          <p:cNvSpPr txBox="1">
            <a:spLocks noChangeArrowheads="1"/>
          </p:cNvSpPr>
          <p:nvPr/>
        </p:nvSpPr>
        <p:spPr bwMode="auto">
          <a:xfrm>
            <a:off x="1143000" y="3905250"/>
            <a:ext cx="7467600" cy="26479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Gravitational effect?  (a la Kirkwood gaps)</a:t>
            </a:r>
          </a:p>
          <a:p>
            <a:r>
              <a:rPr lang="en-US"/>
              <a:t>   pro: Gap seems to scale with planet radius (mass?)</a:t>
            </a:r>
          </a:p>
          <a:p>
            <a:r>
              <a:rPr lang="en-US"/>
              <a:t>   con: Gap is not symmetric about the resonance Tidal repulsion? </a:t>
            </a:r>
          </a:p>
          <a:p>
            <a:r>
              <a:rPr lang="en-US"/>
              <a:t>   pro: Qualitative match to data</a:t>
            </a:r>
          </a:p>
          <a:p>
            <a:r>
              <a:rPr lang="en-US"/>
              <a:t>   con: Requires substantial tidal damping</a:t>
            </a:r>
          </a:p>
          <a:p>
            <a:r>
              <a:rPr lang="en-US"/>
              <a:t>   Prediction: Gap shrinks/vanishes farther from star</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43989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xit" presetSubtype="0" fill="hold" nodeType="clickEffect">
                                  <p:stCondLst>
                                    <p:cond delay="0"/>
                                  </p:stCondLst>
                                  <p:childTnLst>
                                    <p:set>
                                      <p:cBhvr>
                                        <p:cTn id="36" dur="1" fill="hold">
                                          <p:stCondLst>
                                            <p:cond delay="0"/>
                                          </p:stCondLst>
                                        </p:cTn>
                                        <p:tgtEl>
                                          <p:spTgt spid="3"/>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68609"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4800" y="1164468"/>
            <a:ext cx="8382000" cy="57023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68610" name="TextBox 1"/>
          <p:cNvSpPr txBox="1">
            <a:spLocks noChangeArrowheads="1"/>
          </p:cNvSpPr>
          <p:nvPr/>
        </p:nvSpPr>
        <p:spPr bwMode="auto">
          <a:xfrm>
            <a:off x="566040" y="-59252"/>
            <a:ext cx="7848600" cy="120032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i="1" dirty="0" err="1">
                <a:solidFill>
                  <a:schemeClr val="bg2"/>
                </a:solidFill>
              </a:rPr>
              <a:t>Kepler</a:t>
            </a:r>
            <a:r>
              <a:rPr lang="en-US" sz="3600" dirty="0">
                <a:solidFill>
                  <a:schemeClr val="bg2"/>
                </a:solidFill>
              </a:rPr>
              <a:t> found a </a:t>
            </a:r>
            <a:r>
              <a:rPr lang="en-US" sz="3600" dirty="0" smtClean="0">
                <a:solidFill>
                  <a:schemeClr val="bg2"/>
                </a:solidFill>
              </a:rPr>
              <a:t>w</a:t>
            </a:r>
            <a:r>
              <a:rPr lang="en-US" sz="2000" dirty="0" smtClean="0">
                <a:solidFill>
                  <a:schemeClr val="bg2"/>
                </a:solidFill>
              </a:rPr>
              <a:t> </a:t>
            </a:r>
            <a:r>
              <a:rPr lang="en-US" sz="3600" dirty="0" err="1" smtClean="0">
                <a:solidFill>
                  <a:schemeClr val="bg2"/>
                </a:solidFill>
              </a:rPr>
              <a:t>i</a:t>
            </a:r>
            <a:r>
              <a:rPr lang="en-US" sz="2000" dirty="0" smtClean="0">
                <a:solidFill>
                  <a:schemeClr val="bg2"/>
                </a:solidFill>
              </a:rPr>
              <a:t> </a:t>
            </a:r>
            <a:r>
              <a:rPr lang="en-US" sz="3600" dirty="0" smtClean="0">
                <a:solidFill>
                  <a:schemeClr val="bg2"/>
                </a:solidFill>
              </a:rPr>
              <a:t>d</a:t>
            </a:r>
            <a:r>
              <a:rPr lang="en-US" sz="2000" dirty="0" smtClean="0">
                <a:solidFill>
                  <a:schemeClr val="bg2"/>
                </a:solidFill>
              </a:rPr>
              <a:t> </a:t>
            </a:r>
            <a:r>
              <a:rPr lang="en-US" sz="3600" dirty="0" smtClean="0">
                <a:solidFill>
                  <a:schemeClr val="bg2"/>
                </a:solidFill>
              </a:rPr>
              <a:t>e </a:t>
            </a:r>
            <a:r>
              <a:rPr lang="en-US" sz="3600" dirty="0">
                <a:solidFill>
                  <a:schemeClr val="bg2"/>
                </a:solidFill>
              </a:rPr>
              <a:t>diversity of planets and planetary systems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977176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 name="orreryzoomd_ride15fps.mp4">
            <a:hlinkClick r:id="" action="ppaction://media"/>
          </p:cNvPr>
          <p:cNvPicPr/>
          <p:nvPr>
            <a:videoFile r:link="rId1"/>
          </p:nvPr>
        </p:nvPicPr>
        <p:blipFill>
          <a:blip r:embed="rId4"/>
          <a:stretch>
            <a:fillRect/>
          </a:stretch>
        </p:blipFill>
        <p:spPr>
          <a:xfrm>
            <a:off x="381000" y="0"/>
            <a:ext cx="8382000" cy="6858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0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0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46544"/>
            <a:ext cx="8229600" cy="4525963"/>
          </a:xfrm>
        </p:spPr>
        <p:txBody>
          <a:bodyPr/>
          <a:lstStyle/>
          <a:p>
            <a:r>
              <a:rPr lang="en-US" dirty="0" smtClean="0"/>
              <a:t>In May of 2013, </a:t>
            </a:r>
            <a:r>
              <a:rPr lang="en-US" i="1" dirty="0" err="1" smtClean="0"/>
              <a:t>Kepler</a:t>
            </a:r>
            <a:r>
              <a:rPr lang="en-US" dirty="0" smtClean="0"/>
              <a:t> lost its 2</a:t>
            </a:r>
            <a:r>
              <a:rPr lang="en-US" baseline="30000" dirty="0" smtClean="0"/>
              <a:t>nd</a:t>
            </a:r>
            <a:r>
              <a:rPr lang="en-US" dirty="0" smtClean="0"/>
              <a:t> gyroscope and could no longer point at its original field of view</a:t>
            </a:r>
          </a:p>
          <a:p>
            <a:r>
              <a:rPr lang="en-US" i="1" dirty="0" err="1" smtClean="0"/>
              <a:t>Kepler</a:t>
            </a:r>
            <a:r>
              <a:rPr lang="en-US" i="1" dirty="0" smtClean="0"/>
              <a:t> </a:t>
            </a:r>
            <a:r>
              <a:rPr lang="en-US" dirty="0" smtClean="0"/>
              <a:t>can still observe in its orbital plane</a:t>
            </a:r>
            <a:endParaRPr lang="en-US" i="1" dirty="0"/>
          </a:p>
        </p:txBody>
      </p:sp>
      <p:sp>
        <p:nvSpPr>
          <p:cNvPr id="3" name="Title 2"/>
          <p:cNvSpPr>
            <a:spLocks noGrp="1"/>
          </p:cNvSpPr>
          <p:nvPr>
            <p:ph type="title"/>
          </p:nvPr>
        </p:nvSpPr>
        <p:spPr>
          <a:xfrm>
            <a:off x="206245" y="16500"/>
            <a:ext cx="8937755" cy="1054250"/>
          </a:xfrm>
        </p:spPr>
        <p:txBody>
          <a:bodyPr>
            <a:noAutofit/>
          </a:bodyPr>
          <a:lstStyle/>
          <a:p>
            <a:r>
              <a:rPr lang="en-US" sz="3600" b="1" i="1" dirty="0" smtClean="0"/>
              <a:t>K2</a:t>
            </a:r>
            <a:r>
              <a:rPr lang="en-US" sz="3600" b="1" dirty="0" smtClean="0"/>
              <a:t>: Good Science from a Broken Spacecraft</a:t>
            </a:r>
            <a:endParaRPr lang="en-US" sz="3600" b="1" i="1" dirty="0"/>
          </a:p>
        </p:txBody>
      </p:sp>
      <p:pic>
        <p:nvPicPr>
          <p:cNvPr id="4" name="Picture 3"/>
          <p:cNvPicPr>
            <a:picLocks noChangeAspect="1"/>
          </p:cNvPicPr>
          <p:nvPr/>
        </p:nvPicPr>
        <p:blipFill>
          <a:blip r:embed="rId2"/>
          <a:stretch>
            <a:fillRect/>
          </a:stretch>
        </p:blipFill>
        <p:spPr>
          <a:xfrm>
            <a:off x="1928145" y="3636897"/>
            <a:ext cx="5115356" cy="3328391"/>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624342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617" y="1136994"/>
            <a:ext cx="7772400" cy="1470025"/>
          </a:xfrm>
        </p:spPr>
        <p:txBody>
          <a:bodyPr/>
          <a:lstStyle/>
          <a:p>
            <a:r>
              <a:rPr lang="en-US" dirty="0" smtClean="0"/>
              <a:t>Observing the Ice Giants with </a:t>
            </a:r>
            <a:r>
              <a:rPr lang="en-US" i="1" dirty="0" smtClean="0"/>
              <a:t>K2</a:t>
            </a:r>
            <a:endParaRPr lang="en-US" i="1" dirty="0"/>
          </a:p>
        </p:txBody>
      </p:sp>
      <p:sp>
        <p:nvSpPr>
          <p:cNvPr id="3" name="Subtitle 2"/>
          <p:cNvSpPr>
            <a:spLocks noGrp="1"/>
          </p:cNvSpPr>
          <p:nvPr>
            <p:ph type="subTitle" idx="1"/>
          </p:nvPr>
        </p:nvSpPr>
        <p:spPr>
          <a:xfrm>
            <a:off x="4429845" y="4300777"/>
            <a:ext cx="4432882" cy="2107072"/>
          </a:xfrm>
        </p:spPr>
        <p:txBody>
          <a:bodyPr>
            <a:normAutofit/>
          </a:bodyPr>
          <a:lstStyle/>
          <a:p>
            <a:pPr algn="l"/>
            <a:r>
              <a:rPr lang="en-US" dirty="0" smtClean="0">
                <a:solidFill>
                  <a:schemeClr val="tx1"/>
                </a:solidFill>
              </a:rPr>
              <a:t>Amy Simon (NASA GSFC)</a:t>
            </a:r>
          </a:p>
          <a:p>
            <a:pPr algn="l"/>
            <a:r>
              <a:rPr lang="en-US" dirty="0" smtClean="0">
                <a:solidFill>
                  <a:schemeClr val="tx1"/>
                </a:solidFill>
              </a:rPr>
              <a:t>Jason Rowe (SETI)</a:t>
            </a:r>
          </a:p>
          <a:p>
            <a:pPr algn="l"/>
            <a:r>
              <a:rPr lang="en-US" dirty="0" smtClean="0">
                <a:solidFill>
                  <a:schemeClr val="tx1"/>
                </a:solidFill>
              </a:rPr>
              <a:t>et al.</a:t>
            </a:r>
            <a:endParaRPr lang="en-US" dirty="0">
              <a:solidFill>
                <a:schemeClr val="tx1"/>
              </a:solidFill>
            </a:endParaRPr>
          </a:p>
        </p:txBody>
      </p:sp>
      <p:pic>
        <p:nvPicPr>
          <p:cNvPr id="4" name="Picture 3" descr="LithoArtKepler2-br.jp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4201163"/>
            <a:ext cx="4333210" cy="2664924"/>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021387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Neptune – </a:t>
            </a:r>
            <a:r>
              <a:rPr lang="en-US" i="1" dirty="0" smtClean="0"/>
              <a:t>K2</a:t>
            </a:r>
            <a:endParaRPr lang="en-US" dirty="0"/>
          </a:p>
        </p:txBody>
      </p:sp>
      <p:pic>
        <p:nvPicPr>
          <p:cNvPr id="4" name="Neptune_TheMovie.mp4">
            <a:hlinkClick r:id="" action="ppaction://media"/>
          </p:cNvPr>
          <p:cNvPicPr/>
          <p:nvPr>
            <p:ph idx="1"/>
            <a:videoFile r:link="rId1"/>
          </p:nvPr>
        </p:nvPicPr>
        <p:blipFill>
          <a:blip r:embed="rId3"/>
          <a:stretch>
            <a:fillRect/>
          </a:stretch>
        </p:blipFill>
        <p:spPr>
          <a:xfrm>
            <a:off x="545778" y="1600200"/>
            <a:ext cx="8052443"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Uranus – </a:t>
            </a:r>
            <a:r>
              <a:rPr lang="en-US" i="1" dirty="0" smtClean="0"/>
              <a:t>K2</a:t>
            </a:r>
            <a:endParaRPr lang="en-US" i="1" dirty="0"/>
          </a:p>
        </p:txBody>
      </p:sp>
      <p:pic>
        <p:nvPicPr>
          <p:cNvPr id="4" name="Uranus_stab.mp4">
            <a:hlinkClick r:id="" action="ppaction://media"/>
          </p:cNvPr>
          <p:cNvPicPr/>
          <p:nvPr>
            <p:ph idx="1"/>
            <a:videoFile r:link="rId1"/>
          </p:nvPr>
        </p:nvPicPr>
        <p:blipFill>
          <a:blip r:embed="rId3"/>
          <a:stretch>
            <a:fillRect/>
          </a:stretch>
        </p:blipFill>
        <p:spPr>
          <a:xfrm>
            <a:off x="548922" y="1600200"/>
            <a:ext cx="8046156"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8930"/>
            <a:ext cx="4813102" cy="322808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rnd">
                <a:solidFill>
                  <a:schemeClr val="tx1"/>
                </a:solidFill>
                <a:round/>
                <a:headEnd/>
                <a:tailEnd/>
              </a14:hiddenLine>
            </a:ext>
          </a:extLst>
        </p:spPr>
      </p:pic>
      <p:grpSp>
        <p:nvGrpSpPr>
          <p:cNvPr id="30727" name="Group 7"/>
          <p:cNvGrpSpPr>
            <a:grpSpLocks/>
          </p:cNvGrpSpPr>
          <p:nvPr/>
        </p:nvGrpSpPr>
        <p:grpSpPr bwMode="auto">
          <a:xfrm>
            <a:off x="2723555" y="-8930"/>
            <a:ext cx="6412632" cy="3250406"/>
            <a:chOff x="0" y="0"/>
            <a:chExt cx="5745" cy="2912"/>
          </a:xfrm>
        </p:grpSpPr>
        <p:pic>
          <p:nvPicPr>
            <p:cNvPr id="3081"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433" y="7"/>
              <a:ext cx="4309" cy="289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rnd">
                  <a:solidFill>
                    <a:schemeClr val="tx1"/>
                  </a:solidFill>
                  <a:round/>
                  <a:headEnd/>
                  <a:tailEnd/>
                </a14:hiddenLine>
              </a:ext>
            </a:extLst>
          </p:spPr>
        </p:pic>
        <p:pic>
          <p:nvPicPr>
            <p:cNvPr id="3082" name="Picture 3"/>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rot="-299999">
              <a:off x="2402" y="556"/>
              <a:ext cx="1032" cy="101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pic>
        <p:pic>
          <p:nvPicPr>
            <p:cNvPr id="3083" name="Picture 4"/>
            <p:cNvPicPr>
              <a:picLocks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433" y="8"/>
              <a:ext cx="760" cy="289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pic>
        <p:pic>
          <p:nvPicPr>
            <p:cNvPr id="3084" name="Picture 5"/>
            <p:cNvPicPr>
              <a:picLocks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433" y="0"/>
              <a:ext cx="4312" cy="289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pic>
        <p:sp>
          <p:nvSpPr>
            <p:cNvPr id="3085" name="Rectangle 6"/>
            <p:cNvSpPr>
              <a:spLocks/>
            </p:cNvSpPr>
            <p:nvPr/>
          </p:nvSpPr>
          <p:spPr bwMode="auto">
            <a:xfrm>
              <a:off x="0" y="2712"/>
              <a:ext cx="3296" cy="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txBody>
            <a:bodyPr lIns="0" tIns="0" rIns="0" bIns="0"/>
            <a:lstStyle/>
            <a:p>
              <a:pPr algn="l"/>
              <a:r>
                <a:rPr lang="en-US" sz="1100">
                  <a:solidFill>
                    <a:srgbClr val="FFFFFF"/>
                  </a:solidFill>
                  <a:latin typeface="Calibri Bold" charset="0"/>
                  <a:ea typeface="ＭＳ Ｐゴシック" charset="0"/>
                  <a:sym typeface="Calibri Bold" charset="0"/>
                </a:rPr>
                <a:t>Credit: NASA; Frank Melchior, frankacaba.com; Eric Agol</a:t>
              </a:r>
            </a:p>
          </p:txBody>
        </p:sp>
      </p:grpSp>
      <p:pic>
        <p:nvPicPr>
          <p:cNvPr id="30728" name="Picture 8"/>
          <p:cNvPicPr>
            <a:picLocks noChangeAspect="1"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3259336"/>
            <a:ext cx="4464844" cy="334863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pic>
      <p:grpSp>
        <p:nvGrpSpPr>
          <p:cNvPr id="30733" name="Group 13"/>
          <p:cNvGrpSpPr>
            <a:grpSpLocks/>
          </p:cNvGrpSpPr>
          <p:nvPr/>
        </p:nvGrpSpPr>
        <p:grpSpPr bwMode="auto">
          <a:xfrm>
            <a:off x="4572000" y="3167807"/>
            <a:ext cx="4491633" cy="3449092"/>
            <a:chOff x="0" y="0"/>
            <a:chExt cx="4024" cy="3089"/>
          </a:xfrm>
        </p:grpSpPr>
        <p:pic>
          <p:nvPicPr>
            <p:cNvPr id="3077" name="Picture 9"/>
            <p:cNvPicPr>
              <a:picLocks noChangeAspect="1"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81"/>
              <a:ext cx="4000" cy="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pic>
        <p:pic>
          <p:nvPicPr>
            <p:cNvPr id="3078" name="Picture 10"/>
            <p:cNvPicPr>
              <a:picLocks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rot="-1229090">
              <a:off x="377" y="166"/>
              <a:ext cx="1168" cy="118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pic>
        <p:sp>
          <p:nvSpPr>
            <p:cNvPr id="3079" name="Rectangle 11"/>
            <p:cNvSpPr>
              <a:spLocks/>
            </p:cNvSpPr>
            <p:nvPr/>
          </p:nvSpPr>
          <p:spPr bwMode="auto">
            <a:xfrm>
              <a:off x="256" y="153"/>
              <a:ext cx="1824" cy="1424"/>
            </a:xfrm>
            <a:prstGeom prst="rect">
              <a:avLst/>
            </a:prstGeom>
            <a:gradFill rotWithShape="0">
              <a:gsLst>
                <a:gs pos="0">
                  <a:srgbClr val="A4798D">
                    <a:alpha val="28998"/>
                  </a:srgbClr>
                </a:gs>
                <a:gs pos="100000">
                  <a:srgbClr val="B78995">
                    <a:alpha val="28998"/>
                  </a:srgbClr>
                </a:gs>
              </a:gsLst>
              <a:lin ang="20460000" scaled="1"/>
            </a:gradFill>
            <a:ln w="25400">
              <a:solidFill>
                <a:schemeClr val="tx1">
                  <a:alpha val="0"/>
                </a:schemeClr>
              </a:solidFill>
              <a:miter lim="800000"/>
              <a:headEnd/>
              <a:tailEnd/>
            </a:ln>
          </p:spPr>
          <p:txBody>
            <a:bodyPr lIns="0" tIns="0" rIns="0" bIns="0"/>
            <a:lstStyle/>
            <a:p>
              <a:endParaRPr lang="en-US"/>
            </a:p>
          </p:txBody>
        </p:sp>
        <p:pic>
          <p:nvPicPr>
            <p:cNvPr id="3080" name="Picture 12"/>
            <p:cNvPicPr>
              <a:picLocks noChangeArrowheads="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081"/>
              <a:ext cx="4024" cy="200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pic>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73239501"/>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07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07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07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89" name="Rectangle 3"/>
          <p:cNvSpPr>
            <a:spLocks noGrp="1" noChangeArrowheads="1"/>
          </p:cNvSpPr>
          <p:nvPr>
            <p:ph type="title" idx="4294967295"/>
          </p:nvPr>
        </p:nvSpPr>
        <p:spPr>
          <a:xfrm>
            <a:off x="2133600" y="228600"/>
            <a:ext cx="4724400" cy="457200"/>
          </a:xfrm>
        </p:spPr>
        <p:txBody>
          <a:bodyPr>
            <a:normAutofit fontScale="90000"/>
          </a:bodyPr>
          <a:lstStyle/>
          <a:p>
            <a:pPr eaLnBrk="1" hangingPunct="1"/>
            <a:r>
              <a:rPr lang="en-US" sz="3400" b="1" i="1">
                <a:solidFill>
                  <a:srgbClr val="0000FF"/>
                </a:solidFill>
                <a:latin typeface="Helvetica" charset="0"/>
                <a:ea typeface="ＭＳ Ｐゴシック" charset="0"/>
                <a:cs typeface="ＭＳ Ｐゴシック" charset="0"/>
              </a:rPr>
              <a:t>Kepler Mission </a:t>
            </a:r>
            <a:r>
              <a:rPr lang="en-US" sz="3400" b="1">
                <a:solidFill>
                  <a:srgbClr val="0000FF"/>
                </a:solidFill>
                <a:latin typeface="Helvetica" charset="0"/>
                <a:ea typeface="ＭＳ Ｐゴシック" charset="0"/>
                <a:cs typeface="ＭＳ Ｐゴシック" charset="0"/>
              </a:rPr>
              <a:t>Goals</a:t>
            </a:r>
          </a:p>
        </p:txBody>
      </p:sp>
      <p:sp>
        <p:nvSpPr>
          <p:cNvPr id="37890" name="Rectangle 4"/>
          <p:cNvSpPr>
            <a:spLocks noGrp="1" noChangeArrowheads="1"/>
          </p:cNvSpPr>
          <p:nvPr>
            <p:ph type="body" idx="4294967295"/>
          </p:nvPr>
        </p:nvSpPr>
        <p:spPr>
          <a:xfrm>
            <a:off x="381000" y="914400"/>
            <a:ext cx="8382000" cy="5562600"/>
          </a:xfrm>
        </p:spPr>
        <p:txBody>
          <a:bodyPr/>
          <a:lstStyle/>
          <a:p>
            <a:pPr marL="266700" indent="-266700" eaLnBrk="1" hangingPunct="1">
              <a:spcBef>
                <a:spcPct val="0"/>
              </a:spcBef>
              <a:spcAft>
                <a:spcPct val="50000"/>
              </a:spcAft>
              <a:buFontTx/>
              <a:buNone/>
            </a:pPr>
            <a:r>
              <a:rPr lang="en-US" sz="2000" b="1" dirty="0">
                <a:solidFill>
                  <a:srgbClr val="0000FF"/>
                </a:solidFill>
                <a:latin typeface="Helvetica" charset="0"/>
                <a:ea typeface="ＭＳ Ｐゴシック" charset="0"/>
                <a:cs typeface="ＭＳ Ｐゴシック" charset="0"/>
              </a:rPr>
              <a:t>Explore the structure and diversity of </a:t>
            </a:r>
            <a:r>
              <a:rPr lang="en-US" sz="2000" b="1" dirty="0" err="1">
                <a:solidFill>
                  <a:srgbClr val="0000FF"/>
                </a:solidFill>
                <a:latin typeface="Helvetica" charset="0"/>
                <a:ea typeface="ＭＳ Ｐゴシック" charset="0"/>
                <a:cs typeface="ＭＳ Ｐゴシック" charset="0"/>
              </a:rPr>
              <a:t>extrasolar</a:t>
            </a:r>
            <a:r>
              <a:rPr lang="en-US" sz="2000" b="1" dirty="0">
                <a:solidFill>
                  <a:srgbClr val="0000FF"/>
                </a:solidFill>
                <a:latin typeface="Helvetica" charset="0"/>
                <a:ea typeface="ＭＳ Ｐゴシック" charset="0"/>
                <a:cs typeface="ＭＳ Ｐゴシック" charset="0"/>
              </a:rPr>
              <a:t> planetary systems</a:t>
            </a:r>
            <a:endParaRPr lang="en-US" sz="800" b="1" dirty="0">
              <a:solidFill>
                <a:srgbClr val="0000FF"/>
              </a:solidFill>
              <a:latin typeface="Helvetica" charset="0"/>
              <a:ea typeface="ＭＳ Ｐゴシック" charset="0"/>
              <a:cs typeface="ＭＳ Ｐゴシック" charset="0"/>
            </a:endParaRPr>
          </a:p>
          <a:p>
            <a:pPr marL="266700" indent="-266700" eaLnBrk="1" hangingPunct="1">
              <a:spcBef>
                <a:spcPct val="0"/>
              </a:spcBef>
              <a:spcAft>
                <a:spcPct val="50000"/>
              </a:spcAft>
              <a:buFontTx/>
              <a:buNone/>
            </a:pPr>
            <a:endParaRPr lang="en-US" sz="100" dirty="0">
              <a:solidFill>
                <a:srgbClr val="0000FF"/>
              </a:solidFill>
              <a:latin typeface="Palatino" charset="0"/>
              <a:ea typeface="ＭＳ Ｐゴシック" charset="0"/>
              <a:cs typeface="ＭＳ Ｐゴシック" charset="0"/>
            </a:endParaRPr>
          </a:p>
          <a:p>
            <a:pPr marL="266700" indent="-266700" eaLnBrk="1" hangingPunct="1">
              <a:spcBef>
                <a:spcPct val="0"/>
              </a:spcBef>
              <a:spcAft>
                <a:spcPct val="50000"/>
              </a:spcAft>
              <a:buFontTx/>
              <a:buNone/>
            </a:pPr>
            <a:r>
              <a:rPr lang="en-US" sz="2300" dirty="0">
                <a:latin typeface="Palatino" charset="0"/>
                <a:ea typeface="ＭＳ Ｐゴシック" charset="0"/>
                <a:cs typeface="ＭＳ Ｐゴシック" charset="0"/>
              </a:rPr>
              <a:t>1.	Determine the </a:t>
            </a:r>
            <a:r>
              <a:rPr lang="en-US" sz="2300" b="1" u="sng" dirty="0">
                <a:latin typeface="Palatino" charset="0"/>
                <a:ea typeface="ＭＳ Ｐゴシック" charset="0"/>
                <a:cs typeface="ＭＳ Ｐゴシック" charset="0"/>
              </a:rPr>
              <a:t>frequency of</a:t>
            </a:r>
            <a:r>
              <a:rPr lang="en-US" sz="2300" u="sng" dirty="0">
                <a:latin typeface="Palatino" charset="0"/>
                <a:ea typeface="ＭＳ Ｐゴシック" charset="0"/>
                <a:cs typeface="ＭＳ Ｐゴシック" charset="0"/>
              </a:rPr>
              <a:t> </a:t>
            </a:r>
            <a:r>
              <a:rPr lang="en-US" sz="2300" b="1" u="sng" dirty="0">
                <a:latin typeface="Palatino" charset="0"/>
                <a:ea typeface="ＭＳ Ｐゴシック" charset="0"/>
                <a:cs typeface="ＭＳ Ｐゴシック" charset="0"/>
              </a:rPr>
              <a:t>terrestrial planets in or near the habitable zone</a:t>
            </a:r>
            <a:r>
              <a:rPr lang="en-US" sz="2300" u="sng" dirty="0">
                <a:latin typeface="Palatino" charset="0"/>
                <a:ea typeface="ＭＳ Ｐゴシック" charset="0"/>
                <a:cs typeface="ＭＳ Ｐゴシック" charset="0"/>
              </a:rPr>
              <a:t> </a:t>
            </a:r>
            <a:r>
              <a:rPr lang="en-US" sz="2300" dirty="0">
                <a:latin typeface="Palatino" charset="0"/>
                <a:ea typeface="ＭＳ Ｐゴシック" charset="0"/>
                <a:cs typeface="ＭＳ Ｐゴシック" charset="0"/>
              </a:rPr>
              <a:t>of a wide variety of spectral types of stars;  </a:t>
            </a:r>
          </a:p>
          <a:p>
            <a:pPr marL="266700" indent="-266700" eaLnBrk="1" hangingPunct="1">
              <a:spcBef>
                <a:spcPct val="0"/>
              </a:spcBef>
              <a:spcAft>
                <a:spcPct val="50000"/>
              </a:spcAft>
              <a:buFontTx/>
              <a:buNone/>
            </a:pPr>
            <a:r>
              <a:rPr lang="en-US" sz="2000" dirty="0">
                <a:latin typeface="Palatino" charset="0"/>
                <a:ea typeface="ＭＳ Ｐゴシック" charset="0"/>
                <a:cs typeface="ＭＳ Ｐゴシック" charset="0"/>
              </a:rPr>
              <a:t>2.	</a:t>
            </a:r>
            <a:r>
              <a:rPr lang="en-US" sz="2300" dirty="0">
                <a:latin typeface="Palatino" charset="0"/>
                <a:ea typeface="ＭＳ Ｐゴシック" charset="0"/>
                <a:cs typeface="ＭＳ Ｐゴシック" charset="0"/>
              </a:rPr>
              <a:t>Determine the distributions of </a:t>
            </a:r>
            <a:r>
              <a:rPr lang="en-US" sz="2300" b="1" dirty="0">
                <a:latin typeface="Palatino" charset="0"/>
                <a:ea typeface="ＭＳ Ｐゴシック" charset="0"/>
                <a:cs typeface="ＭＳ Ｐゴシック" charset="0"/>
              </a:rPr>
              <a:t>size </a:t>
            </a:r>
            <a:r>
              <a:rPr lang="en-US" sz="2300" dirty="0">
                <a:latin typeface="Palatino" charset="0"/>
                <a:ea typeface="ＭＳ Ｐゴシック" charset="0"/>
                <a:cs typeface="ＭＳ Ｐゴシック" charset="0"/>
              </a:rPr>
              <a:t>and</a:t>
            </a:r>
            <a:r>
              <a:rPr lang="en-US" sz="2300" b="1" dirty="0">
                <a:latin typeface="Palatino" charset="0"/>
                <a:ea typeface="ＭＳ Ｐゴシック" charset="0"/>
                <a:cs typeface="ＭＳ Ｐゴシック" charset="0"/>
              </a:rPr>
              <a:t> semi-major axis</a:t>
            </a:r>
            <a:r>
              <a:rPr lang="en-US" sz="2300" dirty="0">
                <a:latin typeface="Palatino" charset="0"/>
                <a:ea typeface="ＭＳ Ｐゴシック" charset="0"/>
                <a:cs typeface="ＭＳ Ｐゴシック" charset="0"/>
              </a:rPr>
              <a:t> of these planets;    </a:t>
            </a:r>
          </a:p>
          <a:p>
            <a:pPr marL="266700" indent="-266700" eaLnBrk="1" hangingPunct="1">
              <a:spcBef>
                <a:spcPct val="0"/>
              </a:spcBef>
              <a:spcAft>
                <a:spcPct val="50000"/>
              </a:spcAft>
              <a:buFontTx/>
              <a:buNone/>
            </a:pPr>
            <a:r>
              <a:rPr lang="en-US" sz="1800" dirty="0">
                <a:latin typeface="Palatino" charset="0"/>
                <a:ea typeface="ＭＳ Ｐゴシック" charset="0"/>
                <a:cs typeface="ＭＳ Ｐゴシック" charset="0"/>
              </a:rPr>
              <a:t>3.	Estimate the frequency and orbital distribution of planets in </a:t>
            </a:r>
            <a:r>
              <a:rPr lang="en-US" sz="1800" b="1" dirty="0">
                <a:latin typeface="Palatino" charset="0"/>
                <a:ea typeface="ＭＳ Ｐゴシック" charset="0"/>
                <a:cs typeface="ＭＳ Ｐゴシック" charset="0"/>
              </a:rPr>
              <a:t>multiple-star systems</a:t>
            </a:r>
            <a:r>
              <a:rPr lang="en-US" sz="1800" dirty="0">
                <a:latin typeface="Palatino" charset="0"/>
                <a:ea typeface="ＭＳ Ｐゴシック" charset="0"/>
                <a:cs typeface="ＭＳ Ｐゴシック" charset="0"/>
              </a:rPr>
              <a:t>;</a:t>
            </a:r>
          </a:p>
          <a:p>
            <a:pPr marL="266700" indent="-266700" eaLnBrk="1" hangingPunct="1">
              <a:spcBef>
                <a:spcPct val="0"/>
              </a:spcBef>
              <a:spcAft>
                <a:spcPct val="50000"/>
              </a:spcAft>
              <a:buFontTx/>
              <a:buNone/>
            </a:pPr>
            <a:r>
              <a:rPr lang="en-US" sz="1800" dirty="0">
                <a:latin typeface="Palatino" charset="0"/>
                <a:ea typeface="ＭＳ Ｐゴシック" charset="0"/>
                <a:cs typeface="ＭＳ Ｐゴシック" charset="0"/>
              </a:rPr>
              <a:t>4.	Determine the distributions of semi-major axis, albedo, size, mass and density of short-period </a:t>
            </a:r>
            <a:r>
              <a:rPr lang="en-US" sz="1800" b="1" dirty="0">
                <a:latin typeface="Palatino" charset="0"/>
                <a:ea typeface="ＭＳ Ｐゴシック" charset="0"/>
                <a:cs typeface="ＭＳ Ｐゴシック" charset="0"/>
              </a:rPr>
              <a:t>giant planets</a:t>
            </a:r>
            <a:r>
              <a:rPr lang="en-US" sz="1800" dirty="0">
                <a:latin typeface="Palatino" charset="0"/>
                <a:ea typeface="ＭＳ Ｐゴシック" charset="0"/>
                <a:cs typeface="ＭＳ Ｐゴシック" charset="0"/>
              </a:rPr>
              <a:t>;       </a:t>
            </a:r>
          </a:p>
          <a:p>
            <a:pPr marL="266700" indent="-266700" eaLnBrk="1" hangingPunct="1">
              <a:spcBef>
                <a:spcPct val="0"/>
              </a:spcBef>
              <a:spcAft>
                <a:spcPct val="50000"/>
              </a:spcAft>
              <a:buFontTx/>
              <a:buNone/>
            </a:pPr>
            <a:r>
              <a:rPr lang="en-US" sz="1800" dirty="0">
                <a:latin typeface="Palatino" charset="0"/>
                <a:ea typeface="ＭＳ Ｐゴシック" charset="0"/>
                <a:cs typeface="ＭＳ Ｐゴシック" charset="0"/>
              </a:rPr>
              <a:t>5.	</a:t>
            </a:r>
            <a:r>
              <a:rPr lang="en-US" sz="1800" b="1" dirty="0">
                <a:latin typeface="Palatino" charset="0"/>
                <a:ea typeface="ＭＳ Ｐゴシック" charset="0"/>
                <a:cs typeface="ＭＳ Ｐゴシック" charset="0"/>
              </a:rPr>
              <a:t>Identify additional members</a:t>
            </a:r>
            <a:r>
              <a:rPr lang="en-US" sz="1800" dirty="0">
                <a:latin typeface="Palatino" charset="0"/>
                <a:ea typeface="ＭＳ Ｐゴシック" charset="0"/>
                <a:cs typeface="ＭＳ Ｐゴシック" charset="0"/>
              </a:rPr>
              <a:t> of each </a:t>
            </a:r>
            <a:r>
              <a:rPr lang="en-US" sz="1800" dirty="0" err="1">
                <a:latin typeface="Palatino" charset="0"/>
                <a:ea typeface="ＭＳ Ｐゴシック" charset="0"/>
                <a:cs typeface="ＭＳ Ｐゴシック" charset="0"/>
              </a:rPr>
              <a:t>photometrically</a:t>
            </a:r>
            <a:r>
              <a:rPr lang="en-US" sz="1800" dirty="0">
                <a:latin typeface="Palatino" charset="0"/>
                <a:ea typeface="ＭＳ Ｐゴシック" charset="0"/>
                <a:cs typeface="ＭＳ Ｐゴシック" charset="0"/>
              </a:rPr>
              <a:t>-discovered planetary system using complementary techniques;    </a:t>
            </a:r>
          </a:p>
          <a:p>
            <a:pPr marL="266700" indent="-266700" eaLnBrk="1" hangingPunct="1">
              <a:spcBef>
                <a:spcPct val="0"/>
              </a:spcBef>
              <a:spcAft>
                <a:spcPct val="50000"/>
              </a:spcAft>
              <a:buFontTx/>
              <a:buNone/>
            </a:pPr>
            <a:r>
              <a:rPr lang="en-US" sz="1800" dirty="0">
                <a:latin typeface="Palatino" charset="0"/>
                <a:ea typeface="ＭＳ Ｐゴシック" charset="0"/>
                <a:cs typeface="ＭＳ Ｐゴシック" charset="0"/>
              </a:rPr>
              <a:t>6.	Determine the </a:t>
            </a:r>
            <a:r>
              <a:rPr lang="en-US" sz="1800" b="1" dirty="0">
                <a:latin typeface="Palatino" charset="0"/>
                <a:ea typeface="ＭＳ Ｐゴシック" charset="0"/>
                <a:cs typeface="ＭＳ Ｐゴシック" charset="0"/>
              </a:rPr>
              <a:t>properties of those stars</a:t>
            </a:r>
            <a:r>
              <a:rPr lang="en-US" sz="1800" dirty="0">
                <a:latin typeface="Palatino" charset="0"/>
                <a:ea typeface="ＭＳ Ｐゴシック" charset="0"/>
                <a:cs typeface="ＭＳ Ｐゴシック" charset="0"/>
              </a:rPr>
              <a:t> that harbor planetary systems.</a:t>
            </a:r>
          </a:p>
        </p:txBody>
      </p:sp>
      <p:sp>
        <p:nvSpPr>
          <p:cNvPr id="37891" name="TextBox 4"/>
          <p:cNvSpPr txBox="1">
            <a:spLocks noChangeArrowheads="1"/>
          </p:cNvSpPr>
          <p:nvPr/>
        </p:nvSpPr>
        <p:spPr bwMode="auto">
          <a:xfrm>
            <a:off x="3362325" y="173038"/>
            <a:ext cx="184150" cy="3667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latin typeface="Palatino"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799274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9394" name="Title 1"/>
          <p:cNvSpPr>
            <a:spLocks noGrp="1"/>
          </p:cNvSpPr>
          <p:nvPr>
            <p:ph type="title"/>
          </p:nvPr>
        </p:nvSpPr>
        <p:spPr>
          <a:xfrm>
            <a:off x="-76200" y="76200"/>
            <a:ext cx="9220200" cy="1143000"/>
          </a:xfrm>
        </p:spPr>
        <p:txBody>
          <a:bodyPr/>
          <a:lstStyle/>
          <a:p>
            <a:r>
              <a:rPr lang="en-US" sz="4000" i="1">
                <a:solidFill>
                  <a:srgbClr val="FFFF00"/>
                </a:solidFill>
                <a:latin typeface="Arial" charset="0"/>
                <a:ea typeface="ＭＳ Ｐゴシック" charset="0"/>
                <a:cs typeface="ＭＳ Ｐゴシック" charset="0"/>
              </a:rPr>
              <a:t>Kepler</a:t>
            </a:r>
            <a:r>
              <a:rPr lang="en-US" sz="4000">
                <a:solidFill>
                  <a:srgbClr val="FFFF00"/>
                </a:solidFill>
                <a:latin typeface="Arial" charset="0"/>
                <a:ea typeface="ＭＳ Ｐゴシック" charset="0"/>
                <a:cs typeface="ＭＳ Ｐゴシック" charset="0"/>
              </a:rPr>
              <a:t> Planet Candidates &amp; Their Stars</a:t>
            </a:r>
            <a:br>
              <a:rPr lang="en-US" sz="4000">
                <a:solidFill>
                  <a:srgbClr val="FFFF00"/>
                </a:solidFill>
                <a:latin typeface="Arial" charset="0"/>
                <a:ea typeface="ＭＳ Ｐゴシック" charset="0"/>
                <a:cs typeface="ＭＳ Ｐゴシック" charset="0"/>
              </a:rPr>
            </a:br>
            <a:r>
              <a:rPr lang="en-US" sz="2000">
                <a:solidFill>
                  <a:srgbClr val="FFFF00"/>
                </a:solidFill>
                <a:latin typeface="Arial" charset="0"/>
                <a:ea typeface="ＭＳ Ｐゴシック" charset="0"/>
                <a:cs typeface="ＭＳ Ｐゴシック" charset="0"/>
              </a:rPr>
              <a:t>Jason Rowe, 2015</a:t>
            </a:r>
            <a:endParaRPr lang="en-US" sz="4000">
              <a:solidFill>
                <a:srgbClr val="FFFF00"/>
              </a:solidFill>
              <a:latin typeface="Arial" charset="0"/>
              <a:ea typeface="ＭＳ Ｐゴシック" charset="0"/>
              <a:cs typeface="ＭＳ Ｐゴシック" charset="0"/>
            </a:endParaRPr>
          </a:p>
        </p:txBody>
      </p:sp>
      <p:sp>
        <p:nvSpPr>
          <p:cNvPr id="59395" name="Content Placeholder 2"/>
          <p:cNvSpPr>
            <a:spLocks noGrp="1"/>
          </p:cNvSpPr>
          <p:nvPr>
            <p:ph idx="1"/>
          </p:nvPr>
        </p:nvSpPr>
        <p:spPr/>
        <p:txBody>
          <a:bodyPr/>
          <a:lstStyle/>
          <a:p>
            <a:endParaRPr lang="en-US">
              <a:latin typeface="Arial" charset="0"/>
              <a:ea typeface="ＭＳ Ｐゴシック" charset="0"/>
              <a:cs typeface="ＭＳ Ｐゴシック" charset="0"/>
            </a:endParaRPr>
          </a:p>
        </p:txBody>
      </p:sp>
      <p:pic>
        <p:nvPicPr>
          <p:cNvPr id="59396" name="Picture 3" descr="PlanetDesktop16.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219200"/>
            <a:ext cx="9144000" cy="5715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989640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endParaRPr lang="en-US">
              <a:latin typeface="Arial" charset="0"/>
              <a:ea typeface="ＭＳ Ｐゴシック" charset="0"/>
              <a:cs typeface="ＭＳ Ｐゴシック" charset="0"/>
            </a:endParaRPr>
          </a:p>
        </p:txBody>
      </p:sp>
      <p:sp>
        <p:nvSpPr>
          <p:cNvPr id="58370" name="Content Placeholder 2"/>
          <p:cNvSpPr>
            <a:spLocks noGrp="1"/>
          </p:cNvSpPr>
          <p:nvPr>
            <p:ph idx="1"/>
          </p:nvPr>
        </p:nvSpPr>
        <p:spPr/>
        <p:txBody>
          <a:bodyPr/>
          <a:lstStyle/>
          <a:p>
            <a:endParaRPr lang="en-US">
              <a:latin typeface="Arial" charset="0"/>
              <a:ea typeface="ＭＳ Ｐゴシック" charset="0"/>
              <a:cs typeface="ＭＳ Ｐゴシック" charset="0"/>
            </a:endParaRPr>
          </a:p>
        </p:txBody>
      </p:sp>
      <p:pic>
        <p:nvPicPr>
          <p:cNvPr id="58371" name="Picture 3"/>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914400" y="-4763"/>
            <a:ext cx="10515600" cy="701040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47385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41" name="Picture 4" descr="CommonFalsePositives12-29_editable"/>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9145588" cy="68595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952642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6321" name="Picture 3" descr="Transit_light_curves_0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9145588" cy="68595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698678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1640</TotalTime>
  <Words>2047</Words>
  <Application>Microsoft Macintosh PowerPoint</Application>
  <PresentationFormat>On-screen Show (4:3)</PresentationFormat>
  <Paragraphs>230</Paragraphs>
  <Slides>47</Slides>
  <Notes>34</Notes>
  <HiddenSlides>0</HiddenSlides>
  <MMClips>4</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47</vt:i4>
      </vt:variant>
    </vt:vector>
  </HeadingPairs>
  <TitlesOfParts>
    <vt:vector size="49" baseType="lpstr">
      <vt:lpstr>Office Theme</vt:lpstr>
      <vt:lpstr>Document</vt:lpstr>
      <vt:lpstr>Kepler, K2, &amp; Planetary Chaos Jack Lissauer, NASA Ames</vt:lpstr>
      <vt:lpstr>Chaotic Motion in the  Solar System &amp; Beyond </vt:lpstr>
      <vt:lpstr>Transit Lightcurve</vt:lpstr>
      <vt:lpstr>Kepler Mission</vt:lpstr>
      <vt:lpstr>Kepler Mission Goals</vt:lpstr>
      <vt:lpstr>Kepler Planet Candidates &amp; Their Stars Jason Rowe, 2015</vt:lpstr>
      <vt:lpstr>Slide 7</vt:lpstr>
      <vt:lpstr>Slide 8</vt:lpstr>
      <vt:lpstr>Slide 9</vt:lpstr>
      <vt:lpstr>Slide 10</vt:lpstr>
      <vt:lpstr>Artist Conceptions (Science fiction)</vt:lpstr>
      <vt:lpstr>Kepler-9b,c</vt:lpstr>
      <vt:lpstr>Kepler-9 b,c: Transit Timing Variations</vt:lpstr>
      <vt:lpstr>Transit timing - Planet perturbations</vt:lpstr>
      <vt:lpstr>Kepler-11</vt:lpstr>
      <vt:lpstr>Slide 16</vt:lpstr>
      <vt:lpstr>Slide 17</vt:lpstr>
      <vt:lpstr>Slide 18</vt:lpstr>
      <vt:lpstr>Slide 19</vt:lpstr>
      <vt:lpstr>Slide 20</vt:lpstr>
      <vt:lpstr>Slide 21</vt:lpstr>
      <vt:lpstr>Slide 22</vt:lpstr>
      <vt:lpstr>Slide 23</vt:lpstr>
      <vt:lpstr>Orbits Are Extremely Close</vt:lpstr>
      <vt:lpstr>Orbits Extremely Close</vt:lpstr>
      <vt:lpstr>Kepler-36 Chaos</vt:lpstr>
      <vt:lpstr>Kepler-36 Chaos</vt:lpstr>
      <vt:lpstr>Kepler-36 Chaos</vt:lpstr>
      <vt:lpstr>Hill Stability of Photo-dynamical Model Solutions</vt:lpstr>
      <vt:lpstr>Lagrange Instability Eliminates some Solutions allowed by Kepler Data, Refining Measured Parameters</vt:lpstr>
      <vt:lpstr>Kepler-36 b Mass Measured within 4.2%,  Radius Measured within 1.8%</vt:lpstr>
      <vt:lpstr>Kepler-36 b is Consistent with an Earth-like Composition Leslie Rogers et al., in preparation</vt:lpstr>
      <vt:lpstr>Compositional Constraints on Kepler-36 c</vt:lpstr>
      <vt:lpstr>Main Take Away Points</vt:lpstr>
      <vt:lpstr>Main Take Away Points</vt:lpstr>
      <vt:lpstr>Slide 36</vt:lpstr>
      <vt:lpstr>Slide 37</vt:lpstr>
      <vt:lpstr>Slide 38</vt:lpstr>
      <vt:lpstr>Period ratios</vt:lpstr>
      <vt:lpstr>Near-resonance Features</vt:lpstr>
      <vt:lpstr>Slide 41</vt:lpstr>
      <vt:lpstr>Slide 42</vt:lpstr>
      <vt:lpstr>K2: Good Science from a Broken Spacecraft</vt:lpstr>
      <vt:lpstr>Observing the Ice Giants with K2</vt:lpstr>
      <vt:lpstr>Neptune – K2</vt:lpstr>
      <vt:lpstr>Uranus – K2</vt:lpstr>
      <vt:lpstr>Slide 47</vt:lpstr>
    </vt:vector>
  </TitlesOfParts>
  <Company>NASA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Kepler, K2, &amp; Planetary Chaos</dc:title>
  <dc:creator>Jack Lissauer</dc:creator>
  <cp:lastModifiedBy>Gongjie Li</cp:lastModifiedBy>
  <cp:revision>23</cp:revision>
  <dcterms:created xsi:type="dcterms:W3CDTF">2016-09-21T07:05:17Z</dcterms:created>
  <dcterms:modified xsi:type="dcterms:W3CDTF">2016-09-21T09:15:14Z</dcterms:modified>
</cp:coreProperties>
</file>