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sldIdLst>
    <p:sldId id="549" r:id="rId2"/>
    <p:sldId id="804" r:id="rId3"/>
    <p:sldId id="805" r:id="rId4"/>
    <p:sldId id="864" r:id="rId5"/>
    <p:sldId id="865" r:id="rId6"/>
    <p:sldId id="866" r:id="rId7"/>
    <p:sldId id="806" r:id="rId8"/>
    <p:sldId id="807" r:id="rId9"/>
    <p:sldId id="867" r:id="rId10"/>
    <p:sldId id="808" r:id="rId11"/>
    <p:sldId id="809" r:id="rId12"/>
    <p:sldId id="810" r:id="rId13"/>
    <p:sldId id="811" r:id="rId14"/>
    <p:sldId id="812" r:id="rId15"/>
    <p:sldId id="813" r:id="rId16"/>
    <p:sldId id="814" r:id="rId17"/>
    <p:sldId id="815" r:id="rId18"/>
    <p:sldId id="816" r:id="rId19"/>
    <p:sldId id="817" r:id="rId20"/>
    <p:sldId id="818" r:id="rId21"/>
    <p:sldId id="819" r:id="rId22"/>
    <p:sldId id="820" r:id="rId23"/>
    <p:sldId id="821" r:id="rId24"/>
    <p:sldId id="822" r:id="rId25"/>
    <p:sldId id="868" r:id="rId26"/>
    <p:sldId id="845" r:id="rId27"/>
    <p:sldId id="846" r:id="rId28"/>
    <p:sldId id="847" r:id="rId29"/>
    <p:sldId id="848" r:id="rId30"/>
    <p:sldId id="849" r:id="rId31"/>
    <p:sldId id="850" r:id="rId32"/>
    <p:sldId id="851" r:id="rId33"/>
    <p:sldId id="852" r:id="rId34"/>
    <p:sldId id="853" r:id="rId35"/>
    <p:sldId id="854" r:id="rId36"/>
    <p:sldId id="855" r:id="rId37"/>
    <p:sldId id="856" r:id="rId38"/>
    <p:sldId id="857" r:id="rId39"/>
    <p:sldId id="858" r:id="rId40"/>
    <p:sldId id="859" r:id="rId41"/>
    <p:sldId id="860" r:id="rId42"/>
    <p:sldId id="861" r:id="rId43"/>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521415D9-36F7-43E2-AB2F-B90AF26B5E84}">
      <p14:sectionLst xmlns:p14="http://schemas.microsoft.com/office/powerpoint/2010/main">
        <p14:section name="Default Section" id="{37BF1E17-9489-4BA8-B76F-CE32A1CC4F4D}">
          <p14:sldIdLst>
            <p14:sldId id="549"/>
          </p14:sldIdLst>
        </p14:section>
        <p14:section name="Untitled Section" id="{2D4B1269-A89D-47CA-A4B7-6C27D04C3372}">
          <p14:sldIdLst>
            <p14:sldId id="804"/>
            <p14:sldId id="805"/>
            <p14:sldId id="864"/>
            <p14:sldId id="865"/>
            <p14:sldId id="866"/>
            <p14:sldId id="806"/>
            <p14:sldId id="807"/>
            <p14:sldId id="867"/>
            <p14:sldId id="808"/>
            <p14:sldId id="809"/>
            <p14:sldId id="810"/>
            <p14:sldId id="811"/>
            <p14:sldId id="812"/>
            <p14:sldId id="813"/>
            <p14:sldId id="814"/>
            <p14:sldId id="815"/>
            <p14:sldId id="816"/>
            <p14:sldId id="817"/>
            <p14:sldId id="818"/>
            <p14:sldId id="819"/>
            <p14:sldId id="820"/>
            <p14:sldId id="821"/>
            <p14:sldId id="822"/>
            <p14:sldId id="868"/>
            <p14:sldId id="845"/>
            <p14:sldId id="846"/>
            <p14:sldId id="847"/>
            <p14:sldId id="848"/>
            <p14:sldId id="849"/>
            <p14:sldId id="850"/>
            <p14:sldId id="851"/>
            <p14:sldId id="852"/>
            <p14:sldId id="853"/>
            <p14:sldId id="854"/>
            <p14:sldId id="855"/>
            <p14:sldId id="856"/>
            <p14:sldId id="857"/>
            <p14:sldId id="858"/>
            <p14:sldId id="859"/>
            <p14:sldId id="860"/>
            <p14:sldId id="86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C24"/>
    <a:srgbClr val="CC66FF"/>
    <a:srgbClr val="1A588C"/>
    <a:srgbClr val="1BB5EC"/>
    <a:srgbClr val="FFD82D"/>
    <a:srgbClr val="FFB207"/>
    <a:srgbClr val="D5B1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47" autoAdjust="0"/>
    <p:restoredTop sz="94434" autoAdjust="0"/>
  </p:normalViewPr>
  <p:slideViewPr>
    <p:cSldViewPr snapToGrid="0" snapToObjects="1">
      <p:cViewPr varScale="1">
        <p:scale>
          <a:sx n="70" d="100"/>
          <a:sy n="70" d="100"/>
        </p:scale>
        <p:origin x="684" y="72"/>
      </p:cViewPr>
      <p:guideLst>
        <p:guide orient="horz" pos="2160"/>
        <p:guide pos="2880"/>
      </p:guideLst>
    </p:cSldViewPr>
  </p:slideViewPr>
  <p:outlineViewPr>
    <p:cViewPr>
      <p:scale>
        <a:sx n="33" d="100"/>
        <a:sy n="33" d="100"/>
      </p:scale>
      <p:origin x="0" y="-13266"/>
    </p:cViewPr>
  </p:outlineViewPr>
  <p:notesTextViewPr>
    <p:cViewPr>
      <p:scale>
        <a:sx n="100" d="100"/>
        <a:sy n="100" d="100"/>
      </p:scale>
      <p:origin x="0" y="0"/>
    </p:cViewPr>
  </p:notesTextViewPr>
  <p:sorterViewPr>
    <p:cViewPr>
      <p:scale>
        <a:sx n="100" d="100"/>
        <a:sy n="100" d="100"/>
      </p:scale>
      <p:origin x="0" y="11563"/>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charset="0"/>
                <a:ea typeface="ＭＳ Ｐゴシック" charset="-128"/>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a:defRPr sz="1200"/>
            </a:lvl1pPr>
          </a:lstStyle>
          <a:p>
            <a:fld id="{4E546310-C577-4EEF-89BF-DD35C4920110}" type="datetime1">
              <a:rPr lang="en-US" altLang="en-US"/>
              <a:pPr/>
              <a:t>7/9/2015</a:t>
            </a:fld>
            <a:endParaRPr lang="en-US" alt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atin typeface="Arial" charset="0"/>
                <a:ea typeface="ＭＳ Ｐゴシック" charset="-128"/>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4083619F-D54D-4BF6-A552-1C006C90E8CD}" type="slidenum">
              <a:rPr lang="en-US" altLang="en-US"/>
              <a:pPr/>
              <a:t>‹#›</a:t>
            </a:fld>
            <a:endParaRPr lang="en-US" altLang="en-US"/>
          </a:p>
        </p:txBody>
      </p:sp>
    </p:spTree>
    <p:extLst>
      <p:ext uri="{BB962C8B-B14F-4D97-AF65-F5344CB8AC3E}">
        <p14:creationId xmlns:p14="http://schemas.microsoft.com/office/powerpoint/2010/main" val="26393177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128"/>
      </a:defRPr>
    </a:lvl1pPr>
    <a:lvl2pPr marL="457200" algn="l" rtl="0" eaLnBrk="0" fontAlgn="base" hangingPunct="0">
      <a:spcBef>
        <a:spcPct val="30000"/>
      </a:spcBef>
      <a:spcAft>
        <a:spcPct val="0"/>
      </a:spcAft>
      <a:defRPr sz="1200" kern="1200">
        <a:solidFill>
          <a:schemeClr val="tx1"/>
        </a:solidFill>
        <a:latin typeface="+mn-lt"/>
        <a:ea typeface="ヒラギノ角ゴ Pro W3" charset="-128"/>
        <a:cs typeface="ヒラギノ角ゴ Pro W3"/>
      </a:defRPr>
    </a:lvl2pPr>
    <a:lvl3pPr marL="914400" algn="l" rtl="0" eaLnBrk="0" fontAlgn="base" hangingPunct="0">
      <a:spcBef>
        <a:spcPct val="30000"/>
      </a:spcBef>
      <a:spcAft>
        <a:spcPct val="0"/>
      </a:spcAft>
      <a:defRPr sz="1200" kern="1200">
        <a:solidFill>
          <a:schemeClr val="tx1"/>
        </a:solidFill>
        <a:latin typeface="+mn-lt"/>
        <a:ea typeface="ヒラギノ角ゴ Pro W3" charset="-128"/>
        <a:cs typeface="ヒラギノ角ゴ Pro W3"/>
      </a:defRPr>
    </a:lvl3pPr>
    <a:lvl4pPr marL="1371600" algn="l" rtl="0" eaLnBrk="0" fontAlgn="base" hangingPunct="0">
      <a:spcBef>
        <a:spcPct val="30000"/>
      </a:spcBef>
      <a:spcAft>
        <a:spcPct val="0"/>
      </a:spcAft>
      <a:defRPr sz="1200" kern="1200">
        <a:solidFill>
          <a:schemeClr val="tx1"/>
        </a:solidFill>
        <a:latin typeface="+mn-lt"/>
        <a:ea typeface="ヒラギノ角ゴ Pro W3" charset="-128"/>
        <a:cs typeface="ヒラギノ角ゴ Pro W3"/>
      </a:defRPr>
    </a:lvl4pPr>
    <a:lvl5pPr marL="1828800" algn="l" rtl="0" eaLnBrk="0" fontAlgn="base" hangingPunct="0">
      <a:spcBef>
        <a:spcPct val="30000"/>
      </a:spcBef>
      <a:spcAft>
        <a:spcPct val="0"/>
      </a:spcAft>
      <a:defRPr sz="1200" kern="1200">
        <a:solidFill>
          <a:schemeClr val="tx1"/>
        </a:solidFill>
        <a:latin typeface="+mn-lt"/>
        <a:ea typeface="ヒラギノ角ゴ Pro W3" charset="-128"/>
        <a:cs typeface="ヒラギノ角ゴ Pro W3"/>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83619F-D54D-4BF6-A552-1C006C90E8CD}" type="slidenum">
              <a:rPr lang="en-US" altLang="en-US" smtClean="0"/>
              <a:pPr/>
              <a:t>1</a:t>
            </a:fld>
            <a:endParaRPr lang="en-US" altLang="en-US"/>
          </a:p>
        </p:txBody>
      </p:sp>
    </p:spTree>
    <p:extLst>
      <p:ext uri="{BB962C8B-B14F-4D97-AF65-F5344CB8AC3E}">
        <p14:creationId xmlns:p14="http://schemas.microsoft.com/office/powerpoint/2010/main" val="2532942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effectLst/>
                <a:latin typeface="+mn-lt"/>
                <a:ea typeface="+mn-ea"/>
                <a:cs typeface="+mn-cs"/>
              </a:rPr>
              <a:t>Used Admixture in unsupervised</a:t>
            </a:r>
            <a:r>
              <a:rPr lang="en-GB" sz="1200" kern="1200" baseline="0" dirty="0" smtClean="0">
                <a:solidFill>
                  <a:schemeClr val="tx1"/>
                </a:solidFill>
                <a:effectLst/>
                <a:latin typeface="+mn-lt"/>
                <a:ea typeface="+mn-ea"/>
                <a:cs typeface="+mn-cs"/>
              </a:rPr>
              <a:t> mode. </a:t>
            </a:r>
            <a:r>
              <a:rPr lang="en-GB" sz="1200" kern="1200" dirty="0" smtClean="0">
                <a:solidFill>
                  <a:schemeClr val="tx1"/>
                </a:solidFill>
                <a:effectLst/>
                <a:latin typeface="+mn-lt"/>
                <a:ea typeface="+mn-ea"/>
                <a:cs typeface="+mn-cs"/>
              </a:rPr>
              <a:t>We experimented with different </a:t>
            </a:r>
            <a:r>
              <a:rPr lang="en-GB" sz="1200" i="1" kern="1200" dirty="0" smtClean="0">
                <a:solidFill>
                  <a:schemeClr val="tx1"/>
                </a:solidFill>
                <a:effectLst/>
                <a:latin typeface="+mn-lt"/>
                <a:ea typeface="+mn-ea"/>
                <a:cs typeface="+mn-cs"/>
              </a:rPr>
              <a:t>K</a:t>
            </a:r>
            <a:r>
              <a:rPr lang="en-GB" sz="1200" kern="1200" dirty="0" smtClean="0">
                <a:solidFill>
                  <a:schemeClr val="tx1"/>
                </a:solidFill>
                <a:effectLst/>
                <a:latin typeface="+mn-lt"/>
                <a:ea typeface="+mn-ea"/>
                <a:cs typeface="+mn-cs"/>
              </a:rPr>
              <a:t>s ranging from 6 to 10, until we identified a clear substructure at </a:t>
            </a:r>
            <a:r>
              <a:rPr lang="en-GB" sz="1200" i="1" kern="1200" dirty="0" smtClean="0">
                <a:solidFill>
                  <a:schemeClr val="tx1"/>
                </a:solidFill>
                <a:effectLst/>
                <a:latin typeface="+mn-lt"/>
                <a:ea typeface="+mn-ea"/>
                <a:cs typeface="+mn-cs"/>
              </a:rPr>
              <a:t>K</a:t>
            </a:r>
            <a:r>
              <a:rPr lang="en-GB" sz="1200" kern="1200" dirty="0" smtClean="0">
                <a:solidFill>
                  <a:schemeClr val="tx1"/>
                </a:solidFill>
                <a:effectLst/>
                <a:latin typeface="+mn-lt"/>
                <a:ea typeface="+mn-ea"/>
                <a:cs typeface="+mn-cs"/>
              </a:rPr>
              <a:t>=10. ADMXITURE outputs the speculated allele frequencies of each SNP for each </a:t>
            </a:r>
            <a:r>
              <a:rPr lang="en-GB" sz="1200" i="1" kern="1200" dirty="0" smtClean="0">
                <a:solidFill>
                  <a:schemeClr val="tx1"/>
                </a:solidFill>
                <a:effectLst/>
                <a:latin typeface="+mn-lt"/>
                <a:ea typeface="+mn-ea"/>
                <a:cs typeface="+mn-cs"/>
              </a:rPr>
              <a:t>K</a:t>
            </a:r>
            <a:r>
              <a:rPr lang="en-GB" sz="1200" kern="1200" dirty="0" smtClean="0">
                <a:solidFill>
                  <a:schemeClr val="tx1"/>
                </a:solidFill>
                <a:effectLst/>
                <a:latin typeface="+mn-lt"/>
                <a:ea typeface="+mn-ea"/>
                <a:cs typeface="+mn-cs"/>
              </a:rPr>
              <a:t> putative population. </a:t>
            </a:r>
            <a:endParaRPr lang="en-US" dirty="0"/>
          </a:p>
        </p:txBody>
      </p:sp>
      <p:sp>
        <p:nvSpPr>
          <p:cNvPr id="4" name="Slide Number Placeholder 3"/>
          <p:cNvSpPr>
            <a:spLocks noGrp="1"/>
          </p:cNvSpPr>
          <p:nvPr>
            <p:ph type="sldNum" sz="quarter" idx="10"/>
          </p:nvPr>
        </p:nvSpPr>
        <p:spPr/>
        <p:txBody>
          <a:bodyPr/>
          <a:lstStyle/>
          <a:p>
            <a:fld id="{010BC595-9A0A-444F-A473-F55368820E69}" type="slidenum">
              <a:rPr lang="en-US" smtClean="0"/>
              <a:pPr/>
              <a:t>28</a:t>
            </a:fld>
            <a:endParaRPr lang="en-US"/>
          </a:p>
        </p:txBody>
      </p:sp>
      <p:sp>
        <p:nvSpPr>
          <p:cNvPr id="5" name="Дата 4"/>
          <p:cNvSpPr>
            <a:spLocks noGrp="1"/>
          </p:cNvSpPr>
          <p:nvPr>
            <p:ph type="dt" idx="11"/>
          </p:nvPr>
        </p:nvSpPr>
        <p:spPr/>
        <p:txBody>
          <a:bodyPr/>
          <a:lstStyle/>
          <a:p>
            <a:fld id="{6216F5E9-3919-4CE3-88B4-B9688F82AC5C}" type="datetime1">
              <a:rPr lang="en-US" smtClean="0"/>
              <a:pPr/>
              <a:t>7/9/2015</a:t>
            </a:fld>
            <a:endParaRPr lang="en-US"/>
          </a:p>
        </p:txBody>
      </p:sp>
      <p:sp>
        <p:nvSpPr>
          <p:cNvPr id="6" name="Верхний колонтитул 5"/>
          <p:cNvSpPr>
            <a:spLocks noGrp="1"/>
          </p:cNvSpPr>
          <p:nvPr>
            <p:ph type="hdr" sz="quarter" idx="12"/>
          </p:nvPr>
        </p:nvSpPr>
        <p:spPr/>
        <p:txBody>
          <a:bodyPr/>
          <a:lstStyle/>
          <a:p>
            <a:endParaRPr lang="en-US"/>
          </a:p>
        </p:txBody>
      </p:sp>
    </p:spTree>
    <p:extLst>
      <p:ext uri="{BB962C8B-B14F-4D97-AF65-F5344CB8AC3E}">
        <p14:creationId xmlns:p14="http://schemas.microsoft.com/office/powerpoint/2010/main" val="6268271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en-US" dirty="0"/>
          </a:p>
        </p:txBody>
      </p:sp>
      <p:sp>
        <p:nvSpPr>
          <p:cNvPr id="4" name="Номер слайда 3"/>
          <p:cNvSpPr>
            <a:spLocks noGrp="1"/>
          </p:cNvSpPr>
          <p:nvPr>
            <p:ph type="sldNum" sz="quarter" idx="10"/>
          </p:nvPr>
        </p:nvSpPr>
        <p:spPr/>
        <p:txBody>
          <a:bodyPr/>
          <a:lstStyle/>
          <a:p>
            <a:fld id="{010BC595-9A0A-444F-A473-F55368820E69}" type="slidenum">
              <a:rPr lang="en-US" smtClean="0"/>
              <a:pPr/>
              <a:t>34</a:t>
            </a:fld>
            <a:endParaRPr lang="en-US"/>
          </a:p>
        </p:txBody>
      </p:sp>
      <p:sp>
        <p:nvSpPr>
          <p:cNvPr id="5" name="Дата 4"/>
          <p:cNvSpPr>
            <a:spLocks noGrp="1"/>
          </p:cNvSpPr>
          <p:nvPr>
            <p:ph type="dt" idx="11"/>
          </p:nvPr>
        </p:nvSpPr>
        <p:spPr/>
        <p:txBody>
          <a:bodyPr/>
          <a:lstStyle/>
          <a:p>
            <a:fld id="{151EF4A3-A1E9-4394-A0A1-6D35E338F331}" type="datetime1">
              <a:rPr lang="en-US" smtClean="0"/>
              <a:pPr/>
              <a:t>7/9/2015</a:t>
            </a:fld>
            <a:endParaRPr lang="en-US"/>
          </a:p>
        </p:txBody>
      </p:sp>
      <p:sp>
        <p:nvSpPr>
          <p:cNvPr id="6" name="Верхний колонтитул 5"/>
          <p:cNvSpPr>
            <a:spLocks noGrp="1"/>
          </p:cNvSpPr>
          <p:nvPr>
            <p:ph type="hdr" sz="quarter" idx="12"/>
          </p:nvPr>
        </p:nvSpPr>
        <p:spPr/>
        <p:txBody>
          <a:bodyPr/>
          <a:lstStyle/>
          <a:p>
            <a:endParaRPr lang="en-US"/>
          </a:p>
        </p:txBody>
      </p:sp>
    </p:spTree>
    <p:extLst>
      <p:ext uri="{BB962C8B-B14F-4D97-AF65-F5344CB8AC3E}">
        <p14:creationId xmlns:p14="http://schemas.microsoft.com/office/powerpoint/2010/main" val="40582612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Since the population weights were scaled to add up to 1, these weighs are not equal (although related to) the proportion of given ancestry. For example, Caribbean and the Raleigh flies were reported to have ~25% and ~15% African ancestry, respectively (ratio 1.67). </a:t>
            </a:r>
            <a:r>
              <a:rPr lang="en-US" sz="1200" i="1" kern="1200" dirty="0" smtClean="0">
                <a:solidFill>
                  <a:schemeClr val="tx1"/>
                </a:solidFill>
                <a:latin typeface="+mn-lt"/>
                <a:ea typeface="+mn-ea"/>
                <a:cs typeface="+mn-cs"/>
              </a:rPr>
              <a:t>reAdmix</a:t>
            </a:r>
            <a:r>
              <a:rPr lang="en-US" sz="1200" kern="1200" dirty="0" smtClean="0">
                <a:solidFill>
                  <a:schemeClr val="tx1"/>
                </a:solidFill>
                <a:latin typeface="+mn-lt"/>
                <a:ea typeface="+mn-ea"/>
                <a:cs typeface="+mn-cs"/>
              </a:rPr>
              <a:t> found the weight of the African  (CAM) component in the mixture to be 0.34 and 0.21 (ratio 1.62). </a:t>
            </a:r>
            <a:endParaRPr lang="en-US" dirty="0"/>
          </a:p>
        </p:txBody>
      </p:sp>
      <p:sp>
        <p:nvSpPr>
          <p:cNvPr id="4" name="Верхний колонтитул 3"/>
          <p:cNvSpPr>
            <a:spLocks noGrp="1"/>
          </p:cNvSpPr>
          <p:nvPr>
            <p:ph type="hdr" sz="quarter" idx="10"/>
          </p:nvPr>
        </p:nvSpPr>
        <p:spPr/>
        <p:txBody>
          <a:bodyPr/>
          <a:lstStyle/>
          <a:p>
            <a:endParaRPr lang="en-US"/>
          </a:p>
        </p:txBody>
      </p:sp>
      <p:sp>
        <p:nvSpPr>
          <p:cNvPr id="5" name="Дата 4"/>
          <p:cNvSpPr>
            <a:spLocks noGrp="1"/>
          </p:cNvSpPr>
          <p:nvPr>
            <p:ph type="dt" idx="11"/>
          </p:nvPr>
        </p:nvSpPr>
        <p:spPr/>
        <p:txBody>
          <a:bodyPr/>
          <a:lstStyle/>
          <a:p>
            <a:fld id="{B86ED1F6-CD77-4DCC-B6F7-8393440A8DE6}" type="datetime1">
              <a:rPr lang="en-US" smtClean="0"/>
              <a:pPr/>
              <a:t>7/9/2015</a:t>
            </a:fld>
            <a:endParaRPr lang="en-US"/>
          </a:p>
        </p:txBody>
      </p:sp>
      <p:sp>
        <p:nvSpPr>
          <p:cNvPr id="6" name="Номер слайда 5"/>
          <p:cNvSpPr>
            <a:spLocks noGrp="1"/>
          </p:cNvSpPr>
          <p:nvPr>
            <p:ph type="sldNum" sz="quarter" idx="12"/>
          </p:nvPr>
        </p:nvSpPr>
        <p:spPr/>
        <p:txBody>
          <a:bodyPr/>
          <a:lstStyle/>
          <a:p>
            <a:fld id="{010BC595-9A0A-444F-A473-F55368820E69}" type="slidenum">
              <a:rPr lang="en-US" smtClean="0"/>
              <a:pPr/>
              <a:t>41</a:t>
            </a:fld>
            <a:endParaRPr lang="en-US"/>
          </a:p>
        </p:txBody>
      </p:sp>
    </p:spTree>
    <p:extLst>
      <p:ext uri="{BB962C8B-B14F-4D97-AF65-F5344CB8AC3E}">
        <p14:creationId xmlns:p14="http://schemas.microsoft.com/office/powerpoint/2010/main" val="3109911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D2F8FE0C-709D-4CBB-B36A-501B93119C83}" type="slidenum">
              <a:rPr lang="ru-RU" altLang="en-US"/>
              <a:pPr/>
              <a:t>7</a:t>
            </a:fld>
            <a:endParaRPr lang="ru-RU" altLang="en-US"/>
          </a:p>
        </p:txBody>
      </p:sp>
      <p:sp>
        <p:nvSpPr>
          <p:cNvPr id="11265" name="Rectangle 1"/>
          <p:cNvSpPr txBox="1">
            <a:spLocks noGrp="1" noRot="1" noChangeAspect="1" noChangeArrowheads="1"/>
          </p:cNvSpPr>
          <p:nvPr>
            <p:ph type="sldImg"/>
          </p:nvPr>
        </p:nvSpPr>
        <p:spPr bwMode="auto">
          <a:xfrm>
            <a:off x="1181100" y="706438"/>
            <a:ext cx="4646613" cy="3486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266" name="Rectangle 2"/>
          <p:cNvSpPr txBox="1">
            <a:spLocks noGrp="1" noChangeArrowheads="1"/>
          </p:cNvSpPr>
          <p:nvPr>
            <p:ph type="body" idx="1"/>
          </p:nvPr>
        </p:nvSpPr>
        <p:spPr bwMode="auto">
          <a:xfrm>
            <a:off x="701675" y="4414838"/>
            <a:ext cx="5607050" cy="41830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874339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E6A65E1-43E6-46F8-AE32-52F264E37B14}" type="slidenum">
              <a:rPr lang="ru-RU" altLang="en-US"/>
              <a:pPr/>
              <a:t>8</a:t>
            </a:fld>
            <a:endParaRPr lang="ru-RU" altLang="en-US"/>
          </a:p>
        </p:txBody>
      </p:sp>
      <p:sp>
        <p:nvSpPr>
          <p:cNvPr id="12289" name="Rectangle 1"/>
          <p:cNvSpPr txBox="1">
            <a:spLocks noGrp="1" noRot="1" noChangeAspect="1" noChangeArrowheads="1"/>
          </p:cNvSpPr>
          <p:nvPr>
            <p:ph type="sldImg"/>
          </p:nvPr>
        </p:nvSpPr>
        <p:spPr bwMode="auto">
          <a:xfrm>
            <a:off x="1181100" y="706438"/>
            <a:ext cx="4646613" cy="3486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290" name="Rectangle 2"/>
          <p:cNvSpPr txBox="1">
            <a:spLocks noGrp="1" noChangeArrowheads="1"/>
          </p:cNvSpPr>
          <p:nvPr>
            <p:ph type="body" idx="1"/>
          </p:nvPr>
        </p:nvSpPr>
        <p:spPr bwMode="auto">
          <a:xfrm>
            <a:off x="701675" y="4414838"/>
            <a:ext cx="5607050" cy="41830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11276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99409F77-7B6B-493F-95E3-D7D0BC06459F}" type="slidenum">
              <a:rPr lang="ru-RU" altLang="en-US"/>
              <a:pPr/>
              <a:t>10</a:t>
            </a:fld>
            <a:endParaRPr lang="ru-RU" altLang="en-US"/>
          </a:p>
        </p:txBody>
      </p:sp>
      <p:sp>
        <p:nvSpPr>
          <p:cNvPr id="13313" name="Rectangle 1"/>
          <p:cNvSpPr txBox="1">
            <a:spLocks noGrp="1" noRot="1" noChangeAspect="1" noChangeArrowheads="1"/>
          </p:cNvSpPr>
          <p:nvPr>
            <p:ph type="sldImg"/>
          </p:nvPr>
        </p:nvSpPr>
        <p:spPr bwMode="auto">
          <a:xfrm>
            <a:off x="1181100" y="706438"/>
            <a:ext cx="4646613" cy="3486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314" name="Rectangle 2"/>
          <p:cNvSpPr txBox="1">
            <a:spLocks noGrp="1" noChangeArrowheads="1"/>
          </p:cNvSpPr>
          <p:nvPr>
            <p:ph type="body" idx="1"/>
          </p:nvPr>
        </p:nvSpPr>
        <p:spPr bwMode="auto">
          <a:xfrm>
            <a:off x="701675" y="4414838"/>
            <a:ext cx="5607050" cy="41830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801296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6EC5437C-A1A8-4944-BF62-5F2037176733}" type="slidenum">
              <a:rPr lang="ru-RU" altLang="en-US"/>
              <a:pPr/>
              <a:t>11</a:t>
            </a:fld>
            <a:endParaRPr lang="ru-RU" altLang="en-US"/>
          </a:p>
        </p:txBody>
      </p:sp>
      <p:sp>
        <p:nvSpPr>
          <p:cNvPr id="16385" name="Rectangle 1"/>
          <p:cNvSpPr txBox="1">
            <a:spLocks noGrp="1" noRot="1" noChangeAspect="1" noChangeArrowheads="1"/>
          </p:cNvSpPr>
          <p:nvPr>
            <p:ph type="sldImg"/>
          </p:nvPr>
        </p:nvSpPr>
        <p:spPr bwMode="auto">
          <a:xfrm>
            <a:off x="1181100" y="706438"/>
            <a:ext cx="4646613" cy="3486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386" name="Rectangle 2"/>
          <p:cNvSpPr txBox="1">
            <a:spLocks noGrp="1" noChangeArrowheads="1"/>
          </p:cNvSpPr>
          <p:nvPr>
            <p:ph type="body" idx="1"/>
          </p:nvPr>
        </p:nvSpPr>
        <p:spPr bwMode="auto">
          <a:xfrm>
            <a:off x="701675" y="4414838"/>
            <a:ext cx="5607050" cy="41830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359364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F4D34AB-9886-4BB0-872C-3379723B574E}" type="slidenum">
              <a:rPr lang="ru-RU" altLang="en-US"/>
              <a:pPr/>
              <a:t>12</a:t>
            </a:fld>
            <a:endParaRPr lang="ru-RU" altLang="en-US"/>
          </a:p>
        </p:txBody>
      </p:sp>
      <p:sp>
        <p:nvSpPr>
          <p:cNvPr id="17409" name="Rectangle 1"/>
          <p:cNvSpPr txBox="1">
            <a:spLocks noGrp="1" noRot="1" noChangeAspect="1" noChangeArrowheads="1"/>
          </p:cNvSpPr>
          <p:nvPr>
            <p:ph type="sldImg"/>
          </p:nvPr>
        </p:nvSpPr>
        <p:spPr bwMode="auto">
          <a:xfrm>
            <a:off x="1181100" y="706438"/>
            <a:ext cx="4646613" cy="3486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410" name="Rectangle 2"/>
          <p:cNvSpPr txBox="1">
            <a:spLocks noGrp="1" noChangeArrowheads="1"/>
          </p:cNvSpPr>
          <p:nvPr>
            <p:ph type="body" idx="1"/>
          </p:nvPr>
        </p:nvSpPr>
        <p:spPr bwMode="auto">
          <a:xfrm>
            <a:off x="701675" y="4414838"/>
            <a:ext cx="5607050" cy="41830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6091344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Green</a:t>
            </a:r>
            <a:r>
              <a:rPr lang="en-US" baseline="0" dirty="0" smtClean="0"/>
              <a:t> – Mediterranean component, Magenta – South West Asian, Dark green –Sub-Saharan African</a:t>
            </a:r>
            <a:endParaRPr lang="en-US" dirty="0"/>
          </a:p>
        </p:txBody>
      </p:sp>
      <p:sp>
        <p:nvSpPr>
          <p:cNvPr id="4" name="Номер слайда 3"/>
          <p:cNvSpPr>
            <a:spLocks noGrp="1"/>
          </p:cNvSpPr>
          <p:nvPr>
            <p:ph type="sldNum" sz="quarter" idx="10"/>
          </p:nvPr>
        </p:nvSpPr>
        <p:spPr/>
        <p:txBody>
          <a:bodyPr/>
          <a:lstStyle/>
          <a:p>
            <a:fld id="{CC4CE908-B68D-40B6-8048-75486F2FA320}" type="slidenum">
              <a:rPr lang="en-US" smtClean="0"/>
              <a:pPr/>
              <a:t>20</a:t>
            </a:fld>
            <a:endParaRPr lang="en-US"/>
          </a:p>
        </p:txBody>
      </p:sp>
    </p:spTree>
    <p:extLst>
      <p:ext uri="{BB962C8B-B14F-4D97-AF65-F5344CB8AC3E}">
        <p14:creationId xmlns:p14="http://schemas.microsoft.com/office/powerpoint/2010/main" val="30812080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Added two individuals</a:t>
            </a:r>
            <a:r>
              <a:rPr lang="en-US" baseline="0" dirty="0" smtClean="0"/>
              <a:t> of known Saudi Arabian ancestry from literature</a:t>
            </a:r>
            <a:endParaRPr lang="en-US" dirty="0"/>
          </a:p>
        </p:txBody>
      </p:sp>
      <p:sp>
        <p:nvSpPr>
          <p:cNvPr id="4" name="Номер слайда 3"/>
          <p:cNvSpPr>
            <a:spLocks noGrp="1"/>
          </p:cNvSpPr>
          <p:nvPr>
            <p:ph type="sldNum" sz="quarter" idx="10"/>
          </p:nvPr>
        </p:nvSpPr>
        <p:spPr/>
        <p:txBody>
          <a:bodyPr/>
          <a:lstStyle/>
          <a:p>
            <a:fld id="{CC4CE908-B68D-40B6-8048-75486F2FA320}" type="slidenum">
              <a:rPr lang="en-US" smtClean="0"/>
              <a:pPr/>
              <a:t>21</a:t>
            </a:fld>
            <a:endParaRPr lang="en-US"/>
          </a:p>
        </p:txBody>
      </p:sp>
    </p:spTree>
    <p:extLst>
      <p:ext uri="{BB962C8B-B14F-4D97-AF65-F5344CB8AC3E}">
        <p14:creationId xmlns:p14="http://schemas.microsoft.com/office/powerpoint/2010/main" val="2784164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reAdmix</a:t>
            </a:r>
            <a:r>
              <a:rPr lang="en-US" baseline="0" dirty="0" smtClean="0"/>
              <a:t> is a novel program finding multiple ancestors for individuals of </a:t>
            </a:r>
            <a:r>
              <a:rPr lang="en-US" baseline="0" smtClean="0"/>
              <a:t>unknown origin.</a:t>
            </a:r>
            <a:endParaRPr lang="en-US" dirty="0"/>
          </a:p>
        </p:txBody>
      </p:sp>
      <p:sp>
        <p:nvSpPr>
          <p:cNvPr id="4" name="Номер слайда 3"/>
          <p:cNvSpPr>
            <a:spLocks noGrp="1"/>
          </p:cNvSpPr>
          <p:nvPr>
            <p:ph type="sldNum" sz="quarter" idx="10"/>
          </p:nvPr>
        </p:nvSpPr>
        <p:spPr/>
        <p:txBody>
          <a:bodyPr/>
          <a:lstStyle/>
          <a:p>
            <a:fld id="{CC4CE908-B68D-40B6-8048-75486F2FA320}" type="slidenum">
              <a:rPr lang="en-US" smtClean="0"/>
              <a:pPr/>
              <a:t>24</a:t>
            </a:fld>
            <a:endParaRPr lang="en-US"/>
          </a:p>
        </p:txBody>
      </p:sp>
    </p:spTree>
    <p:extLst>
      <p:ext uri="{BB962C8B-B14F-4D97-AF65-F5344CB8AC3E}">
        <p14:creationId xmlns:p14="http://schemas.microsoft.com/office/powerpoint/2010/main" val="8336463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7" descr="CHLA-USC POWER POINT PRES_slide01_#1a.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3324410"/>
            <a:ext cx="7772400" cy="1470025"/>
          </a:xfrm>
        </p:spPr>
        <p:txBody>
          <a:bodyPr/>
          <a:lstStyle>
            <a:lvl1pPr>
              <a:defRPr b="1" i="0">
                <a:latin typeface="Trebuchet MS"/>
                <a:cs typeface="Trebuchet MS"/>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fld id="{307D6E09-5431-4B93-8832-BE28EDC8321C}" type="datetime1">
              <a:rPr lang="en-US" altLang="en-US"/>
              <a:pPr/>
              <a:t>7/9/2015</a:t>
            </a:fld>
            <a:endParaRPr lang="en-US" altLang="en-US"/>
          </a:p>
        </p:txBody>
      </p:sp>
      <p:sp>
        <p:nvSpPr>
          <p:cNvPr id="5" name="Footer Placeholder 4"/>
          <p:cNvSpPr>
            <a:spLocks noGrp="1"/>
          </p:cNvSpPr>
          <p:nvPr>
            <p:ph type="ftr" sz="quarter" idx="11"/>
          </p:nvPr>
        </p:nvSpPr>
        <p:spPr/>
        <p:txBody>
          <a:bodyPr rtlCol="0"/>
          <a:lstStyle>
            <a:lvl1pPr fontAlgn="auto">
              <a:spcBef>
                <a:spcPts val="0"/>
              </a:spcBef>
              <a:spcAft>
                <a:spcPts val="0"/>
              </a:spcAft>
              <a:defRPr>
                <a:solidFill>
                  <a:schemeClr val="accent1">
                    <a:lumMod val="75000"/>
                  </a:schemeClr>
                </a:solidFill>
                <a:latin typeface="Century Gothic"/>
                <a:ea typeface="+mn-ea"/>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77CEC5C-F16B-48BC-AA9C-CADF44ACACEA}" type="slidenum">
              <a:rPr lang="en-US" altLang="en-US"/>
              <a:pPr/>
              <a:t>‹#›</a:t>
            </a:fld>
            <a:endParaRPr lang="en-US" altLang="en-US"/>
          </a:p>
        </p:txBody>
      </p:sp>
    </p:spTree>
    <p:extLst>
      <p:ext uri="{BB962C8B-B14F-4D97-AF65-F5344CB8AC3E}">
        <p14:creationId xmlns:p14="http://schemas.microsoft.com/office/powerpoint/2010/main" val="2745654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FD2F8BC4-CAB0-4F7A-9083-8884CC95601A}" type="datetime1">
              <a:rPr lang="en-US" altLang="en-US"/>
              <a:pPr/>
              <a:t>7/9/2015</a:t>
            </a:fld>
            <a:endParaRPr lang="en-US" altLang="en-US"/>
          </a:p>
        </p:txBody>
      </p:sp>
      <p:sp>
        <p:nvSpPr>
          <p:cNvPr id="6" name="Footer Placeholder 5"/>
          <p:cNvSpPr>
            <a:spLocks noGrp="1"/>
          </p:cNvSpPr>
          <p:nvPr>
            <p:ph type="ftr" sz="quarter" idx="11"/>
          </p:nvPr>
        </p:nvSpPr>
        <p:spPr/>
        <p:txBody>
          <a:bodyPr rtlCol="0"/>
          <a:lstStyle>
            <a:lvl1pPr fontAlgn="auto">
              <a:spcBef>
                <a:spcPts val="0"/>
              </a:spcBef>
              <a:spcAft>
                <a:spcPts val="0"/>
              </a:spcAft>
              <a:defRPr>
                <a:solidFill>
                  <a:schemeClr val="accent1">
                    <a:lumMod val="75000"/>
                  </a:schemeClr>
                </a:solidFill>
                <a:latin typeface="Century Gothic"/>
                <a:ea typeface="+mn-ea"/>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35E1212C-42A0-4DFE-AFD7-2CBB2DDF5B24}" type="slidenum">
              <a:rPr lang="en-US" altLang="en-US"/>
              <a:pPr/>
              <a:t>‹#›</a:t>
            </a:fld>
            <a:endParaRPr lang="en-US" altLang="en-US"/>
          </a:p>
        </p:txBody>
      </p:sp>
    </p:spTree>
    <p:extLst>
      <p:ext uri="{BB962C8B-B14F-4D97-AF65-F5344CB8AC3E}">
        <p14:creationId xmlns:p14="http://schemas.microsoft.com/office/powerpoint/2010/main" val="577861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5AF683D-492F-41ED-9F79-858B89D03EBA}" type="datetime1">
              <a:rPr lang="en-US" altLang="en-US"/>
              <a:pPr/>
              <a:t>7/9/2015</a:t>
            </a:fld>
            <a:endParaRPr lang="en-US" altLang="en-US"/>
          </a:p>
        </p:txBody>
      </p:sp>
      <p:sp>
        <p:nvSpPr>
          <p:cNvPr id="5" name="Footer Placeholder 4"/>
          <p:cNvSpPr>
            <a:spLocks noGrp="1"/>
          </p:cNvSpPr>
          <p:nvPr>
            <p:ph type="ftr" sz="quarter" idx="11"/>
          </p:nvPr>
        </p:nvSpPr>
        <p:spPr/>
        <p:txBody>
          <a:bodyPr rtlCol="0"/>
          <a:lstStyle>
            <a:lvl1pPr fontAlgn="auto">
              <a:spcBef>
                <a:spcPts val="0"/>
              </a:spcBef>
              <a:spcAft>
                <a:spcPts val="0"/>
              </a:spcAft>
              <a:defRPr>
                <a:solidFill>
                  <a:schemeClr val="accent1">
                    <a:lumMod val="75000"/>
                  </a:schemeClr>
                </a:solidFill>
                <a:latin typeface="Century Gothic"/>
                <a:ea typeface="+mn-ea"/>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ED4DBFB-2E44-43DE-9984-E2AEA863D5AC}" type="slidenum">
              <a:rPr lang="en-US" altLang="en-US"/>
              <a:pPr/>
              <a:t>‹#›</a:t>
            </a:fld>
            <a:endParaRPr lang="en-US" altLang="en-US"/>
          </a:p>
        </p:txBody>
      </p:sp>
    </p:spTree>
    <p:extLst>
      <p:ext uri="{BB962C8B-B14F-4D97-AF65-F5344CB8AC3E}">
        <p14:creationId xmlns:p14="http://schemas.microsoft.com/office/powerpoint/2010/main" val="17015856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13C3BEA-FDAF-4D95-B259-66F957919D27}" type="datetime1">
              <a:rPr lang="en-US" altLang="en-US"/>
              <a:pPr/>
              <a:t>7/9/2015</a:t>
            </a:fld>
            <a:endParaRPr lang="en-US" altLang="en-US"/>
          </a:p>
        </p:txBody>
      </p:sp>
      <p:sp>
        <p:nvSpPr>
          <p:cNvPr id="5" name="Footer Placeholder 4"/>
          <p:cNvSpPr>
            <a:spLocks noGrp="1"/>
          </p:cNvSpPr>
          <p:nvPr>
            <p:ph type="ftr" sz="quarter" idx="11"/>
          </p:nvPr>
        </p:nvSpPr>
        <p:spPr/>
        <p:txBody>
          <a:bodyPr rtlCol="0"/>
          <a:lstStyle>
            <a:lvl1pPr fontAlgn="auto">
              <a:spcBef>
                <a:spcPts val="0"/>
              </a:spcBef>
              <a:spcAft>
                <a:spcPts val="0"/>
              </a:spcAft>
              <a:defRPr>
                <a:solidFill>
                  <a:schemeClr val="accent1">
                    <a:lumMod val="75000"/>
                  </a:schemeClr>
                </a:solidFill>
                <a:latin typeface="Century Gothic"/>
                <a:ea typeface="+mn-ea"/>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C2E3AB8-5434-4DB0-AEB7-68AC39AE8481}" type="slidenum">
              <a:rPr lang="en-US" altLang="en-US"/>
              <a:pPr/>
              <a:t>‹#›</a:t>
            </a:fld>
            <a:endParaRPr lang="en-US" altLang="en-US"/>
          </a:p>
        </p:txBody>
      </p:sp>
    </p:spTree>
    <p:extLst>
      <p:ext uri="{BB962C8B-B14F-4D97-AF65-F5344CB8AC3E}">
        <p14:creationId xmlns:p14="http://schemas.microsoft.com/office/powerpoint/2010/main" val="521401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smtClean="0"/>
              <a:t>6/11/2014</a:t>
            </a: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7023D9B-8760-4AD1-AD70-F8399FC13A48}" type="slidenum">
              <a:rPr lang="en-US" smtClean="0"/>
              <a:pPr/>
              <a:t>‹#›</a:t>
            </a:fld>
            <a:endParaRPr lang="en-US"/>
          </a:p>
        </p:txBody>
      </p:sp>
    </p:spTree>
    <p:extLst>
      <p:ext uri="{BB962C8B-B14F-4D97-AF65-F5344CB8AC3E}">
        <p14:creationId xmlns:p14="http://schemas.microsoft.com/office/powerpoint/2010/main" val="486479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96F7043-7417-4832-BAC3-67564FA41B7B}" type="datetime1">
              <a:rPr lang="en-US" altLang="en-US"/>
              <a:pPr/>
              <a:t>7/9/2015</a:t>
            </a:fld>
            <a:endParaRPr lang="en-US" altLang="en-US"/>
          </a:p>
        </p:txBody>
      </p:sp>
      <p:sp>
        <p:nvSpPr>
          <p:cNvPr id="5" name="Footer Placeholder 4"/>
          <p:cNvSpPr>
            <a:spLocks noGrp="1"/>
          </p:cNvSpPr>
          <p:nvPr>
            <p:ph type="ftr" sz="quarter" idx="11"/>
          </p:nvPr>
        </p:nvSpPr>
        <p:spPr/>
        <p:txBody>
          <a:bodyPr rtlCol="0"/>
          <a:lstStyle>
            <a:lvl1pPr fontAlgn="auto">
              <a:spcBef>
                <a:spcPts val="0"/>
              </a:spcBef>
              <a:spcAft>
                <a:spcPts val="0"/>
              </a:spcAft>
              <a:defRPr>
                <a:solidFill>
                  <a:schemeClr val="accent1">
                    <a:lumMod val="75000"/>
                  </a:schemeClr>
                </a:solidFill>
                <a:latin typeface="Century Gothic"/>
                <a:ea typeface="+mn-ea"/>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CF3A585-8DDD-4098-947F-0C26BAB88C31}" type="slidenum">
              <a:rPr lang="en-US" altLang="en-US"/>
              <a:pPr/>
              <a:t>‹#›</a:t>
            </a:fld>
            <a:endParaRPr lang="en-US" altLang="en-US"/>
          </a:p>
        </p:txBody>
      </p:sp>
    </p:spTree>
    <p:extLst>
      <p:ext uri="{BB962C8B-B14F-4D97-AF65-F5344CB8AC3E}">
        <p14:creationId xmlns:p14="http://schemas.microsoft.com/office/powerpoint/2010/main" val="1532365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33600" y="376318"/>
            <a:ext cx="4853199" cy="744795"/>
          </a:xfrm>
        </p:spPr>
        <p:txBody>
          <a:bodyPr/>
          <a:lstStyle>
            <a:lvl1pPr algn="r">
              <a:defRPr sz="22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30874"/>
            <a:ext cx="8229600" cy="489529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A478C14-21C1-4E71-8A52-968648CE0D8F}" type="datetime1">
              <a:rPr lang="en-US" altLang="en-US"/>
              <a:pPr/>
              <a:t>7/9/2015</a:t>
            </a:fld>
            <a:endParaRPr lang="en-US" altLang="en-US"/>
          </a:p>
        </p:txBody>
      </p:sp>
      <p:sp>
        <p:nvSpPr>
          <p:cNvPr id="5" name="Footer Placeholder 4"/>
          <p:cNvSpPr>
            <a:spLocks noGrp="1"/>
          </p:cNvSpPr>
          <p:nvPr>
            <p:ph type="ftr" sz="quarter" idx="11"/>
          </p:nvPr>
        </p:nvSpPr>
        <p:spPr/>
        <p:txBody>
          <a:bodyPr rtlCol="0"/>
          <a:lstStyle>
            <a:lvl1pPr fontAlgn="auto">
              <a:spcBef>
                <a:spcPts val="0"/>
              </a:spcBef>
              <a:spcAft>
                <a:spcPts val="0"/>
              </a:spcAft>
              <a:defRPr>
                <a:solidFill>
                  <a:schemeClr val="accent1">
                    <a:lumMod val="75000"/>
                  </a:schemeClr>
                </a:solidFill>
                <a:latin typeface="Century Gothic"/>
                <a:ea typeface="+mn-ea"/>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B423DAE-81FF-4838-A17E-F225C3CB35D0}" type="slidenum">
              <a:rPr lang="en-US" altLang="en-US"/>
              <a:pPr/>
              <a:t>‹#›</a:t>
            </a:fld>
            <a:endParaRPr lang="en-US" altLang="en-US"/>
          </a:p>
        </p:txBody>
      </p:sp>
    </p:spTree>
    <p:extLst>
      <p:ext uri="{BB962C8B-B14F-4D97-AF65-F5344CB8AC3E}">
        <p14:creationId xmlns:p14="http://schemas.microsoft.com/office/powerpoint/2010/main" val="2581243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9BDC335B-701B-4F9D-AB6F-96E64A35E68D}" type="datetime1">
              <a:rPr lang="en-US" altLang="en-US"/>
              <a:pPr/>
              <a:t>7/9/2015</a:t>
            </a:fld>
            <a:endParaRPr lang="en-US" altLang="en-US"/>
          </a:p>
        </p:txBody>
      </p:sp>
      <p:sp>
        <p:nvSpPr>
          <p:cNvPr id="5" name="Footer Placeholder 4"/>
          <p:cNvSpPr>
            <a:spLocks noGrp="1"/>
          </p:cNvSpPr>
          <p:nvPr>
            <p:ph type="ftr" sz="quarter" idx="11"/>
          </p:nvPr>
        </p:nvSpPr>
        <p:spPr/>
        <p:txBody>
          <a:bodyPr rtlCol="0"/>
          <a:lstStyle>
            <a:lvl1pPr fontAlgn="auto">
              <a:spcBef>
                <a:spcPts val="0"/>
              </a:spcBef>
              <a:spcAft>
                <a:spcPts val="0"/>
              </a:spcAft>
              <a:defRPr>
                <a:solidFill>
                  <a:schemeClr val="accent1">
                    <a:lumMod val="75000"/>
                  </a:schemeClr>
                </a:solidFill>
                <a:latin typeface="Century Gothic"/>
                <a:ea typeface="+mn-ea"/>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A2F1DAA-7F83-40C7-AB05-85DE99D38EBF}" type="slidenum">
              <a:rPr lang="en-US" altLang="en-US"/>
              <a:pPr/>
              <a:t>‹#›</a:t>
            </a:fld>
            <a:endParaRPr lang="en-US" altLang="en-US"/>
          </a:p>
        </p:txBody>
      </p:sp>
    </p:spTree>
    <p:extLst>
      <p:ext uri="{BB962C8B-B14F-4D97-AF65-F5344CB8AC3E}">
        <p14:creationId xmlns:p14="http://schemas.microsoft.com/office/powerpoint/2010/main" val="4287751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1048D6C6-DB82-463E-9822-8BE14E6806F9}" type="datetime1">
              <a:rPr lang="en-US" altLang="en-US"/>
              <a:pPr/>
              <a:t>7/9/2015</a:t>
            </a:fld>
            <a:endParaRPr lang="en-US" altLang="en-US"/>
          </a:p>
        </p:txBody>
      </p:sp>
      <p:sp>
        <p:nvSpPr>
          <p:cNvPr id="6" name="Footer Placeholder 5"/>
          <p:cNvSpPr>
            <a:spLocks noGrp="1"/>
          </p:cNvSpPr>
          <p:nvPr>
            <p:ph type="ftr" sz="quarter" idx="11"/>
          </p:nvPr>
        </p:nvSpPr>
        <p:spPr/>
        <p:txBody>
          <a:bodyPr rtlCol="0"/>
          <a:lstStyle>
            <a:lvl1pPr fontAlgn="auto">
              <a:spcBef>
                <a:spcPts val="0"/>
              </a:spcBef>
              <a:spcAft>
                <a:spcPts val="0"/>
              </a:spcAft>
              <a:defRPr>
                <a:solidFill>
                  <a:schemeClr val="accent1">
                    <a:lumMod val="75000"/>
                  </a:schemeClr>
                </a:solidFill>
                <a:latin typeface="Century Gothic"/>
                <a:ea typeface="+mn-ea"/>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FDA337FF-7575-4897-B1D1-EF9767724FA7}" type="slidenum">
              <a:rPr lang="en-US" altLang="en-US"/>
              <a:pPr/>
              <a:t>‹#›</a:t>
            </a:fld>
            <a:endParaRPr lang="en-US" altLang="en-US"/>
          </a:p>
        </p:txBody>
      </p:sp>
    </p:spTree>
    <p:extLst>
      <p:ext uri="{BB962C8B-B14F-4D97-AF65-F5344CB8AC3E}">
        <p14:creationId xmlns:p14="http://schemas.microsoft.com/office/powerpoint/2010/main" val="3807611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4119D1F0-956D-450E-AFB4-72BB615B9C7B}" type="datetime1">
              <a:rPr lang="en-US" altLang="en-US"/>
              <a:pPr/>
              <a:t>7/9/2015</a:t>
            </a:fld>
            <a:endParaRPr lang="en-US" altLang="en-US"/>
          </a:p>
        </p:txBody>
      </p:sp>
      <p:sp>
        <p:nvSpPr>
          <p:cNvPr id="8" name="Footer Placeholder 7"/>
          <p:cNvSpPr>
            <a:spLocks noGrp="1"/>
          </p:cNvSpPr>
          <p:nvPr>
            <p:ph type="ftr" sz="quarter" idx="11"/>
          </p:nvPr>
        </p:nvSpPr>
        <p:spPr/>
        <p:txBody>
          <a:bodyPr rtlCol="0"/>
          <a:lstStyle>
            <a:lvl1pPr fontAlgn="auto">
              <a:spcBef>
                <a:spcPts val="0"/>
              </a:spcBef>
              <a:spcAft>
                <a:spcPts val="0"/>
              </a:spcAft>
              <a:defRPr>
                <a:solidFill>
                  <a:schemeClr val="accent1">
                    <a:lumMod val="75000"/>
                  </a:schemeClr>
                </a:solidFill>
                <a:latin typeface="Century Gothic"/>
                <a:ea typeface="+mn-ea"/>
                <a:cs typeface="+mn-cs"/>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fld id="{4BD562AD-B09F-48F0-B9EB-822BA0F753C0}" type="slidenum">
              <a:rPr lang="en-US" altLang="en-US"/>
              <a:pPr/>
              <a:t>‹#›</a:t>
            </a:fld>
            <a:endParaRPr lang="en-US" altLang="en-US"/>
          </a:p>
        </p:txBody>
      </p:sp>
    </p:spTree>
    <p:extLst>
      <p:ext uri="{BB962C8B-B14F-4D97-AF65-F5344CB8AC3E}">
        <p14:creationId xmlns:p14="http://schemas.microsoft.com/office/powerpoint/2010/main" val="4205958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12D86A39-CB99-4D80-863A-E562F99E3CF5}" type="datetime1">
              <a:rPr lang="en-US" altLang="en-US"/>
              <a:pPr/>
              <a:t>7/9/2015</a:t>
            </a:fld>
            <a:endParaRPr lang="en-US" altLang="en-US"/>
          </a:p>
        </p:txBody>
      </p:sp>
      <p:sp>
        <p:nvSpPr>
          <p:cNvPr id="4" name="Footer Placeholder 3"/>
          <p:cNvSpPr>
            <a:spLocks noGrp="1"/>
          </p:cNvSpPr>
          <p:nvPr>
            <p:ph type="ftr" sz="quarter" idx="11"/>
          </p:nvPr>
        </p:nvSpPr>
        <p:spPr/>
        <p:txBody>
          <a:bodyPr rtlCol="0"/>
          <a:lstStyle>
            <a:lvl1pPr fontAlgn="auto">
              <a:spcBef>
                <a:spcPts val="0"/>
              </a:spcBef>
              <a:spcAft>
                <a:spcPts val="0"/>
              </a:spcAft>
              <a:defRPr>
                <a:solidFill>
                  <a:schemeClr val="accent1">
                    <a:lumMod val="75000"/>
                  </a:schemeClr>
                </a:solidFill>
                <a:latin typeface="Century Gothic"/>
                <a:ea typeface="+mn-ea"/>
                <a:cs typeface="+mn-cs"/>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fld id="{E30F1299-B9C8-4654-96B1-95D0FD2AF7E6}" type="slidenum">
              <a:rPr lang="en-US" altLang="en-US"/>
              <a:pPr/>
              <a:t>‹#›</a:t>
            </a:fld>
            <a:endParaRPr lang="en-US" altLang="en-US"/>
          </a:p>
        </p:txBody>
      </p:sp>
    </p:spTree>
    <p:extLst>
      <p:ext uri="{BB962C8B-B14F-4D97-AF65-F5344CB8AC3E}">
        <p14:creationId xmlns:p14="http://schemas.microsoft.com/office/powerpoint/2010/main" val="4005940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1798F309-151D-491D-BE25-3A3A44ACB8F0}" type="datetime1">
              <a:rPr lang="en-US" altLang="en-US"/>
              <a:pPr/>
              <a:t>7/9/2015</a:t>
            </a:fld>
            <a:endParaRPr lang="en-US" altLang="en-US"/>
          </a:p>
        </p:txBody>
      </p:sp>
      <p:sp>
        <p:nvSpPr>
          <p:cNvPr id="3" name="Footer Placeholder 2"/>
          <p:cNvSpPr>
            <a:spLocks noGrp="1"/>
          </p:cNvSpPr>
          <p:nvPr>
            <p:ph type="ftr" sz="quarter" idx="11"/>
          </p:nvPr>
        </p:nvSpPr>
        <p:spPr/>
        <p:txBody>
          <a:bodyPr rtlCol="0"/>
          <a:lstStyle>
            <a:lvl1pPr fontAlgn="auto">
              <a:spcBef>
                <a:spcPts val="0"/>
              </a:spcBef>
              <a:spcAft>
                <a:spcPts val="0"/>
              </a:spcAft>
              <a:defRPr>
                <a:solidFill>
                  <a:schemeClr val="accent1">
                    <a:lumMod val="75000"/>
                  </a:schemeClr>
                </a:solidFill>
                <a:latin typeface="Century Gothic"/>
                <a:ea typeface="+mn-ea"/>
                <a:cs typeface="+mn-cs"/>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fld id="{A8610655-5347-4A2E-98B7-FD130B93226F}" type="slidenum">
              <a:rPr lang="en-US" altLang="en-US"/>
              <a:pPr/>
              <a:t>‹#›</a:t>
            </a:fld>
            <a:endParaRPr lang="en-US" altLang="en-US"/>
          </a:p>
        </p:txBody>
      </p:sp>
    </p:spTree>
    <p:extLst>
      <p:ext uri="{BB962C8B-B14F-4D97-AF65-F5344CB8AC3E}">
        <p14:creationId xmlns:p14="http://schemas.microsoft.com/office/powerpoint/2010/main" val="1407332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98D3C4BB-9DF9-4011-8518-F0D89A63FDFC}" type="datetime1">
              <a:rPr lang="en-US" altLang="en-US"/>
              <a:pPr/>
              <a:t>7/9/2015</a:t>
            </a:fld>
            <a:endParaRPr lang="en-US" altLang="en-US"/>
          </a:p>
        </p:txBody>
      </p:sp>
      <p:sp>
        <p:nvSpPr>
          <p:cNvPr id="6" name="Footer Placeholder 5"/>
          <p:cNvSpPr>
            <a:spLocks noGrp="1"/>
          </p:cNvSpPr>
          <p:nvPr>
            <p:ph type="ftr" sz="quarter" idx="11"/>
          </p:nvPr>
        </p:nvSpPr>
        <p:spPr/>
        <p:txBody>
          <a:bodyPr rtlCol="0"/>
          <a:lstStyle>
            <a:lvl1pPr fontAlgn="auto">
              <a:spcBef>
                <a:spcPts val="0"/>
              </a:spcBef>
              <a:spcAft>
                <a:spcPts val="0"/>
              </a:spcAft>
              <a:defRPr>
                <a:solidFill>
                  <a:schemeClr val="accent1">
                    <a:lumMod val="75000"/>
                  </a:schemeClr>
                </a:solidFill>
                <a:latin typeface="Century Gothic"/>
                <a:ea typeface="+mn-ea"/>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EC74B7D2-66A1-4784-BD46-E67E2EB1C270}" type="slidenum">
              <a:rPr lang="en-US" altLang="en-US"/>
              <a:pPr/>
              <a:t>‹#›</a:t>
            </a:fld>
            <a:endParaRPr lang="en-US" altLang="en-US"/>
          </a:p>
        </p:txBody>
      </p:sp>
    </p:spTree>
    <p:extLst>
      <p:ext uri="{BB962C8B-B14F-4D97-AF65-F5344CB8AC3E}">
        <p14:creationId xmlns:p14="http://schemas.microsoft.com/office/powerpoint/2010/main" val="293232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descr="CHLA POWER POINT PRES_slide02_#1.jp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1069975"/>
            <a:ext cx="8229600" cy="103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457200" y="2154238"/>
            <a:ext cx="8229600" cy="397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465888"/>
            <a:ext cx="2133600" cy="365125"/>
          </a:xfrm>
          <a:prstGeom prst="rect">
            <a:avLst/>
          </a:prstGeom>
        </p:spPr>
        <p:txBody>
          <a:bodyPr vert="horz" wrap="square" lIns="91440" tIns="45720" rIns="91440" bIns="45720" numCol="1" anchor="ctr" anchorCtr="0" compatLnSpc="1">
            <a:prstTxWarp prst="textNoShape">
              <a:avLst/>
            </a:prstTxWarp>
          </a:bodyPr>
          <a:lstStyle>
            <a:lvl1pPr>
              <a:defRPr sz="900">
                <a:solidFill>
                  <a:srgbClr val="376092"/>
                </a:solidFill>
                <a:latin typeface="Century Gothic" panose="020B0502020202020204" pitchFamily="34" charset="0"/>
              </a:defRPr>
            </a:lvl1pPr>
          </a:lstStyle>
          <a:p>
            <a:fld id="{6550070B-2235-400F-9A1B-18BD7BA1E18E}" type="datetime1">
              <a:rPr lang="en-US" altLang="en-US"/>
              <a:pPr/>
              <a:t>7/9/2015</a:t>
            </a:fld>
            <a:endParaRPr lang="en-US" altLang="en-US"/>
          </a:p>
        </p:txBody>
      </p:sp>
      <p:sp>
        <p:nvSpPr>
          <p:cNvPr id="5" name="Footer Placeholder 4"/>
          <p:cNvSpPr>
            <a:spLocks noGrp="1"/>
          </p:cNvSpPr>
          <p:nvPr>
            <p:ph type="ftr" sz="quarter" idx="3"/>
          </p:nvPr>
        </p:nvSpPr>
        <p:spPr>
          <a:xfrm>
            <a:off x="3124200" y="6465888"/>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900">
                <a:solidFill>
                  <a:srgbClr val="376092"/>
                </a:solidFill>
                <a:latin typeface="Century Gothic" panose="020B0502020202020204" pitchFamily="34" charset="0"/>
              </a:defRPr>
            </a:lvl1pPr>
          </a:lstStyle>
          <a:p>
            <a:r>
              <a:rPr lang="en-US" altLang="en-US"/>
              <a:t>© 2010 CHLA - All Rights Reserved</a:t>
            </a:r>
          </a:p>
        </p:txBody>
      </p:sp>
      <p:sp>
        <p:nvSpPr>
          <p:cNvPr id="6" name="Slide Number Placeholder 5"/>
          <p:cNvSpPr>
            <a:spLocks noGrp="1"/>
          </p:cNvSpPr>
          <p:nvPr>
            <p:ph type="sldNum" sz="quarter" idx="4"/>
          </p:nvPr>
        </p:nvSpPr>
        <p:spPr>
          <a:xfrm>
            <a:off x="6553200" y="6465888"/>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376092"/>
                </a:solidFill>
                <a:latin typeface="Century Gothic" panose="020B0502020202020204" pitchFamily="34" charset="0"/>
              </a:defRPr>
            </a:lvl1pPr>
          </a:lstStyle>
          <a:p>
            <a:fld id="{9AD0C14B-C5FC-4993-A947-74340F844B7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5471" r:id="rId1"/>
    <p:sldLayoutId id="2147485472" r:id="rId2"/>
    <p:sldLayoutId id="2147485473" r:id="rId3"/>
    <p:sldLayoutId id="2147485474" r:id="rId4"/>
    <p:sldLayoutId id="2147485475" r:id="rId5"/>
    <p:sldLayoutId id="2147485476" r:id="rId6"/>
    <p:sldLayoutId id="2147485477" r:id="rId7"/>
    <p:sldLayoutId id="2147485478" r:id="rId8"/>
    <p:sldLayoutId id="2147485479" r:id="rId9"/>
    <p:sldLayoutId id="2147485480" r:id="rId10"/>
    <p:sldLayoutId id="2147485481" r:id="rId11"/>
    <p:sldLayoutId id="2147485482" r:id="rId12"/>
    <p:sldLayoutId id="2147485483" r:id="rId13"/>
  </p:sldLayoutIdLst>
  <p:txStyles>
    <p:titleStyle>
      <a:lvl1pPr algn="ctr" defTabSz="457200" rtl="0" eaLnBrk="0" fontAlgn="base" hangingPunct="0">
        <a:spcBef>
          <a:spcPct val="0"/>
        </a:spcBef>
        <a:spcAft>
          <a:spcPct val="0"/>
        </a:spcAft>
        <a:defRPr sz="2800" b="1" kern="1200">
          <a:solidFill>
            <a:srgbClr val="1A588C"/>
          </a:solidFill>
          <a:latin typeface="Trebuchet MS"/>
          <a:ea typeface="MS PGothic" pitchFamily="34" charset="-128"/>
          <a:cs typeface="Trebuchet MS"/>
        </a:defRPr>
      </a:lvl1pPr>
      <a:lvl2pPr algn="ctr" defTabSz="457200" rtl="0" eaLnBrk="0" fontAlgn="base" hangingPunct="0">
        <a:spcBef>
          <a:spcPct val="0"/>
        </a:spcBef>
        <a:spcAft>
          <a:spcPct val="0"/>
        </a:spcAft>
        <a:defRPr sz="2800" b="1">
          <a:solidFill>
            <a:srgbClr val="1A588C"/>
          </a:solidFill>
          <a:latin typeface="Trebuchet MS" charset="0"/>
          <a:ea typeface="MS PGothic" pitchFamily="34" charset="-128"/>
          <a:cs typeface="Trebuchet MS" pitchFamily="34" charset="0"/>
        </a:defRPr>
      </a:lvl2pPr>
      <a:lvl3pPr algn="ctr" defTabSz="457200" rtl="0" eaLnBrk="0" fontAlgn="base" hangingPunct="0">
        <a:spcBef>
          <a:spcPct val="0"/>
        </a:spcBef>
        <a:spcAft>
          <a:spcPct val="0"/>
        </a:spcAft>
        <a:defRPr sz="2800" b="1">
          <a:solidFill>
            <a:srgbClr val="1A588C"/>
          </a:solidFill>
          <a:latin typeface="Trebuchet MS" charset="0"/>
          <a:ea typeface="MS PGothic" pitchFamily="34" charset="-128"/>
          <a:cs typeface="Trebuchet MS" pitchFamily="34" charset="0"/>
        </a:defRPr>
      </a:lvl3pPr>
      <a:lvl4pPr algn="ctr" defTabSz="457200" rtl="0" eaLnBrk="0" fontAlgn="base" hangingPunct="0">
        <a:spcBef>
          <a:spcPct val="0"/>
        </a:spcBef>
        <a:spcAft>
          <a:spcPct val="0"/>
        </a:spcAft>
        <a:defRPr sz="2800" b="1">
          <a:solidFill>
            <a:srgbClr val="1A588C"/>
          </a:solidFill>
          <a:latin typeface="Trebuchet MS" charset="0"/>
          <a:ea typeface="MS PGothic" pitchFamily="34" charset="-128"/>
          <a:cs typeface="Trebuchet MS" pitchFamily="34" charset="0"/>
        </a:defRPr>
      </a:lvl4pPr>
      <a:lvl5pPr algn="ctr" defTabSz="457200" rtl="0" eaLnBrk="0" fontAlgn="base" hangingPunct="0">
        <a:spcBef>
          <a:spcPct val="0"/>
        </a:spcBef>
        <a:spcAft>
          <a:spcPct val="0"/>
        </a:spcAft>
        <a:defRPr sz="2800" b="1">
          <a:solidFill>
            <a:srgbClr val="1A588C"/>
          </a:solidFill>
          <a:latin typeface="Trebuchet MS" charset="0"/>
          <a:ea typeface="MS PGothic" pitchFamily="34" charset="-128"/>
          <a:cs typeface="Trebuchet MS" pitchFamily="34" charset="0"/>
        </a:defRPr>
      </a:lvl5pPr>
      <a:lvl6pPr marL="457200" algn="ctr" defTabSz="457200" rtl="0" fontAlgn="base">
        <a:spcBef>
          <a:spcPct val="0"/>
        </a:spcBef>
        <a:spcAft>
          <a:spcPct val="0"/>
        </a:spcAft>
        <a:defRPr sz="2800" b="1">
          <a:solidFill>
            <a:schemeClr val="bg1"/>
          </a:solidFill>
          <a:latin typeface="Century Gothic" charset="0"/>
          <a:ea typeface="ＭＳ Ｐゴシック" charset="-128"/>
          <a:cs typeface="ＭＳ Ｐゴシック" charset="-128"/>
        </a:defRPr>
      </a:lvl6pPr>
      <a:lvl7pPr marL="914400" algn="ctr" defTabSz="457200" rtl="0" fontAlgn="base">
        <a:spcBef>
          <a:spcPct val="0"/>
        </a:spcBef>
        <a:spcAft>
          <a:spcPct val="0"/>
        </a:spcAft>
        <a:defRPr sz="2800" b="1">
          <a:solidFill>
            <a:schemeClr val="bg1"/>
          </a:solidFill>
          <a:latin typeface="Century Gothic" charset="0"/>
          <a:ea typeface="ＭＳ Ｐゴシック" charset="-128"/>
          <a:cs typeface="ＭＳ Ｐゴシック" charset="-128"/>
        </a:defRPr>
      </a:lvl7pPr>
      <a:lvl8pPr marL="1371600" algn="ctr" defTabSz="457200" rtl="0" fontAlgn="base">
        <a:spcBef>
          <a:spcPct val="0"/>
        </a:spcBef>
        <a:spcAft>
          <a:spcPct val="0"/>
        </a:spcAft>
        <a:defRPr sz="2800" b="1">
          <a:solidFill>
            <a:schemeClr val="bg1"/>
          </a:solidFill>
          <a:latin typeface="Century Gothic" charset="0"/>
          <a:ea typeface="ＭＳ Ｐゴシック" charset="-128"/>
          <a:cs typeface="ＭＳ Ｐゴシック" charset="-128"/>
        </a:defRPr>
      </a:lvl8pPr>
      <a:lvl9pPr marL="1828800" algn="ctr" defTabSz="457200" rtl="0" fontAlgn="base">
        <a:spcBef>
          <a:spcPct val="0"/>
        </a:spcBef>
        <a:spcAft>
          <a:spcPct val="0"/>
        </a:spcAft>
        <a:defRPr sz="2800" b="1">
          <a:solidFill>
            <a:schemeClr val="bg1"/>
          </a:solidFill>
          <a:latin typeface="Century Gothic"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2000" kern="1200">
          <a:solidFill>
            <a:srgbClr val="1A588C"/>
          </a:solidFill>
          <a:latin typeface="Trebuchet MS"/>
          <a:ea typeface="MS PGothic" pitchFamily="34" charset="-128"/>
          <a:cs typeface="Trebuchet M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rgbClr val="1BB5EC"/>
          </a:solidFill>
          <a:latin typeface="Trebuchet MS"/>
          <a:ea typeface="MS PGothic" pitchFamily="34" charset="-128"/>
          <a:cs typeface="Trebuchet M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rgbClr val="1A588C"/>
          </a:solidFill>
          <a:latin typeface="Trebuchet MS"/>
          <a:ea typeface="MS PGothic" pitchFamily="34" charset="-128"/>
          <a:cs typeface="Trebuchet M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rgbClr val="1BB5EC"/>
          </a:solidFill>
          <a:latin typeface="Trebuchet MS"/>
          <a:ea typeface="MS PGothic" pitchFamily="34" charset="-128"/>
          <a:cs typeface="Trebuchet M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bg1"/>
          </a:solidFill>
          <a:latin typeface="Century Gothic"/>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chcb.saban-chla.usc.edu/reAdmix/calculator.php"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jpeg"/></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1001genomes.org/data/MPI/MPICWang2013/releases/current/"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38.jpeg"/></Relationships>
</file>

<file path=ppt/slides/_rels/slide4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3324410"/>
            <a:ext cx="7772400" cy="2347970"/>
          </a:xfrm>
        </p:spPr>
        <p:txBody>
          <a:bodyPr/>
          <a:lstStyle/>
          <a:p>
            <a:r>
              <a:rPr lang="en-US" dirty="0" smtClean="0"/>
              <a:t>Genes and geography-2</a:t>
            </a:r>
            <a:br>
              <a:rPr lang="en-US" dirty="0" smtClean="0"/>
            </a:br>
            <a:r>
              <a:rPr lang="en-US" dirty="0" smtClean="0">
                <a:solidFill>
                  <a:srgbClr val="FF0000"/>
                </a:solidFill>
              </a:rPr>
              <a:t>Tatiana Tatarinova</a:t>
            </a:r>
            <a:endParaRPr lang="en-US" dirty="0">
              <a:solidFill>
                <a:srgbClr val="FF0000"/>
              </a:solidFill>
            </a:endParaRPr>
          </a:p>
        </p:txBody>
      </p:sp>
    </p:spTree>
    <p:extLst>
      <p:ext uri="{BB962C8B-B14F-4D97-AF65-F5344CB8AC3E}">
        <p14:creationId xmlns:p14="http://schemas.microsoft.com/office/powerpoint/2010/main" val="7162585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ate Placeholder 2"/>
          <p:cNvSpPr>
            <a:spLocks noGrp="1"/>
          </p:cNvSpPr>
          <p:nvPr>
            <p:ph type="dt" idx="10"/>
          </p:nvPr>
        </p:nvSpPr>
        <p:spPr/>
        <p:txBody>
          <a:bodyPr/>
          <a:lstStyle/>
          <a:p>
            <a:fld id="{5EBD4B96-BB3E-4DCD-A82E-69255CA89C73}" type="datetime1">
              <a:rPr lang="ru-RU" altLang="en-US"/>
              <a:pPr/>
              <a:t>09.07.2015</a:t>
            </a:fld>
            <a:endParaRPr lang="ru-RU" altLang="en-US"/>
          </a:p>
        </p:txBody>
      </p:sp>
      <p:sp>
        <p:nvSpPr>
          <p:cNvPr id="6145" name="Rectangle 1"/>
          <p:cNvSpPr>
            <a:spLocks noGrp="1" noChangeArrowheads="1"/>
          </p:cNvSpPr>
          <p:nvPr>
            <p:ph type="title"/>
          </p:nvPr>
        </p:nvSpPr>
        <p:spPr>
          <a:xfrm>
            <a:off x="2571840" y="337321"/>
            <a:ext cx="6226560" cy="861120"/>
          </a:xfrm>
          <a:ln/>
        </p:spPr>
        <p:txBody>
          <a:bodyPr vert="horz" wrap="square" lIns="0" tIns="26401" rIns="0" bIns="0" numCol="1" anchor="ctr" anchorCtr="0" compatLnSpc="1">
            <a:prstTxWarp prst="textNoShape">
              <a:avLst/>
            </a:prstTxWarp>
          </a:bodyPr>
          <a:lstStyle/>
          <a:p>
            <a:pPr algn="r">
              <a:tabLst>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Lst>
            </a:pPr>
            <a:r>
              <a:rPr lang="en-US" altLang="en-US"/>
              <a:t>Phase 2. Optimize the solution by global stochastic and local search</a:t>
            </a:r>
          </a:p>
        </p:txBody>
      </p:sp>
      <p:sp>
        <p:nvSpPr>
          <p:cNvPr id="6146" name="Rectangle 2"/>
          <p:cNvSpPr>
            <a:spLocks noChangeArrowheads="1"/>
          </p:cNvSpPr>
          <p:nvPr/>
        </p:nvSpPr>
        <p:spPr bwMode="auto">
          <a:xfrm>
            <a:off x="495361" y="4498921"/>
            <a:ext cx="3483360" cy="596160"/>
          </a:xfrm>
          <a:prstGeom prst="rect">
            <a:avLst/>
          </a:prstGeom>
          <a:noFill/>
          <a:ln w="183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802" tIns="63384" rIns="89802" bIns="48983"/>
          <a:lstStyle>
            <a:lvl1pPr>
              <a:tabLst>
                <a:tab pos="457200" algn="l"/>
                <a:tab pos="914400" algn="l"/>
                <a:tab pos="1371600" algn="l"/>
                <a:tab pos="1828800" algn="l"/>
                <a:tab pos="2286000" algn="l"/>
                <a:tab pos="2743200" algn="l"/>
                <a:tab pos="3200400" algn="l"/>
                <a:tab pos="3657600" algn="l"/>
              </a:tabLst>
              <a:defRPr>
                <a:solidFill>
                  <a:srgbClr val="000000"/>
                </a:solidFill>
                <a:latin typeface="Arial" panose="020B0604020202020204" pitchFamily="34" charset="0"/>
                <a:ea typeface="Source Han Sans CN Normal" charset="0"/>
                <a:cs typeface="Source Han Sans CN Normal" charset="0"/>
              </a:defRPr>
            </a:lvl1pPr>
            <a:lvl2pPr>
              <a:tabLst>
                <a:tab pos="457200" algn="l"/>
                <a:tab pos="914400" algn="l"/>
                <a:tab pos="1371600" algn="l"/>
                <a:tab pos="1828800" algn="l"/>
                <a:tab pos="2286000" algn="l"/>
                <a:tab pos="2743200" algn="l"/>
                <a:tab pos="3200400" algn="l"/>
                <a:tab pos="3657600" algn="l"/>
              </a:tabLst>
              <a:defRPr>
                <a:solidFill>
                  <a:srgbClr val="000000"/>
                </a:solidFill>
                <a:latin typeface="Arial" panose="020B0604020202020204" pitchFamily="34" charset="0"/>
                <a:ea typeface="Source Han Sans CN Normal" charset="0"/>
                <a:cs typeface="Source Han Sans CN Normal" charset="0"/>
              </a:defRPr>
            </a:lvl2pPr>
            <a:lvl3pPr>
              <a:tabLst>
                <a:tab pos="457200" algn="l"/>
                <a:tab pos="914400" algn="l"/>
                <a:tab pos="1371600" algn="l"/>
                <a:tab pos="1828800" algn="l"/>
                <a:tab pos="2286000" algn="l"/>
                <a:tab pos="2743200" algn="l"/>
                <a:tab pos="3200400" algn="l"/>
                <a:tab pos="3657600" algn="l"/>
              </a:tabLst>
              <a:defRPr>
                <a:solidFill>
                  <a:srgbClr val="000000"/>
                </a:solidFill>
                <a:latin typeface="Arial" panose="020B0604020202020204" pitchFamily="34" charset="0"/>
                <a:ea typeface="Source Han Sans CN Normal" charset="0"/>
                <a:cs typeface="Source Han Sans CN Normal" charset="0"/>
              </a:defRPr>
            </a:lvl3pPr>
            <a:lvl4pPr>
              <a:tabLst>
                <a:tab pos="457200" algn="l"/>
                <a:tab pos="914400" algn="l"/>
                <a:tab pos="1371600" algn="l"/>
                <a:tab pos="1828800" algn="l"/>
                <a:tab pos="2286000" algn="l"/>
                <a:tab pos="2743200" algn="l"/>
                <a:tab pos="3200400" algn="l"/>
                <a:tab pos="3657600" algn="l"/>
              </a:tabLst>
              <a:defRPr>
                <a:solidFill>
                  <a:srgbClr val="000000"/>
                </a:solidFill>
                <a:latin typeface="Arial" panose="020B0604020202020204" pitchFamily="34" charset="0"/>
                <a:ea typeface="Source Han Sans CN Normal" charset="0"/>
                <a:cs typeface="Source Han Sans CN Normal" charset="0"/>
              </a:defRPr>
            </a:lvl4pPr>
            <a:lvl5pPr>
              <a:tabLst>
                <a:tab pos="457200" algn="l"/>
                <a:tab pos="914400" algn="l"/>
                <a:tab pos="1371600" algn="l"/>
                <a:tab pos="1828800" algn="l"/>
                <a:tab pos="2286000" algn="l"/>
                <a:tab pos="2743200" algn="l"/>
                <a:tab pos="3200400" algn="l"/>
                <a:tab pos="3657600" algn="l"/>
              </a:tabLst>
              <a:defRPr>
                <a:solidFill>
                  <a:srgbClr val="000000"/>
                </a:solidFill>
                <a:latin typeface="Arial" panose="020B0604020202020204" pitchFamily="34" charset="0"/>
                <a:ea typeface="Source Han Sans CN Normal" charset="0"/>
                <a:cs typeface="Source Han Sans CN Normal"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a:solidFill>
                  <a:srgbClr val="000000"/>
                </a:solidFill>
                <a:latin typeface="Arial" panose="020B0604020202020204" pitchFamily="34" charset="0"/>
                <a:ea typeface="Source Han Sans CN Normal" charset="0"/>
                <a:cs typeface="Source Han Sans CN Normal"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a:solidFill>
                  <a:srgbClr val="000000"/>
                </a:solidFill>
                <a:latin typeface="Arial" panose="020B0604020202020204" pitchFamily="34" charset="0"/>
                <a:ea typeface="Source Han Sans CN Normal" charset="0"/>
                <a:cs typeface="Source Han Sans CN Normal"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a:solidFill>
                  <a:srgbClr val="000000"/>
                </a:solidFill>
                <a:latin typeface="Arial" panose="020B0604020202020204" pitchFamily="34" charset="0"/>
                <a:ea typeface="Source Han Sans CN Normal" charset="0"/>
                <a:cs typeface="Source Han Sans CN Normal"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a:solidFill>
                  <a:srgbClr val="000000"/>
                </a:solidFill>
                <a:latin typeface="Arial" panose="020B0604020202020204" pitchFamily="34" charset="0"/>
                <a:ea typeface="Source Han Sans CN Normal" charset="0"/>
                <a:cs typeface="Source Han Sans CN Normal" charset="0"/>
              </a:defRPr>
            </a:lvl9pPr>
          </a:lstStyle>
          <a:p>
            <a:pPr algn="ctr"/>
            <a:r>
              <a:rPr lang="ru-RU" altLang="en-US"/>
              <a:t>2. </a:t>
            </a:r>
            <a:r>
              <a:rPr lang="ru-RU" altLang="en-US" b="1"/>
              <a:t>Local search</a:t>
            </a:r>
            <a:r>
              <a:rPr lang="ru-RU" altLang="en-US"/>
              <a:t> over all populations </a:t>
            </a:r>
          </a:p>
          <a:p>
            <a:pPr algn="ctr"/>
            <a:r>
              <a:rPr lang="ru-RU" altLang="en-US"/>
              <a:t>close to the preliminary solution</a:t>
            </a:r>
          </a:p>
        </p:txBody>
      </p:sp>
      <p:sp>
        <p:nvSpPr>
          <p:cNvPr id="6147" name="Text Box 3"/>
          <p:cNvSpPr txBox="1">
            <a:spLocks noChangeArrowheads="1"/>
          </p:cNvSpPr>
          <p:nvPr/>
        </p:nvSpPr>
        <p:spPr bwMode="auto">
          <a:xfrm>
            <a:off x="4227840" y="4416841"/>
            <a:ext cx="4976640" cy="7790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55220" rIns="81638" bIns="40819"/>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rgbClr val="000000"/>
                </a:solidFill>
                <a:latin typeface="Arial" panose="020B0604020202020204" pitchFamily="34" charset="0"/>
                <a:ea typeface="Source Han Sans CN Normal" charset="0"/>
                <a:cs typeface="Source Han Sans CN Normal" charset="0"/>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rgbClr val="000000"/>
                </a:solidFill>
                <a:latin typeface="Arial" panose="020B0604020202020204" pitchFamily="34" charset="0"/>
                <a:ea typeface="Source Han Sans CN Normal" charset="0"/>
                <a:cs typeface="Source Han Sans CN Normal"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rgbClr val="000000"/>
                </a:solidFill>
                <a:latin typeface="Arial" panose="020B0604020202020204" pitchFamily="34" charset="0"/>
                <a:ea typeface="Source Han Sans CN Normal" charset="0"/>
                <a:cs typeface="Source Han Sans CN Normal"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rgbClr val="000000"/>
                </a:solidFill>
                <a:latin typeface="Arial" panose="020B0604020202020204" pitchFamily="34" charset="0"/>
                <a:ea typeface="Source Han Sans CN Normal" charset="0"/>
                <a:cs typeface="Source Han Sans CN Normal"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rgbClr val="000000"/>
                </a:solidFill>
                <a:latin typeface="Arial" panose="020B0604020202020204" pitchFamily="34" charset="0"/>
                <a:ea typeface="Source Han Sans CN Normal" charset="0"/>
                <a:cs typeface="Source Han Sans CN Normal"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rgbClr val="000000"/>
                </a:solidFill>
                <a:latin typeface="Arial" panose="020B0604020202020204" pitchFamily="34" charset="0"/>
                <a:ea typeface="Source Han Sans CN Normal" charset="0"/>
                <a:cs typeface="Source Han Sans CN Normal"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rgbClr val="000000"/>
                </a:solidFill>
                <a:latin typeface="Arial" panose="020B0604020202020204" pitchFamily="34" charset="0"/>
                <a:ea typeface="Source Han Sans CN Normal" charset="0"/>
                <a:cs typeface="Source Han Sans CN Normal"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rgbClr val="000000"/>
                </a:solidFill>
                <a:latin typeface="Arial" panose="020B0604020202020204" pitchFamily="34" charset="0"/>
                <a:ea typeface="Source Han Sans CN Normal" charset="0"/>
                <a:cs typeface="Source Han Sans CN Normal"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rgbClr val="000000"/>
                </a:solidFill>
                <a:latin typeface="Arial" panose="020B0604020202020204" pitchFamily="34" charset="0"/>
                <a:ea typeface="Source Han Sans CN Normal" charset="0"/>
                <a:cs typeface="Source Han Sans CN Normal" charset="0"/>
              </a:defRPr>
            </a:lvl9pPr>
          </a:lstStyle>
          <a:p>
            <a:r>
              <a:rPr lang="ru-RU" altLang="en-US"/>
              <a:t>This step selects between </a:t>
            </a:r>
            <a:r>
              <a:rPr lang="ru-RU" altLang="en-US" b="1"/>
              <a:t>related populations</a:t>
            </a:r>
            <a:r>
              <a:rPr lang="ru-RU" altLang="en-US"/>
              <a:t> (e.g. Belorussian, Russian, and Ukrainian) that could have been misplaced in previous steps</a:t>
            </a:r>
          </a:p>
        </p:txBody>
      </p:sp>
      <p:sp>
        <p:nvSpPr>
          <p:cNvPr id="6148" name="Rectangle 4"/>
          <p:cNvSpPr>
            <a:spLocks noChangeArrowheads="1"/>
          </p:cNvSpPr>
          <p:nvPr/>
        </p:nvSpPr>
        <p:spPr bwMode="auto">
          <a:xfrm>
            <a:off x="663841" y="3089161"/>
            <a:ext cx="3149280" cy="688320"/>
          </a:xfrm>
          <a:prstGeom prst="rect">
            <a:avLst/>
          </a:prstGeom>
          <a:noFill/>
          <a:ln w="183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802" tIns="63384" rIns="89802" bIns="48983"/>
          <a:lstStyle>
            <a:lvl1pPr>
              <a:tabLst>
                <a:tab pos="457200" algn="l"/>
                <a:tab pos="914400" algn="l"/>
                <a:tab pos="1371600" algn="l"/>
                <a:tab pos="1828800" algn="l"/>
                <a:tab pos="2286000" algn="l"/>
                <a:tab pos="2743200" algn="l"/>
                <a:tab pos="3200400" algn="l"/>
              </a:tabLst>
              <a:defRPr>
                <a:solidFill>
                  <a:srgbClr val="000000"/>
                </a:solidFill>
                <a:latin typeface="Arial" panose="020B0604020202020204" pitchFamily="34" charset="0"/>
                <a:ea typeface="Source Han Sans CN Normal" charset="0"/>
                <a:cs typeface="Source Han Sans CN Normal" charset="0"/>
              </a:defRPr>
            </a:lvl1pPr>
            <a:lvl2pPr>
              <a:tabLst>
                <a:tab pos="457200" algn="l"/>
                <a:tab pos="914400" algn="l"/>
                <a:tab pos="1371600" algn="l"/>
                <a:tab pos="1828800" algn="l"/>
                <a:tab pos="2286000" algn="l"/>
                <a:tab pos="2743200" algn="l"/>
                <a:tab pos="3200400" algn="l"/>
              </a:tabLst>
              <a:defRPr>
                <a:solidFill>
                  <a:srgbClr val="000000"/>
                </a:solidFill>
                <a:latin typeface="Arial" panose="020B0604020202020204" pitchFamily="34" charset="0"/>
                <a:ea typeface="Source Han Sans CN Normal" charset="0"/>
                <a:cs typeface="Source Han Sans CN Normal" charset="0"/>
              </a:defRPr>
            </a:lvl2pPr>
            <a:lvl3pPr>
              <a:tabLst>
                <a:tab pos="457200" algn="l"/>
                <a:tab pos="914400" algn="l"/>
                <a:tab pos="1371600" algn="l"/>
                <a:tab pos="1828800" algn="l"/>
                <a:tab pos="2286000" algn="l"/>
                <a:tab pos="2743200" algn="l"/>
                <a:tab pos="3200400" algn="l"/>
              </a:tabLst>
              <a:defRPr>
                <a:solidFill>
                  <a:srgbClr val="000000"/>
                </a:solidFill>
                <a:latin typeface="Arial" panose="020B0604020202020204" pitchFamily="34" charset="0"/>
                <a:ea typeface="Source Han Sans CN Normal" charset="0"/>
                <a:cs typeface="Source Han Sans CN Normal" charset="0"/>
              </a:defRPr>
            </a:lvl3pPr>
            <a:lvl4pPr>
              <a:tabLst>
                <a:tab pos="457200" algn="l"/>
                <a:tab pos="914400" algn="l"/>
                <a:tab pos="1371600" algn="l"/>
                <a:tab pos="1828800" algn="l"/>
                <a:tab pos="2286000" algn="l"/>
                <a:tab pos="2743200" algn="l"/>
                <a:tab pos="3200400" algn="l"/>
              </a:tabLst>
              <a:defRPr>
                <a:solidFill>
                  <a:srgbClr val="000000"/>
                </a:solidFill>
                <a:latin typeface="Arial" panose="020B0604020202020204" pitchFamily="34" charset="0"/>
                <a:ea typeface="Source Han Sans CN Normal" charset="0"/>
                <a:cs typeface="Source Han Sans CN Normal" charset="0"/>
              </a:defRPr>
            </a:lvl4pPr>
            <a:lvl5pPr>
              <a:tabLst>
                <a:tab pos="457200" algn="l"/>
                <a:tab pos="914400" algn="l"/>
                <a:tab pos="1371600" algn="l"/>
                <a:tab pos="1828800" algn="l"/>
                <a:tab pos="2286000" algn="l"/>
                <a:tab pos="2743200" algn="l"/>
                <a:tab pos="3200400" algn="l"/>
              </a:tabLst>
              <a:defRPr>
                <a:solidFill>
                  <a:srgbClr val="000000"/>
                </a:solidFill>
                <a:latin typeface="Arial" panose="020B0604020202020204" pitchFamily="34" charset="0"/>
                <a:ea typeface="Source Han Sans CN Normal" charset="0"/>
                <a:cs typeface="Source Han Sans CN Normal"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rgbClr val="000000"/>
                </a:solidFill>
                <a:latin typeface="Arial" panose="020B0604020202020204" pitchFamily="34" charset="0"/>
                <a:ea typeface="Source Han Sans CN Normal" charset="0"/>
                <a:cs typeface="Source Han Sans CN Normal"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rgbClr val="000000"/>
                </a:solidFill>
                <a:latin typeface="Arial" panose="020B0604020202020204" pitchFamily="34" charset="0"/>
                <a:ea typeface="Source Han Sans CN Normal" charset="0"/>
                <a:cs typeface="Source Han Sans CN Normal"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rgbClr val="000000"/>
                </a:solidFill>
                <a:latin typeface="Arial" panose="020B0604020202020204" pitchFamily="34" charset="0"/>
                <a:ea typeface="Source Han Sans CN Normal" charset="0"/>
                <a:cs typeface="Source Han Sans CN Normal"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rgbClr val="000000"/>
                </a:solidFill>
                <a:latin typeface="Arial" panose="020B0604020202020204" pitchFamily="34" charset="0"/>
                <a:ea typeface="Source Han Sans CN Normal" charset="0"/>
                <a:cs typeface="Source Han Sans CN Normal" charset="0"/>
              </a:defRPr>
            </a:lvl9pPr>
          </a:lstStyle>
          <a:p>
            <a:pPr algn="ctr"/>
            <a:r>
              <a:rPr lang="ru-RU" altLang="en-US" dirty="0"/>
              <a:t>S</a:t>
            </a:r>
            <a:r>
              <a:rPr lang="ru-RU" altLang="en-US" baseline="-33000" dirty="0"/>
              <a:t>1</a:t>
            </a:r>
            <a:r>
              <a:rPr lang="ru-RU" altLang="en-US" dirty="0"/>
              <a:t>,S</a:t>
            </a:r>
            <a:r>
              <a:rPr lang="ru-RU" altLang="en-US" baseline="-33000" dirty="0"/>
              <a:t>2</a:t>
            </a:r>
            <a:r>
              <a:rPr lang="ru-RU" altLang="en-US" dirty="0"/>
              <a:t>,...,S</a:t>
            </a:r>
            <a:r>
              <a:rPr lang="ru-RU" altLang="en-US" baseline="-33000" dirty="0"/>
              <a:t>M</a:t>
            </a:r>
          </a:p>
        </p:txBody>
      </p:sp>
      <p:sp>
        <p:nvSpPr>
          <p:cNvPr id="6149" name="Text Box 5"/>
          <p:cNvSpPr txBox="1">
            <a:spLocks noChangeArrowheads="1"/>
          </p:cNvSpPr>
          <p:nvPr/>
        </p:nvSpPr>
        <p:spPr bwMode="auto">
          <a:xfrm>
            <a:off x="1779121" y="3542599"/>
            <a:ext cx="2239200" cy="2865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53620" rIns="81638" bIns="40819"/>
          <a:lstStyle>
            <a:lvl1pPr>
              <a:tabLst>
                <a:tab pos="457200" algn="l"/>
                <a:tab pos="914400" algn="l"/>
                <a:tab pos="1371600" algn="l"/>
                <a:tab pos="1828800" algn="l"/>
                <a:tab pos="2286000" algn="l"/>
              </a:tabLst>
              <a:defRPr>
                <a:solidFill>
                  <a:srgbClr val="000000"/>
                </a:solidFill>
                <a:latin typeface="Arial" panose="020B0604020202020204" pitchFamily="34" charset="0"/>
                <a:ea typeface="Source Han Sans CN Normal" charset="0"/>
                <a:cs typeface="Source Han Sans CN Normal" charset="0"/>
              </a:defRPr>
            </a:lvl1pPr>
            <a:lvl2pPr>
              <a:tabLst>
                <a:tab pos="457200" algn="l"/>
                <a:tab pos="914400" algn="l"/>
                <a:tab pos="1371600" algn="l"/>
                <a:tab pos="1828800" algn="l"/>
                <a:tab pos="2286000" algn="l"/>
              </a:tabLst>
              <a:defRPr>
                <a:solidFill>
                  <a:srgbClr val="000000"/>
                </a:solidFill>
                <a:latin typeface="Arial" panose="020B0604020202020204" pitchFamily="34" charset="0"/>
                <a:ea typeface="Source Han Sans CN Normal" charset="0"/>
                <a:cs typeface="Source Han Sans CN Normal" charset="0"/>
              </a:defRPr>
            </a:lvl2pPr>
            <a:lvl3pPr>
              <a:tabLst>
                <a:tab pos="457200" algn="l"/>
                <a:tab pos="914400" algn="l"/>
                <a:tab pos="1371600" algn="l"/>
                <a:tab pos="1828800" algn="l"/>
                <a:tab pos="2286000" algn="l"/>
              </a:tabLst>
              <a:defRPr>
                <a:solidFill>
                  <a:srgbClr val="000000"/>
                </a:solidFill>
                <a:latin typeface="Arial" panose="020B0604020202020204" pitchFamily="34" charset="0"/>
                <a:ea typeface="Source Han Sans CN Normal" charset="0"/>
                <a:cs typeface="Source Han Sans CN Normal" charset="0"/>
              </a:defRPr>
            </a:lvl3pPr>
            <a:lvl4pPr>
              <a:tabLst>
                <a:tab pos="457200" algn="l"/>
                <a:tab pos="914400" algn="l"/>
                <a:tab pos="1371600" algn="l"/>
                <a:tab pos="1828800" algn="l"/>
                <a:tab pos="2286000" algn="l"/>
              </a:tabLst>
              <a:defRPr>
                <a:solidFill>
                  <a:srgbClr val="000000"/>
                </a:solidFill>
                <a:latin typeface="Arial" panose="020B0604020202020204" pitchFamily="34" charset="0"/>
                <a:ea typeface="Source Han Sans CN Normal" charset="0"/>
                <a:cs typeface="Source Han Sans CN Normal" charset="0"/>
              </a:defRPr>
            </a:lvl4pPr>
            <a:lvl5pPr>
              <a:tabLst>
                <a:tab pos="457200" algn="l"/>
                <a:tab pos="914400" algn="l"/>
                <a:tab pos="1371600" algn="l"/>
                <a:tab pos="1828800" algn="l"/>
                <a:tab pos="2286000" algn="l"/>
              </a:tabLst>
              <a:defRPr>
                <a:solidFill>
                  <a:srgbClr val="000000"/>
                </a:solidFill>
                <a:latin typeface="Arial" panose="020B0604020202020204" pitchFamily="34" charset="0"/>
                <a:ea typeface="Source Han Sans CN Normal" charset="0"/>
                <a:cs typeface="Source Han Sans CN Normal"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rgbClr val="000000"/>
                </a:solidFill>
                <a:latin typeface="Arial" panose="020B0604020202020204" pitchFamily="34" charset="0"/>
                <a:ea typeface="Source Han Sans CN Normal" charset="0"/>
                <a:cs typeface="Source Han Sans CN Normal"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rgbClr val="000000"/>
                </a:solidFill>
                <a:latin typeface="Arial" panose="020B0604020202020204" pitchFamily="34" charset="0"/>
                <a:ea typeface="Source Han Sans CN Normal" charset="0"/>
                <a:cs typeface="Source Han Sans CN Normal"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rgbClr val="000000"/>
                </a:solidFill>
                <a:latin typeface="Arial" panose="020B0604020202020204" pitchFamily="34" charset="0"/>
                <a:ea typeface="Source Han Sans CN Normal" charset="0"/>
                <a:cs typeface="Source Han Sans CN Normal"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rgbClr val="000000"/>
                </a:solidFill>
                <a:latin typeface="Arial" panose="020B0604020202020204" pitchFamily="34" charset="0"/>
                <a:ea typeface="Source Han Sans CN Normal" charset="0"/>
                <a:cs typeface="Source Han Sans CN Normal" charset="0"/>
              </a:defRPr>
            </a:lvl9pPr>
          </a:lstStyle>
          <a:p>
            <a:r>
              <a:rPr lang="ru-RU" altLang="en-US" sz="1451"/>
              <a:t>- are generated randomly</a:t>
            </a:r>
          </a:p>
        </p:txBody>
      </p:sp>
      <p:sp>
        <p:nvSpPr>
          <p:cNvPr id="6150" name="Text Box 6"/>
          <p:cNvSpPr txBox="1">
            <a:spLocks noChangeArrowheads="1"/>
          </p:cNvSpPr>
          <p:nvPr/>
        </p:nvSpPr>
        <p:spPr bwMode="auto">
          <a:xfrm>
            <a:off x="1159201" y="1430281"/>
            <a:ext cx="2073600" cy="3139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55220" rIns="81638" bIns="40819"/>
          <a:lstStyle>
            <a:lvl1pPr>
              <a:tabLst>
                <a:tab pos="457200" algn="l"/>
                <a:tab pos="914400" algn="l"/>
                <a:tab pos="1371600" algn="l"/>
                <a:tab pos="1828800" algn="l"/>
                <a:tab pos="2286000" algn="l"/>
              </a:tabLst>
              <a:defRPr>
                <a:solidFill>
                  <a:srgbClr val="000000"/>
                </a:solidFill>
                <a:latin typeface="Arial" panose="020B0604020202020204" pitchFamily="34" charset="0"/>
                <a:ea typeface="Source Han Sans CN Normal" charset="0"/>
                <a:cs typeface="Source Han Sans CN Normal" charset="0"/>
              </a:defRPr>
            </a:lvl1pPr>
            <a:lvl2pPr>
              <a:tabLst>
                <a:tab pos="457200" algn="l"/>
                <a:tab pos="914400" algn="l"/>
                <a:tab pos="1371600" algn="l"/>
                <a:tab pos="1828800" algn="l"/>
                <a:tab pos="2286000" algn="l"/>
              </a:tabLst>
              <a:defRPr>
                <a:solidFill>
                  <a:srgbClr val="000000"/>
                </a:solidFill>
                <a:latin typeface="Arial" panose="020B0604020202020204" pitchFamily="34" charset="0"/>
                <a:ea typeface="Source Han Sans CN Normal" charset="0"/>
                <a:cs typeface="Source Han Sans CN Normal" charset="0"/>
              </a:defRPr>
            </a:lvl2pPr>
            <a:lvl3pPr>
              <a:tabLst>
                <a:tab pos="457200" algn="l"/>
                <a:tab pos="914400" algn="l"/>
                <a:tab pos="1371600" algn="l"/>
                <a:tab pos="1828800" algn="l"/>
                <a:tab pos="2286000" algn="l"/>
              </a:tabLst>
              <a:defRPr>
                <a:solidFill>
                  <a:srgbClr val="000000"/>
                </a:solidFill>
                <a:latin typeface="Arial" panose="020B0604020202020204" pitchFamily="34" charset="0"/>
                <a:ea typeface="Source Han Sans CN Normal" charset="0"/>
                <a:cs typeface="Source Han Sans CN Normal" charset="0"/>
              </a:defRPr>
            </a:lvl3pPr>
            <a:lvl4pPr>
              <a:tabLst>
                <a:tab pos="457200" algn="l"/>
                <a:tab pos="914400" algn="l"/>
                <a:tab pos="1371600" algn="l"/>
                <a:tab pos="1828800" algn="l"/>
                <a:tab pos="2286000" algn="l"/>
              </a:tabLst>
              <a:defRPr>
                <a:solidFill>
                  <a:srgbClr val="000000"/>
                </a:solidFill>
                <a:latin typeface="Arial" panose="020B0604020202020204" pitchFamily="34" charset="0"/>
                <a:ea typeface="Source Han Sans CN Normal" charset="0"/>
                <a:cs typeface="Source Han Sans CN Normal" charset="0"/>
              </a:defRPr>
            </a:lvl4pPr>
            <a:lvl5pPr>
              <a:tabLst>
                <a:tab pos="457200" algn="l"/>
                <a:tab pos="914400" algn="l"/>
                <a:tab pos="1371600" algn="l"/>
                <a:tab pos="1828800" algn="l"/>
                <a:tab pos="2286000" algn="l"/>
              </a:tabLst>
              <a:defRPr>
                <a:solidFill>
                  <a:srgbClr val="000000"/>
                </a:solidFill>
                <a:latin typeface="Arial" panose="020B0604020202020204" pitchFamily="34" charset="0"/>
                <a:ea typeface="Source Han Sans CN Normal" charset="0"/>
                <a:cs typeface="Source Han Sans CN Normal"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rgbClr val="000000"/>
                </a:solidFill>
                <a:latin typeface="Arial" panose="020B0604020202020204" pitchFamily="34" charset="0"/>
                <a:ea typeface="Source Han Sans CN Normal" charset="0"/>
                <a:cs typeface="Source Han Sans CN Normal"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rgbClr val="000000"/>
                </a:solidFill>
                <a:latin typeface="Arial" panose="020B0604020202020204" pitchFamily="34" charset="0"/>
                <a:ea typeface="Source Han Sans CN Normal" charset="0"/>
                <a:cs typeface="Source Han Sans CN Normal"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rgbClr val="000000"/>
                </a:solidFill>
                <a:latin typeface="Arial" panose="020B0604020202020204" pitchFamily="34" charset="0"/>
                <a:ea typeface="Source Han Sans CN Normal" charset="0"/>
                <a:cs typeface="Source Han Sans CN Normal"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rgbClr val="000000"/>
                </a:solidFill>
                <a:latin typeface="Arial" panose="020B0604020202020204" pitchFamily="34" charset="0"/>
                <a:ea typeface="Source Han Sans CN Normal" charset="0"/>
                <a:cs typeface="Source Han Sans CN Normal" charset="0"/>
              </a:defRPr>
            </a:lvl9pPr>
          </a:lstStyle>
          <a:p>
            <a:r>
              <a:rPr lang="ru-RU" altLang="en-US" b="1"/>
              <a:t>Objective function</a:t>
            </a:r>
          </a:p>
        </p:txBody>
      </p:sp>
      <p:pic>
        <p:nvPicPr>
          <p:cNvPr id="615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6720" y="1773001"/>
            <a:ext cx="3265920" cy="4046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5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4160" y="2343241"/>
            <a:ext cx="3265920" cy="32976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53" name="Text Box 9"/>
          <p:cNvSpPr txBox="1">
            <a:spLocks noChangeArrowheads="1"/>
          </p:cNvSpPr>
          <p:nvPr/>
        </p:nvSpPr>
        <p:spPr bwMode="auto">
          <a:xfrm>
            <a:off x="5590081" y="2343241"/>
            <a:ext cx="2691034" cy="3873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55220" rIns="81638" bIns="40819"/>
          <a:lstStyle>
            <a:lvl1pPr>
              <a:tabLst>
                <a:tab pos="457200" algn="l"/>
                <a:tab pos="914400" algn="l"/>
                <a:tab pos="1371600" algn="l"/>
                <a:tab pos="1828800" algn="l"/>
                <a:tab pos="2286000" algn="l"/>
              </a:tabLst>
              <a:defRPr>
                <a:solidFill>
                  <a:srgbClr val="000000"/>
                </a:solidFill>
                <a:latin typeface="Arial" panose="020B0604020202020204" pitchFamily="34" charset="0"/>
                <a:ea typeface="Source Han Sans CN Normal" charset="0"/>
                <a:cs typeface="Source Han Sans CN Normal" charset="0"/>
              </a:defRPr>
            </a:lvl1pPr>
            <a:lvl2pPr>
              <a:tabLst>
                <a:tab pos="457200" algn="l"/>
                <a:tab pos="914400" algn="l"/>
                <a:tab pos="1371600" algn="l"/>
                <a:tab pos="1828800" algn="l"/>
                <a:tab pos="2286000" algn="l"/>
              </a:tabLst>
              <a:defRPr>
                <a:solidFill>
                  <a:srgbClr val="000000"/>
                </a:solidFill>
                <a:latin typeface="Arial" panose="020B0604020202020204" pitchFamily="34" charset="0"/>
                <a:ea typeface="Source Han Sans CN Normal" charset="0"/>
                <a:cs typeface="Source Han Sans CN Normal" charset="0"/>
              </a:defRPr>
            </a:lvl2pPr>
            <a:lvl3pPr>
              <a:tabLst>
                <a:tab pos="457200" algn="l"/>
                <a:tab pos="914400" algn="l"/>
                <a:tab pos="1371600" algn="l"/>
                <a:tab pos="1828800" algn="l"/>
                <a:tab pos="2286000" algn="l"/>
              </a:tabLst>
              <a:defRPr>
                <a:solidFill>
                  <a:srgbClr val="000000"/>
                </a:solidFill>
                <a:latin typeface="Arial" panose="020B0604020202020204" pitchFamily="34" charset="0"/>
                <a:ea typeface="Source Han Sans CN Normal" charset="0"/>
                <a:cs typeface="Source Han Sans CN Normal" charset="0"/>
              </a:defRPr>
            </a:lvl3pPr>
            <a:lvl4pPr>
              <a:tabLst>
                <a:tab pos="457200" algn="l"/>
                <a:tab pos="914400" algn="l"/>
                <a:tab pos="1371600" algn="l"/>
                <a:tab pos="1828800" algn="l"/>
                <a:tab pos="2286000" algn="l"/>
              </a:tabLst>
              <a:defRPr>
                <a:solidFill>
                  <a:srgbClr val="000000"/>
                </a:solidFill>
                <a:latin typeface="Arial" panose="020B0604020202020204" pitchFamily="34" charset="0"/>
                <a:ea typeface="Source Han Sans CN Normal" charset="0"/>
                <a:cs typeface="Source Han Sans CN Normal" charset="0"/>
              </a:defRPr>
            </a:lvl4pPr>
            <a:lvl5pPr>
              <a:tabLst>
                <a:tab pos="457200" algn="l"/>
                <a:tab pos="914400" algn="l"/>
                <a:tab pos="1371600" algn="l"/>
                <a:tab pos="1828800" algn="l"/>
                <a:tab pos="2286000" algn="l"/>
              </a:tabLst>
              <a:defRPr>
                <a:solidFill>
                  <a:srgbClr val="000000"/>
                </a:solidFill>
                <a:latin typeface="Arial" panose="020B0604020202020204" pitchFamily="34" charset="0"/>
                <a:ea typeface="Source Han Sans CN Normal" charset="0"/>
                <a:cs typeface="Source Han Sans CN Normal"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rgbClr val="000000"/>
                </a:solidFill>
                <a:latin typeface="Arial" panose="020B0604020202020204" pitchFamily="34" charset="0"/>
                <a:ea typeface="Source Han Sans CN Normal" charset="0"/>
                <a:cs typeface="Source Han Sans CN Normal"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rgbClr val="000000"/>
                </a:solidFill>
                <a:latin typeface="Arial" panose="020B0604020202020204" pitchFamily="34" charset="0"/>
                <a:ea typeface="Source Han Sans CN Normal" charset="0"/>
                <a:cs typeface="Source Han Sans CN Normal"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rgbClr val="000000"/>
                </a:solidFill>
                <a:latin typeface="Arial" panose="020B0604020202020204" pitchFamily="34" charset="0"/>
                <a:ea typeface="Source Han Sans CN Normal" charset="0"/>
                <a:cs typeface="Source Han Sans CN Normal"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rgbClr val="000000"/>
                </a:solidFill>
                <a:latin typeface="Arial" panose="020B0604020202020204" pitchFamily="34" charset="0"/>
                <a:ea typeface="Source Han Sans CN Normal" charset="0"/>
                <a:cs typeface="Source Han Sans CN Normal" charset="0"/>
              </a:defRPr>
            </a:lvl9pPr>
          </a:lstStyle>
          <a:p>
            <a:r>
              <a:rPr lang="ru-RU" altLang="en-US" dirty="0" err="1"/>
              <a:t>is</a:t>
            </a:r>
            <a:r>
              <a:rPr lang="ru-RU" altLang="en-US" dirty="0"/>
              <a:t> </a:t>
            </a:r>
            <a:r>
              <a:rPr lang="ru-RU" altLang="en-US" dirty="0" err="1"/>
              <a:t>the</a:t>
            </a:r>
            <a:r>
              <a:rPr lang="ru-RU" altLang="en-US" dirty="0"/>
              <a:t> </a:t>
            </a:r>
            <a:r>
              <a:rPr lang="ru-RU" altLang="en-US" dirty="0" err="1"/>
              <a:t>approximation</a:t>
            </a:r>
            <a:r>
              <a:rPr lang="ru-RU" altLang="en-US" dirty="0"/>
              <a:t> </a:t>
            </a:r>
            <a:r>
              <a:rPr lang="ru-RU" altLang="en-US" dirty="0" err="1"/>
              <a:t>of</a:t>
            </a:r>
            <a:r>
              <a:rPr lang="ru-RU" altLang="en-US" dirty="0"/>
              <a:t> T</a:t>
            </a:r>
          </a:p>
        </p:txBody>
      </p:sp>
      <p:sp>
        <p:nvSpPr>
          <p:cNvPr id="6154" name="Text Box 10"/>
          <p:cNvSpPr txBox="1">
            <a:spLocks noChangeArrowheads="1"/>
          </p:cNvSpPr>
          <p:nvPr/>
        </p:nvSpPr>
        <p:spPr bwMode="auto">
          <a:xfrm>
            <a:off x="1546561" y="2343241"/>
            <a:ext cx="727200" cy="3139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8" tIns="55220" rIns="81638" bIns="40819"/>
          <a:lstStyle>
            <a:lvl1pPr>
              <a:tabLst>
                <a:tab pos="457200" algn="l"/>
              </a:tabLst>
              <a:defRPr>
                <a:solidFill>
                  <a:srgbClr val="000000"/>
                </a:solidFill>
                <a:latin typeface="Arial" panose="020B0604020202020204" pitchFamily="34" charset="0"/>
                <a:ea typeface="Source Han Sans CN Normal" charset="0"/>
                <a:cs typeface="Source Han Sans CN Normal" charset="0"/>
              </a:defRPr>
            </a:lvl1pPr>
            <a:lvl2pPr>
              <a:tabLst>
                <a:tab pos="457200" algn="l"/>
              </a:tabLst>
              <a:defRPr>
                <a:solidFill>
                  <a:srgbClr val="000000"/>
                </a:solidFill>
                <a:latin typeface="Arial" panose="020B0604020202020204" pitchFamily="34" charset="0"/>
                <a:ea typeface="Source Han Sans CN Normal" charset="0"/>
                <a:cs typeface="Source Han Sans CN Normal" charset="0"/>
              </a:defRPr>
            </a:lvl2pPr>
            <a:lvl3pPr>
              <a:tabLst>
                <a:tab pos="457200" algn="l"/>
              </a:tabLst>
              <a:defRPr>
                <a:solidFill>
                  <a:srgbClr val="000000"/>
                </a:solidFill>
                <a:latin typeface="Arial" panose="020B0604020202020204" pitchFamily="34" charset="0"/>
                <a:ea typeface="Source Han Sans CN Normal" charset="0"/>
                <a:cs typeface="Source Han Sans CN Normal" charset="0"/>
              </a:defRPr>
            </a:lvl3pPr>
            <a:lvl4pPr>
              <a:tabLst>
                <a:tab pos="457200" algn="l"/>
              </a:tabLst>
              <a:defRPr>
                <a:solidFill>
                  <a:srgbClr val="000000"/>
                </a:solidFill>
                <a:latin typeface="Arial" panose="020B0604020202020204" pitchFamily="34" charset="0"/>
                <a:ea typeface="Source Han Sans CN Normal" charset="0"/>
                <a:cs typeface="Source Han Sans CN Normal" charset="0"/>
              </a:defRPr>
            </a:lvl4pPr>
            <a:lvl5pPr>
              <a:tabLst>
                <a:tab pos="457200" algn="l"/>
              </a:tabLst>
              <a:defRPr>
                <a:solidFill>
                  <a:srgbClr val="000000"/>
                </a:solidFill>
                <a:latin typeface="Arial" panose="020B0604020202020204" pitchFamily="34" charset="0"/>
                <a:ea typeface="Source Han Sans CN Normal" charset="0"/>
                <a:cs typeface="Source Han Sans CN Normal"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Lst>
              <a:defRPr>
                <a:solidFill>
                  <a:srgbClr val="000000"/>
                </a:solidFill>
                <a:latin typeface="Arial" panose="020B0604020202020204" pitchFamily="34" charset="0"/>
                <a:ea typeface="Source Han Sans CN Normal" charset="0"/>
                <a:cs typeface="Source Han Sans CN Normal"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Lst>
              <a:defRPr>
                <a:solidFill>
                  <a:srgbClr val="000000"/>
                </a:solidFill>
                <a:latin typeface="Arial" panose="020B0604020202020204" pitchFamily="34" charset="0"/>
                <a:ea typeface="Source Han Sans CN Normal" charset="0"/>
                <a:cs typeface="Source Han Sans CN Normal"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Lst>
              <a:defRPr>
                <a:solidFill>
                  <a:srgbClr val="000000"/>
                </a:solidFill>
                <a:latin typeface="Arial" panose="020B0604020202020204" pitchFamily="34" charset="0"/>
                <a:ea typeface="Source Han Sans CN Normal" charset="0"/>
                <a:cs typeface="Source Han Sans CN Normal"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Lst>
              <a:defRPr>
                <a:solidFill>
                  <a:srgbClr val="000000"/>
                </a:solidFill>
                <a:latin typeface="Arial" panose="020B0604020202020204" pitchFamily="34" charset="0"/>
                <a:ea typeface="Source Han Sans CN Normal" charset="0"/>
                <a:cs typeface="Source Han Sans CN Normal" charset="0"/>
              </a:defRPr>
            </a:lvl9pPr>
          </a:lstStyle>
          <a:p>
            <a:r>
              <a:rPr lang="ru-RU" altLang="en-US"/>
              <a:t>where</a:t>
            </a:r>
          </a:p>
        </p:txBody>
      </p:sp>
      <p:sp>
        <p:nvSpPr>
          <p:cNvPr id="6155" name="Rectangle 11"/>
          <p:cNvSpPr>
            <a:spLocks noChangeArrowheads="1"/>
          </p:cNvSpPr>
          <p:nvPr/>
        </p:nvSpPr>
        <p:spPr bwMode="auto">
          <a:xfrm>
            <a:off x="4891681" y="3089161"/>
            <a:ext cx="2571840" cy="663840"/>
          </a:xfrm>
          <a:prstGeom prst="rect">
            <a:avLst/>
          </a:prstGeom>
          <a:noFill/>
          <a:ln w="183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802" tIns="63384" rIns="89802" bIns="48983"/>
          <a:lstStyle>
            <a:lvl1pPr>
              <a:tabLst>
                <a:tab pos="457200" algn="l"/>
                <a:tab pos="914400" algn="l"/>
                <a:tab pos="1371600" algn="l"/>
                <a:tab pos="1828800" algn="l"/>
                <a:tab pos="2286000" algn="l"/>
                <a:tab pos="2743200" algn="l"/>
              </a:tabLst>
              <a:defRPr>
                <a:solidFill>
                  <a:srgbClr val="000000"/>
                </a:solidFill>
                <a:latin typeface="Arial" panose="020B0604020202020204" pitchFamily="34" charset="0"/>
                <a:ea typeface="Source Han Sans CN Normal" charset="0"/>
                <a:cs typeface="Source Han Sans CN Normal" charset="0"/>
              </a:defRPr>
            </a:lvl1pPr>
            <a:lvl2pPr>
              <a:tabLst>
                <a:tab pos="457200" algn="l"/>
                <a:tab pos="914400" algn="l"/>
                <a:tab pos="1371600" algn="l"/>
                <a:tab pos="1828800" algn="l"/>
                <a:tab pos="2286000" algn="l"/>
                <a:tab pos="2743200" algn="l"/>
              </a:tabLst>
              <a:defRPr>
                <a:solidFill>
                  <a:srgbClr val="000000"/>
                </a:solidFill>
                <a:latin typeface="Arial" panose="020B0604020202020204" pitchFamily="34" charset="0"/>
                <a:ea typeface="Source Han Sans CN Normal" charset="0"/>
                <a:cs typeface="Source Han Sans CN Normal" charset="0"/>
              </a:defRPr>
            </a:lvl2pPr>
            <a:lvl3pPr>
              <a:tabLst>
                <a:tab pos="457200" algn="l"/>
                <a:tab pos="914400" algn="l"/>
                <a:tab pos="1371600" algn="l"/>
                <a:tab pos="1828800" algn="l"/>
                <a:tab pos="2286000" algn="l"/>
                <a:tab pos="2743200" algn="l"/>
              </a:tabLst>
              <a:defRPr>
                <a:solidFill>
                  <a:srgbClr val="000000"/>
                </a:solidFill>
                <a:latin typeface="Arial" panose="020B0604020202020204" pitchFamily="34" charset="0"/>
                <a:ea typeface="Source Han Sans CN Normal" charset="0"/>
                <a:cs typeface="Source Han Sans CN Normal" charset="0"/>
              </a:defRPr>
            </a:lvl3pPr>
            <a:lvl4pPr>
              <a:tabLst>
                <a:tab pos="457200" algn="l"/>
                <a:tab pos="914400" algn="l"/>
                <a:tab pos="1371600" algn="l"/>
                <a:tab pos="1828800" algn="l"/>
                <a:tab pos="2286000" algn="l"/>
                <a:tab pos="2743200" algn="l"/>
              </a:tabLst>
              <a:defRPr>
                <a:solidFill>
                  <a:srgbClr val="000000"/>
                </a:solidFill>
                <a:latin typeface="Arial" panose="020B0604020202020204" pitchFamily="34" charset="0"/>
                <a:ea typeface="Source Han Sans CN Normal" charset="0"/>
                <a:cs typeface="Source Han Sans CN Normal" charset="0"/>
              </a:defRPr>
            </a:lvl4pPr>
            <a:lvl5pPr>
              <a:tabLst>
                <a:tab pos="457200" algn="l"/>
                <a:tab pos="914400" algn="l"/>
                <a:tab pos="1371600" algn="l"/>
                <a:tab pos="1828800" algn="l"/>
                <a:tab pos="2286000" algn="l"/>
                <a:tab pos="2743200" algn="l"/>
              </a:tabLst>
              <a:defRPr>
                <a:solidFill>
                  <a:srgbClr val="000000"/>
                </a:solidFill>
                <a:latin typeface="Arial" panose="020B0604020202020204" pitchFamily="34" charset="0"/>
                <a:ea typeface="Source Han Sans CN Normal" charset="0"/>
                <a:cs typeface="Source Han Sans CN Normal"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ea typeface="Source Han Sans CN Normal" charset="0"/>
                <a:cs typeface="Source Han Sans CN Normal"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ea typeface="Source Han Sans CN Normal" charset="0"/>
                <a:cs typeface="Source Han Sans CN Normal"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ea typeface="Source Han Sans CN Normal" charset="0"/>
                <a:cs typeface="Source Han Sans CN Normal"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ea typeface="Source Han Sans CN Normal" charset="0"/>
                <a:cs typeface="Source Han Sans CN Normal" charset="0"/>
              </a:defRPr>
            </a:lvl9pPr>
          </a:lstStyle>
          <a:p>
            <a:pPr algn="ctr"/>
            <a:r>
              <a:rPr lang="ru-RU" altLang="en-US"/>
              <a:t>1. </a:t>
            </a:r>
            <a:r>
              <a:rPr lang="ru-RU" altLang="en-US" b="1"/>
              <a:t>Differential Evolution</a:t>
            </a:r>
          </a:p>
          <a:p>
            <a:pPr algn="ctr"/>
            <a:r>
              <a:rPr lang="ru-RU" altLang="en-US"/>
              <a:t>G</a:t>
            </a:r>
            <a:r>
              <a:rPr lang="ru-RU" altLang="en-US" baseline="-33000"/>
              <a:t>max</a:t>
            </a:r>
            <a:r>
              <a:rPr lang="ru-RU" altLang="en-US"/>
              <a:t> number of iterations</a:t>
            </a:r>
          </a:p>
        </p:txBody>
      </p:sp>
      <p:cxnSp>
        <p:nvCxnSpPr>
          <p:cNvPr id="6156" name="AutoShape 12"/>
          <p:cNvCxnSpPr>
            <a:cxnSpLocks noChangeShapeType="1"/>
            <a:stCxn id="6155" idx="2"/>
            <a:endCxn id="6146" idx="0"/>
          </p:cNvCxnSpPr>
          <p:nvPr/>
        </p:nvCxnSpPr>
        <p:spPr bwMode="auto">
          <a:xfrm rot="5400000">
            <a:off x="3832561" y="2155321"/>
            <a:ext cx="747360" cy="3942720"/>
          </a:xfrm>
          <a:prstGeom prst="bentConnector3">
            <a:avLst>
              <a:gd name="adj1" fmla="val 50000"/>
            </a:avLst>
          </a:prstGeom>
          <a:noFill/>
          <a:ln w="9525"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157" name="AutoShape 13"/>
          <p:cNvCxnSpPr>
            <a:cxnSpLocks noChangeShapeType="1"/>
            <a:endCxn id="6155" idx="1"/>
          </p:cNvCxnSpPr>
          <p:nvPr/>
        </p:nvCxnSpPr>
        <p:spPr bwMode="auto">
          <a:xfrm flipV="1">
            <a:off x="3813121" y="3421801"/>
            <a:ext cx="1078560" cy="12960"/>
          </a:xfrm>
          <a:prstGeom prst="straightConnector1">
            <a:avLst/>
          </a:prstGeom>
          <a:noFill/>
          <a:ln w="9525"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6158" name="AutoShape 14"/>
          <p:cNvSpPr>
            <a:spLocks noChangeArrowheads="1"/>
          </p:cNvSpPr>
          <p:nvPr/>
        </p:nvSpPr>
        <p:spPr bwMode="auto">
          <a:xfrm>
            <a:off x="682561" y="5465161"/>
            <a:ext cx="7698240" cy="580320"/>
          </a:xfrm>
          <a:custGeom>
            <a:avLst/>
            <a:gdLst>
              <a:gd name="G0" fmla="*/ 23576 1 2"/>
              <a:gd name="G1" fmla="*/ 1776 1 2"/>
              <a:gd name="G2" fmla="+- 1776 0 0"/>
              <a:gd name="G3" fmla="+- 23576 0 0"/>
            </a:gdLst>
            <a:ahLst/>
            <a:cxnLst>
              <a:cxn ang="0">
                <a:pos x="r" y="vc"/>
              </a:cxn>
              <a:cxn ang="5400000">
                <a:pos x="hc" y="b"/>
              </a:cxn>
              <a:cxn ang="10800000">
                <a:pos x="l" y="vc"/>
              </a:cxn>
              <a:cxn ang="16200000">
                <a:pos x="hc" y="t"/>
              </a:cxn>
            </a:cxnLst>
            <a:rect l="0" t="0" r="0" b="0"/>
            <a:pathLst>
              <a:path>
                <a:moveTo>
                  <a:pt x="0" y="0"/>
                </a:moveTo>
                <a:lnTo>
                  <a:pt x="23576" y="0"/>
                </a:lnTo>
                <a:lnTo>
                  <a:pt x="23576" y="1776"/>
                </a:lnTo>
                <a:lnTo>
                  <a:pt x="0" y="1776"/>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8" tIns="40819" rIns="81638" bIns="40819">
            <a:spAutoFit/>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panose="020B0604020202020204" pitchFamily="34" charset="0"/>
                <a:ea typeface="Source Han Sans CN Normal" charset="0"/>
                <a:cs typeface="Source Han Sans CN Normal" charset="0"/>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panose="020B0604020202020204" pitchFamily="34" charset="0"/>
                <a:ea typeface="Source Han Sans CN Normal" charset="0"/>
                <a:cs typeface="Source Han Sans CN Normal"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panose="020B0604020202020204" pitchFamily="34" charset="0"/>
                <a:ea typeface="Source Han Sans CN Normal" charset="0"/>
                <a:cs typeface="Source Han Sans CN Normal"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panose="020B0604020202020204" pitchFamily="34" charset="0"/>
                <a:ea typeface="Source Han Sans CN Normal" charset="0"/>
                <a:cs typeface="Source Han Sans CN Normal"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panose="020B0604020202020204" pitchFamily="34" charset="0"/>
                <a:ea typeface="Source Han Sans CN Normal" charset="0"/>
                <a:cs typeface="Source Han Sans CN Normal"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panose="020B0604020202020204" pitchFamily="34" charset="0"/>
                <a:ea typeface="Source Han Sans CN Normal" charset="0"/>
                <a:cs typeface="Source Han Sans CN Normal"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panose="020B0604020202020204" pitchFamily="34" charset="0"/>
                <a:ea typeface="Source Han Sans CN Normal" charset="0"/>
                <a:cs typeface="Source Han Sans CN Normal"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panose="020B0604020202020204" pitchFamily="34" charset="0"/>
                <a:ea typeface="Source Han Sans CN Normal" charset="0"/>
                <a:cs typeface="Source Han Sans CN Normal"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panose="020B0604020202020204" pitchFamily="34" charset="0"/>
                <a:ea typeface="Source Han Sans CN Normal" charset="0"/>
                <a:cs typeface="Source Han Sans CN Normal" charset="0"/>
              </a:defRPr>
            </a:lvl9pPr>
          </a:lstStyle>
          <a:p>
            <a:pPr>
              <a:lnSpc>
                <a:spcPct val="100000"/>
              </a:lnSpc>
            </a:pPr>
            <a:r>
              <a:rPr lang="ru-RU" altLang="en-US" b="1">
                <a:ea typeface="MS PGothic" panose="020B0600070205080204" pitchFamily="34" charset="-128"/>
              </a:rPr>
              <a:t>DE</a:t>
            </a:r>
            <a:r>
              <a:rPr lang="ru-RU" altLang="en-US">
                <a:ea typeface="MS PGothic" panose="020B0600070205080204" pitchFamily="34" charset="-128"/>
              </a:rPr>
              <a:t>: optimization method used for multidimensional real valued functions. Good for</a:t>
            </a:r>
          </a:p>
          <a:p>
            <a:pPr>
              <a:lnSpc>
                <a:spcPct val="100000"/>
              </a:lnSpc>
            </a:pPr>
            <a:r>
              <a:rPr lang="ru-RU" altLang="en-US">
                <a:ea typeface="MS PGothic" panose="020B0600070205080204" pitchFamily="34" charset="-128"/>
              </a:rPr>
              <a:t>Treatment of noisy problems (Storn and Price, 1997)</a:t>
            </a:r>
          </a:p>
        </p:txBody>
      </p:sp>
      <p:sp>
        <p:nvSpPr>
          <p:cNvPr id="6159" name="Text Box 15"/>
          <p:cNvSpPr txBox="1">
            <a:spLocks noChangeArrowheads="1"/>
          </p:cNvSpPr>
          <p:nvPr/>
        </p:nvSpPr>
        <p:spPr bwMode="auto">
          <a:xfrm>
            <a:off x="745921" y="3395881"/>
            <a:ext cx="1078560" cy="3830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55220" rIns="81638" bIns="40819"/>
          <a:lstStyle>
            <a:lvl1pPr>
              <a:tabLst>
                <a:tab pos="457200" algn="l"/>
                <a:tab pos="914400" algn="l"/>
              </a:tabLst>
              <a:defRPr>
                <a:solidFill>
                  <a:srgbClr val="000000"/>
                </a:solidFill>
                <a:latin typeface="Arial" panose="020B0604020202020204" pitchFamily="34" charset="0"/>
                <a:ea typeface="Source Han Sans CN Normal" charset="0"/>
                <a:cs typeface="Source Han Sans CN Normal" charset="0"/>
              </a:defRPr>
            </a:lvl1pPr>
            <a:lvl2pPr>
              <a:tabLst>
                <a:tab pos="457200" algn="l"/>
                <a:tab pos="914400" algn="l"/>
              </a:tabLst>
              <a:defRPr>
                <a:solidFill>
                  <a:srgbClr val="000000"/>
                </a:solidFill>
                <a:latin typeface="Arial" panose="020B0604020202020204" pitchFamily="34" charset="0"/>
                <a:ea typeface="Source Han Sans CN Normal" charset="0"/>
                <a:cs typeface="Source Han Sans CN Normal" charset="0"/>
              </a:defRPr>
            </a:lvl2pPr>
            <a:lvl3pPr>
              <a:tabLst>
                <a:tab pos="457200" algn="l"/>
                <a:tab pos="914400" algn="l"/>
              </a:tabLst>
              <a:defRPr>
                <a:solidFill>
                  <a:srgbClr val="000000"/>
                </a:solidFill>
                <a:latin typeface="Arial" panose="020B0604020202020204" pitchFamily="34" charset="0"/>
                <a:ea typeface="Source Han Sans CN Normal" charset="0"/>
                <a:cs typeface="Source Han Sans CN Normal" charset="0"/>
              </a:defRPr>
            </a:lvl3pPr>
            <a:lvl4pPr>
              <a:tabLst>
                <a:tab pos="457200" algn="l"/>
                <a:tab pos="914400" algn="l"/>
              </a:tabLst>
              <a:defRPr>
                <a:solidFill>
                  <a:srgbClr val="000000"/>
                </a:solidFill>
                <a:latin typeface="Arial" panose="020B0604020202020204" pitchFamily="34" charset="0"/>
                <a:ea typeface="Source Han Sans CN Normal" charset="0"/>
                <a:cs typeface="Source Han Sans CN Normal" charset="0"/>
              </a:defRPr>
            </a:lvl4pPr>
            <a:lvl5pPr>
              <a:tabLst>
                <a:tab pos="457200" algn="l"/>
                <a:tab pos="914400" algn="l"/>
              </a:tabLst>
              <a:defRPr>
                <a:solidFill>
                  <a:srgbClr val="000000"/>
                </a:solidFill>
                <a:latin typeface="Arial" panose="020B0604020202020204" pitchFamily="34" charset="0"/>
                <a:ea typeface="Source Han Sans CN Normal" charset="0"/>
                <a:cs typeface="Source Han Sans CN Normal"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Lst>
              <a:defRPr>
                <a:solidFill>
                  <a:srgbClr val="000000"/>
                </a:solidFill>
                <a:latin typeface="Arial" panose="020B0604020202020204" pitchFamily="34" charset="0"/>
                <a:ea typeface="Source Han Sans CN Normal" charset="0"/>
                <a:cs typeface="Source Han Sans CN Normal"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Lst>
              <a:defRPr>
                <a:solidFill>
                  <a:srgbClr val="000000"/>
                </a:solidFill>
                <a:latin typeface="Arial" panose="020B0604020202020204" pitchFamily="34" charset="0"/>
                <a:ea typeface="Source Han Sans CN Normal" charset="0"/>
                <a:cs typeface="Source Han Sans CN Normal"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Lst>
              <a:defRPr>
                <a:solidFill>
                  <a:srgbClr val="000000"/>
                </a:solidFill>
                <a:latin typeface="Arial" panose="020B0604020202020204" pitchFamily="34" charset="0"/>
                <a:ea typeface="Source Han Sans CN Normal" charset="0"/>
                <a:cs typeface="Source Han Sans CN Normal"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Lst>
              <a:defRPr>
                <a:solidFill>
                  <a:srgbClr val="000000"/>
                </a:solidFill>
                <a:latin typeface="Arial" panose="020B0604020202020204" pitchFamily="34" charset="0"/>
                <a:ea typeface="Source Han Sans CN Normal" charset="0"/>
                <a:cs typeface="Source Han Sans CN Normal" charset="0"/>
              </a:defRPr>
            </a:lvl9pPr>
          </a:lstStyle>
          <a:p>
            <a:r>
              <a:rPr lang="ru-RU" altLang="en-US"/>
              <a:t>S</a:t>
            </a:r>
            <a:r>
              <a:rPr lang="ru-RU" altLang="en-US" baseline="-33000"/>
              <a:t>2</a:t>
            </a:r>
            <a:r>
              <a:rPr lang="ru-RU" altLang="en-US"/>
              <a:t>,...,S</a:t>
            </a:r>
            <a:r>
              <a:rPr lang="ru-RU" altLang="en-US" baseline="-33000"/>
              <a:t>M</a:t>
            </a:r>
          </a:p>
        </p:txBody>
      </p:sp>
    </p:spTree>
    <p:extLst>
      <p:ext uri="{BB962C8B-B14F-4D97-AF65-F5344CB8AC3E}">
        <p14:creationId xmlns:p14="http://schemas.microsoft.com/office/powerpoint/2010/main" val="384938571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6709893" y="335879"/>
            <a:ext cx="1976907" cy="1030288"/>
          </a:xfrm>
          <a:ln/>
        </p:spPr>
        <p:txBody>
          <a:bodyPr vert="horz" wrap="square" lIns="0" tIns="26401" rIns="0" bIns="0" numCol="1" anchor="ctr" anchorCtr="0" compatLnSpc="1">
            <a:prstTxWarp prst="textNoShape">
              <a:avLst/>
            </a:prstTxWarp>
          </a:bodyPr>
          <a:lstStyle/>
          <a:p>
            <a:pPr algn="r">
              <a:tabLst>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Lst>
            </a:pPr>
            <a:r>
              <a:rPr lang="en-US" altLang="en-US" dirty="0" smtClean="0"/>
              <a:t>Phase 2</a:t>
            </a:r>
            <a:endParaRPr lang="en-US" altLang="en-US" dirty="0"/>
          </a:p>
        </p:txBody>
      </p:sp>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457200" y="1091185"/>
                <a:ext cx="8229600" cy="2258615"/>
              </a:xfrm>
            </p:spPr>
            <p:txBody>
              <a:bodyPr/>
              <a:lstStyle/>
              <a:p>
                <a:pPr marL="0" indent="0">
                  <a:buNone/>
                </a:pPr>
                <a:r>
                  <a:rPr lang="en-US" dirty="0" smtClean="0"/>
                  <a:t>Generate  P-dimensional parameter vectors q</a:t>
                </a:r>
              </a:p>
              <a:p>
                <a:pPr marL="0" indent="0">
                  <a:buNone/>
                </a:pPr>
                <a:r>
                  <a:rPr lang="en-US" dirty="0" smtClean="0"/>
                  <a:t>Randomly select 3 of them and compute two vectors, v and z:</a:t>
                </a:r>
              </a:p>
              <a:p>
                <a:pPr marL="0" indent="0">
                  <a:buNone/>
                </a:pP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𝑉</m:t>
                        </m:r>
                      </m:e>
                    </m:acc>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1</m:t>
                            </m:r>
                          </m:sub>
                        </m:sSub>
                      </m:sub>
                    </m:sSub>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𝑞</m:t>
                        </m:r>
                      </m:e>
                      <m:sub>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b="0" i="1" smtClean="0">
                                <a:latin typeface="Cambria Math" panose="02040503050406030204" pitchFamily="18" charset="0"/>
                              </a:rPr>
                              <m:t>2</m:t>
                            </m:r>
                          </m:sub>
                        </m:sSub>
                      </m:sub>
                    </m:sSub>
                  </m:oMath>
                </a14:m>
                <a:r>
                  <a:rPr lang="en-US" dirty="0" smtClean="0"/>
                  <a:t>-</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b="0" i="1" smtClean="0">
                                <a:latin typeface="Cambria Math" panose="02040503050406030204" pitchFamily="18" charset="0"/>
                              </a:rPr>
                              <m:t>3</m:t>
                            </m:r>
                          </m:sub>
                        </m:sSub>
                      </m:sub>
                    </m:sSub>
                  </m:oMath>
                </a14:m>
                <a:r>
                  <a:rPr lang="en-US" dirty="0" smtClean="0"/>
                  <a:t>),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𝑍</m:t>
                        </m:r>
                      </m:e>
                    </m:acc>
                    <m:r>
                      <a:rPr lang="en-US" b="0" i="1" smtClean="0">
                        <a:latin typeface="Cambria Math" panose="02040503050406030204" pitchFamily="18" charset="0"/>
                      </a:rPr>
                      <m:t>=</m:t>
                    </m:r>
                    <m:f>
                      <m:fPr>
                        <m:ctrlPr>
                          <a:rPr lang="en-US" i="1" smtClean="0">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𝑞</m:t>
                            </m:r>
                          </m:e>
                          <m:sub>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1</m:t>
                                </m:r>
                              </m:sub>
                            </m:sSub>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𝑞</m:t>
                            </m:r>
                          </m:e>
                          <m:sub>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2</m:t>
                                </m:r>
                              </m:sub>
                            </m:sSub>
                          </m:sub>
                        </m:sSub>
                        <m:r>
                          <m:rPr>
                            <m:nor/>
                          </m:rPr>
                          <a:rPr lang="en-US" b="0" i="0"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𝑞</m:t>
                            </m:r>
                          </m:e>
                          <m:sub>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3</m:t>
                                </m:r>
                              </m:sub>
                            </m:sSub>
                          </m:sub>
                        </m:sSub>
                      </m:num>
                      <m:den>
                        <m:r>
                          <a:rPr lang="en-US" b="0" i="1" smtClean="0">
                            <a:latin typeface="Cambria Math" panose="02040503050406030204" pitchFamily="18" charset="0"/>
                          </a:rPr>
                          <m:t>3</m:t>
                        </m:r>
                      </m:den>
                    </m:f>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1</m:t>
                        </m:r>
                      </m:sub>
                    </m:sSub>
                    <m:d>
                      <m:dPr>
                        <m:ctrlPr>
                          <a:rPr lang="en-US" b="0"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𝑞</m:t>
                            </m:r>
                          </m:e>
                          <m:sub>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1</m:t>
                                </m:r>
                              </m:sub>
                            </m:sSub>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𝑞</m:t>
                            </m:r>
                          </m:e>
                          <m:sub>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2</m:t>
                                </m:r>
                              </m:sub>
                            </m:sSub>
                          </m:sub>
                        </m:sSub>
                      </m:e>
                    </m:d>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b="0" i="1" smtClean="0">
                            <a:latin typeface="Cambria Math" panose="02040503050406030204" pitchFamily="18" charset="0"/>
                          </a:rPr>
                          <m:t>2</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𝑞</m:t>
                            </m:r>
                          </m:e>
                          <m:sub>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1</m:t>
                                </m:r>
                              </m:sub>
                            </m:sSub>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𝑞</m:t>
                            </m:r>
                          </m:e>
                          <m:sub>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b="0" i="1" smtClean="0">
                                    <a:latin typeface="Cambria Math" panose="02040503050406030204" pitchFamily="18" charset="0"/>
                                  </a:rPr>
                                  <m:t>3</m:t>
                                </m:r>
                              </m:sub>
                            </m:sSub>
                          </m:sub>
                        </m:sSub>
                      </m:e>
                    </m:d>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b="0" i="1" smtClean="0">
                            <a:latin typeface="Cambria Math" panose="02040503050406030204" pitchFamily="18" charset="0"/>
                          </a:rPr>
                          <m:t>3</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𝑞</m:t>
                            </m:r>
                          </m:e>
                          <m:sub>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b="0" i="1" smtClean="0">
                                    <a:latin typeface="Cambria Math" panose="02040503050406030204" pitchFamily="18" charset="0"/>
                                  </a:rPr>
                                  <m:t>3</m:t>
                                </m:r>
                              </m:sub>
                            </m:sSub>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𝑞</m:t>
                            </m:r>
                          </m:e>
                          <m:sub>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2</m:t>
                                </m:r>
                              </m:sub>
                            </m:sSub>
                          </m:sub>
                        </m:sSub>
                      </m:e>
                    </m:d>
                  </m:oMath>
                </a14:m>
                <a:endParaRPr lang="en-US" dirty="0" smtClean="0"/>
              </a:p>
              <a:p>
                <a:pPr marL="0" indent="0">
                  <a:buNone/>
                </a:pPr>
                <a:r>
                  <a:rPr lang="en-US" dirty="0" smtClean="0"/>
                  <a:t>Then generate P random variables </a:t>
                </a:r>
                <a:r>
                  <a:rPr lang="en-US" dirty="0" err="1" smtClean="0"/>
                  <a:t>u</a:t>
                </a:r>
                <a:r>
                  <a:rPr lang="en-US" baseline="-25000" dirty="0" err="1" smtClean="0"/>
                  <a:t>j</a:t>
                </a:r>
                <a:r>
                  <a:rPr lang="en-US" dirty="0" err="1" smtClean="0"/>
                  <a:t>~U</a:t>
                </a:r>
                <a:r>
                  <a:rPr lang="en-US" dirty="0" smtClean="0"/>
                  <a:t>[0,1]</a:t>
                </a:r>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457200" y="1091185"/>
                <a:ext cx="8229600" cy="2258615"/>
              </a:xfrm>
              <a:blipFill rotWithShape="0">
                <a:blip r:embed="rId3"/>
                <a:stretch>
                  <a:fillRect l="-741" t="-1617"/>
                </a:stretch>
              </a:blipFill>
            </p:spPr>
            <p:txBody>
              <a:bodyPr/>
              <a:lstStyle/>
              <a:p>
                <a:r>
                  <a:rPr lang="en-US">
                    <a:noFill/>
                  </a:rPr>
                  <a:t> </a:t>
                </a:r>
              </a:p>
            </p:txBody>
          </p:sp>
        </mc:Fallback>
      </mc:AlternateContent>
      <p:sp>
        <p:nvSpPr>
          <p:cNvPr id="16" name="Date Placeholder 2"/>
          <p:cNvSpPr>
            <a:spLocks noGrp="1"/>
          </p:cNvSpPr>
          <p:nvPr>
            <p:ph type="dt" sz="half" idx="10"/>
          </p:nvPr>
        </p:nvSpPr>
        <p:spPr/>
        <p:txBody>
          <a:bodyPr/>
          <a:lstStyle/>
          <a:p>
            <a:fld id="{5EBD4B96-BB3E-4DCD-A82E-69255CA89C73}" type="datetime1">
              <a:rPr lang="ru-RU" altLang="en-US"/>
              <a:pPr/>
              <a:t>09.07.2015</a:t>
            </a:fld>
            <a:endParaRPr lang="ru-RU" altLang="en-US"/>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721" y="3349800"/>
            <a:ext cx="2820960" cy="266688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TextBox 2"/>
          <p:cNvSpPr txBox="1"/>
          <p:nvPr/>
        </p:nvSpPr>
        <p:spPr>
          <a:xfrm>
            <a:off x="3850783" y="3349800"/>
            <a:ext cx="3873753" cy="646331"/>
          </a:xfrm>
          <a:prstGeom prst="rect">
            <a:avLst/>
          </a:prstGeom>
          <a:noFill/>
        </p:spPr>
        <p:txBody>
          <a:bodyPr wrap="none" rtlCol="0">
            <a:spAutoFit/>
          </a:bodyPr>
          <a:lstStyle/>
          <a:p>
            <a:r>
              <a:rPr lang="en-US" dirty="0" smtClean="0"/>
              <a:t>Create a new array, w,  from v and z</a:t>
            </a:r>
          </a:p>
          <a:p>
            <a:r>
              <a:rPr lang="en-US" dirty="0" smtClean="0"/>
              <a:t>For each index j =1,…,P</a:t>
            </a:r>
            <a:endParaRPr lang="en-US" dirty="0"/>
          </a:p>
        </p:txBody>
      </p:sp>
      <mc:AlternateContent xmlns:mc="http://schemas.openxmlformats.org/markup-compatibility/2006" xmlns:a14="http://schemas.microsoft.com/office/drawing/2010/main">
        <mc:Choice Requires="a14">
          <p:sp>
            <p:nvSpPr>
              <p:cNvPr id="4" name="TextBox 3"/>
              <p:cNvSpPr txBox="1"/>
              <p:nvPr/>
            </p:nvSpPr>
            <p:spPr>
              <a:xfrm>
                <a:off x="4287328" y="4222630"/>
                <a:ext cx="1994841" cy="7194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𝑗</m:t>
                          </m:r>
                        </m:sub>
                      </m:sSub>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mcs>
                                <m:mc>
                                  <m:mcPr>
                                    <m:count m:val="1"/>
                                    <m:mcJc m:val="center"/>
                                  </m:mcPr>
                                </m:mc>
                              </m:mcs>
                              <m:ctrlPr>
                                <a:rPr lang="en-US" b="0" i="1" smtClean="0">
                                  <a:latin typeface="Cambria Math" panose="02040503050406030204" pitchFamily="18" charset="0"/>
                                </a:rPr>
                              </m:ctrlPr>
                            </m:mPr>
                            <m:m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𝑗</m:t>
                                    </m:r>
                                  </m:sub>
                                </m:sSub>
                                <m:r>
                                  <m:rPr>
                                    <m:brk m:alnAt="7"/>
                                  </m:rPr>
                                  <a:rPr lang="en-US" b="0" i="1" smtClean="0">
                                    <a:latin typeface="Cambria Math" panose="02040503050406030204" pitchFamily="18" charset="0"/>
                                  </a:rPr>
                                  <m:t>,</m:t>
                                </m:r>
                                <m:r>
                                  <a:rPr lang="en-US" b="0" i="1" smtClean="0">
                                    <a:latin typeface="Cambria Math" panose="02040503050406030204" pitchFamily="18" charset="0"/>
                                  </a:rPr>
                                  <m:t> </m:t>
                                </m:r>
                                <m:r>
                                  <a:rPr lang="en-US" b="0" i="1" smtClean="0">
                                    <a:latin typeface="Cambria Math" panose="02040503050406030204" pitchFamily="18" charset="0"/>
                                  </a:rPr>
                                  <m:t>𝑖𝑓</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𝑗</m:t>
                                    </m:r>
                                  </m:sub>
                                </m:sSub>
                                <m:r>
                                  <m:rPr>
                                    <m:brk m:alnAt="7"/>
                                  </m:rPr>
                                  <a:rPr lang="en-US" b="0" i="1" smtClean="0">
                                    <a:latin typeface="Cambria Math" panose="02040503050406030204" pitchFamily="18" charset="0"/>
                                  </a:rPr>
                                  <m:t>&lt;</m:t>
                                </m:r>
                                <m:r>
                                  <a:rPr lang="en-US" b="0" i="1" smtClean="0">
                                    <a:latin typeface="Cambria Math" panose="02040503050406030204" pitchFamily="18" charset="0"/>
                                  </a:rPr>
                                  <m:t>𝑝</m:t>
                                </m:r>
                              </m:e>
                            </m:mr>
                            <m:m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𝑗</m:t>
                                    </m:r>
                                  </m:sub>
                                </m:sSub>
                                <m:r>
                                  <a:rPr lang="en-US" b="0" i="1" smtClean="0">
                                    <a:latin typeface="Cambria Math" panose="02040503050406030204" pitchFamily="18" charset="0"/>
                                  </a:rPr>
                                  <m:t>, </m:t>
                                </m:r>
                                <m:r>
                                  <a:rPr lang="en-US" b="0" i="1" smtClean="0">
                                    <a:latin typeface="Cambria Math" panose="02040503050406030204" pitchFamily="18" charset="0"/>
                                  </a:rPr>
                                  <m:t>𝑜𝑡h𝑒𝑟𝑤𝑖𝑠𝑒</m:t>
                                </m:r>
                              </m:e>
                            </m:mr>
                          </m:m>
                        </m:e>
                      </m:d>
                    </m:oMath>
                  </m:oMathPara>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4287328" y="4222630"/>
                <a:ext cx="1994841" cy="719428"/>
              </a:xfrm>
              <a:prstGeom prst="rect">
                <a:avLst/>
              </a:prstGeom>
              <a:blipFill rotWithShape="0">
                <a:blip r:embed="rId5"/>
                <a:stretch>
                  <a:fillRect/>
                </a:stretch>
              </a:blipFill>
            </p:spPr>
            <p:txBody>
              <a:bodyPr/>
              <a:lstStyle/>
              <a:p>
                <a:r>
                  <a:rPr lang="en-US">
                    <a:noFill/>
                  </a:rPr>
                  <a:t> </a:t>
                </a:r>
              </a:p>
            </p:txBody>
          </p:sp>
        </mc:Fallback>
      </mc:AlternateContent>
      <p:sp>
        <p:nvSpPr>
          <p:cNvPr id="5" name="TextBox 4"/>
          <p:cNvSpPr txBox="1"/>
          <p:nvPr/>
        </p:nvSpPr>
        <p:spPr>
          <a:xfrm>
            <a:off x="3582527" y="5104184"/>
            <a:ext cx="4506396" cy="1200329"/>
          </a:xfrm>
          <a:prstGeom prst="rect">
            <a:avLst/>
          </a:prstGeom>
          <a:noFill/>
        </p:spPr>
        <p:txBody>
          <a:bodyPr wrap="square" rtlCol="0">
            <a:spAutoFit/>
          </a:bodyPr>
          <a:lstStyle/>
          <a:p>
            <a:r>
              <a:rPr lang="en-US" dirty="0" smtClean="0"/>
              <a:t>Then, convert real-valued vector w to the vector of integers by rounding</a:t>
            </a:r>
          </a:p>
          <a:p>
            <a:r>
              <a:rPr lang="en-US" dirty="0" smtClean="0"/>
              <a:t>Compute cost functions and  make a decision about accepting w</a:t>
            </a:r>
            <a:endParaRPr lang="en-US" dirty="0"/>
          </a:p>
        </p:txBody>
      </p:sp>
    </p:spTree>
    <p:extLst>
      <p:ext uri="{BB962C8B-B14F-4D97-AF65-F5344CB8AC3E}">
        <p14:creationId xmlns:p14="http://schemas.microsoft.com/office/powerpoint/2010/main" val="160175307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2"/>
          <p:cNvSpPr>
            <a:spLocks noGrp="1"/>
          </p:cNvSpPr>
          <p:nvPr>
            <p:ph type="dt" idx="10"/>
          </p:nvPr>
        </p:nvSpPr>
        <p:spPr/>
        <p:txBody>
          <a:bodyPr/>
          <a:lstStyle/>
          <a:p>
            <a:fld id="{5EBD4B96-BB3E-4DCD-A82E-69255CA89C73}" type="datetime1">
              <a:rPr lang="ru-RU" altLang="en-US"/>
              <a:pPr/>
              <a:t>09.07.2015</a:t>
            </a:fld>
            <a:endParaRPr lang="ru-RU" altLang="en-US"/>
          </a:p>
        </p:txBody>
      </p:sp>
      <p:sp>
        <p:nvSpPr>
          <p:cNvPr id="10241" name="Rectangle 1"/>
          <p:cNvSpPr>
            <a:spLocks noGrp="1" noChangeArrowheads="1"/>
          </p:cNvSpPr>
          <p:nvPr>
            <p:ph type="title"/>
          </p:nvPr>
        </p:nvSpPr>
        <p:spPr>
          <a:xfrm>
            <a:off x="4312801" y="341641"/>
            <a:ext cx="4402080" cy="675360"/>
          </a:xfrm>
          <a:ln/>
        </p:spPr>
        <p:txBody>
          <a:bodyPr vert="horz" wrap="square" lIns="0" tIns="26401" rIns="0" bIns="0" numCol="1" anchor="ctr" anchorCtr="0" compatLnSpc="1">
            <a:prstTxWarp prst="textNoShape">
              <a:avLst/>
            </a:prstTxWarp>
          </a:bodyPr>
          <a:lstStyle/>
          <a:p>
            <a:pPr>
              <a:tabLst>
                <a:tab pos="414726" algn="l"/>
                <a:tab pos="829452" algn="l"/>
                <a:tab pos="1244178" algn="l"/>
                <a:tab pos="1658904" algn="l"/>
                <a:tab pos="2073631" algn="l"/>
                <a:tab pos="2488357" algn="l"/>
                <a:tab pos="2903083" algn="l"/>
                <a:tab pos="3317809" algn="l"/>
                <a:tab pos="3732535" algn="l"/>
                <a:tab pos="4147261" algn="l"/>
              </a:tabLst>
            </a:pPr>
            <a:r>
              <a:rPr lang="en-US" altLang="en-US"/>
              <a:t>Phase 3. Averaging</a:t>
            </a:r>
          </a:p>
        </p:txBody>
      </p:sp>
      <p:sp>
        <p:nvSpPr>
          <p:cNvPr id="10242" name="Rectangle 2"/>
          <p:cNvSpPr>
            <a:spLocks noChangeArrowheads="1"/>
          </p:cNvSpPr>
          <p:nvPr/>
        </p:nvSpPr>
        <p:spPr bwMode="auto">
          <a:xfrm>
            <a:off x="600481" y="3113640"/>
            <a:ext cx="4376160" cy="357120"/>
          </a:xfrm>
          <a:prstGeom prst="rect">
            <a:avLst/>
          </a:prstGeom>
          <a:noFill/>
          <a:ln w="183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802" tIns="63384" rIns="89802" bIns="48983"/>
          <a:lstStyle>
            <a:lvl1pPr>
              <a:tabLst>
                <a:tab pos="457200" algn="l"/>
                <a:tab pos="914400" algn="l"/>
                <a:tab pos="1371600" algn="l"/>
                <a:tab pos="1828800" algn="l"/>
                <a:tab pos="2286000" algn="l"/>
                <a:tab pos="2743200" algn="l"/>
                <a:tab pos="3200400" algn="l"/>
                <a:tab pos="3657600" algn="l"/>
                <a:tab pos="4114800" algn="l"/>
                <a:tab pos="4572000" algn="l"/>
              </a:tabLst>
              <a:defRPr>
                <a:solidFill>
                  <a:srgbClr val="000000"/>
                </a:solidFill>
                <a:latin typeface="Arial" panose="020B0604020202020204" pitchFamily="34" charset="0"/>
                <a:ea typeface="Source Han Sans CN Normal" charset="0"/>
                <a:cs typeface="Source Han Sans CN Normal" charset="0"/>
              </a:defRPr>
            </a:lvl1pPr>
            <a:lvl2pPr>
              <a:tabLst>
                <a:tab pos="457200" algn="l"/>
                <a:tab pos="914400" algn="l"/>
                <a:tab pos="1371600" algn="l"/>
                <a:tab pos="1828800" algn="l"/>
                <a:tab pos="2286000" algn="l"/>
                <a:tab pos="2743200" algn="l"/>
                <a:tab pos="3200400" algn="l"/>
                <a:tab pos="3657600" algn="l"/>
                <a:tab pos="4114800" algn="l"/>
                <a:tab pos="4572000" algn="l"/>
              </a:tabLst>
              <a:defRPr>
                <a:solidFill>
                  <a:srgbClr val="000000"/>
                </a:solidFill>
                <a:latin typeface="Arial" panose="020B0604020202020204" pitchFamily="34" charset="0"/>
                <a:ea typeface="Source Han Sans CN Normal" charset="0"/>
                <a:cs typeface="Source Han Sans CN Normal" charset="0"/>
              </a:defRPr>
            </a:lvl2pPr>
            <a:lvl3pPr>
              <a:tabLst>
                <a:tab pos="457200" algn="l"/>
                <a:tab pos="914400" algn="l"/>
                <a:tab pos="1371600" algn="l"/>
                <a:tab pos="1828800" algn="l"/>
                <a:tab pos="2286000" algn="l"/>
                <a:tab pos="2743200" algn="l"/>
                <a:tab pos="3200400" algn="l"/>
                <a:tab pos="3657600" algn="l"/>
                <a:tab pos="4114800" algn="l"/>
                <a:tab pos="4572000" algn="l"/>
              </a:tabLst>
              <a:defRPr>
                <a:solidFill>
                  <a:srgbClr val="000000"/>
                </a:solidFill>
                <a:latin typeface="Arial" panose="020B0604020202020204" pitchFamily="34" charset="0"/>
                <a:ea typeface="Source Han Sans CN Normal" charset="0"/>
                <a:cs typeface="Source Han Sans CN Normal" charset="0"/>
              </a:defRPr>
            </a:lvl3pPr>
            <a:lvl4pPr>
              <a:tabLst>
                <a:tab pos="457200" algn="l"/>
                <a:tab pos="914400" algn="l"/>
                <a:tab pos="1371600" algn="l"/>
                <a:tab pos="1828800" algn="l"/>
                <a:tab pos="2286000" algn="l"/>
                <a:tab pos="2743200" algn="l"/>
                <a:tab pos="3200400" algn="l"/>
                <a:tab pos="3657600" algn="l"/>
                <a:tab pos="4114800" algn="l"/>
                <a:tab pos="4572000" algn="l"/>
              </a:tabLst>
              <a:defRPr>
                <a:solidFill>
                  <a:srgbClr val="000000"/>
                </a:solidFill>
                <a:latin typeface="Arial" panose="020B0604020202020204" pitchFamily="34" charset="0"/>
                <a:ea typeface="Source Han Sans CN Normal" charset="0"/>
                <a:cs typeface="Source Han Sans CN Normal" charset="0"/>
              </a:defRPr>
            </a:lvl4pPr>
            <a:lvl5pPr>
              <a:tabLst>
                <a:tab pos="457200" algn="l"/>
                <a:tab pos="914400" algn="l"/>
                <a:tab pos="1371600" algn="l"/>
                <a:tab pos="1828800" algn="l"/>
                <a:tab pos="2286000" algn="l"/>
                <a:tab pos="2743200" algn="l"/>
                <a:tab pos="3200400" algn="l"/>
                <a:tab pos="3657600" algn="l"/>
                <a:tab pos="4114800" algn="l"/>
                <a:tab pos="4572000" algn="l"/>
              </a:tabLst>
              <a:defRPr>
                <a:solidFill>
                  <a:srgbClr val="000000"/>
                </a:solidFill>
                <a:latin typeface="Arial" panose="020B0604020202020204" pitchFamily="34" charset="0"/>
                <a:ea typeface="Source Han Sans CN Normal" charset="0"/>
                <a:cs typeface="Source Han Sans CN Normal"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Lst>
              <a:defRPr>
                <a:solidFill>
                  <a:srgbClr val="000000"/>
                </a:solidFill>
                <a:latin typeface="Arial" panose="020B0604020202020204" pitchFamily="34" charset="0"/>
                <a:ea typeface="Source Han Sans CN Normal" charset="0"/>
                <a:cs typeface="Source Han Sans CN Normal"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Lst>
              <a:defRPr>
                <a:solidFill>
                  <a:srgbClr val="000000"/>
                </a:solidFill>
                <a:latin typeface="Arial" panose="020B0604020202020204" pitchFamily="34" charset="0"/>
                <a:ea typeface="Source Han Sans CN Normal" charset="0"/>
                <a:cs typeface="Source Han Sans CN Normal"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Lst>
              <a:defRPr>
                <a:solidFill>
                  <a:srgbClr val="000000"/>
                </a:solidFill>
                <a:latin typeface="Arial" panose="020B0604020202020204" pitchFamily="34" charset="0"/>
                <a:ea typeface="Source Han Sans CN Normal" charset="0"/>
                <a:cs typeface="Source Han Sans CN Normal"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Lst>
              <a:defRPr>
                <a:solidFill>
                  <a:srgbClr val="000000"/>
                </a:solidFill>
                <a:latin typeface="Arial" panose="020B0604020202020204" pitchFamily="34" charset="0"/>
                <a:ea typeface="Source Han Sans CN Normal" charset="0"/>
                <a:cs typeface="Source Han Sans CN Normal" charset="0"/>
              </a:defRPr>
            </a:lvl9pPr>
          </a:lstStyle>
          <a:p>
            <a:pPr algn="ctr"/>
            <a:r>
              <a:rPr lang="ru-RU" altLang="en-US"/>
              <a:t>S</a:t>
            </a:r>
            <a:r>
              <a:rPr lang="ru-RU" altLang="en-US" baseline="-33000"/>
              <a:t>1</a:t>
            </a:r>
            <a:r>
              <a:rPr lang="ru-RU" altLang="en-US"/>
              <a:t>:</a:t>
            </a:r>
            <a:r>
              <a:rPr lang="ru-RU" altLang="en-US" b="1"/>
              <a:t>(a</a:t>
            </a:r>
            <a:r>
              <a:rPr lang="ru-RU" altLang="en-US" b="1" baseline="-33000"/>
              <a:t>1</a:t>
            </a:r>
            <a:r>
              <a:rPr lang="ru-RU" altLang="en-US" b="1"/>
              <a:t>,r</a:t>
            </a:r>
            <a:r>
              <a:rPr lang="ru-RU" altLang="en-US" b="1" baseline="-33000"/>
              <a:t>1</a:t>
            </a:r>
            <a:r>
              <a:rPr lang="ru-RU" altLang="en-US" b="1"/>
              <a:t>)</a:t>
            </a:r>
            <a:r>
              <a:rPr lang="ru-RU" altLang="en-US" b="1" baseline="-33000"/>
              <a:t>1</a:t>
            </a:r>
            <a:r>
              <a:rPr lang="ru-RU" altLang="en-US"/>
              <a:t>,(a</a:t>
            </a:r>
            <a:r>
              <a:rPr lang="ru-RU" altLang="en-US" baseline="-33000"/>
              <a:t>2</a:t>
            </a:r>
            <a:r>
              <a:rPr lang="ru-RU" altLang="en-US"/>
              <a:t>,r</a:t>
            </a:r>
            <a:r>
              <a:rPr lang="ru-RU" altLang="en-US" baseline="-33000"/>
              <a:t>2</a:t>
            </a:r>
            <a:r>
              <a:rPr lang="ru-RU" altLang="en-US"/>
              <a:t>)</a:t>
            </a:r>
            <a:r>
              <a:rPr lang="ru-RU" altLang="en-US" baseline="-33000"/>
              <a:t>1</a:t>
            </a:r>
            <a:r>
              <a:rPr lang="ru-RU" altLang="en-US"/>
              <a:t>,..,</a:t>
            </a:r>
            <a:r>
              <a:rPr lang="ru-RU" altLang="en-US" b="1"/>
              <a:t>(a</a:t>
            </a:r>
            <a:r>
              <a:rPr lang="ru-RU" altLang="en-US" b="1" baseline="-33000"/>
              <a:t>p-1</a:t>
            </a:r>
            <a:r>
              <a:rPr lang="ru-RU" altLang="en-US" b="1"/>
              <a:t>,r</a:t>
            </a:r>
            <a:r>
              <a:rPr lang="ru-RU" altLang="en-US" b="1" baseline="-33000"/>
              <a:t>p-1</a:t>
            </a:r>
            <a:r>
              <a:rPr lang="ru-RU" altLang="en-US" b="1"/>
              <a:t>)</a:t>
            </a:r>
            <a:r>
              <a:rPr lang="ru-RU" altLang="en-US" b="1" baseline="-33000"/>
              <a:t>1</a:t>
            </a:r>
            <a:r>
              <a:rPr lang="ru-RU" altLang="en-US"/>
              <a:t>,(a</a:t>
            </a:r>
            <a:r>
              <a:rPr lang="ru-RU" altLang="en-US" baseline="-33000"/>
              <a:t>p</a:t>
            </a:r>
            <a:r>
              <a:rPr lang="ru-RU" altLang="en-US"/>
              <a:t>,r</a:t>
            </a:r>
            <a:r>
              <a:rPr lang="ru-RU" altLang="en-US" baseline="-33000"/>
              <a:t>p</a:t>
            </a:r>
            <a:r>
              <a:rPr lang="ru-RU" altLang="en-US"/>
              <a:t>)</a:t>
            </a:r>
            <a:r>
              <a:rPr lang="ru-RU" altLang="en-US" baseline="-33000"/>
              <a:t>1</a:t>
            </a:r>
          </a:p>
        </p:txBody>
      </p:sp>
      <p:sp>
        <p:nvSpPr>
          <p:cNvPr id="10243" name="Rectangle 3"/>
          <p:cNvSpPr>
            <a:spLocks noChangeArrowheads="1"/>
          </p:cNvSpPr>
          <p:nvPr/>
        </p:nvSpPr>
        <p:spPr bwMode="auto">
          <a:xfrm>
            <a:off x="600481" y="3538441"/>
            <a:ext cx="4376160" cy="357120"/>
          </a:xfrm>
          <a:prstGeom prst="rect">
            <a:avLst/>
          </a:prstGeom>
          <a:noFill/>
          <a:ln w="183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802" tIns="63384" rIns="89802" bIns="48983"/>
          <a:lstStyle>
            <a:lvl1pPr>
              <a:tabLst>
                <a:tab pos="457200" algn="l"/>
                <a:tab pos="914400" algn="l"/>
                <a:tab pos="1371600" algn="l"/>
                <a:tab pos="1828800" algn="l"/>
                <a:tab pos="2286000" algn="l"/>
                <a:tab pos="2743200" algn="l"/>
                <a:tab pos="3200400" algn="l"/>
                <a:tab pos="3657600" algn="l"/>
                <a:tab pos="4114800" algn="l"/>
                <a:tab pos="4572000" algn="l"/>
              </a:tabLst>
              <a:defRPr>
                <a:solidFill>
                  <a:srgbClr val="000000"/>
                </a:solidFill>
                <a:latin typeface="Arial" panose="020B0604020202020204" pitchFamily="34" charset="0"/>
                <a:ea typeface="Source Han Sans CN Normal" charset="0"/>
                <a:cs typeface="Source Han Sans CN Normal" charset="0"/>
              </a:defRPr>
            </a:lvl1pPr>
            <a:lvl2pPr>
              <a:tabLst>
                <a:tab pos="457200" algn="l"/>
                <a:tab pos="914400" algn="l"/>
                <a:tab pos="1371600" algn="l"/>
                <a:tab pos="1828800" algn="l"/>
                <a:tab pos="2286000" algn="l"/>
                <a:tab pos="2743200" algn="l"/>
                <a:tab pos="3200400" algn="l"/>
                <a:tab pos="3657600" algn="l"/>
                <a:tab pos="4114800" algn="l"/>
                <a:tab pos="4572000" algn="l"/>
              </a:tabLst>
              <a:defRPr>
                <a:solidFill>
                  <a:srgbClr val="000000"/>
                </a:solidFill>
                <a:latin typeface="Arial" panose="020B0604020202020204" pitchFamily="34" charset="0"/>
                <a:ea typeface="Source Han Sans CN Normal" charset="0"/>
                <a:cs typeface="Source Han Sans CN Normal" charset="0"/>
              </a:defRPr>
            </a:lvl2pPr>
            <a:lvl3pPr>
              <a:tabLst>
                <a:tab pos="457200" algn="l"/>
                <a:tab pos="914400" algn="l"/>
                <a:tab pos="1371600" algn="l"/>
                <a:tab pos="1828800" algn="l"/>
                <a:tab pos="2286000" algn="l"/>
                <a:tab pos="2743200" algn="l"/>
                <a:tab pos="3200400" algn="l"/>
                <a:tab pos="3657600" algn="l"/>
                <a:tab pos="4114800" algn="l"/>
                <a:tab pos="4572000" algn="l"/>
              </a:tabLst>
              <a:defRPr>
                <a:solidFill>
                  <a:srgbClr val="000000"/>
                </a:solidFill>
                <a:latin typeface="Arial" panose="020B0604020202020204" pitchFamily="34" charset="0"/>
                <a:ea typeface="Source Han Sans CN Normal" charset="0"/>
                <a:cs typeface="Source Han Sans CN Normal" charset="0"/>
              </a:defRPr>
            </a:lvl3pPr>
            <a:lvl4pPr>
              <a:tabLst>
                <a:tab pos="457200" algn="l"/>
                <a:tab pos="914400" algn="l"/>
                <a:tab pos="1371600" algn="l"/>
                <a:tab pos="1828800" algn="l"/>
                <a:tab pos="2286000" algn="l"/>
                <a:tab pos="2743200" algn="l"/>
                <a:tab pos="3200400" algn="l"/>
                <a:tab pos="3657600" algn="l"/>
                <a:tab pos="4114800" algn="l"/>
                <a:tab pos="4572000" algn="l"/>
              </a:tabLst>
              <a:defRPr>
                <a:solidFill>
                  <a:srgbClr val="000000"/>
                </a:solidFill>
                <a:latin typeface="Arial" panose="020B0604020202020204" pitchFamily="34" charset="0"/>
                <a:ea typeface="Source Han Sans CN Normal" charset="0"/>
                <a:cs typeface="Source Han Sans CN Normal" charset="0"/>
              </a:defRPr>
            </a:lvl4pPr>
            <a:lvl5pPr>
              <a:tabLst>
                <a:tab pos="457200" algn="l"/>
                <a:tab pos="914400" algn="l"/>
                <a:tab pos="1371600" algn="l"/>
                <a:tab pos="1828800" algn="l"/>
                <a:tab pos="2286000" algn="l"/>
                <a:tab pos="2743200" algn="l"/>
                <a:tab pos="3200400" algn="l"/>
                <a:tab pos="3657600" algn="l"/>
                <a:tab pos="4114800" algn="l"/>
                <a:tab pos="4572000" algn="l"/>
              </a:tabLst>
              <a:defRPr>
                <a:solidFill>
                  <a:srgbClr val="000000"/>
                </a:solidFill>
                <a:latin typeface="Arial" panose="020B0604020202020204" pitchFamily="34" charset="0"/>
                <a:ea typeface="Source Han Sans CN Normal" charset="0"/>
                <a:cs typeface="Source Han Sans CN Normal"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Lst>
              <a:defRPr>
                <a:solidFill>
                  <a:srgbClr val="000000"/>
                </a:solidFill>
                <a:latin typeface="Arial" panose="020B0604020202020204" pitchFamily="34" charset="0"/>
                <a:ea typeface="Source Han Sans CN Normal" charset="0"/>
                <a:cs typeface="Source Han Sans CN Normal"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Lst>
              <a:defRPr>
                <a:solidFill>
                  <a:srgbClr val="000000"/>
                </a:solidFill>
                <a:latin typeface="Arial" panose="020B0604020202020204" pitchFamily="34" charset="0"/>
                <a:ea typeface="Source Han Sans CN Normal" charset="0"/>
                <a:cs typeface="Source Han Sans CN Normal"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Lst>
              <a:defRPr>
                <a:solidFill>
                  <a:srgbClr val="000000"/>
                </a:solidFill>
                <a:latin typeface="Arial" panose="020B0604020202020204" pitchFamily="34" charset="0"/>
                <a:ea typeface="Source Han Sans CN Normal" charset="0"/>
                <a:cs typeface="Source Han Sans CN Normal"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Lst>
              <a:defRPr>
                <a:solidFill>
                  <a:srgbClr val="000000"/>
                </a:solidFill>
                <a:latin typeface="Arial" panose="020B0604020202020204" pitchFamily="34" charset="0"/>
                <a:ea typeface="Source Han Sans CN Normal" charset="0"/>
                <a:cs typeface="Source Han Sans CN Normal" charset="0"/>
              </a:defRPr>
            </a:lvl9pPr>
          </a:lstStyle>
          <a:p>
            <a:pPr algn="ctr"/>
            <a:r>
              <a:rPr lang="ru-RU" altLang="en-US"/>
              <a:t>S</a:t>
            </a:r>
            <a:r>
              <a:rPr lang="ru-RU" altLang="en-US" baseline="-33000"/>
              <a:t>2</a:t>
            </a:r>
            <a:r>
              <a:rPr lang="ru-RU" altLang="en-US"/>
              <a:t>:(a</a:t>
            </a:r>
            <a:r>
              <a:rPr lang="ru-RU" altLang="en-US" baseline="-33000"/>
              <a:t>1</a:t>
            </a:r>
            <a:r>
              <a:rPr lang="ru-RU" altLang="en-US"/>
              <a:t>,r</a:t>
            </a:r>
            <a:r>
              <a:rPr lang="ru-RU" altLang="en-US" baseline="-33000"/>
              <a:t>1</a:t>
            </a:r>
            <a:r>
              <a:rPr lang="ru-RU" altLang="en-US"/>
              <a:t>)</a:t>
            </a:r>
            <a:r>
              <a:rPr lang="ru-RU" altLang="en-US" baseline="-33000"/>
              <a:t>2</a:t>
            </a:r>
            <a:r>
              <a:rPr lang="ru-RU" altLang="en-US"/>
              <a:t>,</a:t>
            </a:r>
            <a:r>
              <a:rPr lang="ru-RU" altLang="en-US" b="1"/>
              <a:t>(a</a:t>
            </a:r>
            <a:r>
              <a:rPr lang="ru-RU" altLang="en-US" b="1" baseline="-33000"/>
              <a:t>2</a:t>
            </a:r>
            <a:r>
              <a:rPr lang="ru-RU" altLang="en-US" b="1"/>
              <a:t>,r</a:t>
            </a:r>
            <a:r>
              <a:rPr lang="ru-RU" altLang="en-US" b="1" baseline="-33000"/>
              <a:t>2</a:t>
            </a:r>
            <a:r>
              <a:rPr lang="ru-RU" altLang="en-US" b="1"/>
              <a:t>)</a:t>
            </a:r>
            <a:r>
              <a:rPr lang="ru-RU" altLang="en-US" b="1" baseline="-33000"/>
              <a:t>2</a:t>
            </a:r>
            <a:r>
              <a:rPr lang="ru-RU" altLang="en-US"/>
              <a:t>,..,(a</a:t>
            </a:r>
            <a:r>
              <a:rPr lang="ru-RU" altLang="en-US" baseline="-33000"/>
              <a:t>p-1</a:t>
            </a:r>
            <a:r>
              <a:rPr lang="ru-RU" altLang="en-US"/>
              <a:t>,r</a:t>
            </a:r>
            <a:r>
              <a:rPr lang="ru-RU" altLang="en-US" baseline="-33000"/>
              <a:t>p-1</a:t>
            </a:r>
            <a:r>
              <a:rPr lang="ru-RU" altLang="en-US"/>
              <a:t>)</a:t>
            </a:r>
            <a:r>
              <a:rPr lang="ru-RU" altLang="en-US" baseline="-33000"/>
              <a:t>2</a:t>
            </a:r>
            <a:r>
              <a:rPr lang="ru-RU" altLang="en-US"/>
              <a:t>,(a</a:t>
            </a:r>
            <a:r>
              <a:rPr lang="ru-RU" altLang="en-US" baseline="-33000"/>
              <a:t>p</a:t>
            </a:r>
            <a:r>
              <a:rPr lang="ru-RU" altLang="en-US"/>
              <a:t>,r</a:t>
            </a:r>
            <a:r>
              <a:rPr lang="ru-RU" altLang="en-US" baseline="-33000"/>
              <a:t>p</a:t>
            </a:r>
            <a:r>
              <a:rPr lang="ru-RU" altLang="en-US"/>
              <a:t>)</a:t>
            </a:r>
            <a:r>
              <a:rPr lang="ru-RU" altLang="en-US" baseline="-33000"/>
              <a:t>2</a:t>
            </a:r>
          </a:p>
        </p:txBody>
      </p:sp>
      <p:sp>
        <p:nvSpPr>
          <p:cNvPr id="10244" name="Rectangle 4"/>
          <p:cNvSpPr>
            <a:spLocks noChangeArrowheads="1"/>
          </p:cNvSpPr>
          <p:nvPr/>
        </p:nvSpPr>
        <p:spPr bwMode="auto">
          <a:xfrm>
            <a:off x="600481" y="4648680"/>
            <a:ext cx="4376160" cy="357120"/>
          </a:xfrm>
          <a:prstGeom prst="rect">
            <a:avLst/>
          </a:prstGeom>
          <a:noFill/>
          <a:ln w="183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802" tIns="63384" rIns="89802" bIns="48983"/>
          <a:lstStyle>
            <a:lvl1pPr>
              <a:tabLst>
                <a:tab pos="457200" algn="l"/>
                <a:tab pos="914400" algn="l"/>
                <a:tab pos="1371600" algn="l"/>
                <a:tab pos="1828800" algn="l"/>
                <a:tab pos="2286000" algn="l"/>
                <a:tab pos="2743200" algn="l"/>
                <a:tab pos="3200400" algn="l"/>
                <a:tab pos="3657600" algn="l"/>
                <a:tab pos="4114800" algn="l"/>
                <a:tab pos="4572000" algn="l"/>
              </a:tabLst>
              <a:defRPr>
                <a:solidFill>
                  <a:srgbClr val="000000"/>
                </a:solidFill>
                <a:latin typeface="Arial" panose="020B0604020202020204" pitchFamily="34" charset="0"/>
                <a:ea typeface="Source Han Sans CN Normal" charset="0"/>
                <a:cs typeface="Source Han Sans CN Normal" charset="0"/>
              </a:defRPr>
            </a:lvl1pPr>
            <a:lvl2pPr>
              <a:tabLst>
                <a:tab pos="457200" algn="l"/>
                <a:tab pos="914400" algn="l"/>
                <a:tab pos="1371600" algn="l"/>
                <a:tab pos="1828800" algn="l"/>
                <a:tab pos="2286000" algn="l"/>
                <a:tab pos="2743200" algn="l"/>
                <a:tab pos="3200400" algn="l"/>
                <a:tab pos="3657600" algn="l"/>
                <a:tab pos="4114800" algn="l"/>
                <a:tab pos="4572000" algn="l"/>
              </a:tabLst>
              <a:defRPr>
                <a:solidFill>
                  <a:srgbClr val="000000"/>
                </a:solidFill>
                <a:latin typeface="Arial" panose="020B0604020202020204" pitchFamily="34" charset="0"/>
                <a:ea typeface="Source Han Sans CN Normal" charset="0"/>
                <a:cs typeface="Source Han Sans CN Normal" charset="0"/>
              </a:defRPr>
            </a:lvl2pPr>
            <a:lvl3pPr>
              <a:tabLst>
                <a:tab pos="457200" algn="l"/>
                <a:tab pos="914400" algn="l"/>
                <a:tab pos="1371600" algn="l"/>
                <a:tab pos="1828800" algn="l"/>
                <a:tab pos="2286000" algn="l"/>
                <a:tab pos="2743200" algn="l"/>
                <a:tab pos="3200400" algn="l"/>
                <a:tab pos="3657600" algn="l"/>
                <a:tab pos="4114800" algn="l"/>
                <a:tab pos="4572000" algn="l"/>
              </a:tabLst>
              <a:defRPr>
                <a:solidFill>
                  <a:srgbClr val="000000"/>
                </a:solidFill>
                <a:latin typeface="Arial" panose="020B0604020202020204" pitchFamily="34" charset="0"/>
                <a:ea typeface="Source Han Sans CN Normal" charset="0"/>
                <a:cs typeface="Source Han Sans CN Normal" charset="0"/>
              </a:defRPr>
            </a:lvl3pPr>
            <a:lvl4pPr>
              <a:tabLst>
                <a:tab pos="457200" algn="l"/>
                <a:tab pos="914400" algn="l"/>
                <a:tab pos="1371600" algn="l"/>
                <a:tab pos="1828800" algn="l"/>
                <a:tab pos="2286000" algn="l"/>
                <a:tab pos="2743200" algn="l"/>
                <a:tab pos="3200400" algn="l"/>
                <a:tab pos="3657600" algn="l"/>
                <a:tab pos="4114800" algn="l"/>
                <a:tab pos="4572000" algn="l"/>
              </a:tabLst>
              <a:defRPr>
                <a:solidFill>
                  <a:srgbClr val="000000"/>
                </a:solidFill>
                <a:latin typeface="Arial" panose="020B0604020202020204" pitchFamily="34" charset="0"/>
                <a:ea typeface="Source Han Sans CN Normal" charset="0"/>
                <a:cs typeface="Source Han Sans CN Normal" charset="0"/>
              </a:defRPr>
            </a:lvl4pPr>
            <a:lvl5pPr>
              <a:tabLst>
                <a:tab pos="457200" algn="l"/>
                <a:tab pos="914400" algn="l"/>
                <a:tab pos="1371600" algn="l"/>
                <a:tab pos="1828800" algn="l"/>
                <a:tab pos="2286000" algn="l"/>
                <a:tab pos="2743200" algn="l"/>
                <a:tab pos="3200400" algn="l"/>
                <a:tab pos="3657600" algn="l"/>
                <a:tab pos="4114800" algn="l"/>
                <a:tab pos="4572000" algn="l"/>
              </a:tabLst>
              <a:defRPr>
                <a:solidFill>
                  <a:srgbClr val="000000"/>
                </a:solidFill>
                <a:latin typeface="Arial" panose="020B0604020202020204" pitchFamily="34" charset="0"/>
                <a:ea typeface="Source Han Sans CN Normal" charset="0"/>
                <a:cs typeface="Source Han Sans CN Normal"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Lst>
              <a:defRPr>
                <a:solidFill>
                  <a:srgbClr val="000000"/>
                </a:solidFill>
                <a:latin typeface="Arial" panose="020B0604020202020204" pitchFamily="34" charset="0"/>
                <a:ea typeface="Source Han Sans CN Normal" charset="0"/>
                <a:cs typeface="Source Han Sans CN Normal"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Lst>
              <a:defRPr>
                <a:solidFill>
                  <a:srgbClr val="000000"/>
                </a:solidFill>
                <a:latin typeface="Arial" panose="020B0604020202020204" pitchFamily="34" charset="0"/>
                <a:ea typeface="Source Han Sans CN Normal" charset="0"/>
                <a:cs typeface="Source Han Sans CN Normal"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Lst>
              <a:defRPr>
                <a:solidFill>
                  <a:srgbClr val="000000"/>
                </a:solidFill>
                <a:latin typeface="Arial" panose="020B0604020202020204" pitchFamily="34" charset="0"/>
                <a:ea typeface="Source Han Sans CN Normal" charset="0"/>
                <a:cs typeface="Source Han Sans CN Normal"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Lst>
              <a:defRPr>
                <a:solidFill>
                  <a:srgbClr val="000000"/>
                </a:solidFill>
                <a:latin typeface="Arial" panose="020B0604020202020204" pitchFamily="34" charset="0"/>
                <a:ea typeface="Source Han Sans CN Normal" charset="0"/>
                <a:cs typeface="Source Han Sans CN Normal" charset="0"/>
              </a:defRPr>
            </a:lvl9pPr>
          </a:lstStyle>
          <a:p>
            <a:pPr algn="ctr"/>
            <a:r>
              <a:rPr lang="ru-RU" altLang="en-US"/>
              <a:t>S</a:t>
            </a:r>
            <a:r>
              <a:rPr lang="ru-RU" altLang="en-US" baseline="-33000"/>
              <a:t>M</a:t>
            </a:r>
            <a:r>
              <a:rPr lang="ru-RU" altLang="en-US"/>
              <a:t>:(a</a:t>
            </a:r>
            <a:r>
              <a:rPr lang="ru-RU" altLang="en-US" baseline="-33000"/>
              <a:t>1</a:t>
            </a:r>
            <a:r>
              <a:rPr lang="ru-RU" altLang="en-US"/>
              <a:t>,r</a:t>
            </a:r>
            <a:r>
              <a:rPr lang="ru-RU" altLang="en-US" baseline="-33000"/>
              <a:t>1</a:t>
            </a:r>
            <a:r>
              <a:rPr lang="ru-RU" altLang="en-US"/>
              <a:t>)</a:t>
            </a:r>
            <a:r>
              <a:rPr lang="ru-RU" altLang="en-US" baseline="-33000"/>
              <a:t>M</a:t>
            </a:r>
            <a:r>
              <a:rPr lang="ru-RU" altLang="en-US"/>
              <a:t>,</a:t>
            </a:r>
            <a:r>
              <a:rPr lang="ru-RU" altLang="en-US" b="1"/>
              <a:t>(a</a:t>
            </a:r>
            <a:r>
              <a:rPr lang="ru-RU" altLang="en-US" b="1" baseline="-33000"/>
              <a:t>2</a:t>
            </a:r>
            <a:r>
              <a:rPr lang="ru-RU" altLang="en-US" b="1"/>
              <a:t>,r</a:t>
            </a:r>
            <a:r>
              <a:rPr lang="ru-RU" altLang="en-US" b="1" baseline="-33000"/>
              <a:t>2</a:t>
            </a:r>
            <a:r>
              <a:rPr lang="ru-RU" altLang="en-US" b="1"/>
              <a:t>)</a:t>
            </a:r>
            <a:r>
              <a:rPr lang="ru-RU" altLang="en-US" b="1" baseline="-33000"/>
              <a:t>M</a:t>
            </a:r>
            <a:r>
              <a:rPr lang="ru-RU" altLang="en-US"/>
              <a:t>,..,(a</a:t>
            </a:r>
            <a:r>
              <a:rPr lang="ru-RU" altLang="en-US" baseline="-33000"/>
              <a:t>p-1</a:t>
            </a:r>
            <a:r>
              <a:rPr lang="ru-RU" altLang="en-US"/>
              <a:t>,r</a:t>
            </a:r>
            <a:r>
              <a:rPr lang="ru-RU" altLang="en-US" baseline="-33000"/>
              <a:t>p-1</a:t>
            </a:r>
            <a:r>
              <a:rPr lang="ru-RU" altLang="en-US"/>
              <a:t>)</a:t>
            </a:r>
            <a:r>
              <a:rPr lang="ru-RU" altLang="en-US" baseline="-33000"/>
              <a:t>M</a:t>
            </a:r>
            <a:r>
              <a:rPr lang="ru-RU" altLang="en-US"/>
              <a:t>,(a</a:t>
            </a:r>
            <a:r>
              <a:rPr lang="ru-RU" altLang="en-US" baseline="-33000"/>
              <a:t>p</a:t>
            </a:r>
            <a:r>
              <a:rPr lang="ru-RU" altLang="en-US"/>
              <a:t>,r</a:t>
            </a:r>
            <a:r>
              <a:rPr lang="ru-RU" altLang="en-US" baseline="-33000"/>
              <a:t>p</a:t>
            </a:r>
            <a:r>
              <a:rPr lang="ru-RU" altLang="en-US"/>
              <a:t>)</a:t>
            </a:r>
            <a:r>
              <a:rPr lang="ru-RU" altLang="en-US" baseline="-33000"/>
              <a:t>M</a:t>
            </a:r>
          </a:p>
        </p:txBody>
      </p:sp>
      <p:sp>
        <p:nvSpPr>
          <p:cNvPr id="10245" name="Text Box 5"/>
          <p:cNvSpPr txBox="1">
            <a:spLocks noChangeArrowheads="1"/>
          </p:cNvSpPr>
          <p:nvPr/>
        </p:nvSpPr>
        <p:spPr bwMode="auto">
          <a:xfrm>
            <a:off x="2923201" y="3803401"/>
            <a:ext cx="338400" cy="3139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8" tIns="55220" rIns="81638" bIns="40819"/>
          <a:lstStyle/>
          <a:p>
            <a:r>
              <a:rPr lang="ru-RU" altLang="en-US">
                <a:solidFill>
                  <a:srgbClr val="000000"/>
                </a:solidFill>
                <a:ea typeface="Source Han Sans CN Normal" charset="0"/>
                <a:cs typeface="Source Han Sans CN Normal" charset="0"/>
              </a:rPr>
              <a:t>...</a:t>
            </a:r>
          </a:p>
        </p:txBody>
      </p:sp>
      <p:sp>
        <p:nvSpPr>
          <p:cNvPr id="10246" name="Text Box 6"/>
          <p:cNvSpPr txBox="1">
            <a:spLocks noChangeArrowheads="1"/>
          </p:cNvSpPr>
          <p:nvPr/>
        </p:nvSpPr>
        <p:spPr bwMode="auto">
          <a:xfrm>
            <a:off x="5474880" y="2986921"/>
            <a:ext cx="3398400" cy="223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8" tIns="55220" rIns="81638" bIns="40819"/>
          <a:lstStyle>
            <a:lvl1pPr>
              <a:tabLst>
                <a:tab pos="457200" algn="l"/>
                <a:tab pos="914400" algn="l"/>
                <a:tab pos="1371600" algn="l"/>
                <a:tab pos="1828800" algn="l"/>
                <a:tab pos="2286000" algn="l"/>
                <a:tab pos="2743200" algn="l"/>
                <a:tab pos="3200400" algn="l"/>
                <a:tab pos="3657600" algn="l"/>
              </a:tabLst>
              <a:defRPr>
                <a:solidFill>
                  <a:srgbClr val="000000"/>
                </a:solidFill>
                <a:latin typeface="Arial" panose="020B0604020202020204" pitchFamily="34" charset="0"/>
                <a:ea typeface="Source Han Sans CN Normal" charset="0"/>
                <a:cs typeface="Source Han Sans CN Normal" charset="0"/>
              </a:defRPr>
            </a:lvl1pPr>
            <a:lvl2pPr>
              <a:tabLst>
                <a:tab pos="457200" algn="l"/>
                <a:tab pos="914400" algn="l"/>
                <a:tab pos="1371600" algn="l"/>
                <a:tab pos="1828800" algn="l"/>
                <a:tab pos="2286000" algn="l"/>
                <a:tab pos="2743200" algn="l"/>
                <a:tab pos="3200400" algn="l"/>
                <a:tab pos="3657600" algn="l"/>
              </a:tabLst>
              <a:defRPr>
                <a:solidFill>
                  <a:srgbClr val="000000"/>
                </a:solidFill>
                <a:latin typeface="Arial" panose="020B0604020202020204" pitchFamily="34" charset="0"/>
                <a:ea typeface="Source Han Sans CN Normal" charset="0"/>
                <a:cs typeface="Source Han Sans CN Normal" charset="0"/>
              </a:defRPr>
            </a:lvl2pPr>
            <a:lvl3pPr>
              <a:tabLst>
                <a:tab pos="457200" algn="l"/>
                <a:tab pos="914400" algn="l"/>
                <a:tab pos="1371600" algn="l"/>
                <a:tab pos="1828800" algn="l"/>
                <a:tab pos="2286000" algn="l"/>
                <a:tab pos="2743200" algn="l"/>
                <a:tab pos="3200400" algn="l"/>
                <a:tab pos="3657600" algn="l"/>
              </a:tabLst>
              <a:defRPr>
                <a:solidFill>
                  <a:srgbClr val="000000"/>
                </a:solidFill>
                <a:latin typeface="Arial" panose="020B0604020202020204" pitchFamily="34" charset="0"/>
                <a:ea typeface="Source Han Sans CN Normal" charset="0"/>
                <a:cs typeface="Source Han Sans CN Normal" charset="0"/>
              </a:defRPr>
            </a:lvl3pPr>
            <a:lvl4pPr>
              <a:tabLst>
                <a:tab pos="457200" algn="l"/>
                <a:tab pos="914400" algn="l"/>
                <a:tab pos="1371600" algn="l"/>
                <a:tab pos="1828800" algn="l"/>
                <a:tab pos="2286000" algn="l"/>
                <a:tab pos="2743200" algn="l"/>
                <a:tab pos="3200400" algn="l"/>
                <a:tab pos="3657600" algn="l"/>
              </a:tabLst>
              <a:defRPr>
                <a:solidFill>
                  <a:srgbClr val="000000"/>
                </a:solidFill>
                <a:latin typeface="Arial" panose="020B0604020202020204" pitchFamily="34" charset="0"/>
                <a:ea typeface="Source Han Sans CN Normal" charset="0"/>
                <a:cs typeface="Source Han Sans CN Normal" charset="0"/>
              </a:defRPr>
            </a:lvl4pPr>
            <a:lvl5pPr>
              <a:tabLst>
                <a:tab pos="457200" algn="l"/>
                <a:tab pos="914400" algn="l"/>
                <a:tab pos="1371600" algn="l"/>
                <a:tab pos="1828800" algn="l"/>
                <a:tab pos="2286000" algn="l"/>
                <a:tab pos="2743200" algn="l"/>
                <a:tab pos="3200400" algn="l"/>
                <a:tab pos="3657600" algn="l"/>
              </a:tabLst>
              <a:defRPr>
                <a:solidFill>
                  <a:srgbClr val="000000"/>
                </a:solidFill>
                <a:latin typeface="Arial" panose="020B0604020202020204" pitchFamily="34" charset="0"/>
                <a:ea typeface="Source Han Sans CN Normal" charset="0"/>
                <a:cs typeface="Source Han Sans CN Normal"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a:solidFill>
                  <a:srgbClr val="000000"/>
                </a:solidFill>
                <a:latin typeface="Arial" panose="020B0604020202020204" pitchFamily="34" charset="0"/>
                <a:ea typeface="Source Han Sans CN Normal" charset="0"/>
                <a:cs typeface="Source Han Sans CN Normal"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a:solidFill>
                  <a:srgbClr val="000000"/>
                </a:solidFill>
                <a:latin typeface="Arial" panose="020B0604020202020204" pitchFamily="34" charset="0"/>
                <a:ea typeface="Source Han Sans CN Normal" charset="0"/>
                <a:cs typeface="Source Han Sans CN Normal"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a:solidFill>
                  <a:srgbClr val="000000"/>
                </a:solidFill>
                <a:latin typeface="Arial" panose="020B0604020202020204" pitchFamily="34" charset="0"/>
                <a:ea typeface="Source Han Sans CN Normal" charset="0"/>
                <a:cs typeface="Source Han Sans CN Normal"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a:solidFill>
                  <a:srgbClr val="000000"/>
                </a:solidFill>
                <a:latin typeface="Arial" panose="020B0604020202020204" pitchFamily="34" charset="0"/>
                <a:ea typeface="Source Han Sans CN Normal" charset="0"/>
                <a:cs typeface="Source Han Sans CN Normal" charset="0"/>
              </a:defRPr>
            </a:lvl9pPr>
          </a:lstStyle>
          <a:p>
            <a:r>
              <a:rPr lang="ru-RU" altLang="en-US" b="1" i="1"/>
              <a:t>r</a:t>
            </a:r>
            <a:r>
              <a:rPr lang="ru-RU" altLang="en-US"/>
              <a:t> belongs to </a:t>
            </a:r>
            <a:r>
              <a:rPr lang="ru-RU" altLang="en-US" b="1">
                <a:solidFill>
                  <a:srgbClr val="FF3366"/>
                </a:solidFill>
              </a:rPr>
              <a:t>final solution</a:t>
            </a:r>
            <a:r>
              <a:rPr lang="ru-RU" altLang="en-US"/>
              <a:t> if:</a:t>
            </a:r>
          </a:p>
          <a:p>
            <a:r>
              <a:rPr lang="ru-RU" altLang="en-US"/>
              <a:t>r=r</a:t>
            </a:r>
            <a:r>
              <a:rPr lang="ru-RU" altLang="en-US" baseline="-33000"/>
              <a:t>1,1</a:t>
            </a:r>
            <a:r>
              <a:rPr lang="ru-RU" altLang="en-US"/>
              <a:t>=r</a:t>
            </a:r>
            <a:r>
              <a:rPr lang="ru-RU" altLang="en-US" baseline="-33000"/>
              <a:t>2,M-1</a:t>
            </a:r>
            <a:r>
              <a:rPr lang="ru-RU" altLang="en-US"/>
              <a:t>=...=r</a:t>
            </a:r>
            <a:r>
              <a:rPr lang="ru-RU" altLang="en-US" baseline="-33000"/>
              <a:t>p,M</a:t>
            </a:r>
            <a:r>
              <a:rPr lang="ru-RU" altLang="en-US"/>
              <a:t> — is the same</a:t>
            </a:r>
          </a:p>
          <a:p>
            <a:r>
              <a:rPr lang="ru-RU" altLang="en-US" b="1">
                <a:solidFill>
                  <a:srgbClr val="FF3366"/>
                </a:solidFill>
              </a:rPr>
              <a:t>modern population</a:t>
            </a:r>
          </a:p>
          <a:p>
            <a:endParaRPr lang="ru-RU" altLang="en-US"/>
          </a:p>
          <a:p>
            <a:r>
              <a:rPr lang="ru-RU" altLang="en-US"/>
              <a:t>and</a:t>
            </a:r>
          </a:p>
          <a:p>
            <a:endParaRPr lang="ru-RU" altLang="en-US"/>
          </a:p>
          <a:p>
            <a:r>
              <a:rPr lang="ru-RU" altLang="en-US"/>
              <a:t>is present in </a:t>
            </a:r>
            <a:r>
              <a:rPr lang="ru-RU" altLang="en-US" b="1" i="1"/>
              <a:t>L</a:t>
            </a:r>
            <a:r>
              <a:rPr lang="ru-RU" altLang="en-US"/>
              <a:t> &gt; 75% solutions</a:t>
            </a:r>
          </a:p>
          <a:p>
            <a:endParaRPr lang="ru-RU" altLang="en-US"/>
          </a:p>
          <a:p>
            <a:r>
              <a:rPr lang="ru-RU" altLang="en-US"/>
              <a:t>and</a:t>
            </a:r>
          </a:p>
        </p:txBody>
      </p:sp>
      <p:sp>
        <p:nvSpPr>
          <p:cNvPr id="10247" name="Text Box 7"/>
          <p:cNvSpPr txBox="1">
            <a:spLocks noChangeArrowheads="1"/>
          </p:cNvSpPr>
          <p:nvPr/>
        </p:nvSpPr>
        <p:spPr bwMode="auto">
          <a:xfrm>
            <a:off x="5482081" y="5341321"/>
            <a:ext cx="2481120" cy="3830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8" tIns="55220" rIns="81638" bIns="40819"/>
          <a:lstStyle>
            <a:lvl1pPr>
              <a:tabLst>
                <a:tab pos="457200" algn="l"/>
                <a:tab pos="914400" algn="l"/>
                <a:tab pos="1371600" algn="l"/>
                <a:tab pos="1828800" algn="l"/>
                <a:tab pos="2286000" algn="l"/>
              </a:tabLst>
              <a:defRPr>
                <a:solidFill>
                  <a:srgbClr val="000000"/>
                </a:solidFill>
                <a:latin typeface="Arial" panose="020B0604020202020204" pitchFamily="34" charset="0"/>
                <a:ea typeface="Source Han Sans CN Normal" charset="0"/>
                <a:cs typeface="Source Han Sans CN Normal" charset="0"/>
              </a:defRPr>
            </a:lvl1pPr>
            <a:lvl2pPr>
              <a:tabLst>
                <a:tab pos="457200" algn="l"/>
                <a:tab pos="914400" algn="l"/>
                <a:tab pos="1371600" algn="l"/>
                <a:tab pos="1828800" algn="l"/>
                <a:tab pos="2286000" algn="l"/>
              </a:tabLst>
              <a:defRPr>
                <a:solidFill>
                  <a:srgbClr val="000000"/>
                </a:solidFill>
                <a:latin typeface="Arial" panose="020B0604020202020204" pitchFamily="34" charset="0"/>
                <a:ea typeface="Source Han Sans CN Normal" charset="0"/>
                <a:cs typeface="Source Han Sans CN Normal" charset="0"/>
              </a:defRPr>
            </a:lvl2pPr>
            <a:lvl3pPr>
              <a:tabLst>
                <a:tab pos="457200" algn="l"/>
                <a:tab pos="914400" algn="l"/>
                <a:tab pos="1371600" algn="l"/>
                <a:tab pos="1828800" algn="l"/>
                <a:tab pos="2286000" algn="l"/>
              </a:tabLst>
              <a:defRPr>
                <a:solidFill>
                  <a:srgbClr val="000000"/>
                </a:solidFill>
                <a:latin typeface="Arial" panose="020B0604020202020204" pitchFamily="34" charset="0"/>
                <a:ea typeface="Source Han Sans CN Normal" charset="0"/>
                <a:cs typeface="Source Han Sans CN Normal" charset="0"/>
              </a:defRPr>
            </a:lvl3pPr>
            <a:lvl4pPr>
              <a:tabLst>
                <a:tab pos="457200" algn="l"/>
                <a:tab pos="914400" algn="l"/>
                <a:tab pos="1371600" algn="l"/>
                <a:tab pos="1828800" algn="l"/>
                <a:tab pos="2286000" algn="l"/>
              </a:tabLst>
              <a:defRPr>
                <a:solidFill>
                  <a:srgbClr val="000000"/>
                </a:solidFill>
                <a:latin typeface="Arial" panose="020B0604020202020204" pitchFamily="34" charset="0"/>
                <a:ea typeface="Source Han Sans CN Normal" charset="0"/>
                <a:cs typeface="Source Han Sans CN Normal" charset="0"/>
              </a:defRPr>
            </a:lvl4pPr>
            <a:lvl5pPr>
              <a:tabLst>
                <a:tab pos="457200" algn="l"/>
                <a:tab pos="914400" algn="l"/>
                <a:tab pos="1371600" algn="l"/>
                <a:tab pos="1828800" algn="l"/>
                <a:tab pos="2286000" algn="l"/>
              </a:tabLst>
              <a:defRPr>
                <a:solidFill>
                  <a:srgbClr val="000000"/>
                </a:solidFill>
                <a:latin typeface="Arial" panose="020B0604020202020204" pitchFamily="34" charset="0"/>
                <a:ea typeface="Source Han Sans CN Normal" charset="0"/>
                <a:cs typeface="Source Han Sans CN Normal"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rgbClr val="000000"/>
                </a:solidFill>
                <a:latin typeface="Arial" panose="020B0604020202020204" pitchFamily="34" charset="0"/>
                <a:ea typeface="Source Han Sans CN Normal" charset="0"/>
                <a:cs typeface="Source Han Sans CN Normal"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rgbClr val="000000"/>
                </a:solidFill>
                <a:latin typeface="Arial" panose="020B0604020202020204" pitchFamily="34" charset="0"/>
                <a:ea typeface="Source Han Sans CN Normal" charset="0"/>
                <a:cs typeface="Source Han Sans CN Normal"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rgbClr val="000000"/>
                </a:solidFill>
                <a:latin typeface="Arial" panose="020B0604020202020204" pitchFamily="34" charset="0"/>
                <a:ea typeface="Source Han Sans CN Normal" charset="0"/>
                <a:cs typeface="Source Han Sans CN Normal"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rgbClr val="000000"/>
                </a:solidFill>
                <a:latin typeface="Arial" panose="020B0604020202020204" pitchFamily="34" charset="0"/>
                <a:ea typeface="Source Han Sans CN Normal" charset="0"/>
                <a:cs typeface="Source Han Sans CN Normal" charset="0"/>
              </a:defRPr>
            </a:lvl9pPr>
          </a:lstStyle>
          <a:p>
            <a:r>
              <a:rPr lang="ru-RU" altLang="en-US"/>
              <a:t>a=(1/L)(a</a:t>
            </a:r>
            <a:r>
              <a:rPr lang="ru-RU" altLang="en-US" baseline="-33000"/>
              <a:t>1,1</a:t>
            </a:r>
            <a:r>
              <a:rPr lang="ru-RU" altLang="en-US"/>
              <a:t>+a</a:t>
            </a:r>
            <a:r>
              <a:rPr lang="ru-RU" altLang="en-US" baseline="-33000"/>
              <a:t>2,M-1</a:t>
            </a:r>
            <a:r>
              <a:rPr lang="ru-RU" altLang="en-US"/>
              <a:t>+..+a</a:t>
            </a:r>
            <a:r>
              <a:rPr lang="ru-RU" altLang="en-US" baseline="-33000"/>
              <a:t>p,M</a:t>
            </a:r>
            <a:r>
              <a:rPr lang="ru-RU" altLang="en-US"/>
              <a:t>)</a:t>
            </a:r>
          </a:p>
        </p:txBody>
      </p:sp>
      <p:sp>
        <p:nvSpPr>
          <p:cNvPr id="10248" name="Text Box 8"/>
          <p:cNvSpPr txBox="1">
            <a:spLocks noChangeArrowheads="1"/>
          </p:cNvSpPr>
          <p:nvPr/>
        </p:nvSpPr>
        <p:spPr bwMode="auto">
          <a:xfrm>
            <a:off x="663841" y="1328041"/>
            <a:ext cx="7571520" cy="10108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panose="020B0604020202020204" pitchFamily="34" charset="0"/>
                <a:ea typeface="Source Han Sans CN Normal" charset="0"/>
                <a:cs typeface="Source Han Sans CN Normal" charset="0"/>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panose="020B0604020202020204" pitchFamily="34" charset="0"/>
                <a:ea typeface="Source Han Sans CN Normal" charset="0"/>
                <a:cs typeface="Source Han Sans CN Normal"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panose="020B0604020202020204" pitchFamily="34" charset="0"/>
                <a:ea typeface="Source Han Sans CN Normal" charset="0"/>
                <a:cs typeface="Source Han Sans CN Normal"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panose="020B0604020202020204" pitchFamily="34" charset="0"/>
                <a:ea typeface="Source Han Sans CN Normal" charset="0"/>
                <a:cs typeface="Source Han Sans CN Normal"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panose="020B0604020202020204" pitchFamily="34" charset="0"/>
                <a:ea typeface="Source Han Sans CN Normal" charset="0"/>
                <a:cs typeface="Source Han Sans CN Normal"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panose="020B0604020202020204" pitchFamily="34" charset="0"/>
                <a:ea typeface="Source Han Sans CN Normal" charset="0"/>
                <a:cs typeface="Source Han Sans CN Normal"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panose="020B0604020202020204" pitchFamily="34" charset="0"/>
                <a:ea typeface="Source Han Sans CN Normal" charset="0"/>
                <a:cs typeface="Source Han Sans CN Normal"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panose="020B0604020202020204" pitchFamily="34" charset="0"/>
                <a:ea typeface="Source Han Sans CN Normal" charset="0"/>
                <a:cs typeface="Source Han Sans CN Normal"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panose="020B0604020202020204" pitchFamily="34" charset="0"/>
                <a:ea typeface="Source Han Sans CN Normal" charset="0"/>
                <a:cs typeface="Source Han Sans CN Normal" charset="0"/>
              </a:defRPr>
            </a:lvl9pPr>
          </a:lstStyle>
          <a:p>
            <a:r>
              <a:rPr lang="ru-RU" altLang="en-US" b="1"/>
              <a:t>Reliable</a:t>
            </a:r>
            <a:r>
              <a:rPr lang="ru-RU" altLang="en-US"/>
              <a:t> estimate:</a:t>
            </a:r>
          </a:p>
          <a:p>
            <a:pPr>
              <a:lnSpc>
                <a:spcPct val="140000"/>
              </a:lnSpc>
            </a:pPr>
            <a:r>
              <a:rPr lang="ru-RU" altLang="en-US"/>
              <a:t>- the </a:t>
            </a:r>
            <a:r>
              <a:rPr lang="ru-RU" altLang="en-US" b="1"/>
              <a:t>populations</a:t>
            </a:r>
            <a:r>
              <a:rPr lang="ru-RU" altLang="en-US"/>
              <a:t> that are part of solution in at least </a:t>
            </a:r>
            <a:r>
              <a:rPr lang="ru-RU" altLang="en-US" b="1"/>
              <a:t>75% of cases</a:t>
            </a:r>
            <a:r>
              <a:rPr lang="ru-RU" altLang="en-US"/>
              <a:t>,</a:t>
            </a:r>
          </a:p>
          <a:p>
            <a:pPr>
              <a:lnSpc>
                <a:spcPct val="140000"/>
              </a:lnSpc>
            </a:pPr>
            <a:r>
              <a:rPr lang="ru-RU" altLang="en-US"/>
              <a:t>- their </a:t>
            </a:r>
            <a:r>
              <a:rPr lang="ru-RU" altLang="en-US" b="1"/>
              <a:t>averaged</a:t>
            </a:r>
            <a:r>
              <a:rPr lang="ru-RU" altLang="en-US"/>
              <a:t> estimates of </a:t>
            </a:r>
            <a:r>
              <a:rPr lang="ru-RU" altLang="en-US" b="1"/>
              <a:t>admixture proportion</a:t>
            </a:r>
            <a:r>
              <a:rPr lang="ru-RU" altLang="en-US"/>
              <a:t>.</a:t>
            </a:r>
          </a:p>
        </p:txBody>
      </p:sp>
      <p:sp>
        <p:nvSpPr>
          <p:cNvPr id="10249" name="Rectangle 9"/>
          <p:cNvSpPr>
            <a:spLocks noChangeArrowheads="1"/>
          </p:cNvSpPr>
          <p:nvPr/>
        </p:nvSpPr>
        <p:spPr bwMode="auto">
          <a:xfrm>
            <a:off x="600481" y="4192201"/>
            <a:ext cx="4376160" cy="357120"/>
          </a:xfrm>
          <a:prstGeom prst="rect">
            <a:avLst/>
          </a:prstGeom>
          <a:noFill/>
          <a:ln w="183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802" tIns="63384" rIns="89802" bIns="48983"/>
          <a:lstStyle>
            <a:lvl1pPr>
              <a:tabLst>
                <a:tab pos="457200" algn="l"/>
                <a:tab pos="914400" algn="l"/>
                <a:tab pos="1371600" algn="l"/>
                <a:tab pos="1828800" algn="l"/>
                <a:tab pos="2286000" algn="l"/>
                <a:tab pos="2743200" algn="l"/>
                <a:tab pos="3200400" algn="l"/>
                <a:tab pos="3657600" algn="l"/>
                <a:tab pos="4114800" algn="l"/>
                <a:tab pos="4572000" algn="l"/>
              </a:tabLst>
              <a:defRPr>
                <a:solidFill>
                  <a:srgbClr val="000000"/>
                </a:solidFill>
                <a:latin typeface="Arial" panose="020B0604020202020204" pitchFamily="34" charset="0"/>
                <a:ea typeface="Source Han Sans CN Normal" charset="0"/>
                <a:cs typeface="Source Han Sans CN Normal" charset="0"/>
              </a:defRPr>
            </a:lvl1pPr>
            <a:lvl2pPr>
              <a:tabLst>
                <a:tab pos="457200" algn="l"/>
                <a:tab pos="914400" algn="l"/>
                <a:tab pos="1371600" algn="l"/>
                <a:tab pos="1828800" algn="l"/>
                <a:tab pos="2286000" algn="l"/>
                <a:tab pos="2743200" algn="l"/>
                <a:tab pos="3200400" algn="l"/>
                <a:tab pos="3657600" algn="l"/>
                <a:tab pos="4114800" algn="l"/>
                <a:tab pos="4572000" algn="l"/>
              </a:tabLst>
              <a:defRPr>
                <a:solidFill>
                  <a:srgbClr val="000000"/>
                </a:solidFill>
                <a:latin typeface="Arial" panose="020B0604020202020204" pitchFamily="34" charset="0"/>
                <a:ea typeface="Source Han Sans CN Normal" charset="0"/>
                <a:cs typeface="Source Han Sans CN Normal" charset="0"/>
              </a:defRPr>
            </a:lvl2pPr>
            <a:lvl3pPr>
              <a:tabLst>
                <a:tab pos="457200" algn="l"/>
                <a:tab pos="914400" algn="l"/>
                <a:tab pos="1371600" algn="l"/>
                <a:tab pos="1828800" algn="l"/>
                <a:tab pos="2286000" algn="l"/>
                <a:tab pos="2743200" algn="l"/>
                <a:tab pos="3200400" algn="l"/>
                <a:tab pos="3657600" algn="l"/>
                <a:tab pos="4114800" algn="l"/>
                <a:tab pos="4572000" algn="l"/>
              </a:tabLst>
              <a:defRPr>
                <a:solidFill>
                  <a:srgbClr val="000000"/>
                </a:solidFill>
                <a:latin typeface="Arial" panose="020B0604020202020204" pitchFamily="34" charset="0"/>
                <a:ea typeface="Source Han Sans CN Normal" charset="0"/>
                <a:cs typeface="Source Han Sans CN Normal" charset="0"/>
              </a:defRPr>
            </a:lvl3pPr>
            <a:lvl4pPr>
              <a:tabLst>
                <a:tab pos="457200" algn="l"/>
                <a:tab pos="914400" algn="l"/>
                <a:tab pos="1371600" algn="l"/>
                <a:tab pos="1828800" algn="l"/>
                <a:tab pos="2286000" algn="l"/>
                <a:tab pos="2743200" algn="l"/>
                <a:tab pos="3200400" algn="l"/>
                <a:tab pos="3657600" algn="l"/>
                <a:tab pos="4114800" algn="l"/>
                <a:tab pos="4572000" algn="l"/>
              </a:tabLst>
              <a:defRPr>
                <a:solidFill>
                  <a:srgbClr val="000000"/>
                </a:solidFill>
                <a:latin typeface="Arial" panose="020B0604020202020204" pitchFamily="34" charset="0"/>
                <a:ea typeface="Source Han Sans CN Normal" charset="0"/>
                <a:cs typeface="Source Han Sans CN Normal" charset="0"/>
              </a:defRPr>
            </a:lvl4pPr>
            <a:lvl5pPr>
              <a:tabLst>
                <a:tab pos="457200" algn="l"/>
                <a:tab pos="914400" algn="l"/>
                <a:tab pos="1371600" algn="l"/>
                <a:tab pos="1828800" algn="l"/>
                <a:tab pos="2286000" algn="l"/>
                <a:tab pos="2743200" algn="l"/>
                <a:tab pos="3200400" algn="l"/>
                <a:tab pos="3657600" algn="l"/>
                <a:tab pos="4114800" algn="l"/>
                <a:tab pos="4572000" algn="l"/>
              </a:tabLst>
              <a:defRPr>
                <a:solidFill>
                  <a:srgbClr val="000000"/>
                </a:solidFill>
                <a:latin typeface="Arial" panose="020B0604020202020204" pitchFamily="34" charset="0"/>
                <a:ea typeface="Source Han Sans CN Normal" charset="0"/>
                <a:cs typeface="Source Han Sans CN Normal"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Lst>
              <a:defRPr>
                <a:solidFill>
                  <a:srgbClr val="000000"/>
                </a:solidFill>
                <a:latin typeface="Arial" panose="020B0604020202020204" pitchFamily="34" charset="0"/>
                <a:ea typeface="Source Han Sans CN Normal" charset="0"/>
                <a:cs typeface="Source Han Sans CN Normal"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Lst>
              <a:defRPr>
                <a:solidFill>
                  <a:srgbClr val="000000"/>
                </a:solidFill>
                <a:latin typeface="Arial" panose="020B0604020202020204" pitchFamily="34" charset="0"/>
                <a:ea typeface="Source Han Sans CN Normal" charset="0"/>
                <a:cs typeface="Source Han Sans CN Normal"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Lst>
              <a:defRPr>
                <a:solidFill>
                  <a:srgbClr val="000000"/>
                </a:solidFill>
                <a:latin typeface="Arial" panose="020B0604020202020204" pitchFamily="34" charset="0"/>
                <a:ea typeface="Source Han Sans CN Normal" charset="0"/>
                <a:cs typeface="Source Han Sans CN Normal"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Lst>
              <a:defRPr>
                <a:solidFill>
                  <a:srgbClr val="000000"/>
                </a:solidFill>
                <a:latin typeface="Arial" panose="020B0604020202020204" pitchFamily="34" charset="0"/>
                <a:ea typeface="Source Han Sans CN Normal" charset="0"/>
                <a:cs typeface="Source Han Sans CN Normal" charset="0"/>
              </a:defRPr>
            </a:lvl9pPr>
          </a:lstStyle>
          <a:p>
            <a:pPr algn="ctr"/>
            <a:r>
              <a:rPr lang="ru-RU" altLang="en-US"/>
              <a:t>S</a:t>
            </a:r>
            <a:r>
              <a:rPr lang="ru-RU" altLang="en-US" baseline="-33000"/>
              <a:t>M-1</a:t>
            </a:r>
            <a:r>
              <a:rPr lang="ru-RU" altLang="en-US"/>
              <a:t>:(a</a:t>
            </a:r>
            <a:r>
              <a:rPr lang="ru-RU" altLang="en-US" baseline="-33000"/>
              <a:t>1</a:t>
            </a:r>
            <a:r>
              <a:rPr lang="ru-RU" altLang="en-US"/>
              <a:t>,r</a:t>
            </a:r>
            <a:r>
              <a:rPr lang="ru-RU" altLang="en-US" baseline="-33000"/>
              <a:t>1</a:t>
            </a:r>
            <a:r>
              <a:rPr lang="ru-RU" altLang="en-US"/>
              <a:t>)</a:t>
            </a:r>
            <a:r>
              <a:rPr lang="ru-RU" altLang="en-US" baseline="-33000"/>
              <a:t>M-1</a:t>
            </a:r>
            <a:r>
              <a:rPr lang="ru-RU" altLang="en-US"/>
              <a:t>,(a</a:t>
            </a:r>
            <a:r>
              <a:rPr lang="ru-RU" altLang="en-US" baseline="-33000"/>
              <a:t>2</a:t>
            </a:r>
            <a:r>
              <a:rPr lang="ru-RU" altLang="en-US"/>
              <a:t>,r</a:t>
            </a:r>
            <a:r>
              <a:rPr lang="ru-RU" altLang="en-US" baseline="-33000"/>
              <a:t>2</a:t>
            </a:r>
            <a:r>
              <a:rPr lang="ru-RU" altLang="en-US"/>
              <a:t>)</a:t>
            </a:r>
            <a:r>
              <a:rPr lang="ru-RU" altLang="en-US" baseline="-33000"/>
              <a:t>M-1</a:t>
            </a:r>
            <a:r>
              <a:rPr lang="ru-RU" altLang="en-US"/>
              <a:t>,..,(a</a:t>
            </a:r>
            <a:r>
              <a:rPr lang="ru-RU" altLang="en-US" baseline="-33000"/>
              <a:t>p-1</a:t>
            </a:r>
            <a:r>
              <a:rPr lang="ru-RU" altLang="en-US"/>
              <a:t>,r</a:t>
            </a:r>
            <a:r>
              <a:rPr lang="ru-RU" altLang="en-US" baseline="-33000"/>
              <a:t>p-1</a:t>
            </a:r>
            <a:r>
              <a:rPr lang="ru-RU" altLang="en-US"/>
              <a:t>)</a:t>
            </a:r>
            <a:r>
              <a:rPr lang="ru-RU" altLang="en-US" baseline="-33000"/>
              <a:t>M-1</a:t>
            </a:r>
            <a:r>
              <a:rPr lang="ru-RU" altLang="en-US"/>
              <a:t>,</a:t>
            </a:r>
            <a:r>
              <a:rPr lang="ru-RU" altLang="en-US" b="1"/>
              <a:t>(a</a:t>
            </a:r>
            <a:r>
              <a:rPr lang="ru-RU" altLang="en-US" b="1" baseline="-33000"/>
              <a:t>p</a:t>
            </a:r>
            <a:r>
              <a:rPr lang="ru-RU" altLang="en-US" b="1"/>
              <a:t>,r</a:t>
            </a:r>
            <a:r>
              <a:rPr lang="ru-RU" altLang="en-US" b="1" baseline="-33000"/>
              <a:t>p</a:t>
            </a:r>
            <a:r>
              <a:rPr lang="ru-RU" altLang="en-US" b="1"/>
              <a:t>)</a:t>
            </a:r>
            <a:r>
              <a:rPr lang="ru-RU" altLang="en-US" b="1" baseline="-33000"/>
              <a:t>M-1</a:t>
            </a:r>
          </a:p>
        </p:txBody>
      </p:sp>
      <p:sp>
        <p:nvSpPr>
          <p:cNvPr id="10250" name="Text Box 10"/>
          <p:cNvSpPr txBox="1">
            <a:spLocks noChangeArrowheads="1"/>
          </p:cNvSpPr>
          <p:nvPr/>
        </p:nvSpPr>
        <p:spPr bwMode="auto">
          <a:xfrm>
            <a:off x="352801" y="2667241"/>
            <a:ext cx="4972320" cy="364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8" tIns="55220" rIns="81638" bIns="40819"/>
          <a:lstStyle>
            <a:lvl1pPr>
              <a:tabLst>
                <a:tab pos="457200" algn="l"/>
                <a:tab pos="914400" algn="l"/>
                <a:tab pos="1371600" algn="l"/>
                <a:tab pos="1828800" algn="l"/>
                <a:tab pos="2286000" algn="l"/>
                <a:tab pos="2743200" algn="l"/>
                <a:tab pos="3200400" algn="l"/>
                <a:tab pos="3657600" algn="l"/>
                <a:tab pos="4114800" algn="l"/>
                <a:tab pos="4572000" algn="l"/>
                <a:tab pos="5029200" algn="l"/>
              </a:tabLst>
              <a:defRPr>
                <a:solidFill>
                  <a:srgbClr val="000000"/>
                </a:solidFill>
                <a:latin typeface="Arial" panose="020B0604020202020204" pitchFamily="34" charset="0"/>
                <a:ea typeface="Source Han Sans CN Normal" charset="0"/>
                <a:cs typeface="Source Han Sans CN Normal" charset="0"/>
              </a:defRPr>
            </a:lvl1pPr>
            <a:lvl2pPr>
              <a:tabLst>
                <a:tab pos="457200" algn="l"/>
                <a:tab pos="914400" algn="l"/>
                <a:tab pos="1371600" algn="l"/>
                <a:tab pos="1828800" algn="l"/>
                <a:tab pos="2286000" algn="l"/>
                <a:tab pos="2743200" algn="l"/>
                <a:tab pos="3200400" algn="l"/>
                <a:tab pos="3657600" algn="l"/>
                <a:tab pos="4114800" algn="l"/>
                <a:tab pos="4572000" algn="l"/>
                <a:tab pos="5029200" algn="l"/>
              </a:tabLst>
              <a:defRPr>
                <a:solidFill>
                  <a:srgbClr val="000000"/>
                </a:solidFill>
                <a:latin typeface="Arial" panose="020B0604020202020204" pitchFamily="34" charset="0"/>
                <a:ea typeface="Source Han Sans CN Normal" charset="0"/>
                <a:cs typeface="Source Han Sans CN Normal"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Lst>
              <a:defRPr>
                <a:solidFill>
                  <a:srgbClr val="000000"/>
                </a:solidFill>
                <a:latin typeface="Arial" panose="020B0604020202020204" pitchFamily="34" charset="0"/>
                <a:ea typeface="Source Han Sans CN Normal" charset="0"/>
                <a:cs typeface="Source Han Sans CN Normal"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Lst>
              <a:defRPr>
                <a:solidFill>
                  <a:srgbClr val="000000"/>
                </a:solidFill>
                <a:latin typeface="Arial" panose="020B0604020202020204" pitchFamily="34" charset="0"/>
                <a:ea typeface="Source Han Sans CN Normal" charset="0"/>
                <a:cs typeface="Source Han Sans CN Normal"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Lst>
              <a:defRPr>
                <a:solidFill>
                  <a:srgbClr val="000000"/>
                </a:solidFill>
                <a:latin typeface="Arial" panose="020B0604020202020204" pitchFamily="34" charset="0"/>
                <a:ea typeface="Source Han Sans CN Normal" charset="0"/>
                <a:cs typeface="Source Han Sans CN Normal"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Lst>
              <a:defRPr>
                <a:solidFill>
                  <a:srgbClr val="000000"/>
                </a:solidFill>
                <a:latin typeface="Arial" panose="020B0604020202020204" pitchFamily="34" charset="0"/>
                <a:ea typeface="Source Han Sans CN Normal" charset="0"/>
                <a:cs typeface="Source Han Sans CN Normal"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Lst>
              <a:defRPr>
                <a:solidFill>
                  <a:srgbClr val="000000"/>
                </a:solidFill>
                <a:latin typeface="Arial" panose="020B0604020202020204" pitchFamily="34" charset="0"/>
                <a:ea typeface="Source Han Sans CN Normal" charset="0"/>
                <a:cs typeface="Source Han Sans CN Normal"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Lst>
              <a:defRPr>
                <a:solidFill>
                  <a:srgbClr val="000000"/>
                </a:solidFill>
                <a:latin typeface="Arial" panose="020B0604020202020204" pitchFamily="34" charset="0"/>
                <a:ea typeface="Source Han Sans CN Normal" charset="0"/>
                <a:cs typeface="Source Han Sans CN Normal"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Lst>
              <a:defRPr>
                <a:solidFill>
                  <a:srgbClr val="000000"/>
                </a:solidFill>
                <a:latin typeface="Arial" panose="020B0604020202020204" pitchFamily="34" charset="0"/>
                <a:ea typeface="Source Han Sans CN Normal" charset="0"/>
                <a:cs typeface="Source Han Sans CN Normal" charset="0"/>
              </a:defRPr>
            </a:lvl9pPr>
          </a:lstStyle>
          <a:p>
            <a:r>
              <a:rPr lang="ru-RU" altLang="en-US"/>
              <a:t>S</a:t>
            </a:r>
            <a:r>
              <a:rPr lang="ru-RU" altLang="en-US" baseline="-33000"/>
              <a:t>1</a:t>
            </a:r>
            <a:r>
              <a:rPr lang="ru-RU" altLang="en-US"/>
              <a:t>, S</a:t>
            </a:r>
            <a:r>
              <a:rPr lang="ru-RU" altLang="en-US" baseline="-33000"/>
              <a:t>2</a:t>
            </a:r>
            <a:r>
              <a:rPr lang="ru-RU" altLang="en-US"/>
              <a:t>, ... , S</a:t>
            </a:r>
            <a:r>
              <a:rPr lang="ru-RU" altLang="en-US" baseline="-33000"/>
              <a:t>M-1</a:t>
            </a:r>
            <a:r>
              <a:rPr lang="ru-RU" altLang="en-US"/>
              <a:t>, S</a:t>
            </a:r>
            <a:r>
              <a:rPr lang="ru-RU" altLang="en-US" baseline="-33000"/>
              <a:t>M</a:t>
            </a:r>
            <a:r>
              <a:rPr lang="ru-RU" altLang="en-US"/>
              <a:t> — the set of candidate solutions. </a:t>
            </a:r>
          </a:p>
        </p:txBody>
      </p:sp>
      <p:sp>
        <p:nvSpPr>
          <p:cNvPr id="10251" name="Text Box 11"/>
          <p:cNvSpPr txBox="1">
            <a:spLocks noChangeArrowheads="1"/>
          </p:cNvSpPr>
          <p:nvPr/>
        </p:nvSpPr>
        <p:spPr bwMode="auto">
          <a:xfrm>
            <a:off x="5528161" y="2323081"/>
            <a:ext cx="1585440" cy="3139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8" tIns="55220" rIns="81638" bIns="40819"/>
          <a:lstStyle>
            <a:lvl1pPr>
              <a:tabLst>
                <a:tab pos="457200" algn="l"/>
                <a:tab pos="914400" algn="l"/>
                <a:tab pos="1371600" algn="l"/>
              </a:tabLst>
              <a:defRPr>
                <a:solidFill>
                  <a:srgbClr val="000000"/>
                </a:solidFill>
                <a:latin typeface="Arial" panose="020B0604020202020204" pitchFamily="34" charset="0"/>
                <a:ea typeface="Source Han Sans CN Normal" charset="0"/>
                <a:cs typeface="Source Han Sans CN Normal" charset="0"/>
              </a:defRPr>
            </a:lvl1pPr>
            <a:lvl2pPr>
              <a:tabLst>
                <a:tab pos="457200" algn="l"/>
                <a:tab pos="914400" algn="l"/>
                <a:tab pos="1371600" algn="l"/>
              </a:tabLst>
              <a:defRPr>
                <a:solidFill>
                  <a:srgbClr val="000000"/>
                </a:solidFill>
                <a:latin typeface="Arial" panose="020B0604020202020204" pitchFamily="34" charset="0"/>
                <a:ea typeface="Source Han Sans CN Normal" charset="0"/>
                <a:cs typeface="Source Han Sans CN Normal" charset="0"/>
              </a:defRPr>
            </a:lvl2pPr>
            <a:lvl3pPr>
              <a:tabLst>
                <a:tab pos="457200" algn="l"/>
                <a:tab pos="914400" algn="l"/>
                <a:tab pos="1371600" algn="l"/>
              </a:tabLst>
              <a:defRPr>
                <a:solidFill>
                  <a:srgbClr val="000000"/>
                </a:solidFill>
                <a:latin typeface="Arial" panose="020B0604020202020204" pitchFamily="34" charset="0"/>
                <a:ea typeface="Source Han Sans CN Normal" charset="0"/>
                <a:cs typeface="Source Han Sans CN Normal" charset="0"/>
              </a:defRPr>
            </a:lvl3pPr>
            <a:lvl4pPr>
              <a:tabLst>
                <a:tab pos="457200" algn="l"/>
                <a:tab pos="914400" algn="l"/>
                <a:tab pos="1371600" algn="l"/>
              </a:tabLst>
              <a:defRPr>
                <a:solidFill>
                  <a:srgbClr val="000000"/>
                </a:solidFill>
                <a:latin typeface="Arial" panose="020B0604020202020204" pitchFamily="34" charset="0"/>
                <a:ea typeface="Source Han Sans CN Normal" charset="0"/>
                <a:cs typeface="Source Han Sans CN Normal" charset="0"/>
              </a:defRPr>
            </a:lvl4pPr>
            <a:lvl5pPr>
              <a:tabLst>
                <a:tab pos="457200" algn="l"/>
                <a:tab pos="914400" algn="l"/>
                <a:tab pos="1371600" algn="l"/>
              </a:tabLst>
              <a:defRPr>
                <a:solidFill>
                  <a:srgbClr val="000000"/>
                </a:solidFill>
                <a:latin typeface="Arial" panose="020B0604020202020204" pitchFamily="34" charset="0"/>
                <a:ea typeface="Source Han Sans CN Normal" charset="0"/>
                <a:cs typeface="Source Han Sans CN Normal"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Lst>
              <a:defRPr>
                <a:solidFill>
                  <a:srgbClr val="000000"/>
                </a:solidFill>
                <a:latin typeface="Arial" panose="020B0604020202020204" pitchFamily="34" charset="0"/>
                <a:ea typeface="Source Han Sans CN Normal" charset="0"/>
                <a:cs typeface="Source Han Sans CN Normal"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Lst>
              <a:defRPr>
                <a:solidFill>
                  <a:srgbClr val="000000"/>
                </a:solidFill>
                <a:latin typeface="Arial" panose="020B0604020202020204" pitchFamily="34" charset="0"/>
                <a:ea typeface="Source Han Sans CN Normal" charset="0"/>
                <a:cs typeface="Source Han Sans CN Normal"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Lst>
              <a:defRPr>
                <a:solidFill>
                  <a:srgbClr val="000000"/>
                </a:solidFill>
                <a:latin typeface="Arial" panose="020B0604020202020204" pitchFamily="34" charset="0"/>
                <a:ea typeface="Source Han Sans CN Normal" charset="0"/>
                <a:cs typeface="Source Han Sans CN Normal"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Lst>
              <a:defRPr>
                <a:solidFill>
                  <a:srgbClr val="000000"/>
                </a:solidFill>
                <a:latin typeface="Arial" panose="020B0604020202020204" pitchFamily="34" charset="0"/>
                <a:ea typeface="Source Han Sans CN Normal" charset="0"/>
                <a:cs typeface="Source Han Sans CN Normal" charset="0"/>
              </a:defRPr>
            </a:lvl9pPr>
          </a:lstStyle>
          <a:p>
            <a:r>
              <a:rPr lang="ru-RU" altLang="en-US" b="1">
                <a:solidFill>
                  <a:srgbClr val="FF3366"/>
                </a:solidFill>
              </a:rPr>
              <a:t>Final solution:</a:t>
            </a:r>
          </a:p>
        </p:txBody>
      </p:sp>
      <p:sp>
        <p:nvSpPr>
          <p:cNvPr id="10252" name="Text Box 12"/>
          <p:cNvSpPr txBox="1">
            <a:spLocks noChangeArrowheads="1"/>
          </p:cNvSpPr>
          <p:nvPr/>
        </p:nvSpPr>
        <p:spPr bwMode="auto">
          <a:xfrm>
            <a:off x="7215841" y="2124361"/>
            <a:ext cx="1499040" cy="364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55220" rIns="81638" bIns="40819"/>
          <a:lstStyle>
            <a:lvl1pPr>
              <a:tabLst>
                <a:tab pos="457200" algn="l"/>
                <a:tab pos="914400" algn="l"/>
              </a:tabLst>
              <a:defRPr>
                <a:solidFill>
                  <a:srgbClr val="000000"/>
                </a:solidFill>
                <a:latin typeface="Arial" panose="020B0604020202020204" pitchFamily="34" charset="0"/>
                <a:ea typeface="Source Han Sans CN Normal" charset="0"/>
                <a:cs typeface="Source Han Sans CN Normal" charset="0"/>
              </a:defRPr>
            </a:lvl1pPr>
            <a:lvl2pPr>
              <a:tabLst>
                <a:tab pos="457200" algn="l"/>
                <a:tab pos="914400" algn="l"/>
              </a:tabLst>
              <a:defRPr>
                <a:solidFill>
                  <a:srgbClr val="000000"/>
                </a:solidFill>
                <a:latin typeface="Arial" panose="020B0604020202020204" pitchFamily="34" charset="0"/>
                <a:ea typeface="Source Han Sans CN Normal" charset="0"/>
                <a:cs typeface="Source Han Sans CN Normal" charset="0"/>
              </a:defRPr>
            </a:lvl2pPr>
            <a:lvl3pPr>
              <a:tabLst>
                <a:tab pos="457200" algn="l"/>
                <a:tab pos="914400" algn="l"/>
              </a:tabLst>
              <a:defRPr>
                <a:solidFill>
                  <a:srgbClr val="000000"/>
                </a:solidFill>
                <a:latin typeface="Arial" panose="020B0604020202020204" pitchFamily="34" charset="0"/>
                <a:ea typeface="Source Han Sans CN Normal" charset="0"/>
                <a:cs typeface="Source Han Sans CN Normal" charset="0"/>
              </a:defRPr>
            </a:lvl3pPr>
            <a:lvl4pPr>
              <a:tabLst>
                <a:tab pos="457200" algn="l"/>
                <a:tab pos="914400" algn="l"/>
              </a:tabLst>
              <a:defRPr>
                <a:solidFill>
                  <a:srgbClr val="000000"/>
                </a:solidFill>
                <a:latin typeface="Arial" panose="020B0604020202020204" pitchFamily="34" charset="0"/>
                <a:ea typeface="Source Han Sans CN Normal" charset="0"/>
                <a:cs typeface="Source Han Sans CN Normal" charset="0"/>
              </a:defRPr>
            </a:lvl4pPr>
            <a:lvl5pPr>
              <a:tabLst>
                <a:tab pos="457200" algn="l"/>
                <a:tab pos="914400" algn="l"/>
              </a:tabLst>
              <a:defRPr>
                <a:solidFill>
                  <a:srgbClr val="000000"/>
                </a:solidFill>
                <a:latin typeface="Arial" panose="020B0604020202020204" pitchFamily="34" charset="0"/>
                <a:ea typeface="Source Han Sans CN Normal" charset="0"/>
                <a:cs typeface="Source Han Sans CN Normal"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Lst>
              <a:defRPr>
                <a:solidFill>
                  <a:srgbClr val="000000"/>
                </a:solidFill>
                <a:latin typeface="Arial" panose="020B0604020202020204" pitchFamily="34" charset="0"/>
                <a:ea typeface="Source Han Sans CN Normal" charset="0"/>
                <a:cs typeface="Source Han Sans CN Normal"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Lst>
              <a:defRPr>
                <a:solidFill>
                  <a:srgbClr val="000000"/>
                </a:solidFill>
                <a:latin typeface="Arial" panose="020B0604020202020204" pitchFamily="34" charset="0"/>
                <a:ea typeface="Source Han Sans CN Normal" charset="0"/>
                <a:cs typeface="Source Han Sans CN Normal"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Lst>
              <a:defRPr>
                <a:solidFill>
                  <a:srgbClr val="000000"/>
                </a:solidFill>
                <a:latin typeface="Arial" panose="020B0604020202020204" pitchFamily="34" charset="0"/>
                <a:ea typeface="Source Han Sans CN Normal" charset="0"/>
                <a:cs typeface="Source Han Sans CN Normal"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Lst>
              <a:defRPr>
                <a:solidFill>
                  <a:srgbClr val="000000"/>
                </a:solidFill>
                <a:latin typeface="Arial" panose="020B0604020202020204" pitchFamily="34" charset="0"/>
                <a:ea typeface="Source Han Sans CN Normal" charset="0"/>
                <a:cs typeface="Source Han Sans CN Normal" charset="0"/>
              </a:defRPr>
            </a:lvl9pPr>
          </a:lstStyle>
          <a:p>
            <a:r>
              <a:rPr lang="ru-RU" altLang="en-US" b="1" i="1" dirty="0"/>
              <a:t>S=(s</a:t>
            </a:r>
            <a:r>
              <a:rPr lang="ru-RU" altLang="en-US" b="1" i="1" baseline="-33000" dirty="0"/>
              <a:t>1</a:t>
            </a:r>
            <a:r>
              <a:rPr lang="ru-RU" altLang="en-US" b="1" i="1" dirty="0"/>
              <a:t>,...,</a:t>
            </a:r>
            <a:r>
              <a:rPr lang="ru-RU" altLang="en-US" b="1" i="1" dirty="0" err="1"/>
              <a:t>s</a:t>
            </a:r>
            <a:r>
              <a:rPr lang="ru-RU" altLang="en-US" b="1" i="1" baseline="-33000" dirty="0" err="1"/>
              <a:t>p</a:t>
            </a:r>
            <a:r>
              <a:rPr lang="ru-RU" altLang="en-US" b="1" i="1" dirty="0"/>
              <a:t>)</a:t>
            </a:r>
          </a:p>
        </p:txBody>
      </p:sp>
      <p:sp>
        <p:nvSpPr>
          <p:cNvPr id="10253" name="Text Box 13"/>
          <p:cNvSpPr txBox="1">
            <a:spLocks noChangeArrowheads="1"/>
          </p:cNvSpPr>
          <p:nvPr/>
        </p:nvSpPr>
        <p:spPr bwMode="auto">
          <a:xfrm>
            <a:off x="7227360" y="2488681"/>
            <a:ext cx="1645919" cy="3830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55220" rIns="81638" bIns="40819"/>
          <a:lstStyle>
            <a:lvl1pPr>
              <a:tabLst>
                <a:tab pos="457200" algn="l"/>
                <a:tab pos="914400" algn="l"/>
              </a:tabLst>
              <a:defRPr>
                <a:solidFill>
                  <a:srgbClr val="000000"/>
                </a:solidFill>
                <a:latin typeface="Arial" panose="020B0604020202020204" pitchFamily="34" charset="0"/>
                <a:ea typeface="Source Han Sans CN Normal" charset="0"/>
                <a:cs typeface="Source Han Sans CN Normal" charset="0"/>
              </a:defRPr>
            </a:lvl1pPr>
            <a:lvl2pPr>
              <a:tabLst>
                <a:tab pos="457200" algn="l"/>
                <a:tab pos="914400" algn="l"/>
              </a:tabLst>
              <a:defRPr>
                <a:solidFill>
                  <a:srgbClr val="000000"/>
                </a:solidFill>
                <a:latin typeface="Arial" panose="020B0604020202020204" pitchFamily="34" charset="0"/>
                <a:ea typeface="Source Han Sans CN Normal" charset="0"/>
                <a:cs typeface="Source Han Sans CN Normal" charset="0"/>
              </a:defRPr>
            </a:lvl2pPr>
            <a:lvl3pPr>
              <a:tabLst>
                <a:tab pos="457200" algn="l"/>
                <a:tab pos="914400" algn="l"/>
              </a:tabLst>
              <a:defRPr>
                <a:solidFill>
                  <a:srgbClr val="000000"/>
                </a:solidFill>
                <a:latin typeface="Arial" panose="020B0604020202020204" pitchFamily="34" charset="0"/>
                <a:ea typeface="Source Han Sans CN Normal" charset="0"/>
                <a:cs typeface="Source Han Sans CN Normal" charset="0"/>
              </a:defRPr>
            </a:lvl3pPr>
            <a:lvl4pPr>
              <a:tabLst>
                <a:tab pos="457200" algn="l"/>
                <a:tab pos="914400" algn="l"/>
              </a:tabLst>
              <a:defRPr>
                <a:solidFill>
                  <a:srgbClr val="000000"/>
                </a:solidFill>
                <a:latin typeface="Arial" panose="020B0604020202020204" pitchFamily="34" charset="0"/>
                <a:ea typeface="Source Han Sans CN Normal" charset="0"/>
                <a:cs typeface="Source Han Sans CN Normal" charset="0"/>
              </a:defRPr>
            </a:lvl4pPr>
            <a:lvl5pPr>
              <a:tabLst>
                <a:tab pos="457200" algn="l"/>
                <a:tab pos="914400" algn="l"/>
              </a:tabLst>
              <a:defRPr>
                <a:solidFill>
                  <a:srgbClr val="000000"/>
                </a:solidFill>
                <a:latin typeface="Arial" panose="020B0604020202020204" pitchFamily="34" charset="0"/>
                <a:ea typeface="Source Han Sans CN Normal" charset="0"/>
                <a:cs typeface="Source Han Sans CN Normal"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Lst>
              <a:defRPr>
                <a:solidFill>
                  <a:srgbClr val="000000"/>
                </a:solidFill>
                <a:latin typeface="Arial" panose="020B0604020202020204" pitchFamily="34" charset="0"/>
                <a:ea typeface="Source Han Sans CN Normal" charset="0"/>
                <a:cs typeface="Source Han Sans CN Normal"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Lst>
              <a:defRPr>
                <a:solidFill>
                  <a:srgbClr val="000000"/>
                </a:solidFill>
                <a:latin typeface="Arial" panose="020B0604020202020204" pitchFamily="34" charset="0"/>
                <a:ea typeface="Source Han Sans CN Normal" charset="0"/>
                <a:cs typeface="Source Han Sans CN Normal"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Lst>
              <a:defRPr>
                <a:solidFill>
                  <a:srgbClr val="000000"/>
                </a:solidFill>
                <a:latin typeface="Arial" panose="020B0604020202020204" pitchFamily="34" charset="0"/>
                <a:ea typeface="Source Han Sans CN Normal" charset="0"/>
                <a:cs typeface="Source Han Sans CN Normal"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Lst>
              <a:defRPr>
                <a:solidFill>
                  <a:srgbClr val="000000"/>
                </a:solidFill>
                <a:latin typeface="Arial" panose="020B0604020202020204" pitchFamily="34" charset="0"/>
                <a:ea typeface="Source Han Sans CN Normal" charset="0"/>
                <a:cs typeface="Source Han Sans CN Normal" charset="0"/>
              </a:defRPr>
            </a:lvl9pPr>
          </a:lstStyle>
          <a:p>
            <a:r>
              <a:rPr lang="ru-RU" altLang="en-US" b="1" i="1" dirty="0"/>
              <a:t>A=(a</a:t>
            </a:r>
            <a:r>
              <a:rPr lang="ru-RU" altLang="en-US" b="1" i="1" baseline="-33000" dirty="0"/>
              <a:t>1</a:t>
            </a:r>
            <a:r>
              <a:rPr lang="ru-RU" altLang="en-US" b="1" i="1" dirty="0"/>
              <a:t>,...,</a:t>
            </a:r>
            <a:r>
              <a:rPr lang="ru-RU" altLang="en-US" b="1" i="1" dirty="0" err="1"/>
              <a:t>a</a:t>
            </a:r>
            <a:r>
              <a:rPr lang="ru-RU" altLang="en-US" b="1" i="1" baseline="-33000" dirty="0" err="1"/>
              <a:t>p</a:t>
            </a:r>
            <a:r>
              <a:rPr lang="ru-RU" altLang="en-US" b="1" i="1" dirty="0"/>
              <a:t>)</a:t>
            </a:r>
          </a:p>
        </p:txBody>
      </p:sp>
    </p:spTree>
    <p:extLst>
      <p:ext uri="{BB962C8B-B14F-4D97-AF65-F5344CB8AC3E}">
        <p14:creationId xmlns:p14="http://schemas.microsoft.com/office/powerpoint/2010/main" val="367786395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solidFill>
                  <a:srgbClr val="FF0000"/>
                </a:solidFill>
              </a:rPr>
              <a:t>Example</a:t>
            </a:r>
            <a:endParaRPr lang="en-US" dirty="0">
              <a:solidFill>
                <a:srgbClr val="FF0000"/>
              </a:solidFill>
            </a:endParaRPr>
          </a:p>
        </p:txBody>
      </p:sp>
      <p:pic>
        <p:nvPicPr>
          <p:cNvPr id="2050" name="Picture 2"/>
          <p:cNvPicPr>
            <a:picLocks noChangeAspect="1" noChangeArrowheads="1"/>
          </p:cNvPicPr>
          <p:nvPr/>
        </p:nvPicPr>
        <p:blipFill>
          <a:blip r:embed="rId2" cstate="print"/>
          <a:srcRect/>
          <a:stretch>
            <a:fillRect/>
          </a:stretch>
        </p:blipFill>
        <p:spPr bwMode="auto">
          <a:xfrm>
            <a:off x="381000" y="1772998"/>
            <a:ext cx="3951618" cy="3775315"/>
          </a:xfrm>
          <a:prstGeom prst="rect">
            <a:avLst/>
          </a:prstGeom>
          <a:noFill/>
          <a:ln w="9525">
            <a:noFill/>
            <a:miter lim="800000"/>
            <a:headEnd/>
            <a:tailEnd/>
          </a:ln>
        </p:spPr>
      </p:pic>
      <p:pic>
        <p:nvPicPr>
          <p:cNvPr id="2051" name="Picture 3"/>
          <p:cNvPicPr>
            <a:picLocks noGrp="1" noChangeAspect="1" noChangeArrowheads="1"/>
          </p:cNvPicPr>
          <p:nvPr>
            <p:ph idx="1"/>
          </p:nvPr>
        </p:nvPicPr>
        <p:blipFill>
          <a:blip r:embed="rId3" cstate="print"/>
          <a:srcRect/>
          <a:stretch>
            <a:fillRect/>
          </a:stretch>
        </p:blipFill>
        <p:spPr bwMode="auto">
          <a:xfrm>
            <a:off x="4572000" y="1752600"/>
            <a:ext cx="4038600" cy="3739840"/>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4572000" y="1752600"/>
            <a:ext cx="4038600" cy="3886200"/>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67023D9B-8760-4AD1-AD70-F8399FC13A48}" type="slidenum">
              <a:rPr lang="en-US" smtClean="0"/>
              <a:pPr/>
              <a:t>13</a:t>
            </a:fld>
            <a:endParaRPr lang="en-US"/>
          </a:p>
        </p:txBody>
      </p:sp>
      <p:pic>
        <p:nvPicPr>
          <p:cNvPr id="1027" name="Picture 3"/>
          <p:cNvPicPr>
            <a:picLocks noChangeAspect="1" noChangeArrowheads="1"/>
          </p:cNvPicPr>
          <p:nvPr/>
        </p:nvPicPr>
        <p:blipFill>
          <a:blip r:embed="rId5" cstate="print"/>
          <a:srcRect/>
          <a:stretch>
            <a:fillRect/>
          </a:stretch>
        </p:blipFill>
        <p:spPr bwMode="auto">
          <a:xfrm>
            <a:off x="381000" y="1828800"/>
            <a:ext cx="3962400" cy="3733800"/>
          </a:xfrm>
          <a:prstGeom prst="rect">
            <a:avLst/>
          </a:prstGeom>
          <a:noFill/>
          <a:ln w="9525">
            <a:noFill/>
            <a:miter lim="800000"/>
            <a:headEnd/>
            <a:tailEnd/>
          </a:ln>
        </p:spPr>
      </p:pic>
    </p:spTree>
    <p:extLst>
      <p:ext uri="{BB962C8B-B14F-4D97-AF65-F5344CB8AC3E}">
        <p14:creationId xmlns:p14="http://schemas.microsoft.com/office/powerpoint/2010/main" val="2143544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 calcmode="lin" valueType="num">
                                      <p:cBhvr additive="base">
                                        <p:cTn id="12" dur="500" fill="hold"/>
                                        <p:tgtEl>
                                          <p:spTgt spid="1027"/>
                                        </p:tgtEl>
                                        <p:attrNameLst>
                                          <p:attrName>ppt_x</p:attrName>
                                        </p:attrNameLst>
                                      </p:cBhvr>
                                      <p:tavLst>
                                        <p:tav tm="0">
                                          <p:val>
                                            <p:strVal val="#ppt_x"/>
                                          </p:val>
                                        </p:tav>
                                        <p:tav tm="100000">
                                          <p:val>
                                            <p:strVal val="#ppt_x"/>
                                          </p:val>
                                        </p:tav>
                                      </p:tavLst>
                                    </p:anim>
                                    <p:anim calcmode="lin" valueType="num">
                                      <p:cBhvr additive="base">
                                        <p:cTn id="13"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57979" y="279561"/>
            <a:ext cx="4161295" cy="625475"/>
          </a:xfrm>
        </p:spPr>
        <p:txBody>
          <a:bodyPr/>
          <a:lstStyle/>
          <a:p>
            <a:r>
              <a:rPr lang="en-US" dirty="0" smtClean="0">
                <a:solidFill>
                  <a:srgbClr val="FF0000"/>
                </a:solidFill>
              </a:rPr>
              <a:t>Benchmark-1</a:t>
            </a:r>
            <a:endParaRPr lang="en-US" dirty="0">
              <a:solidFill>
                <a:srgbClr val="FF0000"/>
              </a:solidFill>
            </a:endParaRPr>
          </a:p>
        </p:txBody>
      </p:sp>
      <p:sp>
        <p:nvSpPr>
          <p:cNvPr id="3" name="Содержимое 2"/>
          <p:cNvSpPr>
            <a:spLocks noGrp="1"/>
          </p:cNvSpPr>
          <p:nvPr>
            <p:ph idx="1"/>
          </p:nvPr>
        </p:nvSpPr>
        <p:spPr>
          <a:xfrm>
            <a:off x="457200" y="1131887"/>
            <a:ext cx="8229600" cy="5135563"/>
          </a:xfrm>
        </p:spPr>
        <p:txBody>
          <a:bodyPr/>
          <a:lstStyle/>
          <a:p>
            <a:pPr>
              <a:buNone/>
            </a:pPr>
            <a:r>
              <a:rPr lang="en-US" sz="2400" dirty="0" smtClean="0"/>
              <a:t>Take sample that were validated by GPS</a:t>
            </a:r>
            <a:r>
              <a:rPr lang="en-US" sz="2400" baseline="-25000" dirty="0" smtClean="0"/>
              <a:t>1</a:t>
            </a:r>
            <a:endParaRPr lang="en-US" sz="2400" dirty="0" smtClean="0"/>
          </a:p>
          <a:p>
            <a:pPr>
              <a:buNone/>
            </a:pPr>
            <a:r>
              <a:rPr lang="en-US" sz="2400" dirty="0" smtClean="0"/>
              <a:t>Then we used ReAdmix in (a) unconditional and (b) conditional with </a:t>
            </a:r>
            <a:r>
              <a:rPr lang="en-US" sz="2400" u="sng" dirty="0" smtClean="0"/>
              <a:t>incorrect </a:t>
            </a:r>
            <a:r>
              <a:rPr lang="en-US" sz="2400" dirty="0" smtClean="0"/>
              <a:t>guess mode. </a:t>
            </a:r>
          </a:p>
          <a:p>
            <a:pPr marL="514350" indent="-514350">
              <a:buAutoNum type="alphaLcParenBoth"/>
            </a:pPr>
            <a:r>
              <a:rPr lang="en-US" sz="2400" dirty="0" smtClean="0"/>
              <a:t>94% of the samples were mapped to their reported ethnic group, and average distance to the correct location was 54±13 miles. </a:t>
            </a:r>
          </a:p>
          <a:p>
            <a:pPr marL="514350" indent="-514350">
              <a:buAutoNum type="alphaLcParenBoth"/>
            </a:pPr>
            <a:r>
              <a:rPr lang="en-US" sz="2400" dirty="0" smtClean="0"/>
              <a:t> with randomly chosen incorrect guess, 92% of samples was mapped to the reported ethnic group, with average distance to the correct location equal to 65±17 miles. </a:t>
            </a:r>
          </a:p>
          <a:p>
            <a:pPr marL="514350" indent="-514350">
              <a:buAutoNum type="alphaLcParenBoth"/>
            </a:pPr>
            <a:endParaRPr lang="en-US" sz="2400" dirty="0" smtClean="0"/>
          </a:p>
          <a:p>
            <a:pPr marL="514350" indent="-514350">
              <a:buNone/>
            </a:pPr>
            <a:r>
              <a:rPr lang="en-US" sz="2400" dirty="0" smtClean="0"/>
              <a:t>In all cases ReAdmix correctly identified the cases as un-mixed </a:t>
            </a:r>
            <a:endParaRPr lang="en-US" sz="2400" dirty="0"/>
          </a:p>
        </p:txBody>
      </p:sp>
      <p:sp>
        <p:nvSpPr>
          <p:cNvPr id="5" name="Номер слайда 4"/>
          <p:cNvSpPr>
            <a:spLocks noGrp="1"/>
          </p:cNvSpPr>
          <p:nvPr>
            <p:ph type="sldNum" sz="quarter" idx="12"/>
          </p:nvPr>
        </p:nvSpPr>
        <p:spPr/>
        <p:txBody>
          <a:bodyPr/>
          <a:lstStyle/>
          <a:p>
            <a:fld id="{67023D9B-8760-4AD1-AD70-F8399FC13A48}" type="slidenum">
              <a:rPr lang="en-US" smtClean="0"/>
              <a:pPr/>
              <a:t>14</a:t>
            </a:fld>
            <a:endParaRPr lang="en-US"/>
          </a:p>
        </p:txBody>
      </p:sp>
    </p:spTree>
    <p:extLst>
      <p:ext uri="{BB962C8B-B14F-4D97-AF65-F5344CB8AC3E}">
        <p14:creationId xmlns:p14="http://schemas.microsoft.com/office/powerpoint/2010/main" val="8730216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solidFill>
                  <a:srgbClr val="FF0000"/>
                </a:solidFill>
              </a:rPr>
              <a:t>Benchmark-2: simulated 500 50:50 mixtures</a:t>
            </a:r>
            <a:endParaRPr lang="en-US" dirty="0">
              <a:solidFill>
                <a:srgbClr val="FF0000"/>
              </a:solidFill>
            </a:endParaRPr>
          </a:p>
        </p:txBody>
      </p:sp>
      <p:sp>
        <p:nvSpPr>
          <p:cNvPr id="5" name="Номер слайда 4"/>
          <p:cNvSpPr>
            <a:spLocks noGrp="1"/>
          </p:cNvSpPr>
          <p:nvPr>
            <p:ph type="sldNum" sz="quarter" idx="12"/>
          </p:nvPr>
        </p:nvSpPr>
        <p:spPr/>
        <p:txBody>
          <a:bodyPr/>
          <a:lstStyle/>
          <a:p>
            <a:fld id="{67023D9B-8760-4AD1-AD70-F8399FC13A48}" type="slidenum">
              <a:rPr lang="en-US" smtClean="0"/>
              <a:pPr/>
              <a:t>15</a:t>
            </a:fld>
            <a:endParaRPr lang="en-US"/>
          </a:p>
        </p:txBody>
      </p:sp>
      <p:graphicFrame>
        <p:nvGraphicFramePr>
          <p:cNvPr id="7" name="Содержимое 6"/>
          <p:cNvGraphicFramePr>
            <a:graphicFrameLocks noGrp="1"/>
          </p:cNvGraphicFramePr>
          <p:nvPr>
            <p:ph idx="1"/>
          </p:nvPr>
        </p:nvGraphicFramePr>
        <p:xfrm>
          <a:off x="685800" y="1981200"/>
          <a:ext cx="7619999" cy="3672796"/>
        </p:xfrm>
        <a:graphic>
          <a:graphicData uri="http://schemas.openxmlformats.org/drawingml/2006/table">
            <a:tbl>
              <a:tblPr/>
              <a:tblGrid>
                <a:gridCol w="3403092"/>
                <a:gridCol w="1487424"/>
                <a:gridCol w="1591056"/>
                <a:gridCol w="1138427"/>
              </a:tblGrid>
              <a:tr h="1367251">
                <a:tc>
                  <a:txBody>
                    <a:bodyPr/>
                    <a:lstStyle/>
                    <a:p>
                      <a:pPr marL="0" marR="0" algn="ctr" hangingPunct="0">
                        <a:lnSpc>
                          <a:spcPct val="115000"/>
                        </a:lnSpc>
                        <a:spcBef>
                          <a:spcPts val="2400"/>
                        </a:spcBef>
                        <a:spcAft>
                          <a:spcPts val="0"/>
                        </a:spcAft>
                      </a:pPr>
                      <a:r>
                        <a:rPr lang="en-US" sz="2000" kern="150">
                          <a:solidFill>
                            <a:schemeClr val="tx1"/>
                          </a:solidFill>
                          <a:latin typeface="Times New Roman"/>
                          <a:ea typeface="Arial"/>
                          <a:cs typeface="Times New Roman"/>
                        </a:rPr>
                        <a:t>Testing mode </a:t>
                      </a:r>
                      <a:endParaRPr lang="en-US" sz="2000" kern="150">
                        <a:solidFill>
                          <a:schemeClr val="tx1"/>
                        </a:solidFill>
                        <a:latin typeface="Arial"/>
                        <a:ea typeface="Arial"/>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lnSpc>
                          <a:spcPct val="115000"/>
                        </a:lnSpc>
                        <a:spcBef>
                          <a:spcPts val="2400"/>
                        </a:spcBef>
                        <a:spcAft>
                          <a:spcPts val="0"/>
                        </a:spcAft>
                      </a:pPr>
                      <a:r>
                        <a:rPr lang="en-US" sz="2000" kern="150">
                          <a:solidFill>
                            <a:schemeClr val="tx1"/>
                          </a:solidFill>
                          <a:latin typeface="Times New Roman"/>
                          <a:ea typeface="Arial"/>
                          <a:cs typeface="Times New Roman"/>
                        </a:rPr>
                        <a:t>Percent of at least one correctly predicted origin</a:t>
                      </a:r>
                      <a:endParaRPr lang="en-US" sz="2000" kern="150">
                        <a:solidFill>
                          <a:schemeClr val="tx1"/>
                        </a:solidFill>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lnSpc>
                          <a:spcPct val="115000"/>
                        </a:lnSpc>
                        <a:spcBef>
                          <a:spcPts val="2400"/>
                        </a:spcBef>
                        <a:spcAft>
                          <a:spcPts val="0"/>
                        </a:spcAft>
                      </a:pPr>
                      <a:r>
                        <a:rPr lang="en-US" sz="2000" kern="150">
                          <a:solidFill>
                            <a:schemeClr val="tx1"/>
                          </a:solidFill>
                          <a:latin typeface="Times New Roman"/>
                          <a:ea typeface="Arial"/>
                          <a:cs typeface="Times New Roman"/>
                        </a:rPr>
                        <a:t>Percent of completely correct predictions</a:t>
                      </a:r>
                      <a:endParaRPr lang="en-US" sz="2000" kern="150">
                        <a:solidFill>
                          <a:schemeClr val="tx1"/>
                        </a:solidFill>
                        <a:latin typeface="Arial"/>
                        <a:ea typeface="Arial"/>
                        <a:cs typeface="Times New Roman"/>
                      </a:endParaRPr>
                    </a:p>
                  </a:txBody>
                  <a:tcPr marL="68580" marR="68580"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lnSpc>
                          <a:spcPct val="115000"/>
                        </a:lnSpc>
                        <a:spcBef>
                          <a:spcPts val="2400"/>
                        </a:spcBef>
                        <a:spcAft>
                          <a:spcPts val="0"/>
                        </a:spcAft>
                      </a:pPr>
                      <a:r>
                        <a:rPr lang="en-US" sz="2000" kern="150">
                          <a:solidFill>
                            <a:schemeClr val="tx1"/>
                          </a:solidFill>
                          <a:latin typeface="Times New Roman"/>
                          <a:ea typeface="Arial"/>
                          <a:cs typeface="Times New Roman"/>
                        </a:rPr>
                        <a:t>Average distance to correct population, miles</a:t>
                      </a:r>
                      <a:endParaRPr lang="en-US" sz="2000" kern="150">
                        <a:solidFill>
                          <a:schemeClr val="tx1"/>
                        </a:solidFill>
                        <a:latin typeface="Arial"/>
                        <a:ea typeface="Arial"/>
                        <a:cs typeface="Times New Roman"/>
                      </a:endParaRPr>
                    </a:p>
                  </a:txBody>
                  <a:tcPr marL="68580" marR="68580"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8116">
                <a:tc>
                  <a:txBody>
                    <a:bodyPr/>
                    <a:lstStyle/>
                    <a:p>
                      <a:pPr marL="0" marR="0" hangingPunct="0">
                        <a:lnSpc>
                          <a:spcPct val="115000"/>
                        </a:lnSpc>
                        <a:spcBef>
                          <a:spcPts val="0"/>
                        </a:spcBef>
                        <a:spcAft>
                          <a:spcPts val="0"/>
                        </a:spcAft>
                      </a:pPr>
                      <a:r>
                        <a:rPr lang="en-US" sz="2000" kern="150">
                          <a:solidFill>
                            <a:schemeClr val="tx1"/>
                          </a:solidFill>
                          <a:latin typeface="Times New Roman"/>
                          <a:ea typeface="Arial"/>
                          <a:cs typeface="Times New Roman"/>
                        </a:rPr>
                        <a:t>Unconditional</a:t>
                      </a:r>
                      <a:endParaRPr lang="en-US" sz="2000" kern="150">
                        <a:solidFill>
                          <a:schemeClr val="tx1"/>
                        </a:solidFill>
                        <a:latin typeface="Arial"/>
                        <a:ea typeface="Arial"/>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hangingPunct="0">
                        <a:lnSpc>
                          <a:spcPct val="115000"/>
                        </a:lnSpc>
                        <a:spcBef>
                          <a:spcPts val="0"/>
                        </a:spcBef>
                        <a:spcAft>
                          <a:spcPts val="0"/>
                        </a:spcAft>
                      </a:pPr>
                      <a:r>
                        <a:rPr lang="en-US" sz="2000" kern="150">
                          <a:solidFill>
                            <a:schemeClr val="tx1"/>
                          </a:solidFill>
                          <a:latin typeface="Times New Roman"/>
                          <a:ea typeface="Arial"/>
                          <a:cs typeface="Times New Roman"/>
                        </a:rPr>
                        <a:t>78%</a:t>
                      </a:r>
                      <a:endParaRPr lang="en-US" sz="2000" kern="150">
                        <a:solidFill>
                          <a:schemeClr val="tx1"/>
                        </a:solidFill>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ctr" hangingPunct="0">
                        <a:lnSpc>
                          <a:spcPct val="115000"/>
                        </a:lnSpc>
                        <a:spcBef>
                          <a:spcPts val="0"/>
                        </a:spcBef>
                        <a:spcAft>
                          <a:spcPts val="0"/>
                        </a:spcAft>
                      </a:pPr>
                      <a:r>
                        <a:rPr lang="en-US" sz="2000" kern="150">
                          <a:solidFill>
                            <a:schemeClr val="tx1"/>
                          </a:solidFill>
                          <a:latin typeface="Times New Roman"/>
                          <a:ea typeface="Arial"/>
                          <a:cs typeface="Times New Roman"/>
                        </a:rPr>
                        <a:t>56%</a:t>
                      </a:r>
                      <a:endParaRPr lang="en-US" sz="2000" kern="150">
                        <a:solidFill>
                          <a:schemeClr val="tx1"/>
                        </a:solidFill>
                        <a:latin typeface="Arial"/>
                        <a:ea typeface="Arial"/>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hangingPunct="0">
                        <a:lnSpc>
                          <a:spcPct val="115000"/>
                        </a:lnSpc>
                        <a:spcBef>
                          <a:spcPts val="0"/>
                        </a:spcBef>
                        <a:spcAft>
                          <a:spcPts val="0"/>
                        </a:spcAft>
                      </a:pPr>
                      <a:r>
                        <a:rPr lang="en-US" sz="2000" kern="150">
                          <a:solidFill>
                            <a:schemeClr val="tx1"/>
                          </a:solidFill>
                          <a:latin typeface="Times New Roman"/>
                          <a:ea typeface="Arial"/>
                          <a:cs typeface="Times New Roman"/>
                        </a:rPr>
                        <a:t>324±46</a:t>
                      </a:r>
                      <a:endParaRPr lang="en-US" sz="2000" kern="150">
                        <a:solidFill>
                          <a:schemeClr val="tx1"/>
                        </a:solidFill>
                        <a:latin typeface="Arial"/>
                        <a:ea typeface="Arial"/>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518116">
                <a:tc>
                  <a:txBody>
                    <a:bodyPr/>
                    <a:lstStyle/>
                    <a:p>
                      <a:pPr marL="0" marR="0" hangingPunct="0">
                        <a:lnSpc>
                          <a:spcPct val="115000"/>
                        </a:lnSpc>
                        <a:spcBef>
                          <a:spcPts val="0"/>
                        </a:spcBef>
                        <a:spcAft>
                          <a:spcPts val="0"/>
                        </a:spcAft>
                      </a:pPr>
                      <a:r>
                        <a:rPr lang="en-US" sz="2000" kern="150">
                          <a:solidFill>
                            <a:schemeClr val="tx1"/>
                          </a:solidFill>
                          <a:latin typeface="Times New Roman"/>
                          <a:ea typeface="Arial"/>
                          <a:cs typeface="Times New Roman"/>
                        </a:rPr>
                        <a:t>Conditional on the equal weights, populations unknown</a:t>
                      </a:r>
                      <a:endParaRPr lang="en-US" sz="2000" kern="150">
                        <a:solidFill>
                          <a:schemeClr val="tx1"/>
                        </a:solidFill>
                        <a:latin typeface="Arial"/>
                        <a:ea typeface="Arial"/>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hangingPunct="0">
                        <a:lnSpc>
                          <a:spcPct val="115000"/>
                        </a:lnSpc>
                        <a:spcBef>
                          <a:spcPts val="0"/>
                        </a:spcBef>
                        <a:spcAft>
                          <a:spcPts val="0"/>
                        </a:spcAft>
                      </a:pPr>
                      <a:r>
                        <a:rPr lang="en-US" sz="2000" kern="150">
                          <a:solidFill>
                            <a:schemeClr val="tx1"/>
                          </a:solidFill>
                          <a:latin typeface="Times New Roman"/>
                          <a:ea typeface="Arial"/>
                          <a:cs typeface="Times New Roman"/>
                        </a:rPr>
                        <a:t>91%</a:t>
                      </a:r>
                      <a:endParaRPr lang="en-US" sz="2000" kern="150">
                        <a:solidFill>
                          <a:schemeClr val="tx1"/>
                        </a:solidFill>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hangingPunct="0">
                        <a:lnSpc>
                          <a:spcPct val="115000"/>
                        </a:lnSpc>
                        <a:spcBef>
                          <a:spcPts val="0"/>
                        </a:spcBef>
                        <a:spcAft>
                          <a:spcPts val="0"/>
                        </a:spcAft>
                      </a:pPr>
                      <a:r>
                        <a:rPr lang="en-US" sz="2000" kern="150">
                          <a:solidFill>
                            <a:schemeClr val="tx1"/>
                          </a:solidFill>
                          <a:latin typeface="Times New Roman"/>
                          <a:ea typeface="Arial"/>
                          <a:cs typeface="Times New Roman"/>
                        </a:rPr>
                        <a:t>74%</a:t>
                      </a:r>
                      <a:endParaRPr lang="en-US" sz="2000" kern="150">
                        <a:solidFill>
                          <a:schemeClr val="tx1"/>
                        </a:solidFill>
                        <a:latin typeface="Arial"/>
                        <a:ea typeface="Arial"/>
                        <a:cs typeface="Times New Roman"/>
                      </a:endParaRPr>
                    </a:p>
                  </a:txBody>
                  <a:tcPr marL="68580" marR="68580" marT="0" marB="0">
                    <a:lnL>
                      <a:noFill/>
                    </a:lnL>
                    <a:lnR>
                      <a:noFill/>
                    </a:lnR>
                    <a:lnT>
                      <a:noFill/>
                    </a:lnT>
                    <a:lnB>
                      <a:noFill/>
                    </a:lnB>
                  </a:tcPr>
                </a:tc>
                <a:tc>
                  <a:txBody>
                    <a:bodyPr/>
                    <a:lstStyle/>
                    <a:p>
                      <a:pPr marL="0" marR="0" algn="ctr" hangingPunct="0">
                        <a:lnSpc>
                          <a:spcPct val="115000"/>
                        </a:lnSpc>
                        <a:spcBef>
                          <a:spcPts val="0"/>
                        </a:spcBef>
                        <a:spcAft>
                          <a:spcPts val="0"/>
                        </a:spcAft>
                      </a:pPr>
                      <a:r>
                        <a:rPr lang="en-US" sz="2000" kern="150">
                          <a:solidFill>
                            <a:schemeClr val="tx1"/>
                          </a:solidFill>
                          <a:latin typeface="Times New Roman"/>
                          <a:ea typeface="Arial"/>
                          <a:cs typeface="Times New Roman"/>
                        </a:rPr>
                        <a:t>176±33</a:t>
                      </a:r>
                      <a:endParaRPr lang="en-US" sz="2000" kern="150">
                        <a:solidFill>
                          <a:schemeClr val="tx1"/>
                        </a:solidFill>
                        <a:latin typeface="Arial"/>
                        <a:ea typeface="Arial"/>
                        <a:cs typeface="Times New Roman"/>
                      </a:endParaRPr>
                    </a:p>
                  </a:txBody>
                  <a:tcPr marL="68580" marR="68580" marT="0" marB="0">
                    <a:lnL>
                      <a:noFill/>
                    </a:lnL>
                    <a:lnR>
                      <a:noFill/>
                    </a:lnR>
                    <a:lnT>
                      <a:noFill/>
                    </a:lnT>
                    <a:lnB>
                      <a:noFill/>
                    </a:lnB>
                  </a:tcPr>
                </a:tc>
              </a:tr>
              <a:tr h="644516">
                <a:tc>
                  <a:txBody>
                    <a:bodyPr/>
                    <a:lstStyle/>
                    <a:p>
                      <a:pPr marL="0" marR="0" hangingPunct="0">
                        <a:lnSpc>
                          <a:spcPct val="115000"/>
                        </a:lnSpc>
                        <a:spcBef>
                          <a:spcPts val="0"/>
                        </a:spcBef>
                        <a:spcAft>
                          <a:spcPts val="0"/>
                        </a:spcAft>
                      </a:pPr>
                      <a:r>
                        <a:rPr lang="en-US" sz="2000" kern="150">
                          <a:solidFill>
                            <a:schemeClr val="tx1"/>
                          </a:solidFill>
                          <a:latin typeface="Times New Roman"/>
                          <a:ea typeface="Arial"/>
                          <a:cs typeface="Times New Roman"/>
                        </a:rPr>
                        <a:t>Conditional on one of the populations, weights unknown</a:t>
                      </a:r>
                      <a:endParaRPr lang="en-US" sz="2000" kern="150">
                        <a:solidFill>
                          <a:schemeClr val="tx1"/>
                        </a:solidFill>
                        <a:latin typeface="Arial"/>
                        <a:ea typeface="Arial"/>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marL="0" marR="0" algn="ctr" hangingPunct="0">
                        <a:lnSpc>
                          <a:spcPct val="115000"/>
                        </a:lnSpc>
                        <a:spcBef>
                          <a:spcPts val="0"/>
                        </a:spcBef>
                        <a:spcAft>
                          <a:spcPts val="0"/>
                        </a:spcAft>
                      </a:pPr>
                      <a:r>
                        <a:rPr lang="en-US" sz="2000" kern="150">
                          <a:solidFill>
                            <a:schemeClr val="tx1"/>
                          </a:solidFill>
                          <a:latin typeface="Times New Roman"/>
                          <a:ea typeface="Arial"/>
                          <a:cs typeface="Times New Roman"/>
                        </a:rPr>
                        <a:t>NA</a:t>
                      </a:r>
                      <a:endParaRPr lang="en-US" sz="2000" kern="150">
                        <a:solidFill>
                          <a:schemeClr val="tx1"/>
                        </a:solidFill>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tcPr>
                </a:tc>
                <a:tc>
                  <a:txBody>
                    <a:bodyPr/>
                    <a:lstStyle/>
                    <a:p>
                      <a:pPr marL="0" marR="0" algn="ctr" hangingPunct="0">
                        <a:lnSpc>
                          <a:spcPct val="115000"/>
                        </a:lnSpc>
                        <a:spcBef>
                          <a:spcPts val="0"/>
                        </a:spcBef>
                        <a:spcAft>
                          <a:spcPts val="0"/>
                        </a:spcAft>
                      </a:pPr>
                      <a:r>
                        <a:rPr lang="en-US" sz="2000" kern="150">
                          <a:solidFill>
                            <a:schemeClr val="tx1"/>
                          </a:solidFill>
                          <a:latin typeface="Times New Roman"/>
                          <a:ea typeface="Arial"/>
                          <a:cs typeface="Times New Roman"/>
                        </a:rPr>
                        <a:t>71%</a:t>
                      </a:r>
                      <a:endParaRPr lang="en-US" sz="2000" kern="150">
                        <a:solidFill>
                          <a:schemeClr val="tx1"/>
                        </a:solidFill>
                        <a:latin typeface="Arial"/>
                        <a:ea typeface="Arial"/>
                        <a:cs typeface="Times New Roman"/>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hangingPunct="0">
                        <a:lnSpc>
                          <a:spcPct val="115000"/>
                        </a:lnSpc>
                        <a:spcBef>
                          <a:spcPts val="0"/>
                        </a:spcBef>
                        <a:spcAft>
                          <a:spcPts val="0"/>
                        </a:spcAft>
                      </a:pPr>
                      <a:r>
                        <a:rPr lang="en-US" sz="2000" kern="150" dirty="0">
                          <a:solidFill>
                            <a:schemeClr val="tx1"/>
                          </a:solidFill>
                          <a:latin typeface="Times New Roman"/>
                          <a:ea typeface="Arial"/>
                          <a:cs typeface="Times New Roman"/>
                        </a:rPr>
                        <a:t>104±16</a:t>
                      </a:r>
                      <a:endParaRPr lang="en-US" sz="2000" kern="150" dirty="0">
                        <a:solidFill>
                          <a:schemeClr val="tx1"/>
                        </a:solidFill>
                        <a:latin typeface="Arial"/>
                        <a:ea typeface="Arial"/>
                        <a:cs typeface="Times New Roman"/>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845495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04455" y="372551"/>
            <a:ext cx="5530019" cy="1030288"/>
          </a:xfrm>
        </p:spPr>
        <p:txBody>
          <a:bodyPr/>
          <a:lstStyle/>
          <a:p>
            <a:r>
              <a:rPr lang="en-US" dirty="0" smtClean="0">
                <a:solidFill>
                  <a:srgbClr val="FF0000"/>
                </a:solidFill>
              </a:rPr>
              <a:t>Benchmark-2: simulated 500 50:25:25 mixtures</a:t>
            </a:r>
            <a:endParaRPr lang="en-US" dirty="0">
              <a:solidFill>
                <a:srgbClr val="FF0000"/>
              </a:solidFill>
            </a:endParaRPr>
          </a:p>
        </p:txBody>
      </p:sp>
      <p:sp>
        <p:nvSpPr>
          <p:cNvPr id="5" name="Номер слайда 4"/>
          <p:cNvSpPr>
            <a:spLocks noGrp="1"/>
          </p:cNvSpPr>
          <p:nvPr>
            <p:ph type="sldNum" sz="quarter" idx="12"/>
          </p:nvPr>
        </p:nvSpPr>
        <p:spPr/>
        <p:txBody>
          <a:bodyPr/>
          <a:lstStyle/>
          <a:p>
            <a:fld id="{67023D9B-8760-4AD1-AD70-F8399FC13A48}" type="slidenum">
              <a:rPr lang="en-US" smtClean="0"/>
              <a:pPr/>
              <a:t>16</a:t>
            </a:fld>
            <a:endParaRPr lang="en-US"/>
          </a:p>
        </p:txBody>
      </p:sp>
      <p:graphicFrame>
        <p:nvGraphicFramePr>
          <p:cNvPr id="6" name="Таблица 5"/>
          <p:cNvGraphicFramePr>
            <a:graphicFrameLocks noGrp="1"/>
          </p:cNvGraphicFramePr>
          <p:nvPr>
            <p:extLst/>
          </p:nvPr>
        </p:nvGraphicFramePr>
        <p:xfrm>
          <a:off x="381000" y="1617115"/>
          <a:ext cx="8763000" cy="4275335"/>
        </p:xfrm>
        <a:graphic>
          <a:graphicData uri="http://schemas.openxmlformats.org/drawingml/2006/table">
            <a:tbl>
              <a:tblPr/>
              <a:tblGrid>
                <a:gridCol w="3200400"/>
                <a:gridCol w="1295400"/>
                <a:gridCol w="1981200"/>
                <a:gridCol w="2286000"/>
              </a:tblGrid>
              <a:tr h="1905000">
                <a:tc>
                  <a:txBody>
                    <a:bodyPr/>
                    <a:lstStyle/>
                    <a:p>
                      <a:pPr marL="0" marR="0" algn="ctr" hangingPunct="0">
                        <a:lnSpc>
                          <a:spcPct val="115000"/>
                        </a:lnSpc>
                        <a:spcBef>
                          <a:spcPts val="2400"/>
                        </a:spcBef>
                        <a:spcAft>
                          <a:spcPts val="0"/>
                        </a:spcAft>
                      </a:pPr>
                      <a:r>
                        <a:rPr lang="en-US" sz="2000" kern="150" dirty="0">
                          <a:solidFill>
                            <a:schemeClr val="tx1"/>
                          </a:solidFill>
                          <a:latin typeface="Times New Roman"/>
                          <a:ea typeface="Arial"/>
                          <a:cs typeface="Times New Roman"/>
                        </a:rPr>
                        <a:t>Testing mode </a:t>
                      </a:r>
                      <a:endParaRPr lang="en-US" sz="2000" kern="150" dirty="0">
                        <a:solidFill>
                          <a:schemeClr val="tx1"/>
                        </a:solidFill>
                        <a:latin typeface="Arial"/>
                        <a:ea typeface="Arial"/>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lnSpc>
                          <a:spcPct val="115000"/>
                        </a:lnSpc>
                        <a:spcBef>
                          <a:spcPts val="2400"/>
                        </a:spcBef>
                        <a:spcAft>
                          <a:spcPts val="0"/>
                        </a:spcAft>
                      </a:pPr>
                      <a:r>
                        <a:rPr lang="en-US" sz="2000" kern="150" dirty="0">
                          <a:solidFill>
                            <a:schemeClr val="tx1"/>
                          </a:solidFill>
                          <a:latin typeface="Times New Roman"/>
                          <a:ea typeface="Arial"/>
                          <a:cs typeface="Times New Roman"/>
                        </a:rPr>
                        <a:t>Percent of at least one correctly predicted origin</a:t>
                      </a:r>
                      <a:endParaRPr lang="en-US" sz="2000" kern="150" dirty="0">
                        <a:solidFill>
                          <a:schemeClr val="tx1"/>
                        </a:solidFill>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lnSpc>
                          <a:spcPct val="115000"/>
                        </a:lnSpc>
                        <a:spcBef>
                          <a:spcPts val="2400"/>
                        </a:spcBef>
                        <a:spcAft>
                          <a:spcPts val="0"/>
                        </a:spcAft>
                      </a:pPr>
                      <a:r>
                        <a:rPr lang="en-US" sz="2000" kern="150" dirty="0">
                          <a:solidFill>
                            <a:schemeClr val="tx1"/>
                          </a:solidFill>
                          <a:latin typeface="Times New Roman"/>
                          <a:ea typeface="Arial"/>
                          <a:cs typeface="Times New Roman"/>
                        </a:rPr>
                        <a:t>Percent of completely correct predictions</a:t>
                      </a:r>
                      <a:endParaRPr lang="en-US" sz="2000" kern="150" dirty="0">
                        <a:solidFill>
                          <a:schemeClr val="tx1"/>
                        </a:solidFill>
                        <a:latin typeface="Arial"/>
                        <a:ea typeface="Arial"/>
                        <a:cs typeface="Times New Roman"/>
                      </a:endParaRPr>
                    </a:p>
                  </a:txBody>
                  <a:tcPr marL="68580" marR="68580"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lnSpc>
                          <a:spcPct val="115000"/>
                        </a:lnSpc>
                        <a:spcBef>
                          <a:spcPts val="2400"/>
                        </a:spcBef>
                        <a:spcAft>
                          <a:spcPts val="0"/>
                        </a:spcAft>
                      </a:pPr>
                      <a:r>
                        <a:rPr lang="en-US" sz="2000" kern="150">
                          <a:solidFill>
                            <a:schemeClr val="tx1"/>
                          </a:solidFill>
                          <a:latin typeface="Times New Roman"/>
                          <a:ea typeface="Arial"/>
                          <a:cs typeface="Times New Roman"/>
                        </a:rPr>
                        <a:t>Average distance to correct population, miles</a:t>
                      </a:r>
                      <a:endParaRPr lang="en-US" sz="2000" kern="150">
                        <a:solidFill>
                          <a:schemeClr val="tx1"/>
                        </a:solidFill>
                        <a:latin typeface="Arial"/>
                        <a:ea typeface="Arial"/>
                        <a:cs typeface="Times New Roman"/>
                      </a:endParaRPr>
                    </a:p>
                  </a:txBody>
                  <a:tcPr marL="68580" marR="68580"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075">
                <a:tc>
                  <a:txBody>
                    <a:bodyPr/>
                    <a:lstStyle/>
                    <a:p>
                      <a:pPr marL="0" marR="0" hangingPunct="0">
                        <a:lnSpc>
                          <a:spcPct val="115000"/>
                        </a:lnSpc>
                        <a:spcBef>
                          <a:spcPts val="0"/>
                        </a:spcBef>
                        <a:spcAft>
                          <a:spcPts val="0"/>
                        </a:spcAft>
                      </a:pPr>
                      <a:r>
                        <a:rPr lang="en-US" sz="2000" kern="150">
                          <a:solidFill>
                            <a:schemeClr val="tx1"/>
                          </a:solidFill>
                          <a:latin typeface="Times New Roman"/>
                          <a:ea typeface="Arial"/>
                          <a:cs typeface="Times New Roman"/>
                        </a:rPr>
                        <a:t>Unconditional</a:t>
                      </a:r>
                      <a:endParaRPr lang="en-US" sz="2000" kern="150">
                        <a:solidFill>
                          <a:schemeClr val="tx1"/>
                        </a:solidFill>
                        <a:latin typeface="Arial"/>
                        <a:ea typeface="Arial"/>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hangingPunct="0">
                        <a:lnSpc>
                          <a:spcPct val="115000"/>
                        </a:lnSpc>
                        <a:spcBef>
                          <a:spcPts val="0"/>
                        </a:spcBef>
                        <a:spcAft>
                          <a:spcPts val="0"/>
                        </a:spcAft>
                      </a:pPr>
                      <a:r>
                        <a:rPr lang="en-US" sz="2000" kern="150">
                          <a:solidFill>
                            <a:schemeClr val="tx1"/>
                          </a:solidFill>
                          <a:latin typeface="Times New Roman"/>
                          <a:ea typeface="Arial"/>
                          <a:cs typeface="Times New Roman"/>
                        </a:rPr>
                        <a:t>88%</a:t>
                      </a:r>
                      <a:endParaRPr lang="en-US" sz="2000" kern="150">
                        <a:solidFill>
                          <a:schemeClr val="tx1"/>
                        </a:solidFill>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ctr" hangingPunct="0">
                        <a:lnSpc>
                          <a:spcPct val="115000"/>
                        </a:lnSpc>
                        <a:spcBef>
                          <a:spcPts val="0"/>
                        </a:spcBef>
                        <a:spcAft>
                          <a:spcPts val="0"/>
                        </a:spcAft>
                      </a:pPr>
                      <a:r>
                        <a:rPr lang="en-US" sz="2000" kern="150">
                          <a:solidFill>
                            <a:schemeClr val="tx1"/>
                          </a:solidFill>
                          <a:latin typeface="Times New Roman"/>
                          <a:ea typeface="Arial"/>
                          <a:cs typeface="Times New Roman"/>
                        </a:rPr>
                        <a:t>21%</a:t>
                      </a:r>
                      <a:endParaRPr lang="en-US" sz="2000" kern="150">
                        <a:solidFill>
                          <a:schemeClr val="tx1"/>
                        </a:solidFill>
                        <a:latin typeface="Arial"/>
                        <a:ea typeface="Arial"/>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hangingPunct="0">
                        <a:lnSpc>
                          <a:spcPct val="115000"/>
                        </a:lnSpc>
                        <a:spcBef>
                          <a:spcPts val="0"/>
                        </a:spcBef>
                        <a:spcAft>
                          <a:spcPts val="0"/>
                        </a:spcAft>
                      </a:pPr>
                      <a:r>
                        <a:rPr lang="en-US" sz="2000" kern="150">
                          <a:solidFill>
                            <a:schemeClr val="tx1"/>
                          </a:solidFill>
                          <a:latin typeface="Times New Roman"/>
                          <a:ea typeface="Arial"/>
                          <a:cs typeface="Times New Roman"/>
                        </a:rPr>
                        <a:t>346±34</a:t>
                      </a:r>
                      <a:endParaRPr lang="en-US" sz="2000" kern="150">
                        <a:solidFill>
                          <a:schemeClr val="tx1"/>
                        </a:solidFill>
                        <a:latin typeface="Arial"/>
                        <a:ea typeface="Arial"/>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968255">
                <a:tc>
                  <a:txBody>
                    <a:bodyPr/>
                    <a:lstStyle/>
                    <a:p>
                      <a:pPr marL="0" marR="0" hangingPunct="0">
                        <a:lnSpc>
                          <a:spcPct val="115000"/>
                        </a:lnSpc>
                        <a:spcBef>
                          <a:spcPts val="0"/>
                        </a:spcBef>
                        <a:spcAft>
                          <a:spcPts val="0"/>
                        </a:spcAft>
                      </a:pPr>
                      <a:r>
                        <a:rPr lang="en-US" sz="2000" kern="150">
                          <a:solidFill>
                            <a:schemeClr val="tx1"/>
                          </a:solidFill>
                          <a:latin typeface="Times New Roman"/>
                          <a:ea typeface="Arial"/>
                          <a:cs typeface="Times New Roman"/>
                        </a:rPr>
                        <a:t>Conditional on the major population, weights unknown</a:t>
                      </a:r>
                      <a:endParaRPr lang="en-US" sz="2000" kern="150">
                        <a:solidFill>
                          <a:schemeClr val="tx1"/>
                        </a:solidFill>
                        <a:latin typeface="Arial"/>
                        <a:ea typeface="Arial"/>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hangingPunct="0">
                        <a:lnSpc>
                          <a:spcPct val="115000"/>
                        </a:lnSpc>
                        <a:spcBef>
                          <a:spcPts val="0"/>
                        </a:spcBef>
                        <a:spcAft>
                          <a:spcPts val="0"/>
                        </a:spcAft>
                      </a:pPr>
                      <a:r>
                        <a:rPr lang="en-US" sz="2000" kern="150">
                          <a:solidFill>
                            <a:schemeClr val="tx1"/>
                          </a:solidFill>
                          <a:latin typeface="Times New Roman"/>
                          <a:ea typeface="Arial"/>
                          <a:cs typeface="Times New Roman"/>
                        </a:rPr>
                        <a:t>73%</a:t>
                      </a:r>
                      <a:endParaRPr lang="en-US" sz="2000" kern="150">
                        <a:solidFill>
                          <a:schemeClr val="tx1"/>
                        </a:solidFill>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hangingPunct="0">
                        <a:lnSpc>
                          <a:spcPct val="115000"/>
                        </a:lnSpc>
                        <a:spcBef>
                          <a:spcPts val="0"/>
                        </a:spcBef>
                        <a:spcAft>
                          <a:spcPts val="0"/>
                        </a:spcAft>
                      </a:pPr>
                      <a:r>
                        <a:rPr lang="en-US" sz="2000" kern="150">
                          <a:solidFill>
                            <a:schemeClr val="tx1"/>
                          </a:solidFill>
                          <a:latin typeface="Times New Roman"/>
                          <a:ea typeface="Arial"/>
                          <a:cs typeface="Times New Roman"/>
                        </a:rPr>
                        <a:t>27%</a:t>
                      </a:r>
                      <a:endParaRPr lang="en-US" sz="2000" kern="150">
                        <a:solidFill>
                          <a:schemeClr val="tx1"/>
                        </a:solidFill>
                        <a:latin typeface="Arial"/>
                        <a:ea typeface="Arial"/>
                        <a:cs typeface="Times New Roman"/>
                      </a:endParaRPr>
                    </a:p>
                  </a:txBody>
                  <a:tcPr marL="68580" marR="68580" marT="0" marB="0">
                    <a:lnL>
                      <a:noFill/>
                    </a:lnL>
                    <a:lnR>
                      <a:noFill/>
                    </a:lnR>
                    <a:lnT>
                      <a:noFill/>
                    </a:lnT>
                    <a:lnB>
                      <a:noFill/>
                    </a:lnB>
                  </a:tcPr>
                </a:tc>
                <a:tc>
                  <a:txBody>
                    <a:bodyPr/>
                    <a:lstStyle/>
                    <a:p>
                      <a:pPr marL="0" marR="0" algn="ctr" hangingPunct="0">
                        <a:lnSpc>
                          <a:spcPct val="115000"/>
                        </a:lnSpc>
                        <a:spcBef>
                          <a:spcPts val="0"/>
                        </a:spcBef>
                        <a:spcAft>
                          <a:spcPts val="0"/>
                        </a:spcAft>
                      </a:pPr>
                      <a:r>
                        <a:rPr lang="en-US" sz="2000" kern="150">
                          <a:solidFill>
                            <a:schemeClr val="tx1"/>
                          </a:solidFill>
                          <a:latin typeface="Times New Roman"/>
                          <a:ea typeface="Arial"/>
                          <a:cs typeface="Times New Roman"/>
                        </a:rPr>
                        <a:t>222±26</a:t>
                      </a:r>
                      <a:endParaRPr lang="en-US" sz="2000" kern="150">
                        <a:solidFill>
                          <a:schemeClr val="tx1"/>
                        </a:solidFill>
                        <a:latin typeface="Arial"/>
                        <a:ea typeface="Arial"/>
                        <a:cs typeface="Times New Roman"/>
                      </a:endParaRPr>
                    </a:p>
                  </a:txBody>
                  <a:tcPr marL="68580" marR="68580" marT="0" marB="0">
                    <a:lnL>
                      <a:noFill/>
                    </a:lnL>
                    <a:lnR>
                      <a:noFill/>
                    </a:lnR>
                    <a:lnT>
                      <a:noFill/>
                    </a:lnT>
                    <a:lnB>
                      <a:noFill/>
                    </a:lnB>
                  </a:tcPr>
                </a:tc>
              </a:tr>
              <a:tr h="968255">
                <a:tc>
                  <a:txBody>
                    <a:bodyPr/>
                    <a:lstStyle/>
                    <a:p>
                      <a:pPr marL="0" marR="0" hangingPunct="0">
                        <a:lnSpc>
                          <a:spcPct val="115000"/>
                        </a:lnSpc>
                        <a:spcBef>
                          <a:spcPts val="0"/>
                        </a:spcBef>
                        <a:spcAft>
                          <a:spcPts val="0"/>
                        </a:spcAft>
                      </a:pPr>
                      <a:r>
                        <a:rPr lang="en-US" sz="2000" kern="150">
                          <a:solidFill>
                            <a:schemeClr val="tx1"/>
                          </a:solidFill>
                          <a:latin typeface="Times New Roman"/>
                          <a:ea typeface="Arial"/>
                          <a:cs typeface="Times New Roman"/>
                        </a:rPr>
                        <a:t>Conditional on one of the minor populations, weights unknown</a:t>
                      </a:r>
                      <a:endParaRPr lang="en-US" sz="2000" kern="150">
                        <a:solidFill>
                          <a:schemeClr val="tx1"/>
                        </a:solidFill>
                        <a:latin typeface="Arial"/>
                        <a:ea typeface="Arial"/>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marL="0" marR="0" algn="ctr" hangingPunct="0">
                        <a:lnSpc>
                          <a:spcPct val="115000"/>
                        </a:lnSpc>
                        <a:spcBef>
                          <a:spcPts val="0"/>
                        </a:spcBef>
                        <a:spcAft>
                          <a:spcPts val="0"/>
                        </a:spcAft>
                      </a:pPr>
                      <a:r>
                        <a:rPr lang="en-US" sz="2000" kern="150" dirty="0">
                          <a:solidFill>
                            <a:schemeClr val="tx1"/>
                          </a:solidFill>
                          <a:latin typeface="Times New Roman"/>
                          <a:ea typeface="Arial"/>
                          <a:cs typeface="Times New Roman"/>
                        </a:rPr>
                        <a:t>78%</a:t>
                      </a:r>
                      <a:endParaRPr lang="en-US" sz="2000" kern="150" dirty="0">
                        <a:solidFill>
                          <a:schemeClr val="tx1"/>
                        </a:solidFill>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tcPr>
                </a:tc>
                <a:tc>
                  <a:txBody>
                    <a:bodyPr/>
                    <a:lstStyle/>
                    <a:p>
                      <a:pPr marL="0" marR="0" algn="ctr" hangingPunct="0">
                        <a:lnSpc>
                          <a:spcPct val="115000"/>
                        </a:lnSpc>
                        <a:spcBef>
                          <a:spcPts val="0"/>
                        </a:spcBef>
                        <a:spcAft>
                          <a:spcPts val="0"/>
                        </a:spcAft>
                      </a:pPr>
                      <a:r>
                        <a:rPr lang="en-US" sz="2000" kern="150" dirty="0">
                          <a:solidFill>
                            <a:schemeClr val="tx1"/>
                          </a:solidFill>
                          <a:latin typeface="Times New Roman"/>
                          <a:ea typeface="Arial"/>
                          <a:cs typeface="Times New Roman"/>
                        </a:rPr>
                        <a:t>33%</a:t>
                      </a:r>
                      <a:endParaRPr lang="en-US" sz="2000" kern="150" dirty="0">
                        <a:solidFill>
                          <a:schemeClr val="tx1"/>
                        </a:solidFill>
                        <a:latin typeface="Arial"/>
                        <a:ea typeface="Arial"/>
                        <a:cs typeface="Times New Roman"/>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hangingPunct="0">
                        <a:lnSpc>
                          <a:spcPct val="115000"/>
                        </a:lnSpc>
                        <a:spcBef>
                          <a:spcPts val="0"/>
                        </a:spcBef>
                        <a:spcAft>
                          <a:spcPts val="0"/>
                        </a:spcAft>
                      </a:pPr>
                      <a:r>
                        <a:rPr lang="en-US" sz="2000" kern="150" dirty="0">
                          <a:solidFill>
                            <a:schemeClr val="tx1"/>
                          </a:solidFill>
                          <a:latin typeface="Times New Roman"/>
                          <a:ea typeface="Arial"/>
                          <a:cs typeface="Times New Roman"/>
                        </a:rPr>
                        <a:t>234±30</a:t>
                      </a:r>
                      <a:endParaRPr lang="en-US" sz="2000" kern="150" dirty="0">
                        <a:solidFill>
                          <a:schemeClr val="tx1"/>
                        </a:solidFill>
                        <a:latin typeface="Arial"/>
                        <a:ea typeface="Arial"/>
                        <a:cs typeface="Times New Roman"/>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r>
            </a:tbl>
          </a:graphicData>
        </a:graphic>
      </p:graphicFrame>
      <p:sp>
        <p:nvSpPr>
          <p:cNvPr id="9" name="TextBox 8"/>
          <p:cNvSpPr txBox="1"/>
          <p:nvPr/>
        </p:nvSpPr>
        <p:spPr>
          <a:xfrm>
            <a:off x="2438400" y="5911334"/>
            <a:ext cx="5796074" cy="369332"/>
          </a:xfrm>
          <a:prstGeom prst="rect">
            <a:avLst/>
          </a:prstGeom>
          <a:noFill/>
        </p:spPr>
        <p:txBody>
          <a:bodyPr wrap="none" rtlCol="0">
            <a:spAutoFit/>
          </a:bodyPr>
          <a:lstStyle/>
          <a:p>
            <a:r>
              <a:rPr lang="en-US" dirty="0" smtClean="0">
                <a:hlinkClick r:id="rId2"/>
              </a:rPr>
              <a:t>http://chcb.saban-chla.usc.edu/reAdmix/calculator.php</a:t>
            </a:r>
            <a:endParaRPr lang="en-US" dirty="0"/>
          </a:p>
        </p:txBody>
      </p:sp>
    </p:spTree>
    <p:extLst>
      <p:ext uri="{BB962C8B-B14F-4D97-AF65-F5344CB8AC3E}">
        <p14:creationId xmlns:p14="http://schemas.microsoft.com/office/powerpoint/2010/main" val="1608620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50929"/>
            <a:ext cx="8229600" cy="1449334"/>
          </a:xfrm>
        </p:spPr>
        <p:txBody>
          <a:bodyPr/>
          <a:lstStyle/>
          <a:p>
            <a:r>
              <a:rPr lang="en-US" dirty="0" err="1" smtClean="0"/>
              <a:t>Sohn</a:t>
            </a:r>
            <a:r>
              <a:rPr lang="en-US" dirty="0" smtClean="0"/>
              <a:t> et (2012) al benchmark</a:t>
            </a:r>
            <a:endParaRPr lang="en-US" dirty="0"/>
          </a:p>
        </p:txBody>
      </p:sp>
      <p:sp>
        <p:nvSpPr>
          <p:cNvPr id="5" name="Content Placeholder 4"/>
          <p:cNvSpPr>
            <a:spLocks noGrp="1"/>
          </p:cNvSpPr>
          <p:nvPr>
            <p:ph sz="half" idx="1"/>
          </p:nvPr>
        </p:nvSpPr>
        <p:spPr/>
        <p:txBody>
          <a:bodyPr/>
          <a:lstStyle/>
          <a:p>
            <a:r>
              <a:rPr lang="ru-RU" dirty="0" smtClean="0"/>
              <a:t>2 </a:t>
            </a:r>
            <a:r>
              <a:rPr lang="en-US" dirty="0" smtClean="0"/>
              <a:t>components</a:t>
            </a:r>
            <a:r>
              <a:rPr lang="ru-RU" dirty="0" smtClean="0"/>
              <a:t>	</a:t>
            </a:r>
            <a:endParaRPr lang="en-US" dirty="0"/>
          </a:p>
        </p:txBody>
      </p:sp>
      <p:sp>
        <p:nvSpPr>
          <p:cNvPr id="6" name="Content Placeholder 5"/>
          <p:cNvSpPr>
            <a:spLocks noGrp="1"/>
          </p:cNvSpPr>
          <p:nvPr>
            <p:ph sz="half" idx="2"/>
          </p:nvPr>
        </p:nvSpPr>
        <p:spPr>
          <a:xfrm>
            <a:off x="4616196" y="1600200"/>
            <a:ext cx="4038600" cy="4525963"/>
          </a:xfrm>
        </p:spPr>
        <p:txBody>
          <a:bodyPr/>
          <a:lstStyle/>
          <a:p>
            <a:r>
              <a:rPr lang="en-US" dirty="0" smtClean="0"/>
              <a:t>4 components</a:t>
            </a:r>
            <a:endParaRPr lang="en-US" dirty="0"/>
          </a:p>
        </p:txBody>
      </p:sp>
      <p:pic>
        <p:nvPicPr>
          <p:cNvPr id="3075" name="Рисунок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034" y="2251085"/>
            <a:ext cx="3638931" cy="310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Рисунок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9640" y="2200834"/>
            <a:ext cx="3855720" cy="332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518401" y="5241029"/>
            <a:ext cx="8136395" cy="369332"/>
          </a:xfrm>
          <a:prstGeom prst="rect">
            <a:avLst/>
          </a:prstGeom>
          <a:noFill/>
        </p:spPr>
        <p:txBody>
          <a:bodyPr wrap="none" rtlCol="0">
            <a:spAutoFit/>
          </a:bodyPr>
          <a:lstStyle/>
          <a:p>
            <a:r>
              <a:rPr lang="ru-RU" dirty="0" smtClean="0"/>
              <a:t>4-х мерное пространство </a:t>
            </a:r>
            <a:r>
              <a:rPr lang="en-US" dirty="0" smtClean="0"/>
              <a:t>European</a:t>
            </a:r>
            <a:r>
              <a:rPr lang="en-US" dirty="0"/>
              <a:t>, African, Native American and East Asian</a:t>
            </a:r>
          </a:p>
        </p:txBody>
      </p:sp>
      <p:sp>
        <p:nvSpPr>
          <p:cNvPr id="8" name="Rectangle 7"/>
          <p:cNvSpPr/>
          <p:nvPr/>
        </p:nvSpPr>
        <p:spPr>
          <a:xfrm>
            <a:off x="601313" y="5676349"/>
            <a:ext cx="8029766" cy="646331"/>
          </a:xfrm>
          <a:prstGeom prst="rect">
            <a:avLst/>
          </a:prstGeom>
        </p:spPr>
        <p:txBody>
          <a:bodyPr wrap="square">
            <a:spAutoFit/>
          </a:bodyPr>
          <a:lstStyle/>
          <a:p>
            <a:r>
              <a:rPr lang="en-US" b="1" dirty="0"/>
              <a:t>Color coding: </a:t>
            </a:r>
            <a:r>
              <a:rPr lang="en-US" b="1" dirty="0">
                <a:solidFill>
                  <a:srgbClr val="FF0000"/>
                </a:solidFill>
              </a:rPr>
              <a:t>red-European</a:t>
            </a:r>
            <a:r>
              <a:rPr lang="en-US" b="1" dirty="0"/>
              <a:t>, </a:t>
            </a:r>
            <a:r>
              <a:rPr lang="en-US" b="1" dirty="0">
                <a:solidFill>
                  <a:srgbClr val="00B050"/>
                </a:solidFill>
              </a:rPr>
              <a:t>green-African</a:t>
            </a:r>
            <a:r>
              <a:rPr lang="en-US" b="1" dirty="0"/>
              <a:t>, </a:t>
            </a:r>
            <a:r>
              <a:rPr lang="en-US" b="1" dirty="0">
                <a:solidFill>
                  <a:srgbClr val="FFBC24"/>
                </a:solidFill>
              </a:rPr>
              <a:t>yellow- Native </a:t>
            </a:r>
            <a:r>
              <a:rPr lang="en-US" b="1" dirty="0" smtClean="0">
                <a:solidFill>
                  <a:srgbClr val="FFBC24"/>
                </a:solidFill>
              </a:rPr>
              <a:t>American</a:t>
            </a:r>
            <a:r>
              <a:rPr lang="en-US" b="1" dirty="0" smtClean="0"/>
              <a:t>, </a:t>
            </a:r>
            <a:r>
              <a:rPr lang="en-US" b="1" dirty="0">
                <a:solidFill>
                  <a:srgbClr val="0070C0"/>
                </a:solidFill>
              </a:rPr>
              <a:t>blue-East Asian</a:t>
            </a:r>
            <a:r>
              <a:rPr lang="en-US" b="1" dirty="0"/>
              <a:t>, and white- unassigned</a:t>
            </a:r>
            <a:endParaRPr lang="en-US" dirty="0"/>
          </a:p>
        </p:txBody>
      </p:sp>
    </p:spTree>
    <p:extLst>
      <p:ext uri="{BB962C8B-B14F-4D97-AF65-F5344CB8AC3E}">
        <p14:creationId xmlns:p14="http://schemas.microsoft.com/office/powerpoint/2010/main" val="38245382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en-US" dirty="0" smtClean="0"/>
              <a:t>Arabic data Analysis</a:t>
            </a:r>
            <a:endParaRPr lang="en-US" dirty="0"/>
          </a:p>
        </p:txBody>
      </p:sp>
    </p:spTree>
    <p:extLst>
      <p:ext uri="{BB962C8B-B14F-4D97-AF65-F5344CB8AC3E}">
        <p14:creationId xmlns:p14="http://schemas.microsoft.com/office/powerpoint/2010/main" val="39554232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Admixture Analysis</a:t>
            </a:r>
            <a:endParaRPr lang="en-US" dirty="0"/>
          </a:p>
        </p:txBody>
      </p:sp>
      <p:sp>
        <p:nvSpPr>
          <p:cNvPr id="3" name="Содержимое 2"/>
          <p:cNvSpPr>
            <a:spLocks noGrp="1"/>
          </p:cNvSpPr>
          <p:nvPr>
            <p:ph idx="1"/>
          </p:nvPr>
        </p:nvSpPr>
        <p:spPr/>
        <p:txBody>
          <a:bodyPr/>
          <a:lstStyle/>
          <a:p>
            <a:r>
              <a:rPr lang="en-US" dirty="0" smtClean="0"/>
              <a:t>2,327,472 SNPs extracted from </a:t>
            </a:r>
            <a:r>
              <a:rPr lang="en-US" dirty="0" err="1" smtClean="0"/>
              <a:t>vcf</a:t>
            </a:r>
            <a:r>
              <a:rPr lang="en-US" dirty="0" smtClean="0"/>
              <a:t> files</a:t>
            </a:r>
          </a:p>
          <a:p>
            <a:r>
              <a:rPr lang="en-US" dirty="0" smtClean="0"/>
              <a:t>67,614 of them were common between our reference set (150,541 of Ancestry-Informative SNPs) and Arabic sequencing project</a:t>
            </a:r>
          </a:p>
          <a:p>
            <a:r>
              <a:rPr lang="en-US" dirty="0" smtClean="0"/>
              <a:t>We used ADMIXTUTRE in supervised mode, using K=9</a:t>
            </a:r>
            <a:endParaRPr lang="en-US" dirty="0"/>
          </a:p>
        </p:txBody>
      </p:sp>
    </p:spTree>
    <p:extLst>
      <p:ext uri="{BB962C8B-B14F-4D97-AF65-F5344CB8AC3E}">
        <p14:creationId xmlns:p14="http://schemas.microsoft.com/office/powerpoint/2010/main" val="6723529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2473272"/>
            <a:ext cx="6480238" cy="4525963"/>
          </a:xfrm>
        </p:spPr>
        <p:txBody>
          <a:bodyPr/>
          <a:lstStyle/>
          <a:p>
            <a:endParaRPr lang="en-US" dirty="0" smtClean="0"/>
          </a:p>
          <a:p>
            <a:r>
              <a:rPr lang="en-US" dirty="0" err="1" smtClean="0"/>
              <a:t>ReAdmix</a:t>
            </a:r>
            <a:r>
              <a:rPr lang="en-US" dirty="0" smtClean="0"/>
              <a:t> developed to treat individuals of mixed origin and represents an individual as a linear combination of admixture vectors of reference populations</a:t>
            </a:r>
          </a:p>
          <a:p>
            <a:endParaRPr lang="en-US" dirty="0" smtClean="0"/>
          </a:p>
          <a:p>
            <a:pPr algn="ctr"/>
            <a:r>
              <a:rPr lang="en-US" dirty="0" smtClean="0"/>
              <a:t>30%British</a:t>
            </a:r>
            <a:r>
              <a:rPr lang="ru-RU" dirty="0" smtClean="0"/>
              <a:t>+10%</a:t>
            </a:r>
            <a:r>
              <a:rPr lang="en-US" dirty="0" smtClean="0"/>
              <a:t>Russian</a:t>
            </a:r>
            <a:r>
              <a:rPr lang="ru-RU" dirty="0" smtClean="0"/>
              <a:t>+60%</a:t>
            </a:r>
            <a:r>
              <a:rPr lang="en-US" dirty="0" smtClean="0"/>
              <a:t>Chinese</a:t>
            </a:r>
            <a:endParaRPr lang="en-US" dirty="0"/>
          </a:p>
          <a:p>
            <a:endParaRPr lang="en-US" dirty="0" smtClean="0"/>
          </a:p>
          <a:p>
            <a:pPr algn="ctr"/>
            <a:r>
              <a:rPr lang="en-US" dirty="0" smtClean="0"/>
              <a:t>P=a</a:t>
            </a:r>
            <a:r>
              <a:rPr lang="en-US" baseline="-25000" dirty="0" smtClean="0"/>
              <a:t>1</a:t>
            </a:r>
            <a:r>
              <a:rPr lang="en-US" dirty="0" smtClean="0"/>
              <a:t>rs</a:t>
            </a:r>
            <a:r>
              <a:rPr lang="en-US" baseline="-25000" dirty="0" smtClean="0"/>
              <a:t>1</a:t>
            </a:r>
            <a:r>
              <a:rPr lang="en-US" dirty="0" smtClean="0"/>
              <a:t> + a</a:t>
            </a:r>
            <a:r>
              <a:rPr lang="en-US" baseline="-25000" dirty="0" smtClean="0"/>
              <a:t>2</a:t>
            </a:r>
            <a:r>
              <a:rPr lang="en-US" dirty="0" smtClean="0"/>
              <a:t>rs</a:t>
            </a:r>
            <a:r>
              <a:rPr lang="en-US" baseline="-25000" dirty="0" smtClean="0"/>
              <a:t>2</a:t>
            </a:r>
            <a:r>
              <a:rPr lang="en-US" dirty="0" smtClean="0"/>
              <a:t> +... + </a:t>
            </a:r>
            <a:r>
              <a:rPr lang="en-US" dirty="0" err="1" smtClean="0"/>
              <a:t>a</a:t>
            </a:r>
            <a:r>
              <a:rPr lang="en-US" baseline="-25000" dirty="0" err="1" smtClean="0"/>
              <a:t>p</a:t>
            </a:r>
            <a:r>
              <a:rPr lang="en-US" dirty="0" err="1" smtClean="0"/>
              <a:t>rs</a:t>
            </a:r>
            <a:r>
              <a:rPr lang="en-US" baseline="-25000" dirty="0" err="1" smtClean="0"/>
              <a:t>p</a:t>
            </a:r>
            <a:r>
              <a:rPr lang="en-US" dirty="0" err="1" smtClean="0"/>
              <a:t>+error</a:t>
            </a:r>
            <a:endParaRPr lang="en-US" baseline="-25000" dirty="0"/>
          </a:p>
        </p:txBody>
      </p:sp>
      <p:sp>
        <p:nvSpPr>
          <p:cNvPr id="5" name="Номер слайда 4"/>
          <p:cNvSpPr>
            <a:spLocks noGrp="1"/>
          </p:cNvSpPr>
          <p:nvPr>
            <p:ph type="sldNum" sz="quarter" idx="12"/>
          </p:nvPr>
        </p:nvSpPr>
        <p:spPr/>
        <p:txBody>
          <a:bodyPr/>
          <a:lstStyle/>
          <a:p>
            <a:fld id="{67023D9B-8760-4AD1-AD70-F8399FC13A48}" type="slidenum">
              <a:rPr lang="en-US" smtClean="0"/>
              <a:pPr/>
              <a:t>2</a:t>
            </a:fld>
            <a:endParaRPr lang="en-US"/>
          </a:p>
        </p:txBody>
      </p:sp>
      <p:sp>
        <p:nvSpPr>
          <p:cNvPr id="6" name="TextBox 5"/>
          <p:cNvSpPr txBox="1"/>
          <p:nvPr/>
        </p:nvSpPr>
        <p:spPr>
          <a:xfrm>
            <a:off x="341084" y="321309"/>
            <a:ext cx="5380495" cy="1938992"/>
          </a:xfrm>
          <a:prstGeom prst="rect">
            <a:avLst/>
          </a:prstGeom>
          <a:solidFill>
            <a:schemeClr val="bg1"/>
          </a:solidFill>
        </p:spPr>
        <p:txBody>
          <a:bodyPr wrap="square" rtlCol="0">
            <a:spAutoFit/>
          </a:bodyPr>
          <a:lstStyle/>
          <a:p>
            <a:r>
              <a:rPr lang="en-US" sz="4000" b="1" dirty="0" smtClean="0">
                <a:solidFill>
                  <a:srgbClr val="FFC000"/>
                </a:solidFill>
                <a:effectLst>
                  <a:outerShdw blurRad="38100" dist="38100" dir="2700000" algn="tl">
                    <a:srgbClr val="000000">
                      <a:alpha val="43137"/>
                    </a:srgbClr>
                  </a:outerShdw>
                </a:effectLst>
              </a:rPr>
              <a:t>More complex cases?</a:t>
            </a:r>
            <a:endParaRPr lang="ru-RU" sz="4000" b="1" dirty="0">
              <a:solidFill>
                <a:srgbClr val="FFC000"/>
              </a:solidFill>
              <a:effectLst>
                <a:outerShdw blurRad="38100" dist="38100" dir="2700000" algn="tl">
                  <a:srgbClr val="000000">
                    <a:alpha val="43137"/>
                  </a:srgbClr>
                </a:outerShdw>
              </a:effectLst>
            </a:endParaRPr>
          </a:p>
          <a:p>
            <a:r>
              <a:rPr lang="en-US" sz="4000" b="1" dirty="0" err="1" smtClean="0">
                <a:solidFill>
                  <a:srgbClr val="FFC000"/>
                </a:solidFill>
                <a:effectLst>
                  <a:outerShdw blurRad="38100" dist="38100" dir="2700000" algn="tl">
                    <a:srgbClr val="000000">
                      <a:alpha val="43137"/>
                    </a:srgbClr>
                  </a:outerShdw>
                </a:effectLst>
              </a:rPr>
              <a:t>reAdmix</a:t>
            </a:r>
            <a:endParaRPr lang="en-US" sz="4000" b="1" dirty="0" smtClean="0">
              <a:solidFill>
                <a:srgbClr val="FFC000"/>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stretch>
            <a:fillRect/>
          </a:stretch>
        </p:blipFill>
        <p:spPr>
          <a:xfrm>
            <a:off x="6062662" y="1750606"/>
            <a:ext cx="2981325" cy="4562475"/>
          </a:xfrm>
          <a:prstGeom prst="rect">
            <a:avLst/>
          </a:prstGeom>
        </p:spPr>
      </p:pic>
    </p:spTree>
    <p:extLst>
      <p:ext uri="{BB962C8B-B14F-4D97-AF65-F5344CB8AC3E}">
        <p14:creationId xmlns:p14="http://schemas.microsoft.com/office/powerpoint/2010/main" val="183666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304800" y="533400"/>
            <a:ext cx="8534399" cy="6076950"/>
          </a:xfrm>
          <a:prstGeom prst="rect">
            <a:avLst/>
          </a:prstGeom>
          <a:noFill/>
          <a:ln w="9525">
            <a:noFill/>
            <a:miter lim="800000"/>
            <a:headEnd/>
            <a:tailEnd/>
          </a:ln>
        </p:spPr>
      </p:pic>
      <p:sp>
        <p:nvSpPr>
          <p:cNvPr id="3" name="TextBox 2"/>
          <p:cNvSpPr txBox="1"/>
          <p:nvPr/>
        </p:nvSpPr>
        <p:spPr>
          <a:xfrm>
            <a:off x="152400" y="228600"/>
            <a:ext cx="8839200" cy="1200329"/>
          </a:xfrm>
          <a:prstGeom prst="rect">
            <a:avLst/>
          </a:prstGeom>
          <a:noFill/>
        </p:spPr>
        <p:txBody>
          <a:bodyPr wrap="square" rtlCol="0">
            <a:spAutoFit/>
          </a:bodyPr>
          <a:lstStyle/>
          <a:p>
            <a:r>
              <a:rPr lang="en-US" b="1" dirty="0" smtClean="0"/>
              <a:t>ADMIXTURE</a:t>
            </a:r>
            <a:r>
              <a:rPr lang="en-US" dirty="0" smtClean="0"/>
              <a:t>: </a:t>
            </a:r>
          </a:p>
          <a:p>
            <a:r>
              <a:rPr lang="en-US" dirty="0" smtClean="0"/>
              <a:t>Green</a:t>
            </a:r>
            <a:r>
              <a:rPr lang="en-US" baseline="0" dirty="0" smtClean="0"/>
              <a:t> – Mediterranean component, Magenta – South West Asian, Dark green –Sub-Saharan African</a:t>
            </a:r>
            <a:endParaRPr lang="en-US" dirty="0" smtClean="0"/>
          </a:p>
          <a:p>
            <a:endParaRPr lang="en-US" dirty="0"/>
          </a:p>
        </p:txBody>
      </p:sp>
    </p:spTree>
    <p:extLst>
      <p:ext uri="{BB962C8B-B14F-4D97-AF65-F5344CB8AC3E}">
        <p14:creationId xmlns:p14="http://schemas.microsoft.com/office/powerpoint/2010/main" val="27859907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Hierarchical clustering</a:t>
            </a:r>
            <a:endParaRPr lang="en-US"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457200" y="1852073"/>
            <a:ext cx="8229600" cy="4022217"/>
          </a:xfrm>
          <a:prstGeom prst="rect">
            <a:avLst/>
          </a:prstGeom>
          <a:noFill/>
          <a:ln w="9525">
            <a:noFill/>
            <a:miter lim="800000"/>
            <a:headEnd/>
            <a:tailEnd/>
          </a:ln>
        </p:spPr>
      </p:pic>
    </p:spTree>
    <p:extLst>
      <p:ext uri="{BB962C8B-B14F-4D97-AF65-F5344CB8AC3E}">
        <p14:creationId xmlns:p14="http://schemas.microsoft.com/office/powerpoint/2010/main" val="10909452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GPS</a:t>
            </a:r>
            <a:r>
              <a:rPr lang="en-US" baseline="-25000" dirty="0" smtClean="0"/>
              <a:t>1</a:t>
            </a:r>
            <a:r>
              <a:rPr lang="en-US" dirty="0" smtClean="0"/>
              <a:t> results</a:t>
            </a:r>
            <a:endParaRPr lang="en-US" dirty="0"/>
          </a:p>
        </p:txBody>
      </p:sp>
      <p:pic>
        <p:nvPicPr>
          <p:cNvPr id="1026" name="Picture 2"/>
          <p:cNvPicPr>
            <a:picLocks noGrp="1" noChangeAspect="1" noChangeArrowheads="1"/>
          </p:cNvPicPr>
          <p:nvPr>
            <p:ph idx="1"/>
          </p:nvPr>
        </p:nvPicPr>
        <p:blipFill>
          <a:blip r:embed="rId2" cstate="print"/>
          <a:stretch>
            <a:fillRect/>
          </a:stretch>
        </p:blipFill>
        <p:spPr bwMode="auto">
          <a:xfrm>
            <a:off x="236724" y="1274931"/>
            <a:ext cx="4903223" cy="4895850"/>
          </a:xfrm>
          <a:prstGeom prst="rect">
            <a:avLst/>
          </a:prstGeom>
          <a:noFill/>
          <a:ln w="9525">
            <a:noFill/>
            <a:miter lim="800000"/>
            <a:headEnd/>
            <a:tailEnd/>
          </a:ln>
        </p:spPr>
      </p:pic>
      <p:sp>
        <p:nvSpPr>
          <p:cNvPr id="6" name="TextBox 5"/>
          <p:cNvSpPr txBox="1"/>
          <p:nvPr/>
        </p:nvSpPr>
        <p:spPr>
          <a:xfrm>
            <a:off x="5334001" y="1600200"/>
            <a:ext cx="3352800" cy="2862322"/>
          </a:xfrm>
          <a:prstGeom prst="rect">
            <a:avLst/>
          </a:prstGeom>
          <a:noFill/>
        </p:spPr>
        <p:txBody>
          <a:bodyPr wrap="square" rtlCol="0">
            <a:spAutoFit/>
          </a:bodyPr>
          <a:lstStyle/>
          <a:p>
            <a:r>
              <a:rPr lang="en-US" dirty="0" smtClean="0"/>
              <a:t>Vast majority of the Arabic individuals have pronounced Arabian origin, spanning the Arabian Peninsula. </a:t>
            </a:r>
          </a:p>
          <a:p>
            <a:r>
              <a:rPr lang="en-US" dirty="0" smtClean="0"/>
              <a:t>However, some of the individuals have Northern African, Anatolian or mixed African-European origin.</a:t>
            </a:r>
          </a:p>
          <a:p>
            <a:endParaRPr lang="en-US" dirty="0" smtClean="0"/>
          </a:p>
          <a:p>
            <a:r>
              <a:rPr lang="en-US" dirty="0" smtClean="0"/>
              <a:t>reAdmix results, shown below, can further elaborate on this</a:t>
            </a:r>
            <a:endParaRPr lang="en-US" dirty="0"/>
          </a:p>
        </p:txBody>
      </p:sp>
      <p:sp>
        <p:nvSpPr>
          <p:cNvPr id="7" name="TextBox 6"/>
          <p:cNvSpPr txBox="1"/>
          <p:nvPr/>
        </p:nvSpPr>
        <p:spPr>
          <a:xfrm>
            <a:off x="609600" y="6324600"/>
            <a:ext cx="6759094" cy="369332"/>
          </a:xfrm>
          <a:prstGeom prst="rect">
            <a:avLst/>
          </a:prstGeom>
          <a:noFill/>
        </p:spPr>
        <p:txBody>
          <a:bodyPr wrap="none" rtlCol="0">
            <a:spAutoFit/>
          </a:bodyPr>
          <a:lstStyle/>
          <a:p>
            <a:r>
              <a:rPr lang="en-US" dirty="0" smtClean="0">
                <a:solidFill>
                  <a:schemeClr val="bg1"/>
                </a:solidFill>
              </a:rPr>
              <a:t>Diameter of the circle is proportional to the prediction uncertainty.</a:t>
            </a:r>
            <a:endParaRPr lang="en-US" dirty="0">
              <a:solidFill>
                <a:schemeClr val="bg1"/>
              </a:solidFill>
            </a:endParaRPr>
          </a:p>
        </p:txBody>
      </p:sp>
    </p:spTree>
    <p:extLst>
      <p:ext uri="{BB962C8B-B14F-4D97-AF65-F5344CB8AC3E}">
        <p14:creationId xmlns:p14="http://schemas.microsoft.com/office/powerpoint/2010/main" val="278862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reAdmix</a:t>
            </a:r>
            <a:endParaRPr lang="en-US" dirty="0"/>
          </a:p>
        </p:txBody>
      </p:sp>
      <p:sp>
        <p:nvSpPr>
          <p:cNvPr id="3" name="Содержимое 2"/>
          <p:cNvSpPr>
            <a:spLocks noGrp="1"/>
          </p:cNvSpPr>
          <p:nvPr>
            <p:ph idx="1"/>
          </p:nvPr>
        </p:nvSpPr>
        <p:spPr/>
        <p:txBody>
          <a:bodyPr>
            <a:normAutofit fontScale="92500" lnSpcReduction="20000"/>
          </a:bodyPr>
          <a:lstStyle/>
          <a:p>
            <a:pPr marL="0" indent="0">
              <a:buNone/>
            </a:pPr>
            <a:r>
              <a:rPr lang="en-US" dirty="0" smtClean="0"/>
              <a:t>We applied reAdmix to 142 Arabic individuals, and discovered that 10 most common original populations were (in order of decreasing influence):</a:t>
            </a:r>
          </a:p>
          <a:p>
            <a:pPr marL="914400" lvl="1" indent="-514350">
              <a:buFont typeface="+mj-lt"/>
              <a:buAutoNum type="arabicPeriod"/>
            </a:pPr>
            <a:r>
              <a:rPr lang="en-US" dirty="0" err="1" smtClean="0"/>
              <a:t>Yemenese</a:t>
            </a:r>
            <a:endParaRPr lang="en-US" dirty="0" smtClean="0"/>
          </a:p>
          <a:p>
            <a:pPr marL="914400" lvl="1" indent="-514350">
              <a:buFont typeface="+mj-lt"/>
              <a:buAutoNum type="arabicPeriod"/>
            </a:pPr>
            <a:r>
              <a:rPr lang="en-US" dirty="0" smtClean="0"/>
              <a:t>Tunisian</a:t>
            </a:r>
          </a:p>
          <a:p>
            <a:pPr marL="914400" lvl="1" indent="-514350">
              <a:buFont typeface="+mj-lt"/>
              <a:buAutoNum type="arabicPeriod"/>
            </a:pPr>
            <a:r>
              <a:rPr lang="en-US" dirty="0" smtClean="0"/>
              <a:t>Sardinian</a:t>
            </a:r>
          </a:p>
          <a:p>
            <a:pPr marL="914400" lvl="1" indent="-514350">
              <a:buFont typeface="+mj-lt"/>
              <a:buAutoNum type="arabicPeriod"/>
            </a:pPr>
            <a:r>
              <a:rPr lang="en-US" dirty="0" smtClean="0"/>
              <a:t>Lebanese</a:t>
            </a:r>
          </a:p>
          <a:p>
            <a:pPr marL="914400" lvl="1" indent="-514350">
              <a:buFont typeface="+mj-lt"/>
              <a:buAutoNum type="arabicPeriod"/>
            </a:pPr>
            <a:r>
              <a:rPr lang="en-US" dirty="0" smtClean="0"/>
              <a:t>Egyptian</a:t>
            </a:r>
          </a:p>
          <a:p>
            <a:pPr marL="914400" lvl="1" indent="-514350">
              <a:buFont typeface="+mj-lt"/>
              <a:buAutoNum type="arabicPeriod"/>
            </a:pPr>
            <a:r>
              <a:rPr lang="en-US" dirty="0" smtClean="0"/>
              <a:t>Southeastern Namibian</a:t>
            </a:r>
          </a:p>
          <a:p>
            <a:pPr marL="914400" lvl="1" indent="-514350">
              <a:buFont typeface="+mj-lt"/>
              <a:buAutoNum type="arabicPeriod"/>
            </a:pPr>
            <a:r>
              <a:rPr lang="en-US" dirty="0" err="1" smtClean="0"/>
              <a:t>Tygray</a:t>
            </a:r>
            <a:endParaRPr lang="en-US" dirty="0" smtClean="0"/>
          </a:p>
          <a:p>
            <a:pPr marL="914400" lvl="1" indent="-514350">
              <a:buFont typeface="+mj-lt"/>
              <a:buAutoNum type="arabicPeriod"/>
            </a:pPr>
            <a:r>
              <a:rPr lang="en-US" dirty="0" smtClean="0"/>
              <a:t>Kuwait</a:t>
            </a:r>
          </a:p>
          <a:p>
            <a:pPr marL="914400" lvl="1" indent="-514350">
              <a:buFont typeface="+mj-lt"/>
              <a:buAutoNum type="arabicPeriod"/>
            </a:pPr>
            <a:r>
              <a:rPr lang="en-US" dirty="0" smtClean="0"/>
              <a:t>Afar</a:t>
            </a:r>
          </a:p>
          <a:p>
            <a:pPr marL="914400" lvl="1" indent="-514350">
              <a:buFont typeface="+mj-lt"/>
              <a:buAutoNum type="arabicPeriod"/>
            </a:pPr>
            <a:r>
              <a:rPr lang="en-US" dirty="0" err="1" smtClean="0"/>
              <a:t>Auak</a:t>
            </a:r>
            <a:endParaRPr lang="en-US" dirty="0"/>
          </a:p>
        </p:txBody>
      </p:sp>
    </p:spTree>
    <p:extLst>
      <p:ext uri="{BB962C8B-B14F-4D97-AF65-F5344CB8AC3E}">
        <p14:creationId xmlns:p14="http://schemas.microsoft.com/office/powerpoint/2010/main" val="7967159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mtClean="0"/>
              <a:t>reAdmix</a:t>
            </a:r>
            <a:endParaRPr lang="en-US"/>
          </a:p>
        </p:txBody>
      </p:sp>
      <p:sp>
        <p:nvSpPr>
          <p:cNvPr id="7" name="Текст 6"/>
          <p:cNvSpPr>
            <a:spLocks noGrp="1"/>
          </p:cNvSpPr>
          <p:nvPr>
            <p:ph type="body" idx="1"/>
          </p:nvPr>
        </p:nvSpPr>
        <p:spPr/>
        <p:txBody>
          <a:bodyPr/>
          <a:lstStyle/>
          <a:p>
            <a:r>
              <a:rPr lang="en-US" dirty="0" smtClean="0"/>
              <a:t>Average position of ancestors</a:t>
            </a:r>
            <a:endParaRPr lang="en-US" dirty="0"/>
          </a:p>
        </p:txBody>
      </p:sp>
      <p:pic>
        <p:nvPicPr>
          <p:cNvPr id="2050" name="Picture 2"/>
          <p:cNvPicPr>
            <a:picLocks noGrp="1" noChangeAspect="1" noChangeArrowheads="1"/>
          </p:cNvPicPr>
          <p:nvPr>
            <p:ph sz="half" idx="2"/>
          </p:nvPr>
        </p:nvPicPr>
        <p:blipFill>
          <a:blip r:embed="rId3" cstate="print"/>
          <a:stretch>
            <a:fillRect/>
          </a:stretch>
        </p:blipFill>
        <p:spPr bwMode="auto">
          <a:xfrm>
            <a:off x="498674" y="2174875"/>
            <a:ext cx="3957239" cy="3951288"/>
          </a:xfrm>
          <a:prstGeom prst="rect">
            <a:avLst/>
          </a:prstGeom>
          <a:noFill/>
          <a:ln w="9525">
            <a:noFill/>
            <a:miter lim="800000"/>
            <a:headEnd/>
            <a:tailEnd/>
          </a:ln>
        </p:spPr>
      </p:pic>
      <p:sp>
        <p:nvSpPr>
          <p:cNvPr id="8" name="Текст 7"/>
          <p:cNvSpPr>
            <a:spLocks noGrp="1"/>
          </p:cNvSpPr>
          <p:nvPr>
            <p:ph type="body" sz="quarter" idx="3"/>
          </p:nvPr>
        </p:nvSpPr>
        <p:spPr/>
        <p:txBody>
          <a:bodyPr>
            <a:normAutofit fontScale="55000" lnSpcReduction="20000"/>
          </a:bodyPr>
          <a:lstStyle/>
          <a:p>
            <a:r>
              <a:rPr lang="en-US" dirty="0" smtClean="0"/>
              <a:t>Origins for Arabic individuals. Size of the circle is proportional to the weight of the component</a:t>
            </a:r>
            <a:endParaRPr lang="en-US" dirty="0"/>
          </a:p>
        </p:txBody>
      </p:sp>
      <p:pic>
        <p:nvPicPr>
          <p:cNvPr id="2051" name="Picture 3"/>
          <p:cNvPicPr>
            <a:picLocks noGrp="1" noChangeAspect="1" noChangeArrowheads="1"/>
          </p:cNvPicPr>
          <p:nvPr>
            <p:ph sz="quarter" idx="4"/>
          </p:nvPr>
        </p:nvPicPr>
        <p:blipFill>
          <a:blip r:embed="rId4" cstate="print"/>
          <a:stretch>
            <a:fillRect/>
          </a:stretch>
        </p:blipFill>
        <p:spPr bwMode="auto">
          <a:xfrm>
            <a:off x="4687293" y="2174875"/>
            <a:ext cx="3957239" cy="3951288"/>
          </a:xfrm>
          <a:prstGeom prst="rect">
            <a:avLst/>
          </a:prstGeom>
          <a:noFill/>
          <a:ln w="9525">
            <a:noFill/>
            <a:miter lim="800000"/>
            <a:headEnd/>
            <a:tailEnd/>
          </a:ln>
        </p:spPr>
      </p:pic>
    </p:spTree>
    <p:extLst>
      <p:ext uri="{BB962C8B-B14F-4D97-AF65-F5344CB8AC3E}">
        <p14:creationId xmlns:p14="http://schemas.microsoft.com/office/powerpoint/2010/main" val="13257449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Using </a:t>
            </a:r>
            <a:r>
              <a:rPr lang="en-US" dirty="0" err="1" smtClean="0"/>
              <a:t>readmix</a:t>
            </a:r>
            <a:endParaRPr lang="en-US" dirty="0"/>
          </a:p>
        </p:txBody>
      </p:sp>
      <p:sp>
        <p:nvSpPr>
          <p:cNvPr id="8" name="Text Placeholder 7"/>
          <p:cNvSpPr>
            <a:spLocks noGrp="1"/>
          </p:cNvSpPr>
          <p:nvPr>
            <p:ph type="body" idx="1"/>
          </p:nvPr>
        </p:nvSpPr>
        <p:spPr/>
        <p:txBody>
          <a:bodyPr/>
          <a:lstStyle/>
          <a:p>
            <a:r>
              <a:rPr lang="en-US" dirty="0" smtClean="0"/>
              <a:t>Ket results</a:t>
            </a:r>
            <a:endParaRPr lang="en-US" dirty="0"/>
          </a:p>
        </p:txBody>
      </p:sp>
    </p:spTree>
    <p:extLst>
      <p:ext uri="{BB962C8B-B14F-4D97-AF65-F5344CB8AC3E}">
        <p14:creationId xmlns:p14="http://schemas.microsoft.com/office/powerpoint/2010/main" val="15894007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1730325" y="607246"/>
          <a:ext cx="6850968" cy="13156952"/>
        </p:xfrm>
        <a:graphic>
          <a:graphicData uri="http://schemas.openxmlformats.org/drawingml/2006/table">
            <a:tbl>
              <a:tblPr>
                <a:tableStyleId>{D113A9D2-9D6B-4929-AA2D-F23B5EE8CBE7}</a:tableStyleId>
              </a:tblPr>
              <a:tblGrid>
                <a:gridCol w="1380899"/>
                <a:gridCol w="3382665"/>
                <a:gridCol w="2087404"/>
              </a:tblGrid>
              <a:tr h="104642">
                <a:tc>
                  <a:txBody>
                    <a:bodyPr/>
                    <a:lstStyle/>
                    <a:p>
                      <a:pPr rtl="0" fontAlgn="t">
                        <a:spcBef>
                          <a:spcPts val="0"/>
                        </a:spcBef>
                        <a:spcAft>
                          <a:spcPts val="0"/>
                        </a:spcAft>
                      </a:pPr>
                      <a:r>
                        <a:rPr lang="en-US" sz="1400" u="none" strike="noStrike" dirty="0">
                          <a:effectLst/>
                        </a:rPr>
                        <a:t>SAMPLE_ID</a:t>
                      </a:r>
                      <a:endParaRPr lang="en-US" sz="1400" dirty="0">
                        <a:effectLst/>
                      </a:endParaRPr>
                    </a:p>
                  </a:txBody>
                  <a:tcPr marL="6742" marR="6742" marT="6742" marB="6742"/>
                </a:tc>
                <a:tc>
                  <a:txBody>
                    <a:bodyPr/>
                    <a:lstStyle/>
                    <a:p>
                      <a:pPr rtl="0" fontAlgn="t">
                        <a:spcBef>
                          <a:spcPts val="0"/>
                        </a:spcBef>
                        <a:spcAft>
                          <a:spcPts val="0"/>
                        </a:spcAft>
                      </a:pPr>
                      <a:r>
                        <a:rPr lang="en-US" sz="1400" u="none" strike="noStrike">
                          <a:effectLst/>
                        </a:rPr>
                        <a:t>NatGeno</a:t>
                      </a:r>
                      <a:endParaRPr lang="en-US" sz="1400">
                        <a:effectLst/>
                      </a:endParaRPr>
                    </a:p>
                  </a:txBody>
                  <a:tcPr marL="6742" marR="6742" marT="6742" marB="6742"/>
                </a:tc>
                <a:tc>
                  <a:txBody>
                    <a:bodyPr/>
                    <a:lstStyle/>
                    <a:p>
                      <a:pPr rtl="0" fontAlgn="t">
                        <a:spcBef>
                          <a:spcPts val="0"/>
                        </a:spcBef>
                        <a:spcAft>
                          <a:spcPts val="0"/>
                        </a:spcAft>
                      </a:pPr>
                      <a:r>
                        <a:rPr lang="en-US" sz="1400" u="none" strike="noStrike">
                          <a:effectLst/>
                        </a:rPr>
                        <a:t>NatGeno+</a:t>
                      </a:r>
                      <a:endParaRPr lang="en-US" sz="1400">
                        <a:effectLst/>
                      </a:endParaRPr>
                    </a:p>
                  </a:txBody>
                  <a:tcPr marL="6742" marR="6742" marT="6742" marB="6742"/>
                </a:tc>
              </a:tr>
              <a:tr h="104642">
                <a:tc>
                  <a:txBody>
                    <a:bodyPr/>
                    <a:lstStyle/>
                    <a:p>
                      <a:pPr rtl="0" fontAlgn="t">
                        <a:spcBef>
                          <a:spcPts val="0"/>
                        </a:spcBef>
                        <a:spcAft>
                          <a:spcPts val="0"/>
                        </a:spcAft>
                      </a:pPr>
                      <a:r>
                        <a:rPr lang="en-US" sz="1400" u="none" strike="noStrike">
                          <a:effectLst/>
                        </a:rPr>
                        <a:t>GRC13273878</a:t>
                      </a:r>
                      <a:endParaRPr lang="en-US" sz="1400">
                        <a:effectLst/>
                      </a:endParaRPr>
                    </a:p>
                  </a:txBody>
                  <a:tcPr marL="6742" marR="6742" marT="6742" marB="6742"/>
                </a:tc>
                <a:tc>
                  <a:txBody>
                    <a:bodyPr/>
                    <a:lstStyle/>
                    <a:p>
                      <a:pPr rtl="0" fontAlgn="t">
                        <a:spcBef>
                          <a:spcPts val="0"/>
                        </a:spcBef>
                        <a:spcAft>
                          <a:spcPts val="0"/>
                        </a:spcAft>
                      </a:pPr>
                      <a:r>
                        <a:rPr lang="en-US" sz="1400" u="none" strike="noStrike">
                          <a:effectLst/>
                        </a:rPr>
                        <a:t>Ket: 0.877; </a:t>
                      </a:r>
                      <a:endParaRPr lang="en-US" sz="1400">
                        <a:effectLst/>
                      </a:endParaRPr>
                    </a:p>
                  </a:txBody>
                  <a:tcPr marL="6742" marR="6742" marT="6742" marB="6742"/>
                </a:tc>
                <a:tc>
                  <a:txBody>
                    <a:bodyPr/>
                    <a:lstStyle/>
                    <a:p>
                      <a:pPr rtl="0" fontAlgn="t">
                        <a:spcBef>
                          <a:spcPts val="0"/>
                        </a:spcBef>
                        <a:spcAft>
                          <a:spcPts val="0"/>
                        </a:spcAft>
                      </a:pPr>
                      <a:r>
                        <a:rPr lang="en-US" sz="1400" u="none" strike="noStrike">
                          <a:effectLst/>
                        </a:rPr>
                        <a:t>Ket: 0.642; </a:t>
                      </a:r>
                      <a:endParaRPr lang="en-US" sz="1400">
                        <a:effectLst/>
                      </a:endParaRPr>
                    </a:p>
                  </a:txBody>
                  <a:tcPr marL="6742" marR="6742" marT="6742" marB="6742"/>
                </a:tc>
              </a:tr>
              <a:tr h="104642">
                <a:tc>
                  <a:txBody>
                    <a:bodyPr/>
                    <a:lstStyle/>
                    <a:p>
                      <a:pPr rtl="0" fontAlgn="t">
                        <a:spcBef>
                          <a:spcPts val="0"/>
                        </a:spcBef>
                        <a:spcAft>
                          <a:spcPts val="0"/>
                        </a:spcAft>
                      </a:pPr>
                      <a:r>
                        <a:rPr lang="en-US" sz="1400" u="none" strike="noStrike">
                          <a:effectLst/>
                        </a:rPr>
                        <a:t>GRC13273879</a:t>
                      </a:r>
                      <a:endParaRPr lang="en-US" sz="1400">
                        <a:effectLst/>
                      </a:endParaRPr>
                    </a:p>
                  </a:txBody>
                  <a:tcPr marL="6742" marR="6742" marT="6742" marB="6742"/>
                </a:tc>
                <a:tc>
                  <a:txBody>
                    <a:bodyPr/>
                    <a:lstStyle/>
                    <a:p>
                      <a:pPr rtl="0" fontAlgn="t">
                        <a:spcBef>
                          <a:spcPts val="0"/>
                        </a:spcBef>
                        <a:spcAft>
                          <a:spcPts val="0"/>
                        </a:spcAft>
                      </a:pPr>
                      <a:r>
                        <a:rPr lang="en-US" sz="1400" u="none" strike="noStrike">
                          <a:effectLst/>
                        </a:rPr>
                        <a:t>Ket: 0.933; </a:t>
                      </a:r>
                      <a:endParaRPr lang="en-US" sz="1400">
                        <a:effectLst/>
                      </a:endParaRPr>
                    </a:p>
                  </a:txBody>
                  <a:tcPr marL="6742" marR="6742" marT="6742" marB="6742"/>
                </a:tc>
                <a:tc>
                  <a:txBody>
                    <a:bodyPr/>
                    <a:lstStyle/>
                    <a:p>
                      <a:pPr rtl="0" fontAlgn="t">
                        <a:spcBef>
                          <a:spcPts val="0"/>
                        </a:spcBef>
                        <a:spcAft>
                          <a:spcPts val="0"/>
                        </a:spcAft>
                      </a:pPr>
                      <a:r>
                        <a:rPr lang="en-US" sz="1400" u="none" strike="noStrike">
                          <a:effectLst/>
                        </a:rPr>
                        <a:t>Ket: 1.000; </a:t>
                      </a:r>
                      <a:endParaRPr lang="en-US" sz="1400">
                        <a:effectLst/>
                      </a:endParaRPr>
                    </a:p>
                  </a:txBody>
                  <a:tcPr marL="6742" marR="6742" marT="6742" marB="6742"/>
                </a:tc>
              </a:tr>
              <a:tr h="104642">
                <a:tc>
                  <a:txBody>
                    <a:bodyPr/>
                    <a:lstStyle/>
                    <a:p>
                      <a:pPr rtl="0" fontAlgn="t">
                        <a:spcBef>
                          <a:spcPts val="0"/>
                        </a:spcBef>
                        <a:spcAft>
                          <a:spcPts val="0"/>
                        </a:spcAft>
                      </a:pPr>
                      <a:r>
                        <a:rPr lang="en-US" sz="1400" u="none" strike="noStrike">
                          <a:effectLst/>
                        </a:rPr>
                        <a:t>GRC13273880</a:t>
                      </a:r>
                      <a:endParaRPr lang="en-US" sz="1400">
                        <a:effectLst/>
                      </a:endParaRPr>
                    </a:p>
                  </a:txBody>
                  <a:tcPr marL="6742" marR="6742" marT="6742" marB="6742"/>
                </a:tc>
                <a:tc>
                  <a:txBody>
                    <a:bodyPr/>
                    <a:lstStyle/>
                    <a:p>
                      <a:pPr rtl="0" fontAlgn="t">
                        <a:spcBef>
                          <a:spcPts val="0"/>
                        </a:spcBef>
                        <a:spcAft>
                          <a:spcPts val="0"/>
                        </a:spcAft>
                      </a:pPr>
                      <a:r>
                        <a:rPr lang="en-US" sz="1400" u="none" strike="noStrike">
                          <a:effectLst/>
                        </a:rPr>
                        <a:t>Ket: 0.908; </a:t>
                      </a:r>
                      <a:endParaRPr lang="en-US" sz="1400">
                        <a:effectLst/>
                      </a:endParaRPr>
                    </a:p>
                  </a:txBody>
                  <a:tcPr marL="6742" marR="6742" marT="6742" marB="6742"/>
                </a:tc>
                <a:tc>
                  <a:txBody>
                    <a:bodyPr/>
                    <a:lstStyle/>
                    <a:p>
                      <a:pPr rtl="0" fontAlgn="t">
                        <a:spcBef>
                          <a:spcPts val="0"/>
                        </a:spcBef>
                        <a:spcAft>
                          <a:spcPts val="0"/>
                        </a:spcAft>
                      </a:pPr>
                      <a:r>
                        <a:rPr lang="en-US" sz="1400" u="none" strike="noStrike">
                          <a:effectLst/>
                        </a:rPr>
                        <a:t>NA</a:t>
                      </a:r>
                      <a:endParaRPr lang="en-US" sz="1400">
                        <a:effectLst/>
                      </a:endParaRPr>
                    </a:p>
                  </a:txBody>
                  <a:tcPr marL="6742" marR="6742" marT="6742" marB="6742"/>
                </a:tc>
              </a:tr>
              <a:tr h="104642">
                <a:tc>
                  <a:txBody>
                    <a:bodyPr/>
                    <a:lstStyle/>
                    <a:p>
                      <a:pPr rtl="0" fontAlgn="t">
                        <a:spcBef>
                          <a:spcPts val="0"/>
                        </a:spcBef>
                        <a:spcAft>
                          <a:spcPts val="0"/>
                        </a:spcAft>
                      </a:pPr>
                      <a:r>
                        <a:rPr lang="en-US" sz="1400" u="none" strike="noStrike">
                          <a:effectLst/>
                        </a:rPr>
                        <a:t>GRC13273881</a:t>
                      </a:r>
                      <a:endParaRPr lang="en-US" sz="1400">
                        <a:effectLst/>
                      </a:endParaRPr>
                    </a:p>
                  </a:txBody>
                  <a:tcPr marL="6742" marR="6742" marT="6742" marB="6742"/>
                </a:tc>
                <a:tc>
                  <a:txBody>
                    <a:bodyPr/>
                    <a:lstStyle/>
                    <a:p>
                      <a:pPr rtl="0" fontAlgn="t">
                        <a:spcBef>
                          <a:spcPts val="0"/>
                        </a:spcBef>
                        <a:spcAft>
                          <a:spcPts val="0"/>
                        </a:spcAft>
                      </a:pPr>
                      <a:r>
                        <a:rPr lang="en-US" sz="1400" u="none" strike="noStrike">
                          <a:effectLst/>
                        </a:rPr>
                        <a:t>Ket: 0.934; </a:t>
                      </a:r>
                      <a:endParaRPr lang="en-US" sz="1400">
                        <a:effectLst/>
                      </a:endParaRPr>
                    </a:p>
                  </a:txBody>
                  <a:tcPr marL="6742" marR="6742" marT="6742" marB="6742"/>
                </a:tc>
                <a:tc>
                  <a:txBody>
                    <a:bodyPr/>
                    <a:lstStyle/>
                    <a:p>
                      <a:pPr rtl="0" fontAlgn="t">
                        <a:spcBef>
                          <a:spcPts val="0"/>
                        </a:spcBef>
                        <a:spcAft>
                          <a:spcPts val="0"/>
                        </a:spcAft>
                      </a:pPr>
                      <a:r>
                        <a:rPr lang="en-US" sz="1400" u="none" strike="noStrike">
                          <a:effectLst/>
                        </a:rPr>
                        <a:t>Ket: 0.992; </a:t>
                      </a:r>
                      <a:endParaRPr lang="en-US" sz="1400">
                        <a:effectLst/>
                      </a:endParaRPr>
                    </a:p>
                  </a:txBody>
                  <a:tcPr marL="6742" marR="6742" marT="6742" marB="6742"/>
                </a:tc>
              </a:tr>
              <a:tr h="104642">
                <a:tc>
                  <a:txBody>
                    <a:bodyPr/>
                    <a:lstStyle/>
                    <a:p>
                      <a:pPr rtl="0" fontAlgn="t">
                        <a:spcBef>
                          <a:spcPts val="0"/>
                        </a:spcBef>
                        <a:spcAft>
                          <a:spcPts val="0"/>
                        </a:spcAft>
                      </a:pPr>
                      <a:r>
                        <a:rPr lang="en-US" sz="1400" u="none" strike="noStrike">
                          <a:effectLst/>
                        </a:rPr>
                        <a:t>GRC13273882</a:t>
                      </a:r>
                      <a:endParaRPr lang="en-US" sz="1400">
                        <a:effectLst/>
                      </a:endParaRPr>
                    </a:p>
                  </a:txBody>
                  <a:tcPr marL="6742" marR="6742" marT="6742" marB="6742"/>
                </a:tc>
                <a:tc>
                  <a:txBody>
                    <a:bodyPr/>
                    <a:lstStyle/>
                    <a:p>
                      <a:pPr rtl="0" fontAlgn="t">
                        <a:spcBef>
                          <a:spcPts val="0"/>
                        </a:spcBef>
                        <a:spcAft>
                          <a:spcPts val="0"/>
                        </a:spcAft>
                      </a:pPr>
                      <a:r>
                        <a:rPr lang="en-US" sz="1400" u="none" strike="noStrike" dirty="0" err="1">
                          <a:effectLst/>
                        </a:rPr>
                        <a:t>Ket</a:t>
                      </a:r>
                      <a:r>
                        <a:rPr lang="en-US" sz="1400" u="none" strike="noStrike" dirty="0">
                          <a:effectLst/>
                        </a:rPr>
                        <a:t>: 0.909; </a:t>
                      </a:r>
                      <a:endParaRPr lang="en-US" sz="1400" dirty="0">
                        <a:effectLst/>
                      </a:endParaRPr>
                    </a:p>
                  </a:txBody>
                  <a:tcPr marL="6742" marR="6742" marT="6742" marB="6742"/>
                </a:tc>
                <a:tc>
                  <a:txBody>
                    <a:bodyPr/>
                    <a:lstStyle/>
                    <a:p>
                      <a:pPr rtl="0" fontAlgn="t">
                        <a:spcBef>
                          <a:spcPts val="0"/>
                        </a:spcBef>
                        <a:spcAft>
                          <a:spcPts val="0"/>
                        </a:spcAft>
                      </a:pPr>
                      <a:r>
                        <a:rPr lang="en-US" sz="1400" u="none" strike="noStrike">
                          <a:effectLst/>
                        </a:rPr>
                        <a:t>NA</a:t>
                      </a:r>
                      <a:endParaRPr lang="en-US" sz="1400">
                        <a:effectLst/>
                      </a:endParaRPr>
                    </a:p>
                  </a:txBody>
                  <a:tcPr marL="6742" marR="6742" marT="6742" marB="6742"/>
                </a:tc>
              </a:tr>
              <a:tr h="104642">
                <a:tc>
                  <a:txBody>
                    <a:bodyPr/>
                    <a:lstStyle/>
                    <a:p>
                      <a:pPr rtl="0" fontAlgn="t">
                        <a:spcBef>
                          <a:spcPts val="0"/>
                        </a:spcBef>
                        <a:spcAft>
                          <a:spcPts val="0"/>
                        </a:spcAft>
                      </a:pPr>
                      <a:r>
                        <a:rPr lang="en-US" sz="1400" u="none" strike="noStrike">
                          <a:effectLst/>
                        </a:rPr>
                        <a:t>GRC13273883</a:t>
                      </a:r>
                      <a:endParaRPr lang="en-US" sz="1400">
                        <a:effectLst/>
                      </a:endParaRPr>
                    </a:p>
                  </a:txBody>
                  <a:tcPr marL="6742" marR="6742" marT="6742" marB="6742"/>
                </a:tc>
                <a:tc>
                  <a:txBody>
                    <a:bodyPr/>
                    <a:lstStyle/>
                    <a:p>
                      <a:pPr rtl="0" fontAlgn="t">
                        <a:spcBef>
                          <a:spcPts val="0"/>
                        </a:spcBef>
                        <a:spcAft>
                          <a:spcPts val="0"/>
                        </a:spcAft>
                      </a:pPr>
                      <a:r>
                        <a:rPr lang="en-US" sz="1400" u="none" strike="noStrike">
                          <a:effectLst/>
                        </a:rPr>
                        <a:t>Selkup: 0.990; </a:t>
                      </a:r>
                      <a:endParaRPr lang="en-US" sz="1400">
                        <a:effectLst/>
                      </a:endParaRPr>
                    </a:p>
                  </a:txBody>
                  <a:tcPr marL="6742" marR="6742" marT="6742" marB="6742"/>
                </a:tc>
                <a:tc>
                  <a:txBody>
                    <a:bodyPr/>
                    <a:lstStyle/>
                    <a:p>
                      <a:pPr rtl="0" fontAlgn="t">
                        <a:spcBef>
                          <a:spcPts val="0"/>
                        </a:spcBef>
                        <a:spcAft>
                          <a:spcPts val="0"/>
                        </a:spcAft>
                      </a:pPr>
                      <a:r>
                        <a:rPr lang="en-US" sz="1400" u="none" strike="noStrike">
                          <a:effectLst/>
                        </a:rPr>
                        <a:t>NA</a:t>
                      </a:r>
                      <a:endParaRPr lang="en-US" sz="1400">
                        <a:effectLst/>
                      </a:endParaRPr>
                    </a:p>
                  </a:txBody>
                  <a:tcPr marL="6742" marR="6742" marT="6742" marB="6742"/>
                </a:tc>
              </a:tr>
              <a:tr h="104642">
                <a:tc>
                  <a:txBody>
                    <a:bodyPr/>
                    <a:lstStyle/>
                    <a:p>
                      <a:pPr rtl="0" fontAlgn="t">
                        <a:spcBef>
                          <a:spcPts val="0"/>
                        </a:spcBef>
                        <a:spcAft>
                          <a:spcPts val="0"/>
                        </a:spcAft>
                      </a:pPr>
                      <a:r>
                        <a:rPr lang="en-US" sz="1400" u="none" strike="noStrike">
                          <a:effectLst/>
                        </a:rPr>
                        <a:t>GRC13273884</a:t>
                      </a:r>
                      <a:endParaRPr lang="en-US" sz="1400">
                        <a:effectLst/>
                      </a:endParaRPr>
                    </a:p>
                  </a:txBody>
                  <a:tcPr marL="6742" marR="6742" marT="6742" marB="6742"/>
                </a:tc>
                <a:tc>
                  <a:txBody>
                    <a:bodyPr/>
                    <a:lstStyle/>
                    <a:p>
                      <a:pPr rtl="0" fontAlgn="t">
                        <a:spcBef>
                          <a:spcPts val="0"/>
                        </a:spcBef>
                        <a:spcAft>
                          <a:spcPts val="0"/>
                        </a:spcAft>
                      </a:pPr>
                      <a:r>
                        <a:rPr lang="en-US" sz="1400" u="none" strike="noStrike">
                          <a:effectLst/>
                        </a:rPr>
                        <a:t>Ket: 0.882; </a:t>
                      </a:r>
                      <a:endParaRPr lang="en-US" sz="1400">
                        <a:effectLst/>
                      </a:endParaRPr>
                    </a:p>
                  </a:txBody>
                  <a:tcPr marL="6742" marR="6742" marT="6742" marB="6742"/>
                </a:tc>
                <a:tc>
                  <a:txBody>
                    <a:bodyPr/>
                    <a:lstStyle/>
                    <a:p>
                      <a:pPr rtl="0" fontAlgn="t">
                        <a:spcBef>
                          <a:spcPts val="0"/>
                        </a:spcBef>
                        <a:spcAft>
                          <a:spcPts val="0"/>
                        </a:spcAft>
                      </a:pPr>
                      <a:r>
                        <a:rPr lang="en-US" sz="1400" u="none" strike="noStrike">
                          <a:effectLst/>
                        </a:rPr>
                        <a:t>Selkup: 0.932; </a:t>
                      </a:r>
                      <a:endParaRPr lang="en-US" sz="1400">
                        <a:effectLst/>
                      </a:endParaRPr>
                    </a:p>
                  </a:txBody>
                  <a:tcPr marL="6742" marR="6742" marT="6742" marB="6742"/>
                </a:tc>
              </a:tr>
              <a:tr h="104642">
                <a:tc>
                  <a:txBody>
                    <a:bodyPr/>
                    <a:lstStyle/>
                    <a:p>
                      <a:pPr rtl="0" fontAlgn="t">
                        <a:spcBef>
                          <a:spcPts val="0"/>
                        </a:spcBef>
                        <a:spcAft>
                          <a:spcPts val="0"/>
                        </a:spcAft>
                      </a:pPr>
                      <a:r>
                        <a:rPr lang="en-US" sz="1400" u="none" strike="noStrike">
                          <a:effectLst/>
                        </a:rPr>
                        <a:t>GRC13273885</a:t>
                      </a:r>
                      <a:endParaRPr lang="en-US" sz="1400">
                        <a:effectLst/>
                      </a:endParaRPr>
                    </a:p>
                  </a:txBody>
                  <a:tcPr marL="6742" marR="6742" marT="6742" marB="6742"/>
                </a:tc>
                <a:tc>
                  <a:txBody>
                    <a:bodyPr/>
                    <a:lstStyle/>
                    <a:p>
                      <a:pPr rtl="0" fontAlgn="t">
                        <a:spcBef>
                          <a:spcPts val="0"/>
                        </a:spcBef>
                        <a:spcAft>
                          <a:spcPts val="0"/>
                        </a:spcAft>
                      </a:pPr>
                      <a:r>
                        <a:rPr lang="en-US" sz="1400" u="none" strike="noStrike">
                          <a:effectLst/>
                        </a:rPr>
                        <a:t>Ket: 0.933; </a:t>
                      </a:r>
                      <a:endParaRPr lang="en-US" sz="1400">
                        <a:effectLst/>
                      </a:endParaRPr>
                    </a:p>
                  </a:txBody>
                  <a:tcPr marL="6742" marR="6742" marT="6742" marB="6742"/>
                </a:tc>
                <a:tc>
                  <a:txBody>
                    <a:bodyPr/>
                    <a:lstStyle/>
                    <a:p>
                      <a:pPr rtl="0" fontAlgn="t">
                        <a:spcBef>
                          <a:spcPts val="0"/>
                        </a:spcBef>
                        <a:spcAft>
                          <a:spcPts val="0"/>
                        </a:spcAft>
                      </a:pPr>
                      <a:r>
                        <a:rPr lang="en-US" sz="1400" u="none" strike="noStrike">
                          <a:effectLst/>
                        </a:rPr>
                        <a:t>Ket: 0.686; </a:t>
                      </a:r>
                      <a:endParaRPr lang="en-US" sz="1400">
                        <a:effectLst/>
                      </a:endParaRPr>
                    </a:p>
                  </a:txBody>
                  <a:tcPr marL="6742" marR="6742" marT="6742" marB="6742"/>
                </a:tc>
              </a:tr>
              <a:tr h="104642">
                <a:tc>
                  <a:txBody>
                    <a:bodyPr/>
                    <a:lstStyle/>
                    <a:p>
                      <a:pPr rtl="0" fontAlgn="t">
                        <a:spcBef>
                          <a:spcPts val="0"/>
                        </a:spcBef>
                        <a:spcAft>
                          <a:spcPts val="0"/>
                        </a:spcAft>
                      </a:pPr>
                      <a:r>
                        <a:rPr lang="en-US" sz="1400" u="none" strike="noStrike">
                          <a:effectLst/>
                        </a:rPr>
                        <a:t>GRC13273886</a:t>
                      </a:r>
                      <a:endParaRPr lang="en-US" sz="1400">
                        <a:effectLst/>
                      </a:endParaRPr>
                    </a:p>
                  </a:txBody>
                  <a:tcPr marL="6742" marR="6742" marT="6742" marB="6742"/>
                </a:tc>
                <a:tc>
                  <a:txBody>
                    <a:bodyPr/>
                    <a:lstStyle/>
                    <a:p>
                      <a:pPr rtl="0" fontAlgn="t">
                        <a:spcBef>
                          <a:spcPts val="0"/>
                        </a:spcBef>
                        <a:spcAft>
                          <a:spcPts val="0"/>
                        </a:spcAft>
                      </a:pPr>
                      <a:r>
                        <a:rPr lang="en-US" sz="1400" u="none" strike="noStrike" dirty="0" err="1">
                          <a:effectLst/>
                        </a:rPr>
                        <a:t>Ket</a:t>
                      </a:r>
                      <a:r>
                        <a:rPr lang="en-US" sz="1400" u="none" strike="noStrike" dirty="0">
                          <a:effectLst/>
                        </a:rPr>
                        <a:t>: 0.702; </a:t>
                      </a:r>
                      <a:r>
                        <a:rPr lang="en-US" sz="1400" u="none" strike="noStrike" dirty="0" err="1">
                          <a:effectLst/>
                        </a:rPr>
                        <a:t>Altaian</a:t>
                      </a:r>
                      <a:r>
                        <a:rPr lang="en-US" sz="1400" u="none" strike="noStrike" dirty="0">
                          <a:effectLst/>
                        </a:rPr>
                        <a:t>: 0.293; </a:t>
                      </a:r>
                      <a:endParaRPr lang="en-US" sz="1400" dirty="0">
                        <a:effectLst/>
                      </a:endParaRPr>
                    </a:p>
                  </a:txBody>
                  <a:tcPr marL="6742" marR="6742" marT="6742" marB="6742"/>
                </a:tc>
                <a:tc>
                  <a:txBody>
                    <a:bodyPr/>
                    <a:lstStyle/>
                    <a:p>
                      <a:pPr rtl="0" fontAlgn="t">
                        <a:spcBef>
                          <a:spcPts val="0"/>
                        </a:spcBef>
                        <a:spcAft>
                          <a:spcPts val="0"/>
                        </a:spcAft>
                      </a:pPr>
                      <a:r>
                        <a:rPr lang="en-US" sz="1400" u="none" strike="noStrike">
                          <a:effectLst/>
                        </a:rPr>
                        <a:t>Ket: 0.874; </a:t>
                      </a:r>
                      <a:endParaRPr lang="en-US" sz="1400">
                        <a:effectLst/>
                      </a:endParaRPr>
                    </a:p>
                  </a:txBody>
                  <a:tcPr marL="6742" marR="6742" marT="6742" marB="6742"/>
                </a:tc>
              </a:tr>
              <a:tr h="104642">
                <a:tc>
                  <a:txBody>
                    <a:bodyPr/>
                    <a:lstStyle/>
                    <a:p>
                      <a:pPr rtl="0" fontAlgn="t">
                        <a:spcBef>
                          <a:spcPts val="0"/>
                        </a:spcBef>
                        <a:spcAft>
                          <a:spcPts val="0"/>
                        </a:spcAft>
                      </a:pPr>
                      <a:r>
                        <a:rPr lang="en-US" sz="1400" u="none" strike="noStrike">
                          <a:effectLst/>
                        </a:rPr>
                        <a:t>GRC13273887</a:t>
                      </a:r>
                      <a:endParaRPr lang="en-US" sz="1400">
                        <a:effectLst/>
                      </a:endParaRPr>
                    </a:p>
                  </a:txBody>
                  <a:tcPr marL="6742" marR="6742" marT="6742" marB="6742"/>
                </a:tc>
                <a:tc>
                  <a:txBody>
                    <a:bodyPr/>
                    <a:lstStyle/>
                    <a:p>
                      <a:pPr rtl="0" fontAlgn="t">
                        <a:spcBef>
                          <a:spcPts val="0"/>
                        </a:spcBef>
                        <a:spcAft>
                          <a:spcPts val="0"/>
                        </a:spcAft>
                      </a:pPr>
                      <a:r>
                        <a:rPr lang="en-US" sz="1400" u="none" strike="noStrike">
                          <a:effectLst/>
                        </a:rPr>
                        <a:t>Ket: 0.930; Yukaghir: 0.062; </a:t>
                      </a:r>
                      <a:endParaRPr lang="en-US" sz="1400">
                        <a:effectLst/>
                      </a:endParaRPr>
                    </a:p>
                  </a:txBody>
                  <a:tcPr marL="6742" marR="6742" marT="6742" marB="6742"/>
                </a:tc>
                <a:tc>
                  <a:txBody>
                    <a:bodyPr/>
                    <a:lstStyle/>
                    <a:p>
                      <a:pPr rtl="0" fontAlgn="t">
                        <a:spcBef>
                          <a:spcPts val="0"/>
                        </a:spcBef>
                        <a:spcAft>
                          <a:spcPts val="0"/>
                        </a:spcAft>
                      </a:pPr>
                      <a:r>
                        <a:rPr lang="en-US" sz="1400" u="none" strike="noStrike">
                          <a:effectLst/>
                        </a:rPr>
                        <a:t>Ket: 0.819; </a:t>
                      </a:r>
                      <a:endParaRPr lang="en-US" sz="1400">
                        <a:effectLst/>
                      </a:endParaRPr>
                    </a:p>
                  </a:txBody>
                  <a:tcPr marL="6742" marR="6742" marT="6742" marB="6742"/>
                </a:tc>
              </a:tr>
              <a:tr h="203063">
                <a:tc>
                  <a:txBody>
                    <a:bodyPr/>
                    <a:lstStyle/>
                    <a:p>
                      <a:pPr rtl="0" fontAlgn="t">
                        <a:spcBef>
                          <a:spcPts val="0"/>
                        </a:spcBef>
                        <a:spcAft>
                          <a:spcPts val="0"/>
                        </a:spcAft>
                      </a:pPr>
                      <a:r>
                        <a:rPr lang="en-US" sz="1400" u="none" strike="noStrike" dirty="0">
                          <a:effectLst/>
                        </a:rPr>
                        <a:t>GRC13273888</a:t>
                      </a:r>
                      <a:endParaRPr lang="en-US" sz="1400" dirty="0">
                        <a:effectLst/>
                      </a:endParaRPr>
                    </a:p>
                  </a:txBody>
                  <a:tcPr marL="6742" marR="6742" marT="6742" marB="6742"/>
                </a:tc>
                <a:tc>
                  <a:txBody>
                    <a:bodyPr/>
                    <a:lstStyle/>
                    <a:p>
                      <a:pPr rtl="0" fontAlgn="t">
                        <a:spcBef>
                          <a:spcPts val="0"/>
                        </a:spcBef>
                        <a:spcAft>
                          <a:spcPts val="0"/>
                        </a:spcAft>
                      </a:pPr>
                      <a:r>
                        <a:rPr lang="en-US" sz="1400" u="none" strike="noStrike">
                          <a:effectLst/>
                        </a:rPr>
                        <a:t>Ket: 0.906; Yukaghir: 0.030; Abkhazian: 0.023; </a:t>
                      </a:r>
                      <a:endParaRPr lang="en-US" sz="1400">
                        <a:effectLst/>
                      </a:endParaRPr>
                    </a:p>
                  </a:txBody>
                  <a:tcPr marL="6742" marR="6742" marT="6742" marB="6742"/>
                </a:tc>
                <a:tc>
                  <a:txBody>
                    <a:bodyPr/>
                    <a:lstStyle/>
                    <a:p>
                      <a:pPr rtl="0" fontAlgn="t">
                        <a:spcBef>
                          <a:spcPts val="0"/>
                        </a:spcBef>
                        <a:spcAft>
                          <a:spcPts val="0"/>
                        </a:spcAft>
                      </a:pPr>
                      <a:r>
                        <a:rPr lang="en-US" sz="1400" u="none" strike="noStrike">
                          <a:effectLst/>
                        </a:rPr>
                        <a:t>Selkup: 0.999; </a:t>
                      </a:r>
                      <a:endParaRPr lang="en-US" sz="1400">
                        <a:effectLst/>
                      </a:endParaRPr>
                    </a:p>
                  </a:txBody>
                  <a:tcPr marL="6742" marR="6742" marT="6742" marB="6742"/>
                </a:tc>
              </a:tr>
              <a:tr h="104642">
                <a:tc>
                  <a:txBody>
                    <a:bodyPr/>
                    <a:lstStyle/>
                    <a:p>
                      <a:pPr rtl="0" fontAlgn="t">
                        <a:spcBef>
                          <a:spcPts val="0"/>
                        </a:spcBef>
                        <a:spcAft>
                          <a:spcPts val="0"/>
                        </a:spcAft>
                      </a:pPr>
                      <a:r>
                        <a:rPr lang="en-US" sz="1400" u="none" strike="noStrike">
                          <a:effectLst/>
                        </a:rPr>
                        <a:t>GRC13273889</a:t>
                      </a:r>
                      <a:endParaRPr lang="en-US" sz="1400">
                        <a:effectLst/>
                      </a:endParaRPr>
                    </a:p>
                  </a:txBody>
                  <a:tcPr marL="6742" marR="6742" marT="6742" marB="6742"/>
                </a:tc>
                <a:tc>
                  <a:txBody>
                    <a:bodyPr/>
                    <a:lstStyle/>
                    <a:p>
                      <a:pPr rtl="0" fontAlgn="t">
                        <a:spcBef>
                          <a:spcPts val="0"/>
                        </a:spcBef>
                        <a:spcAft>
                          <a:spcPts val="0"/>
                        </a:spcAft>
                      </a:pPr>
                      <a:r>
                        <a:rPr lang="en-US" sz="1400" u="none" strike="noStrike">
                          <a:effectLst/>
                        </a:rPr>
                        <a:t>Nganasan: 0.955; </a:t>
                      </a:r>
                      <a:endParaRPr lang="en-US" sz="1400">
                        <a:effectLst/>
                      </a:endParaRPr>
                    </a:p>
                  </a:txBody>
                  <a:tcPr marL="6742" marR="6742" marT="6742" marB="6742"/>
                </a:tc>
                <a:tc>
                  <a:txBody>
                    <a:bodyPr/>
                    <a:lstStyle/>
                    <a:p>
                      <a:pPr rtl="0" fontAlgn="t">
                        <a:spcBef>
                          <a:spcPts val="0"/>
                        </a:spcBef>
                        <a:spcAft>
                          <a:spcPts val="0"/>
                        </a:spcAft>
                      </a:pPr>
                      <a:r>
                        <a:rPr lang="en-US" sz="1400" u="none" strike="noStrike">
                          <a:effectLst/>
                        </a:rPr>
                        <a:t>Ket: 0.524; </a:t>
                      </a:r>
                      <a:endParaRPr lang="en-US" sz="1400">
                        <a:effectLst/>
                      </a:endParaRPr>
                    </a:p>
                  </a:txBody>
                  <a:tcPr marL="6742" marR="6742" marT="6742" marB="6742"/>
                </a:tc>
              </a:tr>
              <a:tr h="104642">
                <a:tc>
                  <a:txBody>
                    <a:bodyPr/>
                    <a:lstStyle/>
                    <a:p>
                      <a:pPr rtl="0" fontAlgn="t">
                        <a:spcBef>
                          <a:spcPts val="0"/>
                        </a:spcBef>
                        <a:spcAft>
                          <a:spcPts val="0"/>
                        </a:spcAft>
                      </a:pPr>
                      <a:r>
                        <a:rPr lang="en-US" sz="1400" u="none" strike="noStrike">
                          <a:effectLst/>
                        </a:rPr>
                        <a:t>GRC13273890</a:t>
                      </a:r>
                      <a:endParaRPr lang="en-US" sz="1400">
                        <a:effectLst/>
                      </a:endParaRPr>
                    </a:p>
                  </a:txBody>
                  <a:tcPr marL="6742" marR="6742" marT="6742" marB="6742"/>
                </a:tc>
                <a:tc>
                  <a:txBody>
                    <a:bodyPr/>
                    <a:lstStyle/>
                    <a:p>
                      <a:pPr rtl="0" fontAlgn="t">
                        <a:spcBef>
                          <a:spcPts val="0"/>
                        </a:spcBef>
                        <a:spcAft>
                          <a:spcPts val="0"/>
                        </a:spcAft>
                      </a:pPr>
                      <a:r>
                        <a:rPr lang="en-US" sz="1400" u="none" strike="noStrike">
                          <a:effectLst/>
                        </a:rPr>
                        <a:t>Nganasan: 0.853; </a:t>
                      </a:r>
                      <a:endParaRPr lang="en-US" sz="1400">
                        <a:effectLst/>
                      </a:endParaRPr>
                    </a:p>
                  </a:txBody>
                  <a:tcPr marL="6742" marR="6742" marT="6742" marB="6742"/>
                </a:tc>
                <a:tc>
                  <a:txBody>
                    <a:bodyPr/>
                    <a:lstStyle/>
                    <a:p>
                      <a:pPr rtl="0" fontAlgn="t">
                        <a:spcBef>
                          <a:spcPts val="0"/>
                        </a:spcBef>
                        <a:spcAft>
                          <a:spcPts val="0"/>
                        </a:spcAft>
                      </a:pPr>
                      <a:r>
                        <a:rPr lang="en-US" sz="1400" u="none" strike="noStrike">
                          <a:effectLst/>
                        </a:rPr>
                        <a:t>Selkup: 0.596; </a:t>
                      </a:r>
                      <a:endParaRPr lang="en-US" sz="1400">
                        <a:effectLst/>
                      </a:endParaRPr>
                    </a:p>
                  </a:txBody>
                  <a:tcPr marL="6742" marR="6742" marT="6742" marB="6742"/>
                </a:tc>
              </a:tr>
              <a:tr h="104642">
                <a:tc>
                  <a:txBody>
                    <a:bodyPr/>
                    <a:lstStyle/>
                    <a:p>
                      <a:pPr rtl="0" fontAlgn="t">
                        <a:spcBef>
                          <a:spcPts val="0"/>
                        </a:spcBef>
                        <a:spcAft>
                          <a:spcPts val="0"/>
                        </a:spcAft>
                      </a:pPr>
                      <a:r>
                        <a:rPr lang="en-US" sz="1400" u="none" strike="noStrike">
                          <a:effectLst/>
                        </a:rPr>
                        <a:t>GRC13273891</a:t>
                      </a:r>
                      <a:endParaRPr lang="en-US" sz="1400">
                        <a:effectLst/>
                      </a:endParaRPr>
                    </a:p>
                  </a:txBody>
                  <a:tcPr marL="6742" marR="6742" marT="6742" marB="6742"/>
                </a:tc>
                <a:tc>
                  <a:txBody>
                    <a:bodyPr/>
                    <a:lstStyle/>
                    <a:p>
                      <a:pPr rtl="0" fontAlgn="t">
                        <a:spcBef>
                          <a:spcPts val="0"/>
                        </a:spcBef>
                        <a:spcAft>
                          <a:spcPts val="0"/>
                        </a:spcAft>
                      </a:pPr>
                      <a:r>
                        <a:rPr lang="en-US" sz="1400" u="none" strike="noStrike">
                          <a:effectLst/>
                        </a:rPr>
                        <a:t>Ket: 1.000; </a:t>
                      </a:r>
                      <a:endParaRPr lang="en-US" sz="1400">
                        <a:effectLst/>
                      </a:endParaRPr>
                    </a:p>
                  </a:txBody>
                  <a:tcPr marL="6742" marR="6742" marT="6742" marB="6742"/>
                </a:tc>
                <a:tc>
                  <a:txBody>
                    <a:bodyPr/>
                    <a:lstStyle/>
                    <a:p>
                      <a:pPr rtl="0" fontAlgn="t">
                        <a:spcBef>
                          <a:spcPts val="0"/>
                        </a:spcBef>
                        <a:spcAft>
                          <a:spcPts val="0"/>
                        </a:spcAft>
                      </a:pPr>
                      <a:r>
                        <a:rPr lang="en-US" sz="1400" u="none" strike="noStrike">
                          <a:effectLst/>
                        </a:rPr>
                        <a:t>Ket: 0.881; </a:t>
                      </a:r>
                      <a:endParaRPr lang="en-US" sz="1400">
                        <a:effectLst/>
                      </a:endParaRPr>
                    </a:p>
                  </a:txBody>
                  <a:tcPr marL="6742" marR="6742" marT="6742" marB="6742"/>
                </a:tc>
              </a:tr>
              <a:tr h="104642">
                <a:tc>
                  <a:txBody>
                    <a:bodyPr/>
                    <a:lstStyle/>
                    <a:p>
                      <a:pPr rtl="0" fontAlgn="t">
                        <a:spcBef>
                          <a:spcPts val="0"/>
                        </a:spcBef>
                        <a:spcAft>
                          <a:spcPts val="0"/>
                        </a:spcAft>
                      </a:pPr>
                      <a:r>
                        <a:rPr lang="en-US" sz="1400" u="none" strike="noStrike">
                          <a:effectLst/>
                        </a:rPr>
                        <a:t>GRC13273892</a:t>
                      </a:r>
                      <a:endParaRPr lang="en-US" sz="1400">
                        <a:effectLst/>
                      </a:endParaRPr>
                    </a:p>
                  </a:txBody>
                  <a:tcPr marL="6742" marR="6742" marT="6742" marB="6742"/>
                </a:tc>
                <a:tc>
                  <a:txBody>
                    <a:bodyPr/>
                    <a:lstStyle/>
                    <a:p>
                      <a:pPr rtl="0" fontAlgn="t">
                        <a:spcBef>
                          <a:spcPts val="0"/>
                        </a:spcBef>
                        <a:spcAft>
                          <a:spcPts val="0"/>
                        </a:spcAft>
                      </a:pPr>
                      <a:r>
                        <a:rPr lang="en-US" sz="1400" u="none" strike="noStrike">
                          <a:effectLst/>
                        </a:rPr>
                        <a:t>Ket: 0.911; </a:t>
                      </a:r>
                      <a:endParaRPr lang="en-US" sz="1400">
                        <a:effectLst/>
                      </a:endParaRPr>
                    </a:p>
                  </a:txBody>
                  <a:tcPr marL="6742" marR="6742" marT="6742" marB="6742"/>
                </a:tc>
                <a:tc>
                  <a:txBody>
                    <a:bodyPr/>
                    <a:lstStyle/>
                    <a:p>
                      <a:pPr rtl="0" fontAlgn="t">
                        <a:spcBef>
                          <a:spcPts val="0"/>
                        </a:spcBef>
                        <a:spcAft>
                          <a:spcPts val="0"/>
                        </a:spcAft>
                      </a:pPr>
                      <a:r>
                        <a:rPr lang="en-US" sz="1400" u="none" strike="noStrike">
                          <a:effectLst/>
                        </a:rPr>
                        <a:t>Ket: 0.932; </a:t>
                      </a:r>
                      <a:endParaRPr lang="en-US" sz="1400">
                        <a:effectLst/>
                      </a:endParaRPr>
                    </a:p>
                  </a:txBody>
                  <a:tcPr marL="6742" marR="6742" marT="6742" marB="6742"/>
                </a:tc>
              </a:tr>
              <a:tr h="104642">
                <a:tc>
                  <a:txBody>
                    <a:bodyPr/>
                    <a:lstStyle/>
                    <a:p>
                      <a:pPr rtl="0" fontAlgn="t">
                        <a:spcBef>
                          <a:spcPts val="0"/>
                        </a:spcBef>
                        <a:spcAft>
                          <a:spcPts val="0"/>
                        </a:spcAft>
                      </a:pPr>
                      <a:r>
                        <a:rPr lang="en-US" sz="1400" u="none" strike="noStrike">
                          <a:effectLst/>
                        </a:rPr>
                        <a:t>GRC13273893</a:t>
                      </a:r>
                      <a:endParaRPr lang="en-US" sz="1400">
                        <a:effectLst/>
                      </a:endParaRPr>
                    </a:p>
                  </a:txBody>
                  <a:tcPr marL="6742" marR="6742" marT="6742" marB="6742"/>
                </a:tc>
                <a:tc>
                  <a:txBody>
                    <a:bodyPr/>
                    <a:lstStyle/>
                    <a:p>
                      <a:pPr rtl="0" fontAlgn="t">
                        <a:spcBef>
                          <a:spcPts val="0"/>
                        </a:spcBef>
                        <a:spcAft>
                          <a:spcPts val="0"/>
                        </a:spcAft>
                      </a:pPr>
                      <a:r>
                        <a:rPr lang="en-US" sz="1400" u="none" strike="noStrike">
                          <a:effectLst/>
                        </a:rPr>
                        <a:t>Ket: 0.932; </a:t>
                      </a:r>
                      <a:endParaRPr lang="en-US" sz="1400">
                        <a:effectLst/>
                      </a:endParaRPr>
                    </a:p>
                  </a:txBody>
                  <a:tcPr marL="6742" marR="6742" marT="6742" marB="6742"/>
                </a:tc>
                <a:tc>
                  <a:txBody>
                    <a:bodyPr/>
                    <a:lstStyle/>
                    <a:p>
                      <a:pPr rtl="0" fontAlgn="t">
                        <a:spcBef>
                          <a:spcPts val="0"/>
                        </a:spcBef>
                        <a:spcAft>
                          <a:spcPts val="0"/>
                        </a:spcAft>
                      </a:pPr>
                      <a:r>
                        <a:rPr lang="en-US" sz="1400" u="none" strike="noStrike">
                          <a:effectLst/>
                        </a:rPr>
                        <a:t>Ket: 0.865; </a:t>
                      </a:r>
                      <a:endParaRPr lang="en-US" sz="1400">
                        <a:effectLst/>
                      </a:endParaRPr>
                    </a:p>
                  </a:txBody>
                  <a:tcPr marL="6742" marR="6742" marT="6742" marB="6742"/>
                </a:tc>
              </a:tr>
              <a:tr h="104642">
                <a:tc>
                  <a:txBody>
                    <a:bodyPr/>
                    <a:lstStyle/>
                    <a:p>
                      <a:pPr rtl="0" fontAlgn="t">
                        <a:spcBef>
                          <a:spcPts val="0"/>
                        </a:spcBef>
                        <a:spcAft>
                          <a:spcPts val="0"/>
                        </a:spcAft>
                      </a:pPr>
                      <a:r>
                        <a:rPr lang="en-US" sz="1400" u="none" strike="noStrike">
                          <a:effectLst/>
                        </a:rPr>
                        <a:t>GRC13273894</a:t>
                      </a:r>
                      <a:endParaRPr lang="en-US" sz="1400">
                        <a:effectLst/>
                      </a:endParaRPr>
                    </a:p>
                  </a:txBody>
                  <a:tcPr marL="6742" marR="6742" marT="6742" marB="6742"/>
                </a:tc>
                <a:tc>
                  <a:txBody>
                    <a:bodyPr/>
                    <a:lstStyle/>
                    <a:p>
                      <a:pPr rtl="0" fontAlgn="t">
                        <a:spcBef>
                          <a:spcPts val="0"/>
                        </a:spcBef>
                        <a:spcAft>
                          <a:spcPts val="0"/>
                        </a:spcAft>
                      </a:pPr>
                      <a:r>
                        <a:rPr lang="en-US" sz="1400" u="none" strike="noStrike">
                          <a:effectLst/>
                        </a:rPr>
                        <a:t>Ket: 0.972; </a:t>
                      </a:r>
                      <a:endParaRPr lang="en-US" sz="1400">
                        <a:effectLst/>
                      </a:endParaRPr>
                    </a:p>
                  </a:txBody>
                  <a:tcPr marL="6742" marR="6742" marT="6742" marB="6742"/>
                </a:tc>
                <a:tc>
                  <a:txBody>
                    <a:bodyPr/>
                    <a:lstStyle/>
                    <a:p>
                      <a:pPr rtl="0" fontAlgn="t">
                        <a:spcBef>
                          <a:spcPts val="0"/>
                        </a:spcBef>
                        <a:spcAft>
                          <a:spcPts val="0"/>
                        </a:spcAft>
                      </a:pPr>
                      <a:r>
                        <a:rPr lang="en-US" sz="1400" u="none" strike="noStrike">
                          <a:effectLst/>
                        </a:rPr>
                        <a:t>Ket: 0.888; </a:t>
                      </a:r>
                      <a:endParaRPr lang="en-US" sz="1400">
                        <a:effectLst/>
                      </a:endParaRPr>
                    </a:p>
                  </a:txBody>
                  <a:tcPr marL="6742" marR="6742" marT="6742" marB="6742"/>
                </a:tc>
              </a:tr>
              <a:tr h="104642">
                <a:tc>
                  <a:txBody>
                    <a:bodyPr/>
                    <a:lstStyle/>
                    <a:p>
                      <a:pPr rtl="0" fontAlgn="t">
                        <a:spcBef>
                          <a:spcPts val="0"/>
                        </a:spcBef>
                        <a:spcAft>
                          <a:spcPts val="0"/>
                        </a:spcAft>
                      </a:pPr>
                      <a:r>
                        <a:rPr lang="en-US" sz="1400" u="none" strike="noStrike">
                          <a:effectLst/>
                        </a:rPr>
                        <a:t>GRC13273895</a:t>
                      </a:r>
                      <a:endParaRPr lang="en-US" sz="1400">
                        <a:effectLst/>
                      </a:endParaRPr>
                    </a:p>
                  </a:txBody>
                  <a:tcPr marL="6742" marR="6742" marT="6742" marB="6742"/>
                </a:tc>
                <a:tc>
                  <a:txBody>
                    <a:bodyPr/>
                    <a:lstStyle/>
                    <a:p>
                      <a:pPr rtl="0" fontAlgn="t">
                        <a:spcBef>
                          <a:spcPts val="0"/>
                        </a:spcBef>
                        <a:spcAft>
                          <a:spcPts val="0"/>
                        </a:spcAft>
                      </a:pPr>
                      <a:r>
                        <a:rPr lang="en-US" sz="1400" u="none" strike="noStrike">
                          <a:effectLst/>
                        </a:rPr>
                        <a:t>Selkup: 0.902; </a:t>
                      </a:r>
                      <a:endParaRPr lang="en-US" sz="1400">
                        <a:effectLst/>
                      </a:endParaRPr>
                    </a:p>
                  </a:txBody>
                  <a:tcPr marL="6742" marR="6742" marT="6742" marB="6742"/>
                </a:tc>
                <a:tc>
                  <a:txBody>
                    <a:bodyPr/>
                    <a:lstStyle/>
                    <a:p>
                      <a:pPr rtl="0" fontAlgn="t">
                        <a:spcBef>
                          <a:spcPts val="0"/>
                        </a:spcBef>
                        <a:spcAft>
                          <a:spcPts val="0"/>
                        </a:spcAft>
                      </a:pPr>
                      <a:r>
                        <a:rPr lang="en-US" sz="1400" u="none" strike="noStrike">
                          <a:effectLst/>
                        </a:rPr>
                        <a:t>Selkup: 0.915; </a:t>
                      </a:r>
                      <a:endParaRPr lang="en-US" sz="1400">
                        <a:effectLst/>
                      </a:endParaRPr>
                    </a:p>
                  </a:txBody>
                  <a:tcPr marL="6742" marR="6742" marT="6742" marB="6742"/>
                </a:tc>
              </a:tr>
              <a:tr h="104642">
                <a:tc>
                  <a:txBody>
                    <a:bodyPr/>
                    <a:lstStyle/>
                    <a:p>
                      <a:pPr rtl="0" fontAlgn="t">
                        <a:spcBef>
                          <a:spcPts val="0"/>
                        </a:spcBef>
                        <a:spcAft>
                          <a:spcPts val="0"/>
                        </a:spcAft>
                      </a:pPr>
                      <a:r>
                        <a:rPr lang="en-US" sz="1400" u="none" strike="noStrike">
                          <a:effectLst/>
                        </a:rPr>
                        <a:t>GRC13273896</a:t>
                      </a:r>
                      <a:endParaRPr lang="en-US" sz="1400">
                        <a:effectLst/>
                      </a:endParaRPr>
                    </a:p>
                  </a:txBody>
                  <a:tcPr marL="6742" marR="6742" marT="6742" marB="6742"/>
                </a:tc>
                <a:tc>
                  <a:txBody>
                    <a:bodyPr/>
                    <a:lstStyle/>
                    <a:p>
                      <a:pPr rtl="0" fontAlgn="t">
                        <a:spcBef>
                          <a:spcPts val="0"/>
                        </a:spcBef>
                        <a:spcAft>
                          <a:spcPts val="0"/>
                        </a:spcAft>
                      </a:pPr>
                      <a:r>
                        <a:rPr lang="en-US" sz="1400" u="none" strike="noStrike">
                          <a:effectLst/>
                        </a:rPr>
                        <a:t>Selkup: 0.979; </a:t>
                      </a:r>
                      <a:endParaRPr lang="en-US" sz="1400">
                        <a:effectLst/>
                      </a:endParaRPr>
                    </a:p>
                  </a:txBody>
                  <a:tcPr marL="6742" marR="6742" marT="6742" marB="6742"/>
                </a:tc>
                <a:tc>
                  <a:txBody>
                    <a:bodyPr/>
                    <a:lstStyle/>
                    <a:p>
                      <a:pPr rtl="0" fontAlgn="t">
                        <a:spcBef>
                          <a:spcPts val="0"/>
                        </a:spcBef>
                        <a:spcAft>
                          <a:spcPts val="0"/>
                        </a:spcAft>
                      </a:pPr>
                      <a:r>
                        <a:rPr lang="en-US" sz="1400" u="none" strike="noStrike">
                          <a:effectLst/>
                        </a:rPr>
                        <a:t>Ket: 0.792; </a:t>
                      </a:r>
                      <a:endParaRPr lang="en-US" sz="1400">
                        <a:effectLst/>
                      </a:endParaRPr>
                    </a:p>
                  </a:txBody>
                  <a:tcPr marL="6742" marR="6742" marT="6742" marB="6742"/>
                </a:tc>
              </a:tr>
              <a:tr h="104642">
                <a:tc>
                  <a:txBody>
                    <a:bodyPr/>
                    <a:lstStyle/>
                    <a:p>
                      <a:pPr rtl="0" fontAlgn="t">
                        <a:spcBef>
                          <a:spcPts val="0"/>
                        </a:spcBef>
                        <a:spcAft>
                          <a:spcPts val="0"/>
                        </a:spcAft>
                      </a:pPr>
                      <a:r>
                        <a:rPr lang="en-US" sz="1400" u="none" strike="noStrike">
                          <a:effectLst/>
                        </a:rPr>
                        <a:t>GRC13273897</a:t>
                      </a:r>
                      <a:endParaRPr lang="en-US" sz="1400">
                        <a:effectLst/>
                      </a:endParaRPr>
                    </a:p>
                  </a:txBody>
                  <a:tcPr marL="6742" marR="6742" marT="6742" marB="6742"/>
                </a:tc>
                <a:tc>
                  <a:txBody>
                    <a:bodyPr/>
                    <a:lstStyle/>
                    <a:p>
                      <a:pPr rtl="0" fontAlgn="t">
                        <a:spcBef>
                          <a:spcPts val="0"/>
                        </a:spcBef>
                        <a:spcAft>
                          <a:spcPts val="0"/>
                        </a:spcAft>
                      </a:pPr>
                      <a:r>
                        <a:rPr lang="en-US" sz="1400" u="none" strike="noStrike">
                          <a:effectLst/>
                        </a:rPr>
                        <a:t>Ket: 0.885; Yukaghir: 0.048; </a:t>
                      </a:r>
                      <a:endParaRPr lang="en-US" sz="1400">
                        <a:effectLst/>
                      </a:endParaRPr>
                    </a:p>
                  </a:txBody>
                  <a:tcPr marL="6742" marR="6742" marT="6742" marB="6742"/>
                </a:tc>
                <a:tc>
                  <a:txBody>
                    <a:bodyPr/>
                    <a:lstStyle/>
                    <a:p>
                      <a:pPr rtl="0" fontAlgn="t">
                        <a:spcBef>
                          <a:spcPts val="0"/>
                        </a:spcBef>
                        <a:spcAft>
                          <a:spcPts val="0"/>
                        </a:spcAft>
                      </a:pPr>
                      <a:r>
                        <a:rPr lang="en-US" sz="1400" u="none" strike="noStrike">
                          <a:effectLst/>
                        </a:rPr>
                        <a:t>Ket: 0.930; </a:t>
                      </a:r>
                      <a:endParaRPr lang="en-US" sz="1400">
                        <a:effectLst/>
                      </a:endParaRPr>
                    </a:p>
                  </a:txBody>
                  <a:tcPr marL="6742" marR="6742" marT="6742" marB="6742"/>
                </a:tc>
              </a:tr>
              <a:tr h="104642">
                <a:tc>
                  <a:txBody>
                    <a:bodyPr/>
                    <a:lstStyle/>
                    <a:p>
                      <a:pPr rtl="0" fontAlgn="t">
                        <a:spcBef>
                          <a:spcPts val="0"/>
                        </a:spcBef>
                        <a:spcAft>
                          <a:spcPts val="0"/>
                        </a:spcAft>
                      </a:pPr>
                      <a:r>
                        <a:rPr lang="en-US" sz="1400" u="none" strike="noStrike">
                          <a:effectLst/>
                        </a:rPr>
                        <a:t>GRC13273898</a:t>
                      </a:r>
                      <a:endParaRPr lang="en-US" sz="1400">
                        <a:effectLst/>
                      </a:endParaRPr>
                    </a:p>
                  </a:txBody>
                  <a:tcPr marL="6742" marR="6742" marT="6742" marB="6742"/>
                </a:tc>
                <a:tc>
                  <a:txBody>
                    <a:bodyPr/>
                    <a:lstStyle/>
                    <a:p>
                      <a:pPr rtl="0" fontAlgn="t">
                        <a:spcBef>
                          <a:spcPts val="0"/>
                        </a:spcBef>
                        <a:spcAft>
                          <a:spcPts val="0"/>
                        </a:spcAft>
                      </a:pPr>
                      <a:r>
                        <a:rPr lang="en-US" sz="1400" u="none" strike="noStrike">
                          <a:effectLst/>
                        </a:rPr>
                        <a:t>Shor: 0.917; </a:t>
                      </a:r>
                      <a:endParaRPr lang="en-US" sz="1400">
                        <a:effectLst/>
                      </a:endParaRPr>
                    </a:p>
                  </a:txBody>
                  <a:tcPr marL="6742" marR="6742" marT="6742" marB="6742"/>
                </a:tc>
                <a:tc>
                  <a:txBody>
                    <a:bodyPr/>
                    <a:lstStyle/>
                    <a:p>
                      <a:pPr rtl="0" fontAlgn="t">
                        <a:spcBef>
                          <a:spcPts val="0"/>
                        </a:spcBef>
                        <a:spcAft>
                          <a:spcPts val="0"/>
                        </a:spcAft>
                      </a:pPr>
                      <a:r>
                        <a:rPr lang="en-US" sz="1400" u="none" strike="noStrike">
                          <a:effectLst/>
                        </a:rPr>
                        <a:t>Ket: 0.772; </a:t>
                      </a:r>
                      <a:endParaRPr lang="en-US" sz="1400">
                        <a:effectLst/>
                      </a:endParaRPr>
                    </a:p>
                  </a:txBody>
                  <a:tcPr marL="6742" marR="6742" marT="6742" marB="6742"/>
                </a:tc>
              </a:tr>
              <a:tr h="104642">
                <a:tc>
                  <a:txBody>
                    <a:bodyPr/>
                    <a:lstStyle/>
                    <a:p>
                      <a:pPr rtl="0" fontAlgn="t">
                        <a:spcBef>
                          <a:spcPts val="0"/>
                        </a:spcBef>
                        <a:spcAft>
                          <a:spcPts val="0"/>
                        </a:spcAft>
                      </a:pPr>
                      <a:r>
                        <a:rPr lang="en-US" sz="1400" u="none" strike="noStrike">
                          <a:effectLst/>
                        </a:rPr>
                        <a:t>GRC13273899</a:t>
                      </a:r>
                      <a:endParaRPr lang="en-US" sz="1400">
                        <a:effectLst/>
                      </a:endParaRPr>
                    </a:p>
                  </a:txBody>
                  <a:tcPr marL="6742" marR="6742" marT="6742" marB="6742"/>
                </a:tc>
                <a:tc>
                  <a:txBody>
                    <a:bodyPr/>
                    <a:lstStyle/>
                    <a:p>
                      <a:pPr rtl="0" fontAlgn="t">
                        <a:spcBef>
                          <a:spcPts val="0"/>
                        </a:spcBef>
                        <a:spcAft>
                          <a:spcPts val="0"/>
                        </a:spcAft>
                      </a:pPr>
                      <a:r>
                        <a:rPr lang="en-US" sz="1400" u="none" strike="noStrike">
                          <a:effectLst/>
                        </a:rPr>
                        <a:t>Selkup: 0.823; </a:t>
                      </a:r>
                      <a:endParaRPr lang="en-US" sz="1400">
                        <a:effectLst/>
                      </a:endParaRPr>
                    </a:p>
                  </a:txBody>
                  <a:tcPr marL="6742" marR="6742" marT="6742" marB="6742"/>
                </a:tc>
                <a:tc>
                  <a:txBody>
                    <a:bodyPr/>
                    <a:lstStyle/>
                    <a:p>
                      <a:pPr rtl="0" fontAlgn="t">
                        <a:spcBef>
                          <a:spcPts val="0"/>
                        </a:spcBef>
                        <a:spcAft>
                          <a:spcPts val="0"/>
                        </a:spcAft>
                      </a:pPr>
                      <a:r>
                        <a:rPr lang="en-US" sz="1400" u="none" strike="noStrike">
                          <a:effectLst/>
                        </a:rPr>
                        <a:t>Ket: 0.740; </a:t>
                      </a:r>
                      <a:endParaRPr lang="en-US" sz="1400">
                        <a:effectLst/>
                      </a:endParaRPr>
                    </a:p>
                  </a:txBody>
                  <a:tcPr marL="6742" marR="6742" marT="6742" marB="6742"/>
                </a:tc>
              </a:tr>
              <a:tr h="104642">
                <a:tc>
                  <a:txBody>
                    <a:bodyPr/>
                    <a:lstStyle/>
                    <a:p>
                      <a:pPr rtl="0" fontAlgn="t">
                        <a:spcBef>
                          <a:spcPts val="0"/>
                        </a:spcBef>
                        <a:spcAft>
                          <a:spcPts val="0"/>
                        </a:spcAft>
                      </a:pPr>
                      <a:r>
                        <a:rPr lang="en-US" sz="1400" u="none" strike="noStrike">
                          <a:effectLst/>
                        </a:rPr>
                        <a:t>GRC13273900</a:t>
                      </a:r>
                      <a:endParaRPr lang="en-US" sz="1400">
                        <a:effectLst/>
                      </a:endParaRPr>
                    </a:p>
                  </a:txBody>
                  <a:tcPr marL="6742" marR="6742" marT="6742" marB="6742"/>
                </a:tc>
                <a:tc>
                  <a:txBody>
                    <a:bodyPr/>
                    <a:lstStyle/>
                    <a:p>
                      <a:pPr rtl="0" fontAlgn="t">
                        <a:spcBef>
                          <a:spcPts val="0"/>
                        </a:spcBef>
                        <a:spcAft>
                          <a:spcPts val="0"/>
                        </a:spcAft>
                      </a:pPr>
                      <a:r>
                        <a:rPr lang="en-US" sz="1400" u="none" strike="noStrike">
                          <a:effectLst/>
                        </a:rPr>
                        <a:t>Ket: 0.945; </a:t>
                      </a:r>
                      <a:endParaRPr lang="en-US" sz="1400">
                        <a:effectLst/>
                      </a:endParaRPr>
                    </a:p>
                  </a:txBody>
                  <a:tcPr marL="6742" marR="6742" marT="6742" marB="6742"/>
                </a:tc>
                <a:tc>
                  <a:txBody>
                    <a:bodyPr/>
                    <a:lstStyle/>
                    <a:p>
                      <a:pPr rtl="0" fontAlgn="t">
                        <a:spcBef>
                          <a:spcPts val="0"/>
                        </a:spcBef>
                        <a:spcAft>
                          <a:spcPts val="0"/>
                        </a:spcAft>
                      </a:pPr>
                      <a:r>
                        <a:rPr lang="en-US" sz="1400" u="none" strike="noStrike">
                          <a:effectLst/>
                        </a:rPr>
                        <a:t>Ket: 1.000; </a:t>
                      </a:r>
                      <a:endParaRPr lang="en-US" sz="1400">
                        <a:effectLst/>
                      </a:endParaRPr>
                    </a:p>
                  </a:txBody>
                  <a:tcPr marL="6742" marR="6742" marT="6742" marB="6742"/>
                </a:tc>
              </a:tr>
              <a:tr h="104642">
                <a:tc>
                  <a:txBody>
                    <a:bodyPr/>
                    <a:lstStyle/>
                    <a:p>
                      <a:pPr rtl="0" fontAlgn="t">
                        <a:spcBef>
                          <a:spcPts val="0"/>
                        </a:spcBef>
                        <a:spcAft>
                          <a:spcPts val="0"/>
                        </a:spcAft>
                      </a:pPr>
                      <a:r>
                        <a:rPr lang="en-US" sz="1400" u="none" strike="noStrike">
                          <a:effectLst/>
                        </a:rPr>
                        <a:t>GRC13273901</a:t>
                      </a:r>
                      <a:endParaRPr lang="en-US" sz="1400">
                        <a:effectLst/>
                      </a:endParaRPr>
                    </a:p>
                  </a:txBody>
                  <a:tcPr marL="6742" marR="6742" marT="6742" marB="6742"/>
                </a:tc>
                <a:tc>
                  <a:txBody>
                    <a:bodyPr/>
                    <a:lstStyle/>
                    <a:p>
                      <a:pPr rtl="0" fontAlgn="t">
                        <a:spcBef>
                          <a:spcPts val="0"/>
                        </a:spcBef>
                        <a:spcAft>
                          <a:spcPts val="0"/>
                        </a:spcAft>
                      </a:pPr>
                      <a:r>
                        <a:rPr lang="en-US" sz="1400" u="none" strike="noStrike">
                          <a:effectLst/>
                        </a:rPr>
                        <a:t>Ket: 0.900; </a:t>
                      </a:r>
                      <a:endParaRPr lang="en-US" sz="1400">
                        <a:effectLst/>
                      </a:endParaRPr>
                    </a:p>
                  </a:txBody>
                  <a:tcPr marL="6742" marR="6742" marT="6742" marB="6742"/>
                </a:tc>
                <a:tc>
                  <a:txBody>
                    <a:bodyPr/>
                    <a:lstStyle/>
                    <a:p>
                      <a:pPr rtl="0" fontAlgn="t">
                        <a:spcBef>
                          <a:spcPts val="0"/>
                        </a:spcBef>
                        <a:spcAft>
                          <a:spcPts val="0"/>
                        </a:spcAft>
                      </a:pPr>
                      <a:r>
                        <a:rPr lang="en-US" sz="1400" u="none" strike="noStrike">
                          <a:effectLst/>
                        </a:rPr>
                        <a:t>Ket: 0.971; </a:t>
                      </a:r>
                      <a:endParaRPr lang="en-US" sz="1400">
                        <a:effectLst/>
                      </a:endParaRPr>
                    </a:p>
                  </a:txBody>
                  <a:tcPr marL="6742" marR="6742" marT="6742" marB="6742"/>
                </a:tc>
              </a:tr>
              <a:tr h="104642">
                <a:tc>
                  <a:txBody>
                    <a:bodyPr/>
                    <a:lstStyle/>
                    <a:p>
                      <a:pPr rtl="0" fontAlgn="t">
                        <a:spcBef>
                          <a:spcPts val="0"/>
                        </a:spcBef>
                        <a:spcAft>
                          <a:spcPts val="0"/>
                        </a:spcAft>
                      </a:pPr>
                      <a:r>
                        <a:rPr lang="en-US" sz="1400" u="none" strike="noStrike">
                          <a:effectLst/>
                        </a:rPr>
                        <a:t>GRC13273902</a:t>
                      </a:r>
                      <a:endParaRPr lang="en-US" sz="1400">
                        <a:effectLst/>
                      </a:endParaRPr>
                    </a:p>
                  </a:txBody>
                  <a:tcPr marL="6742" marR="6742" marT="6742" marB="6742"/>
                </a:tc>
                <a:tc>
                  <a:txBody>
                    <a:bodyPr/>
                    <a:lstStyle/>
                    <a:p>
                      <a:pPr rtl="0" fontAlgn="t">
                        <a:spcBef>
                          <a:spcPts val="0"/>
                        </a:spcBef>
                        <a:spcAft>
                          <a:spcPts val="0"/>
                        </a:spcAft>
                      </a:pPr>
                      <a:r>
                        <a:rPr lang="en-US" sz="1400" u="none" strike="noStrike">
                          <a:effectLst/>
                        </a:rPr>
                        <a:t>Ket: 0.977; </a:t>
                      </a:r>
                      <a:endParaRPr lang="en-US" sz="1400">
                        <a:effectLst/>
                      </a:endParaRPr>
                    </a:p>
                  </a:txBody>
                  <a:tcPr marL="6742" marR="6742" marT="6742" marB="6742"/>
                </a:tc>
                <a:tc>
                  <a:txBody>
                    <a:bodyPr/>
                    <a:lstStyle/>
                    <a:p>
                      <a:pPr rtl="0" fontAlgn="t">
                        <a:spcBef>
                          <a:spcPts val="0"/>
                        </a:spcBef>
                        <a:spcAft>
                          <a:spcPts val="0"/>
                        </a:spcAft>
                      </a:pPr>
                      <a:r>
                        <a:rPr lang="en-US" sz="1400" u="none" strike="noStrike">
                          <a:effectLst/>
                        </a:rPr>
                        <a:t>Ket: 1.000; </a:t>
                      </a:r>
                      <a:endParaRPr lang="en-US" sz="1400">
                        <a:effectLst/>
                      </a:endParaRPr>
                    </a:p>
                  </a:txBody>
                  <a:tcPr marL="6742" marR="6742" marT="6742" marB="6742"/>
                </a:tc>
              </a:tr>
              <a:tr h="104642">
                <a:tc>
                  <a:txBody>
                    <a:bodyPr/>
                    <a:lstStyle/>
                    <a:p>
                      <a:pPr rtl="0" fontAlgn="t">
                        <a:spcBef>
                          <a:spcPts val="0"/>
                        </a:spcBef>
                        <a:spcAft>
                          <a:spcPts val="0"/>
                        </a:spcAft>
                      </a:pPr>
                      <a:r>
                        <a:rPr lang="en-US" sz="1400" u="none" strike="noStrike">
                          <a:effectLst/>
                        </a:rPr>
                        <a:t>GRC13273903</a:t>
                      </a:r>
                      <a:endParaRPr lang="en-US" sz="1400">
                        <a:effectLst/>
                      </a:endParaRPr>
                    </a:p>
                  </a:txBody>
                  <a:tcPr marL="6742" marR="6742" marT="6742" marB="6742"/>
                </a:tc>
                <a:tc>
                  <a:txBody>
                    <a:bodyPr/>
                    <a:lstStyle/>
                    <a:p>
                      <a:pPr rtl="0" fontAlgn="t">
                        <a:spcBef>
                          <a:spcPts val="0"/>
                        </a:spcBef>
                        <a:spcAft>
                          <a:spcPts val="0"/>
                        </a:spcAft>
                      </a:pPr>
                      <a:r>
                        <a:rPr lang="en-US" sz="1400" u="none" strike="noStrike">
                          <a:effectLst/>
                        </a:rPr>
                        <a:t>Ket: 0.959; </a:t>
                      </a:r>
                      <a:endParaRPr lang="en-US" sz="1400">
                        <a:effectLst/>
                      </a:endParaRPr>
                    </a:p>
                  </a:txBody>
                  <a:tcPr marL="6742" marR="6742" marT="6742" marB="6742"/>
                </a:tc>
                <a:tc>
                  <a:txBody>
                    <a:bodyPr/>
                    <a:lstStyle/>
                    <a:p>
                      <a:pPr rtl="0" fontAlgn="t">
                        <a:spcBef>
                          <a:spcPts val="0"/>
                        </a:spcBef>
                        <a:spcAft>
                          <a:spcPts val="0"/>
                        </a:spcAft>
                      </a:pPr>
                      <a:r>
                        <a:rPr lang="en-US" sz="1400" u="none" strike="noStrike">
                          <a:effectLst/>
                        </a:rPr>
                        <a:t>Ket: 1.000; </a:t>
                      </a:r>
                      <a:endParaRPr lang="en-US" sz="1400">
                        <a:effectLst/>
                      </a:endParaRPr>
                    </a:p>
                  </a:txBody>
                  <a:tcPr marL="6742" marR="6742" marT="6742" marB="6742"/>
                </a:tc>
              </a:tr>
              <a:tr h="104642">
                <a:tc>
                  <a:txBody>
                    <a:bodyPr/>
                    <a:lstStyle/>
                    <a:p>
                      <a:pPr rtl="0" fontAlgn="t">
                        <a:spcBef>
                          <a:spcPts val="0"/>
                        </a:spcBef>
                        <a:spcAft>
                          <a:spcPts val="0"/>
                        </a:spcAft>
                      </a:pPr>
                      <a:r>
                        <a:rPr lang="en-US" sz="1400" u="none" strike="noStrike">
                          <a:effectLst/>
                        </a:rPr>
                        <a:t>GRC13273904</a:t>
                      </a:r>
                      <a:endParaRPr lang="en-US" sz="1400">
                        <a:effectLst/>
                      </a:endParaRPr>
                    </a:p>
                  </a:txBody>
                  <a:tcPr marL="6742" marR="6742" marT="6742" marB="6742"/>
                </a:tc>
                <a:tc>
                  <a:txBody>
                    <a:bodyPr/>
                    <a:lstStyle/>
                    <a:p>
                      <a:pPr rtl="0" fontAlgn="t">
                        <a:spcBef>
                          <a:spcPts val="0"/>
                        </a:spcBef>
                        <a:spcAft>
                          <a:spcPts val="0"/>
                        </a:spcAft>
                      </a:pPr>
                      <a:r>
                        <a:rPr lang="en-US" sz="1400" u="none" strike="noStrike">
                          <a:effectLst/>
                        </a:rPr>
                        <a:t>Ket: 0.962; </a:t>
                      </a:r>
                      <a:endParaRPr lang="en-US" sz="1400">
                        <a:effectLst/>
                      </a:endParaRPr>
                    </a:p>
                  </a:txBody>
                  <a:tcPr marL="6742" marR="6742" marT="6742" marB="6742"/>
                </a:tc>
                <a:tc>
                  <a:txBody>
                    <a:bodyPr/>
                    <a:lstStyle/>
                    <a:p>
                      <a:pPr rtl="0" fontAlgn="t">
                        <a:spcBef>
                          <a:spcPts val="0"/>
                        </a:spcBef>
                        <a:spcAft>
                          <a:spcPts val="0"/>
                        </a:spcAft>
                      </a:pPr>
                      <a:r>
                        <a:rPr lang="en-US" sz="1400" u="none" strike="noStrike">
                          <a:effectLst/>
                        </a:rPr>
                        <a:t>Ket: 0.979; </a:t>
                      </a:r>
                      <a:endParaRPr lang="en-US" sz="1400">
                        <a:effectLst/>
                      </a:endParaRPr>
                    </a:p>
                  </a:txBody>
                  <a:tcPr marL="6742" marR="6742" marT="6742" marB="6742"/>
                </a:tc>
              </a:tr>
              <a:tr h="104642">
                <a:tc>
                  <a:txBody>
                    <a:bodyPr/>
                    <a:lstStyle/>
                    <a:p>
                      <a:pPr rtl="0" fontAlgn="t">
                        <a:spcBef>
                          <a:spcPts val="0"/>
                        </a:spcBef>
                        <a:spcAft>
                          <a:spcPts val="0"/>
                        </a:spcAft>
                      </a:pPr>
                      <a:r>
                        <a:rPr lang="en-US" sz="1400" u="none" strike="noStrike">
                          <a:effectLst/>
                        </a:rPr>
                        <a:t>GRC13273905</a:t>
                      </a:r>
                      <a:endParaRPr lang="en-US" sz="1400">
                        <a:effectLst/>
                      </a:endParaRPr>
                    </a:p>
                  </a:txBody>
                  <a:tcPr marL="6742" marR="6742" marT="6742" marB="6742"/>
                </a:tc>
                <a:tc>
                  <a:txBody>
                    <a:bodyPr/>
                    <a:lstStyle/>
                    <a:p>
                      <a:pPr rtl="0" fontAlgn="t">
                        <a:spcBef>
                          <a:spcPts val="0"/>
                        </a:spcBef>
                        <a:spcAft>
                          <a:spcPts val="0"/>
                        </a:spcAft>
                      </a:pPr>
                      <a:r>
                        <a:rPr lang="en-US" sz="1400" u="none" strike="noStrike">
                          <a:effectLst/>
                        </a:rPr>
                        <a:t>Selkup: 0.947; </a:t>
                      </a:r>
                      <a:endParaRPr lang="en-US" sz="1400">
                        <a:effectLst/>
                      </a:endParaRPr>
                    </a:p>
                  </a:txBody>
                  <a:tcPr marL="6742" marR="6742" marT="6742" marB="6742"/>
                </a:tc>
                <a:tc>
                  <a:txBody>
                    <a:bodyPr/>
                    <a:lstStyle/>
                    <a:p>
                      <a:pPr rtl="0" fontAlgn="t">
                        <a:spcBef>
                          <a:spcPts val="0"/>
                        </a:spcBef>
                        <a:spcAft>
                          <a:spcPts val="0"/>
                        </a:spcAft>
                      </a:pPr>
                      <a:r>
                        <a:rPr lang="en-US" sz="1400" u="none" strike="noStrike">
                          <a:effectLst/>
                        </a:rPr>
                        <a:t>Selkup: 0.837; </a:t>
                      </a:r>
                      <a:endParaRPr lang="en-US" sz="1400">
                        <a:effectLst/>
                      </a:endParaRPr>
                    </a:p>
                  </a:txBody>
                  <a:tcPr marL="6742" marR="6742" marT="6742" marB="6742"/>
                </a:tc>
              </a:tr>
              <a:tr h="104642">
                <a:tc>
                  <a:txBody>
                    <a:bodyPr/>
                    <a:lstStyle/>
                    <a:p>
                      <a:pPr rtl="0" fontAlgn="t">
                        <a:spcBef>
                          <a:spcPts val="0"/>
                        </a:spcBef>
                        <a:spcAft>
                          <a:spcPts val="0"/>
                        </a:spcAft>
                      </a:pPr>
                      <a:r>
                        <a:rPr lang="en-US" sz="1400" u="none" strike="noStrike">
                          <a:effectLst/>
                        </a:rPr>
                        <a:t>GRC13273906</a:t>
                      </a:r>
                      <a:endParaRPr lang="en-US" sz="1400">
                        <a:effectLst/>
                      </a:endParaRPr>
                    </a:p>
                  </a:txBody>
                  <a:tcPr marL="6742" marR="6742" marT="6742" marB="6742"/>
                </a:tc>
                <a:tc>
                  <a:txBody>
                    <a:bodyPr/>
                    <a:lstStyle/>
                    <a:p>
                      <a:pPr rtl="0" fontAlgn="t">
                        <a:spcBef>
                          <a:spcPts val="0"/>
                        </a:spcBef>
                        <a:spcAft>
                          <a:spcPts val="0"/>
                        </a:spcAft>
                      </a:pPr>
                      <a:r>
                        <a:rPr lang="en-US" sz="1400" u="none" strike="noStrike">
                          <a:effectLst/>
                        </a:rPr>
                        <a:t>Ket: 0.928; </a:t>
                      </a:r>
                      <a:endParaRPr lang="en-US" sz="1400">
                        <a:effectLst/>
                      </a:endParaRPr>
                    </a:p>
                  </a:txBody>
                  <a:tcPr marL="6742" marR="6742" marT="6742" marB="6742"/>
                </a:tc>
                <a:tc>
                  <a:txBody>
                    <a:bodyPr/>
                    <a:lstStyle/>
                    <a:p>
                      <a:pPr rtl="0" fontAlgn="t">
                        <a:spcBef>
                          <a:spcPts val="0"/>
                        </a:spcBef>
                        <a:spcAft>
                          <a:spcPts val="0"/>
                        </a:spcAft>
                      </a:pPr>
                      <a:r>
                        <a:rPr lang="en-US" sz="1400" u="none" strike="noStrike">
                          <a:effectLst/>
                        </a:rPr>
                        <a:t>Ket: 0.951; </a:t>
                      </a:r>
                      <a:endParaRPr lang="en-US" sz="1400">
                        <a:effectLst/>
                      </a:endParaRPr>
                    </a:p>
                  </a:txBody>
                  <a:tcPr marL="6742" marR="6742" marT="6742" marB="6742"/>
                </a:tc>
              </a:tr>
              <a:tr h="104642">
                <a:tc>
                  <a:txBody>
                    <a:bodyPr/>
                    <a:lstStyle/>
                    <a:p>
                      <a:pPr rtl="0" fontAlgn="t">
                        <a:spcBef>
                          <a:spcPts val="0"/>
                        </a:spcBef>
                        <a:spcAft>
                          <a:spcPts val="0"/>
                        </a:spcAft>
                      </a:pPr>
                      <a:r>
                        <a:rPr lang="en-US" sz="1400" u="none" strike="noStrike">
                          <a:effectLst/>
                        </a:rPr>
                        <a:t>GRC13273908</a:t>
                      </a:r>
                      <a:endParaRPr lang="en-US" sz="1400">
                        <a:effectLst/>
                      </a:endParaRPr>
                    </a:p>
                  </a:txBody>
                  <a:tcPr marL="6742" marR="6742" marT="6742" marB="6742"/>
                </a:tc>
                <a:tc>
                  <a:txBody>
                    <a:bodyPr/>
                    <a:lstStyle/>
                    <a:p>
                      <a:pPr rtl="0" fontAlgn="t">
                        <a:spcBef>
                          <a:spcPts val="0"/>
                        </a:spcBef>
                        <a:spcAft>
                          <a:spcPts val="0"/>
                        </a:spcAft>
                      </a:pPr>
                      <a:r>
                        <a:rPr lang="en-US" sz="1400" u="none" strike="noStrike">
                          <a:effectLst/>
                        </a:rPr>
                        <a:t>Ket: 0.919; </a:t>
                      </a:r>
                      <a:endParaRPr lang="en-US" sz="1400">
                        <a:effectLst/>
                      </a:endParaRPr>
                    </a:p>
                  </a:txBody>
                  <a:tcPr marL="6742" marR="6742" marT="6742" marB="6742"/>
                </a:tc>
                <a:tc>
                  <a:txBody>
                    <a:bodyPr/>
                    <a:lstStyle/>
                    <a:p>
                      <a:pPr rtl="0" fontAlgn="t">
                        <a:spcBef>
                          <a:spcPts val="0"/>
                        </a:spcBef>
                        <a:spcAft>
                          <a:spcPts val="0"/>
                        </a:spcAft>
                      </a:pPr>
                      <a:r>
                        <a:rPr lang="en-US" sz="1400" u="none" strike="noStrike">
                          <a:effectLst/>
                        </a:rPr>
                        <a:t>Ket: 0.931; </a:t>
                      </a:r>
                      <a:endParaRPr lang="en-US" sz="1400">
                        <a:effectLst/>
                      </a:endParaRPr>
                    </a:p>
                  </a:txBody>
                  <a:tcPr marL="6742" marR="6742" marT="6742" marB="6742"/>
                </a:tc>
              </a:tr>
              <a:tr h="104642">
                <a:tc>
                  <a:txBody>
                    <a:bodyPr/>
                    <a:lstStyle/>
                    <a:p>
                      <a:pPr rtl="0" fontAlgn="t">
                        <a:spcBef>
                          <a:spcPts val="0"/>
                        </a:spcBef>
                        <a:spcAft>
                          <a:spcPts val="0"/>
                        </a:spcAft>
                      </a:pPr>
                      <a:r>
                        <a:rPr lang="en-US" sz="1400" u="none" strike="noStrike">
                          <a:effectLst/>
                        </a:rPr>
                        <a:t>GRC13273909</a:t>
                      </a:r>
                      <a:endParaRPr lang="en-US" sz="1400">
                        <a:effectLst/>
                      </a:endParaRPr>
                    </a:p>
                  </a:txBody>
                  <a:tcPr marL="6742" marR="6742" marT="6742" marB="6742"/>
                </a:tc>
                <a:tc>
                  <a:txBody>
                    <a:bodyPr/>
                    <a:lstStyle/>
                    <a:p>
                      <a:pPr rtl="0" fontAlgn="t">
                        <a:spcBef>
                          <a:spcPts val="0"/>
                        </a:spcBef>
                        <a:spcAft>
                          <a:spcPts val="0"/>
                        </a:spcAft>
                      </a:pPr>
                      <a:r>
                        <a:rPr lang="en-US" sz="1400" u="none" strike="noStrike">
                          <a:effectLst/>
                        </a:rPr>
                        <a:t>Ket: 0.927; </a:t>
                      </a:r>
                      <a:endParaRPr lang="en-US" sz="1400">
                        <a:effectLst/>
                      </a:endParaRPr>
                    </a:p>
                  </a:txBody>
                  <a:tcPr marL="6742" marR="6742" marT="6742" marB="6742"/>
                </a:tc>
                <a:tc>
                  <a:txBody>
                    <a:bodyPr/>
                    <a:lstStyle/>
                    <a:p>
                      <a:pPr rtl="0" fontAlgn="t">
                        <a:spcBef>
                          <a:spcPts val="0"/>
                        </a:spcBef>
                        <a:spcAft>
                          <a:spcPts val="0"/>
                        </a:spcAft>
                      </a:pPr>
                      <a:r>
                        <a:rPr lang="en-US" sz="1400" u="none" strike="noStrike">
                          <a:effectLst/>
                        </a:rPr>
                        <a:t>Ket: 0.850; </a:t>
                      </a:r>
                      <a:endParaRPr lang="en-US" sz="1400">
                        <a:effectLst/>
                      </a:endParaRPr>
                    </a:p>
                  </a:txBody>
                  <a:tcPr marL="6742" marR="6742" marT="6742" marB="6742"/>
                </a:tc>
              </a:tr>
              <a:tr h="104642">
                <a:tc>
                  <a:txBody>
                    <a:bodyPr/>
                    <a:lstStyle/>
                    <a:p>
                      <a:pPr rtl="0" fontAlgn="t">
                        <a:spcBef>
                          <a:spcPts val="0"/>
                        </a:spcBef>
                        <a:spcAft>
                          <a:spcPts val="0"/>
                        </a:spcAft>
                      </a:pPr>
                      <a:r>
                        <a:rPr lang="en-US" sz="1400" u="none" strike="noStrike">
                          <a:effectLst/>
                        </a:rPr>
                        <a:t>GRC14460044</a:t>
                      </a:r>
                      <a:endParaRPr lang="en-US" sz="1400">
                        <a:effectLst/>
                      </a:endParaRPr>
                    </a:p>
                  </a:txBody>
                  <a:tcPr marL="6742" marR="6742" marT="6742" marB="6742"/>
                </a:tc>
                <a:tc>
                  <a:txBody>
                    <a:bodyPr/>
                    <a:lstStyle/>
                    <a:p>
                      <a:pPr rtl="0" fontAlgn="t">
                        <a:spcBef>
                          <a:spcPts val="0"/>
                        </a:spcBef>
                        <a:spcAft>
                          <a:spcPts val="0"/>
                        </a:spcAft>
                      </a:pPr>
                      <a:r>
                        <a:rPr lang="en-US" sz="1400" u="none" strike="noStrike">
                          <a:effectLst/>
                        </a:rPr>
                        <a:t>Selkup: 0.798; </a:t>
                      </a:r>
                      <a:endParaRPr lang="en-US" sz="1400">
                        <a:effectLst/>
                      </a:endParaRPr>
                    </a:p>
                  </a:txBody>
                  <a:tcPr marL="6742" marR="6742" marT="6742" marB="6742"/>
                </a:tc>
                <a:tc>
                  <a:txBody>
                    <a:bodyPr/>
                    <a:lstStyle/>
                    <a:p>
                      <a:pPr rtl="0" fontAlgn="t">
                        <a:spcBef>
                          <a:spcPts val="0"/>
                        </a:spcBef>
                        <a:spcAft>
                          <a:spcPts val="0"/>
                        </a:spcAft>
                      </a:pPr>
                      <a:r>
                        <a:rPr lang="en-US" sz="1400" u="none" strike="noStrike">
                          <a:effectLst/>
                        </a:rPr>
                        <a:t>Selkup: 0.869; </a:t>
                      </a:r>
                      <a:endParaRPr lang="en-US" sz="1400">
                        <a:effectLst/>
                      </a:endParaRPr>
                    </a:p>
                  </a:txBody>
                  <a:tcPr marL="6742" marR="6742" marT="6742" marB="6742"/>
                </a:tc>
              </a:tr>
              <a:tr h="104642">
                <a:tc>
                  <a:txBody>
                    <a:bodyPr/>
                    <a:lstStyle/>
                    <a:p>
                      <a:pPr rtl="0" fontAlgn="t">
                        <a:spcBef>
                          <a:spcPts val="0"/>
                        </a:spcBef>
                        <a:spcAft>
                          <a:spcPts val="0"/>
                        </a:spcAft>
                      </a:pPr>
                      <a:r>
                        <a:rPr lang="en-US" sz="1400" u="none" strike="noStrike">
                          <a:effectLst/>
                        </a:rPr>
                        <a:t>GRC14460062</a:t>
                      </a:r>
                      <a:endParaRPr lang="en-US" sz="1400">
                        <a:effectLst/>
                      </a:endParaRPr>
                    </a:p>
                  </a:txBody>
                  <a:tcPr marL="6742" marR="6742" marT="6742" marB="6742"/>
                </a:tc>
                <a:tc>
                  <a:txBody>
                    <a:bodyPr/>
                    <a:lstStyle/>
                    <a:p>
                      <a:pPr rtl="0" fontAlgn="t">
                        <a:spcBef>
                          <a:spcPts val="0"/>
                        </a:spcBef>
                        <a:spcAft>
                          <a:spcPts val="0"/>
                        </a:spcAft>
                      </a:pPr>
                      <a:r>
                        <a:rPr lang="en-US" sz="1400" u="none" strike="noStrike">
                          <a:effectLst/>
                        </a:rPr>
                        <a:t>Nganasan: 0.824; </a:t>
                      </a:r>
                      <a:endParaRPr lang="en-US" sz="1400">
                        <a:effectLst/>
                      </a:endParaRPr>
                    </a:p>
                  </a:txBody>
                  <a:tcPr marL="6742" marR="6742" marT="6742" marB="6742"/>
                </a:tc>
                <a:tc>
                  <a:txBody>
                    <a:bodyPr/>
                    <a:lstStyle/>
                    <a:p>
                      <a:pPr rtl="0" fontAlgn="t">
                        <a:spcBef>
                          <a:spcPts val="0"/>
                        </a:spcBef>
                        <a:spcAft>
                          <a:spcPts val="0"/>
                        </a:spcAft>
                      </a:pPr>
                      <a:r>
                        <a:rPr lang="en-US" sz="1400" u="none" strike="noStrike">
                          <a:effectLst/>
                        </a:rPr>
                        <a:t>NA</a:t>
                      </a:r>
                      <a:endParaRPr lang="en-US" sz="1400">
                        <a:effectLst/>
                      </a:endParaRPr>
                    </a:p>
                  </a:txBody>
                  <a:tcPr marL="6742" marR="6742" marT="6742" marB="6742"/>
                </a:tc>
              </a:tr>
              <a:tr h="104642">
                <a:tc>
                  <a:txBody>
                    <a:bodyPr/>
                    <a:lstStyle/>
                    <a:p>
                      <a:pPr rtl="0" fontAlgn="t">
                        <a:spcBef>
                          <a:spcPts val="0"/>
                        </a:spcBef>
                        <a:spcAft>
                          <a:spcPts val="0"/>
                        </a:spcAft>
                      </a:pPr>
                      <a:r>
                        <a:rPr lang="en-US" sz="1400" u="none" strike="noStrike">
                          <a:effectLst/>
                        </a:rPr>
                        <a:t>GRC14460071</a:t>
                      </a:r>
                      <a:endParaRPr lang="en-US" sz="1400">
                        <a:effectLst/>
                      </a:endParaRPr>
                    </a:p>
                  </a:txBody>
                  <a:tcPr marL="6742" marR="6742" marT="6742" marB="6742"/>
                </a:tc>
                <a:tc>
                  <a:txBody>
                    <a:bodyPr/>
                    <a:lstStyle/>
                    <a:p>
                      <a:pPr rtl="0" fontAlgn="t">
                        <a:spcBef>
                          <a:spcPts val="0"/>
                        </a:spcBef>
                        <a:spcAft>
                          <a:spcPts val="0"/>
                        </a:spcAft>
                      </a:pPr>
                      <a:r>
                        <a:rPr lang="en-US" sz="1400" u="none" strike="noStrike">
                          <a:effectLst/>
                        </a:rPr>
                        <a:t>Ket: 0.966; </a:t>
                      </a:r>
                      <a:endParaRPr lang="en-US" sz="1400">
                        <a:effectLst/>
                      </a:endParaRPr>
                    </a:p>
                  </a:txBody>
                  <a:tcPr marL="6742" marR="6742" marT="6742" marB="6742"/>
                </a:tc>
                <a:tc>
                  <a:txBody>
                    <a:bodyPr/>
                    <a:lstStyle/>
                    <a:p>
                      <a:pPr rtl="0" fontAlgn="t">
                        <a:spcBef>
                          <a:spcPts val="0"/>
                        </a:spcBef>
                        <a:spcAft>
                          <a:spcPts val="0"/>
                        </a:spcAft>
                      </a:pPr>
                      <a:r>
                        <a:rPr lang="en-US" sz="1400" u="none" strike="noStrike">
                          <a:effectLst/>
                        </a:rPr>
                        <a:t>Ket: 0.952; </a:t>
                      </a:r>
                      <a:endParaRPr lang="en-US" sz="1400">
                        <a:effectLst/>
                      </a:endParaRPr>
                    </a:p>
                  </a:txBody>
                  <a:tcPr marL="6742" marR="6742" marT="6742" marB="6742"/>
                </a:tc>
              </a:tr>
              <a:tr h="104642">
                <a:tc>
                  <a:txBody>
                    <a:bodyPr/>
                    <a:lstStyle/>
                    <a:p>
                      <a:pPr rtl="0" fontAlgn="t">
                        <a:spcBef>
                          <a:spcPts val="0"/>
                        </a:spcBef>
                        <a:spcAft>
                          <a:spcPts val="0"/>
                        </a:spcAft>
                      </a:pPr>
                      <a:r>
                        <a:rPr lang="en-US" sz="1400" u="none" strike="noStrike">
                          <a:effectLst/>
                        </a:rPr>
                        <a:t>GRC14460074</a:t>
                      </a:r>
                      <a:endParaRPr lang="en-US" sz="1400">
                        <a:effectLst/>
                      </a:endParaRPr>
                    </a:p>
                  </a:txBody>
                  <a:tcPr marL="6742" marR="6742" marT="6742" marB="6742"/>
                </a:tc>
                <a:tc>
                  <a:txBody>
                    <a:bodyPr/>
                    <a:lstStyle/>
                    <a:p>
                      <a:pPr rtl="0" fontAlgn="t">
                        <a:spcBef>
                          <a:spcPts val="0"/>
                        </a:spcBef>
                        <a:spcAft>
                          <a:spcPts val="0"/>
                        </a:spcAft>
                      </a:pPr>
                      <a:r>
                        <a:rPr lang="en-US" sz="1400" u="none" strike="noStrike">
                          <a:effectLst/>
                        </a:rPr>
                        <a:t>Ket: 0.973; </a:t>
                      </a:r>
                      <a:endParaRPr lang="en-US" sz="1400">
                        <a:effectLst/>
                      </a:endParaRPr>
                    </a:p>
                  </a:txBody>
                  <a:tcPr marL="6742" marR="6742" marT="6742" marB="6742"/>
                </a:tc>
                <a:tc>
                  <a:txBody>
                    <a:bodyPr/>
                    <a:lstStyle/>
                    <a:p>
                      <a:pPr rtl="0" fontAlgn="t">
                        <a:spcBef>
                          <a:spcPts val="0"/>
                        </a:spcBef>
                        <a:spcAft>
                          <a:spcPts val="0"/>
                        </a:spcAft>
                      </a:pPr>
                      <a:r>
                        <a:rPr lang="en-US" sz="1400" u="none" strike="noStrike">
                          <a:effectLst/>
                        </a:rPr>
                        <a:t>Ket: 1.000; </a:t>
                      </a:r>
                      <a:endParaRPr lang="en-US" sz="1400">
                        <a:effectLst/>
                      </a:endParaRPr>
                    </a:p>
                  </a:txBody>
                  <a:tcPr marL="6742" marR="6742" marT="6742" marB="6742"/>
                </a:tc>
              </a:tr>
              <a:tr h="104642">
                <a:tc>
                  <a:txBody>
                    <a:bodyPr/>
                    <a:lstStyle/>
                    <a:p>
                      <a:pPr rtl="0" fontAlgn="t">
                        <a:spcBef>
                          <a:spcPts val="0"/>
                        </a:spcBef>
                        <a:spcAft>
                          <a:spcPts val="0"/>
                        </a:spcAft>
                      </a:pPr>
                      <a:r>
                        <a:rPr lang="en-US" sz="1400" u="none" strike="noStrike">
                          <a:effectLst/>
                        </a:rPr>
                        <a:t>GRC14460075</a:t>
                      </a:r>
                      <a:endParaRPr lang="en-US" sz="1400">
                        <a:effectLst/>
                      </a:endParaRPr>
                    </a:p>
                  </a:txBody>
                  <a:tcPr marL="6742" marR="6742" marT="6742" marB="6742"/>
                </a:tc>
                <a:tc>
                  <a:txBody>
                    <a:bodyPr/>
                    <a:lstStyle/>
                    <a:p>
                      <a:pPr rtl="0" fontAlgn="t">
                        <a:spcBef>
                          <a:spcPts val="0"/>
                        </a:spcBef>
                        <a:spcAft>
                          <a:spcPts val="0"/>
                        </a:spcAft>
                      </a:pPr>
                      <a:r>
                        <a:rPr lang="en-US" sz="1400" u="none" strike="noStrike">
                          <a:effectLst/>
                        </a:rPr>
                        <a:t>Ket: 0.998; </a:t>
                      </a:r>
                      <a:endParaRPr lang="en-US" sz="1400">
                        <a:effectLst/>
                      </a:endParaRPr>
                    </a:p>
                  </a:txBody>
                  <a:tcPr marL="6742" marR="6742" marT="6742" marB="6742"/>
                </a:tc>
                <a:tc>
                  <a:txBody>
                    <a:bodyPr/>
                    <a:lstStyle/>
                    <a:p>
                      <a:pPr rtl="0" fontAlgn="t">
                        <a:spcBef>
                          <a:spcPts val="0"/>
                        </a:spcBef>
                        <a:spcAft>
                          <a:spcPts val="0"/>
                        </a:spcAft>
                      </a:pPr>
                      <a:r>
                        <a:rPr lang="en-US" sz="1400" u="none" strike="noStrike">
                          <a:effectLst/>
                        </a:rPr>
                        <a:t>Ket: 1.000; </a:t>
                      </a:r>
                      <a:endParaRPr lang="en-US" sz="1400">
                        <a:effectLst/>
                      </a:endParaRPr>
                    </a:p>
                  </a:txBody>
                  <a:tcPr marL="6742" marR="6742" marT="6742" marB="6742"/>
                </a:tc>
              </a:tr>
              <a:tr h="104642">
                <a:tc>
                  <a:txBody>
                    <a:bodyPr/>
                    <a:lstStyle/>
                    <a:p>
                      <a:pPr rtl="0" fontAlgn="t">
                        <a:spcBef>
                          <a:spcPts val="0"/>
                        </a:spcBef>
                        <a:spcAft>
                          <a:spcPts val="0"/>
                        </a:spcAft>
                      </a:pPr>
                      <a:r>
                        <a:rPr lang="en-US" sz="1400" u="none" strike="noStrike">
                          <a:effectLst/>
                        </a:rPr>
                        <a:t>GRC14460076</a:t>
                      </a:r>
                      <a:endParaRPr lang="en-US" sz="1400">
                        <a:effectLst/>
                      </a:endParaRPr>
                    </a:p>
                  </a:txBody>
                  <a:tcPr marL="6742" marR="6742" marT="6742" marB="6742"/>
                </a:tc>
                <a:tc>
                  <a:txBody>
                    <a:bodyPr/>
                    <a:lstStyle/>
                    <a:p>
                      <a:pPr rtl="0" fontAlgn="t">
                        <a:spcBef>
                          <a:spcPts val="0"/>
                        </a:spcBef>
                        <a:spcAft>
                          <a:spcPts val="0"/>
                        </a:spcAft>
                      </a:pPr>
                      <a:r>
                        <a:rPr lang="en-US" sz="1400" u="none" strike="noStrike">
                          <a:effectLst/>
                        </a:rPr>
                        <a:t>Ket: 0.990; </a:t>
                      </a:r>
                      <a:endParaRPr lang="en-US" sz="1400">
                        <a:effectLst/>
                      </a:endParaRPr>
                    </a:p>
                  </a:txBody>
                  <a:tcPr marL="6742" marR="6742" marT="6742" marB="6742"/>
                </a:tc>
                <a:tc>
                  <a:txBody>
                    <a:bodyPr/>
                    <a:lstStyle/>
                    <a:p>
                      <a:pPr rtl="0" fontAlgn="t">
                        <a:spcBef>
                          <a:spcPts val="0"/>
                        </a:spcBef>
                        <a:spcAft>
                          <a:spcPts val="0"/>
                        </a:spcAft>
                      </a:pPr>
                      <a:r>
                        <a:rPr lang="en-US" sz="1400" u="none" strike="noStrike">
                          <a:effectLst/>
                        </a:rPr>
                        <a:t>Ket: 1.000; </a:t>
                      </a:r>
                      <a:endParaRPr lang="en-US" sz="1400">
                        <a:effectLst/>
                      </a:endParaRPr>
                    </a:p>
                  </a:txBody>
                  <a:tcPr marL="6742" marR="6742" marT="6742" marB="6742"/>
                </a:tc>
              </a:tr>
              <a:tr h="104642">
                <a:tc>
                  <a:txBody>
                    <a:bodyPr/>
                    <a:lstStyle/>
                    <a:p>
                      <a:pPr rtl="0" fontAlgn="t">
                        <a:spcBef>
                          <a:spcPts val="0"/>
                        </a:spcBef>
                        <a:spcAft>
                          <a:spcPts val="0"/>
                        </a:spcAft>
                      </a:pPr>
                      <a:r>
                        <a:rPr lang="en-US" sz="1400" u="none" strike="noStrike">
                          <a:effectLst/>
                        </a:rPr>
                        <a:t>GRC14460077</a:t>
                      </a:r>
                      <a:endParaRPr lang="en-US" sz="1400">
                        <a:effectLst/>
                      </a:endParaRPr>
                    </a:p>
                  </a:txBody>
                  <a:tcPr marL="6742" marR="6742" marT="6742" marB="6742"/>
                </a:tc>
                <a:tc>
                  <a:txBody>
                    <a:bodyPr/>
                    <a:lstStyle/>
                    <a:p>
                      <a:pPr rtl="0" fontAlgn="t">
                        <a:spcBef>
                          <a:spcPts val="0"/>
                        </a:spcBef>
                        <a:spcAft>
                          <a:spcPts val="0"/>
                        </a:spcAft>
                      </a:pPr>
                      <a:r>
                        <a:rPr lang="en-US" sz="1400" u="none" strike="noStrike">
                          <a:effectLst/>
                        </a:rPr>
                        <a:t>Ket: 0.979; </a:t>
                      </a:r>
                      <a:endParaRPr lang="en-US" sz="1400">
                        <a:effectLst/>
                      </a:endParaRPr>
                    </a:p>
                  </a:txBody>
                  <a:tcPr marL="6742" marR="6742" marT="6742" marB="6742"/>
                </a:tc>
                <a:tc>
                  <a:txBody>
                    <a:bodyPr/>
                    <a:lstStyle/>
                    <a:p>
                      <a:pPr rtl="0" fontAlgn="t">
                        <a:spcBef>
                          <a:spcPts val="0"/>
                        </a:spcBef>
                        <a:spcAft>
                          <a:spcPts val="0"/>
                        </a:spcAft>
                      </a:pPr>
                      <a:r>
                        <a:rPr lang="en-US" sz="1400" u="none" strike="noStrike">
                          <a:effectLst/>
                        </a:rPr>
                        <a:t>Ket: 0.935; </a:t>
                      </a:r>
                      <a:endParaRPr lang="en-US" sz="1400">
                        <a:effectLst/>
                      </a:endParaRPr>
                    </a:p>
                  </a:txBody>
                  <a:tcPr marL="6742" marR="6742" marT="6742" marB="6742"/>
                </a:tc>
              </a:tr>
              <a:tr h="104642">
                <a:tc>
                  <a:txBody>
                    <a:bodyPr/>
                    <a:lstStyle/>
                    <a:p>
                      <a:pPr rtl="0" fontAlgn="t">
                        <a:spcBef>
                          <a:spcPts val="0"/>
                        </a:spcBef>
                        <a:spcAft>
                          <a:spcPts val="0"/>
                        </a:spcAft>
                      </a:pPr>
                      <a:r>
                        <a:rPr lang="en-US" sz="1400" u="none" strike="noStrike">
                          <a:effectLst/>
                        </a:rPr>
                        <a:t>GRC14460078</a:t>
                      </a:r>
                      <a:endParaRPr lang="en-US" sz="1400">
                        <a:effectLst/>
                      </a:endParaRPr>
                    </a:p>
                  </a:txBody>
                  <a:tcPr marL="6742" marR="6742" marT="6742" marB="6742"/>
                </a:tc>
                <a:tc>
                  <a:txBody>
                    <a:bodyPr/>
                    <a:lstStyle/>
                    <a:p>
                      <a:pPr rtl="0" fontAlgn="t">
                        <a:spcBef>
                          <a:spcPts val="0"/>
                        </a:spcBef>
                        <a:spcAft>
                          <a:spcPts val="0"/>
                        </a:spcAft>
                      </a:pPr>
                      <a:r>
                        <a:rPr lang="en-US" sz="1400" u="none" strike="noStrike">
                          <a:effectLst/>
                        </a:rPr>
                        <a:t>Ket: 1.000; </a:t>
                      </a:r>
                      <a:endParaRPr lang="en-US" sz="1400">
                        <a:effectLst/>
                      </a:endParaRPr>
                    </a:p>
                  </a:txBody>
                  <a:tcPr marL="6742" marR="6742" marT="6742" marB="6742"/>
                </a:tc>
                <a:tc>
                  <a:txBody>
                    <a:bodyPr/>
                    <a:lstStyle/>
                    <a:p>
                      <a:pPr rtl="0" fontAlgn="t">
                        <a:spcBef>
                          <a:spcPts val="0"/>
                        </a:spcBef>
                        <a:spcAft>
                          <a:spcPts val="0"/>
                        </a:spcAft>
                      </a:pPr>
                      <a:r>
                        <a:rPr lang="en-US" sz="1400" u="none" strike="noStrike">
                          <a:effectLst/>
                        </a:rPr>
                        <a:t>Ket: 1.000; </a:t>
                      </a:r>
                      <a:endParaRPr lang="en-US" sz="1400">
                        <a:effectLst/>
                      </a:endParaRPr>
                    </a:p>
                  </a:txBody>
                  <a:tcPr marL="6742" marR="6742" marT="6742" marB="6742"/>
                </a:tc>
              </a:tr>
              <a:tr h="104642">
                <a:tc>
                  <a:txBody>
                    <a:bodyPr/>
                    <a:lstStyle/>
                    <a:p>
                      <a:pPr rtl="0" fontAlgn="t">
                        <a:spcBef>
                          <a:spcPts val="0"/>
                        </a:spcBef>
                        <a:spcAft>
                          <a:spcPts val="0"/>
                        </a:spcAft>
                      </a:pPr>
                      <a:r>
                        <a:rPr lang="en-US" sz="1400" u="none" strike="noStrike">
                          <a:effectLst/>
                        </a:rPr>
                        <a:t>GRC14460079</a:t>
                      </a:r>
                      <a:endParaRPr lang="en-US" sz="1400">
                        <a:effectLst/>
                      </a:endParaRPr>
                    </a:p>
                  </a:txBody>
                  <a:tcPr marL="6742" marR="6742" marT="6742" marB="6742"/>
                </a:tc>
                <a:tc>
                  <a:txBody>
                    <a:bodyPr/>
                    <a:lstStyle/>
                    <a:p>
                      <a:pPr rtl="0" fontAlgn="t">
                        <a:spcBef>
                          <a:spcPts val="0"/>
                        </a:spcBef>
                        <a:spcAft>
                          <a:spcPts val="0"/>
                        </a:spcAft>
                      </a:pPr>
                      <a:r>
                        <a:rPr lang="en-US" sz="1400" u="none" strike="noStrike">
                          <a:effectLst/>
                        </a:rPr>
                        <a:t>Ket: 0.940; </a:t>
                      </a:r>
                      <a:endParaRPr lang="en-US" sz="1400">
                        <a:effectLst/>
                      </a:endParaRPr>
                    </a:p>
                  </a:txBody>
                  <a:tcPr marL="6742" marR="6742" marT="6742" marB="6742"/>
                </a:tc>
                <a:tc>
                  <a:txBody>
                    <a:bodyPr/>
                    <a:lstStyle/>
                    <a:p>
                      <a:pPr rtl="0" fontAlgn="t">
                        <a:spcBef>
                          <a:spcPts val="0"/>
                        </a:spcBef>
                        <a:spcAft>
                          <a:spcPts val="0"/>
                        </a:spcAft>
                      </a:pPr>
                      <a:r>
                        <a:rPr lang="en-US" sz="1400" u="none" strike="noStrike">
                          <a:effectLst/>
                        </a:rPr>
                        <a:t>NA</a:t>
                      </a:r>
                      <a:endParaRPr lang="en-US" sz="1400">
                        <a:effectLst/>
                      </a:endParaRPr>
                    </a:p>
                  </a:txBody>
                  <a:tcPr marL="6742" marR="6742" marT="6742" marB="6742"/>
                </a:tc>
              </a:tr>
              <a:tr h="104642">
                <a:tc>
                  <a:txBody>
                    <a:bodyPr/>
                    <a:lstStyle/>
                    <a:p>
                      <a:pPr rtl="0" fontAlgn="t">
                        <a:spcBef>
                          <a:spcPts val="0"/>
                        </a:spcBef>
                        <a:spcAft>
                          <a:spcPts val="0"/>
                        </a:spcAft>
                      </a:pPr>
                      <a:r>
                        <a:rPr lang="en-US" sz="1400" u="none" strike="noStrike">
                          <a:effectLst/>
                        </a:rPr>
                        <a:t>GRC14460080</a:t>
                      </a:r>
                      <a:endParaRPr lang="en-US" sz="1400">
                        <a:effectLst/>
                      </a:endParaRPr>
                    </a:p>
                  </a:txBody>
                  <a:tcPr marL="6742" marR="6742" marT="6742" marB="6742"/>
                </a:tc>
                <a:tc>
                  <a:txBody>
                    <a:bodyPr/>
                    <a:lstStyle/>
                    <a:p>
                      <a:pPr rtl="0" fontAlgn="t">
                        <a:spcBef>
                          <a:spcPts val="0"/>
                        </a:spcBef>
                        <a:spcAft>
                          <a:spcPts val="0"/>
                        </a:spcAft>
                      </a:pPr>
                      <a:r>
                        <a:rPr lang="en-US" sz="1400" u="none" strike="noStrike">
                          <a:effectLst/>
                        </a:rPr>
                        <a:t>Ket: 0.941; </a:t>
                      </a:r>
                      <a:endParaRPr lang="en-US" sz="1400">
                        <a:effectLst/>
                      </a:endParaRPr>
                    </a:p>
                  </a:txBody>
                  <a:tcPr marL="6742" marR="6742" marT="6742" marB="6742"/>
                </a:tc>
                <a:tc>
                  <a:txBody>
                    <a:bodyPr/>
                    <a:lstStyle/>
                    <a:p>
                      <a:pPr rtl="0" fontAlgn="t">
                        <a:spcBef>
                          <a:spcPts val="0"/>
                        </a:spcBef>
                        <a:spcAft>
                          <a:spcPts val="0"/>
                        </a:spcAft>
                      </a:pPr>
                      <a:r>
                        <a:rPr lang="en-US" sz="1400" u="none" strike="noStrike">
                          <a:effectLst/>
                        </a:rPr>
                        <a:t>NA</a:t>
                      </a:r>
                      <a:endParaRPr lang="en-US" sz="1400">
                        <a:effectLst/>
                      </a:endParaRPr>
                    </a:p>
                  </a:txBody>
                  <a:tcPr marL="6742" marR="6742" marT="6742" marB="6742"/>
                </a:tc>
              </a:tr>
              <a:tr h="104642">
                <a:tc>
                  <a:txBody>
                    <a:bodyPr/>
                    <a:lstStyle/>
                    <a:p>
                      <a:pPr rtl="0" fontAlgn="t">
                        <a:spcBef>
                          <a:spcPts val="0"/>
                        </a:spcBef>
                        <a:spcAft>
                          <a:spcPts val="0"/>
                        </a:spcAft>
                      </a:pPr>
                      <a:r>
                        <a:rPr lang="en-US" sz="1400" u="none" strike="noStrike">
                          <a:effectLst/>
                        </a:rPr>
                        <a:t>GRC14460081</a:t>
                      </a:r>
                      <a:endParaRPr lang="en-US" sz="1400">
                        <a:effectLst/>
                      </a:endParaRPr>
                    </a:p>
                  </a:txBody>
                  <a:tcPr marL="6742" marR="6742" marT="6742" marB="6742"/>
                </a:tc>
                <a:tc>
                  <a:txBody>
                    <a:bodyPr/>
                    <a:lstStyle/>
                    <a:p>
                      <a:pPr rtl="0" fontAlgn="t">
                        <a:spcBef>
                          <a:spcPts val="0"/>
                        </a:spcBef>
                        <a:spcAft>
                          <a:spcPts val="0"/>
                        </a:spcAft>
                      </a:pPr>
                      <a:r>
                        <a:rPr lang="en-US" sz="1400" u="none" strike="noStrike">
                          <a:effectLst/>
                        </a:rPr>
                        <a:t>Ket: 0.968; </a:t>
                      </a:r>
                      <a:endParaRPr lang="en-US" sz="1400">
                        <a:effectLst/>
                      </a:endParaRPr>
                    </a:p>
                  </a:txBody>
                  <a:tcPr marL="6742" marR="6742" marT="6742" marB="6742"/>
                </a:tc>
                <a:tc>
                  <a:txBody>
                    <a:bodyPr/>
                    <a:lstStyle/>
                    <a:p>
                      <a:pPr rtl="0" fontAlgn="t">
                        <a:spcBef>
                          <a:spcPts val="0"/>
                        </a:spcBef>
                        <a:spcAft>
                          <a:spcPts val="0"/>
                        </a:spcAft>
                      </a:pPr>
                      <a:r>
                        <a:rPr lang="en-US" sz="1400" u="none" strike="noStrike">
                          <a:effectLst/>
                        </a:rPr>
                        <a:t>Ket: 0.943; </a:t>
                      </a:r>
                      <a:endParaRPr lang="en-US" sz="1400">
                        <a:effectLst/>
                      </a:endParaRPr>
                    </a:p>
                  </a:txBody>
                  <a:tcPr marL="6742" marR="6742" marT="6742" marB="6742"/>
                </a:tc>
              </a:tr>
              <a:tr h="104642">
                <a:tc>
                  <a:txBody>
                    <a:bodyPr/>
                    <a:lstStyle/>
                    <a:p>
                      <a:pPr rtl="0" fontAlgn="t">
                        <a:spcBef>
                          <a:spcPts val="0"/>
                        </a:spcBef>
                        <a:spcAft>
                          <a:spcPts val="0"/>
                        </a:spcAft>
                      </a:pPr>
                      <a:r>
                        <a:rPr lang="en-US" sz="1400" u="none" strike="noStrike">
                          <a:effectLst/>
                        </a:rPr>
                        <a:t>GRC14460082</a:t>
                      </a:r>
                      <a:endParaRPr lang="en-US" sz="1400">
                        <a:effectLst/>
                      </a:endParaRPr>
                    </a:p>
                  </a:txBody>
                  <a:tcPr marL="6742" marR="6742" marT="6742" marB="6742"/>
                </a:tc>
                <a:tc>
                  <a:txBody>
                    <a:bodyPr/>
                    <a:lstStyle/>
                    <a:p>
                      <a:pPr rtl="0" fontAlgn="t">
                        <a:spcBef>
                          <a:spcPts val="0"/>
                        </a:spcBef>
                        <a:spcAft>
                          <a:spcPts val="0"/>
                        </a:spcAft>
                      </a:pPr>
                      <a:r>
                        <a:rPr lang="en-US" sz="1400" u="none" strike="noStrike">
                          <a:effectLst/>
                        </a:rPr>
                        <a:t>Ket: 0.922; </a:t>
                      </a:r>
                      <a:endParaRPr lang="en-US" sz="1400">
                        <a:effectLst/>
                      </a:endParaRPr>
                    </a:p>
                  </a:txBody>
                  <a:tcPr marL="6742" marR="6742" marT="6742" marB="6742"/>
                </a:tc>
                <a:tc>
                  <a:txBody>
                    <a:bodyPr/>
                    <a:lstStyle/>
                    <a:p>
                      <a:pPr rtl="0" fontAlgn="t">
                        <a:spcBef>
                          <a:spcPts val="0"/>
                        </a:spcBef>
                        <a:spcAft>
                          <a:spcPts val="0"/>
                        </a:spcAft>
                      </a:pPr>
                      <a:r>
                        <a:rPr lang="en-US" sz="1400" u="none" strike="noStrike">
                          <a:effectLst/>
                        </a:rPr>
                        <a:t>Ket: 1.000; </a:t>
                      </a:r>
                      <a:endParaRPr lang="en-US" sz="1400">
                        <a:effectLst/>
                      </a:endParaRPr>
                    </a:p>
                  </a:txBody>
                  <a:tcPr marL="6742" marR="6742" marT="6742" marB="6742"/>
                </a:tc>
              </a:tr>
              <a:tr h="104642">
                <a:tc>
                  <a:txBody>
                    <a:bodyPr/>
                    <a:lstStyle/>
                    <a:p>
                      <a:pPr rtl="0" fontAlgn="t">
                        <a:spcBef>
                          <a:spcPts val="0"/>
                        </a:spcBef>
                        <a:spcAft>
                          <a:spcPts val="0"/>
                        </a:spcAft>
                      </a:pPr>
                      <a:r>
                        <a:rPr lang="en-US" sz="1400" u="none" strike="noStrike">
                          <a:effectLst/>
                        </a:rPr>
                        <a:t>GRC14460084</a:t>
                      </a:r>
                      <a:endParaRPr lang="en-US" sz="1400">
                        <a:effectLst/>
                      </a:endParaRPr>
                    </a:p>
                  </a:txBody>
                  <a:tcPr marL="6742" marR="6742" marT="6742" marB="6742"/>
                </a:tc>
                <a:tc>
                  <a:txBody>
                    <a:bodyPr/>
                    <a:lstStyle/>
                    <a:p>
                      <a:pPr rtl="0" fontAlgn="t">
                        <a:spcBef>
                          <a:spcPts val="0"/>
                        </a:spcBef>
                        <a:spcAft>
                          <a:spcPts val="0"/>
                        </a:spcAft>
                      </a:pPr>
                      <a:r>
                        <a:rPr lang="en-US" sz="1400" u="none" strike="noStrike">
                          <a:effectLst/>
                        </a:rPr>
                        <a:t>Ket: 0.944; </a:t>
                      </a:r>
                      <a:endParaRPr lang="en-US" sz="1400">
                        <a:effectLst/>
                      </a:endParaRPr>
                    </a:p>
                  </a:txBody>
                  <a:tcPr marL="6742" marR="6742" marT="6742" marB="6742"/>
                </a:tc>
                <a:tc>
                  <a:txBody>
                    <a:bodyPr/>
                    <a:lstStyle/>
                    <a:p>
                      <a:pPr rtl="0" fontAlgn="t">
                        <a:spcBef>
                          <a:spcPts val="0"/>
                        </a:spcBef>
                        <a:spcAft>
                          <a:spcPts val="0"/>
                        </a:spcAft>
                      </a:pPr>
                      <a:r>
                        <a:rPr lang="en-US" sz="1400" u="none" strike="noStrike">
                          <a:effectLst/>
                        </a:rPr>
                        <a:t>Ket: 1.000; </a:t>
                      </a:r>
                      <a:endParaRPr lang="en-US" sz="1400">
                        <a:effectLst/>
                      </a:endParaRPr>
                    </a:p>
                  </a:txBody>
                  <a:tcPr marL="6742" marR="6742" marT="6742" marB="6742"/>
                </a:tc>
              </a:tr>
              <a:tr h="104642">
                <a:tc>
                  <a:txBody>
                    <a:bodyPr/>
                    <a:lstStyle/>
                    <a:p>
                      <a:pPr rtl="0" fontAlgn="t">
                        <a:spcBef>
                          <a:spcPts val="0"/>
                        </a:spcBef>
                        <a:spcAft>
                          <a:spcPts val="0"/>
                        </a:spcAft>
                      </a:pPr>
                      <a:r>
                        <a:rPr lang="en-US" sz="1400" u="none" strike="noStrike">
                          <a:effectLst/>
                        </a:rPr>
                        <a:t>GRC14460085</a:t>
                      </a:r>
                      <a:endParaRPr lang="en-US" sz="1400">
                        <a:effectLst/>
                      </a:endParaRPr>
                    </a:p>
                  </a:txBody>
                  <a:tcPr marL="6742" marR="6742" marT="6742" marB="6742"/>
                </a:tc>
                <a:tc>
                  <a:txBody>
                    <a:bodyPr/>
                    <a:lstStyle/>
                    <a:p>
                      <a:pPr rtl="0" fontAlgn="t">
                        <a:spcBef>
                          <a:spcPts val="0"/>
                        </a:spcBef>
                        <a:spcAft>
                          <a:spcPts val="0"/>
                        </a:spcAft>
                      </a:pPr>
                      <a:r>
                        <a:rPr lang="en-US" sz="1400" u="none" strike="noStrike">
                          <a:effectLst/>
                        </a:rPr>
                        <a:t>Nganasan: 0.830; </a:t>
                      </a:r>
                      <a:endParaRPr lang="en-US" sz="1400">
                        <a:effectLst/>
                      </a:endParaRPr>
                    </a:p>
                  </a:txBody>
                  <a:tcPr marL="6742" marR="6742" marT="6742" marB="6742"/>
                </a:tc>
                <a:tc>
                  <a:txBody>
                    <a:bodyPr/>
                    <a:lstStyle/>
                    <a:p>
                      <a:pPr rtl="0" fontAlgn="t">
                        <a:spcBef>
                          <a:spcPts val="0"/>
                        </a:spcBef>
                        <a:spcAft>
                          <a:spcPts val="0"/>
                        </a:spcAft>
                      </a:pPr>
                      <a:r>
                        <a:rPr lang="en-US" sz="1400" u="none" strike="noStrike">
                          <a:effectLst/>
                        </a:rPr>
                        <a:t>Ket: 0.717; </a:t>
                      </a:r>
                      <a:endParaRPr lang="en-US" sz="1400">
                        <a:effectLst/>
                      </a:endParaRPr>
                    </a:p>
                  </a:txBody>
                  <a:tcPr marL="6742" marR="6742" marT="6742" marB="6742"/>
                </a:tc>
              </a:tr>
              <a:tr h="104642">
                <a:tc>
                  <a:txBody>
                    <a:bodyPr/>
                    <a:lstStyle/>
                    <a:p>
                      <a:pPr rtl="0" fontAlgn="t">
                        <a:spcBef>
                          <a:spcPts val="0"/>
                        </a:spcBef>
                        <a:spcAft>
                          <a:spcPts val="0"/>
                        </a:spcAft>
                      </a:pPr>
                      <a:r>
                        <a:rPr lang="en-US" sz="1400" u="none" strike="noStrike">
                          <a:effectLst/>
                        </a:rPr>
                        <a:t>GRC14460086</a:t>
                      </a:r>
                      <a:endParaRPr lang="en-US" sz="1400">
                        <a:effectLst/>
                      </a:endParaRPr>
                    </a:p>
                  </a:txBody>
                  <a:tcPr marL="6742" marR="6742" marT="6742" marB="6742"/>
                </a:tc>
                <a:tc>
                  <a:txBody>
                    <a:bodyPr/>
                    <a:lstStyle/>
                    <a:p>
                      <a:pPr rtl="0" fontAlgn="t">
                        <a:spcBef>
                          <a:spcPts val="0"/>
                        </a:spcBef>
                        <a:spcAft>
                          <a:spcPts val="0"/>
                        </a:spcAft>
                      </a:pPr>
                      <a:r>
                        <a:rPr lang="en-US" sz="1400" u="none" strike="noStrike">
                          <a:effectLst/>
                        </a:rPr>
                        <a:t>Ket: 0.945; </a:t>
                      </a:r>
                      <a:endParaRPr lang="en-US" sz="1400">
                        <a:effectLst/>
                      </a:endParaRPr>
                    </a:p>
                  </a:txBody>
                  <a:tcPr marL="6742" marR="6742" marT="6742" marB="6742"/>
                </a:tc>
                <a:tc>
                  <a:txBody>
                    <a:bodyPr/>
                    <a:lstStyle/>
                    <a:p>
                      <a:pPr rtl="0" fontAlgn="t">
                        <a:spcBef>
                          <a:spcPts val="0"/>
                        </a:spcBef>
                        <a:spcAft>
                          <a:spcPts val="0"/>
                        </a:spcAft>
                      </a:pPr>
                      <a:r>
                        <a:rPr lang="en-US" sz="1400" u="none" strike="noStrike">
                          <a:effectLst/>
                        </a:rPr>
                        <a:t>NA</a:t>
                      </a:r>
                      <a:endParaRPr lang="en-US" sz="1400">
                        <a:effectLst/>
                      </a:endParaRPr>
                    </a:p>
                  </a:txBody>
                  <a:tcPr marL="6742" marR="6742" marT="6742" marB="6742"/>
                </a:tc>
              </a:tr>
              <a:tr h="104642">
                <a:tc>
                  <a:txBody>
                    <a:bodyPr/>
                    <a:lstStyle/>
                    <a:p>
                      <a:pPr rtl="0" fontAlgn="t">
                        <a:spcBef>
                          <a:spcPts val="0"/>
                        </a:spcBef>
                        <a:spcAft>
                          <a:spcPts val="0"/>
                        </a:spcAft>
                      </a:pPr>
                      <a:r>
                        <a:rPr lang="en-US" sz="1400" u="none" strike="noStrike">
                          <a:effectLst/>
                        </a:rPr>
                        <a:t>GRC14460087</a:t>
                      </a:r>
                      <a:endParaRPr lang="en-US" sz="1400">
                        <a:effectLst/>
                      </a:endParaRPr>
                    </a:p>
                  </a:txBody>
                  <a:tcPr marL="6742" marR="6742" marT="6742" marB="6742"/>
                </a:tc>
                <a:tc>
                  <a:txBody>
                    <a:bodyPr/>
                    <a:lstStyle/>
                    <a:p>
                      <a:pPr rtl="0" fontAlgn="t">
                        <a:spcBef>
                          <a:spcPts val="0"/>
                        </a:spcBef>
                        <a:spcAft>
                          <a:spcPts val="0"/>
                        </a:spcAft>
                      </a:pPr>
                      <a:r>
                        <a:rPr lang="en-US" sz="1400" u="none" strike="noStrike">
                          <a:effectLst/>
                        </a:rPr>
                        <a:t>Ket: 0.985; </a:t>
                      </a:r>
                      <a:endParaRPr lang="en-US" sz="1400">
                        <a:effectLst/>
                      </a:endParaRPr>
                    </a:p>
                  </a:txBody>
                  <a:tcPr marL="6742" marR="6742" marT="6742" marB="6742"/>
                </a:tc>
                <a:tc>
                  <a:txBody>
                    <a:bodyPr/>
                    <a:lstStyle/>
                    <a:p>
                      <a:pPr rtl="0" fontAlgn="t">
                        <a:spcBef>
                          <a:spcPts val="0"/>
                        </a:spcBef>
                        <a:spcAft>
                          <a:spcPts val="0"/>
                        </a:spcAft>
                      </a:pPr>
                      <a:r>
                        <a:rPr lang="en-US" sz="1400" u="none" strike="noStrike">
                          <a:effectLst/>
                        </a:rPr>
                        <a:t>NA</a:t>
                      </a:r>
                      <a:endParaRPr lang="en-US" sz="1400">
                        <a:effectLst/>
                      </a:endParaRPr>
                    </a:p>
                  </a:txBody>
                  <a:tcPr marL="6742" marR="6742" marT="6742" marB="6742"/>
                </a:tc>
              </a:tr>
              <a:tr h="104642">
                <a:tc>
                  <a:txBody>
                    <a:bodyPr/>
                    <a:lstStyle/>
                    <a:p>
                      <a:pPr rtl="0" fontAlgn="t">
                        <a:spcBef>
                          <a:spcPts val="0"/>
                        </a:spcBef>
                        <a:spcAft>
                          <a:spcPts val="0"/>
                        </a:spcAft>
                      </a:pPr>
                      <a:r>
                        <a:rPr lang="en-US" sz="1400" u="none" strike="noStrike">
                          <a:effectLst/>
                        </a:rPr>
                        <a:t>GRC14460088</a:t>
                      </a:r>
                      <a:endParaRPr lang="en-US" sz="1400">
                        <a:effectLst/>
                      </a:endParaRPr>
                    </a:p>
                  </a:txBody>
                  <a:tcPr marL="6742" marR="6742" marT="6742" marB="6742"/>
                </a:tc>
                <a:tc>
                  <a:txBody>
                    <a:bodyPr/>
                    <a:lstStyle/>
                    <a:p>
                      <a:pPr rtl="0" fontAlgn="t">
                        <a:spcBef>
                          <a:spcPts val="0"/>
                        </a:spcBef>
                        <a:spcAft>
                          <a:spcPts val="0"/>
                        </a:spcAft>
                      </a:pPr>
                      <a:r>
                        <a:rPr lang="en-US" sz="1400" u="none" strike="noStrike">
                          <a:effectLst/>
                        </a:rPr>
                        <a:t>Ket: 0.952; Yukaghir: 0.048; </a:t>
                      </a:r>
                      <a:endParaRPr lang="en-US" sz="1400">
                        <a:effectLst/>
                      </a:endParaRPr>
                    </a:p>
                  </a:txBody>
                  <a:tcPr marL="6742" marR="6742" marT="6742" marB="6742"/>
                </a:tc>
                <a:tc>
                  <a:txBody>
                    <a:bodyPr/>
                    <a:lstStyle/>
                    <a:p>
                      <a:pPr rtl="0" fontAlgn="t">
                        <a:spcBef>
                          <a:spcPts val="0"/>
                        </a:spcBef>
                        <a:spcAft>
                          <a:spcPts val="0"/>
                        </a:spcAft>
                      </a:pPr>
                      <a:r>
                        <a:rPr lang="en-US" sz="1400" u="none" strike="noStrike">
                          <a:effectLst/>
                        </a:rPr>
                        <a:t>Ket: 0.966; </a:t>
                      </a:r>
                      <a:endParaRPr lang="en-US" sz="1400">
                        <a:effectLst/>
                      </a:endParaRPr>
                    </a:p>
                  </a:txBody>
                  <a:tcPr marL="6742" marR="6742" marT="6742" marB="6742"/>
                </a:tc>
              </a:tr>
              <a:tr h="104642">
                <a:tc>
                  <a:txBody>
                    <a:bodyPr/>
                    <a:lstStyle/>
                    <a:p>
                      <a:pPr rtl="0" fontAlgn="t">
                        <a:spcBef>
                          <a:spcPts val="0"/>
                        </a:spcBef>
                        <a:spcAft>
                          <a:spcPts val="0"/>
                        </a:spcAft>
                      </a:pPr>
                      <a:r>
                        <a:rPr lang="en-US" sz="1400" u="none" strike="noStrike">
                          <a:effectLst/>
                        </a:rPr>
                        <a:t>GRC14460089</a:t>
                      </a:r>
                      <a:endParaRPr lang="en-US" sz="1400">
                        <a:effectLst/>
                      </a:endParaRPr>
                    </a:p>
                  </a:txBody>
                  <a:tcPr marL="6742" marR="6742" marT="6742" marB="6742"/>
                </a:tc>
                <a:tc>
                  <a:txBody>
                    <a:bodyPr/>
                    <a:lstStyle/>
                    <a:p>
                      <a:pPr rtl="0" fontAlgn="t">
                        <a:spcBef>
                          <a:spcPts val="0"/>
                        </a:spcBef>
                        <a:spcAft>
                          <a:spcPts val="0"/>
                        </a:spcAft>
                      </a:pPr>
                      <a:r>
                        <a:rPr lang="en-US" sz="1400" u="none" strike="noStrike">
                          <a:effectLst/>
                        </a:rPr>
                        <a:t>Ket: 0.924; </a:t>
                      </a:r>
                      <a:endParaRPr lang="en-US" sz="1400">
                        <a:effectLst/>
                      </a:endParaRPr>
                    </a:p>
                  </a:txBody>
                  <a:tcPr marL="6742" marR="6742" marT="6742" marB="6742"/>
                </a:tc>
                <a:tc>
                  <a:txBody>
                    <a:bodyPr/>
                    <a:lstStyle/>
                    <a:p>
                      <a:pPr rtl="0" fontAlgn="t">
                        <a:spcBef>
                          <a:spcPts val="0"/>
                        </a:spcBef>
                        <a:spcAft>
                          <a:spcPts val="0"/>
                        </a:spcAft>
                      </a:pPr>
                      <a:r>
                        <a:rPr lang="en-US" sz="1400" u="none" strike="noStrike">
                          <a:effectLst/>
                        </a:rPr>
                        <a:t>Ket: 0.930; </a:t>
                      </a:r>
                      <a:endParaRPr lang="en-US" sz="1400">
                        <a:effectLst/>
                      </a:endParaRPr>
                    </a:p>
                  </a:txBody>
                  <a:tcPr marL="6742" marR="6742" marT="6742" marB="6742"/>
                </a:tc>
              </a:tr>
              <a:tr h="104642">
                <a:tc>
                  <a:txBody>
                    <a:bodyPr/>
                    <a:lstStyle/>
                    <a:p>
                      <a:pPr rtl="0" fontAlgn="t">
                        <a:spcBef>
                          <a:spcPts val="0"/>
                        </a:spcBef>
                        <a:spcAft>
                          <a:spcPts val="0"/>
                        </a:spcAft>
                      </a:pPr>
                      <a:r>
                        <a:rPr lang="en-US" sz="1400" u="none" strike="noStrike">
                          <a:effectLst/>
                        </a:rPr>
                        <a:t>GRC14460090</a:t>
                      </a:r>
                      <a:endParaRPr lang="en-US" sz="1400">
                        <a:effectLst/>
                      </a:endParaRPr>
                    </a:p>
                  </a:txBody>
                  <a:tcPr marL="6742" marR="6742" marT="6742" marB="6742"/>
                </a:tc>
                <a:tc>
                  <a:txBody>
                    <a:bodyPr/>
                    <a:lstStyle/>
                    <a:p>
                      <a:pPr rtl="0" fontAlgn="t">
                        <a:spcBef>
                          <a:spcPts val="0"/>
                        </a:spcBef>
                        <a:spcAft>
                          <a:spcPts val="0"/>
                        </a:spcAft>
                      </a:pPr>
                      <a:r>
                        <a:rPr lang="en-US" sz="1400" u="none" strike="noStrike">
                          <a:effectLst/>
                        </a:rPr>
                        <a:t>Ket: 0.939; </a:t>
                      </a:r>
                      <a:endParaRPr lang="en-US" sz="1400">
                        <a:effectLst/>
                      </a:endParaRPr>
                    </a:p>
                  </a:txBody>
                  <a:tcPr marL="6742" marR="6742" marT="6742" marB="6742"/>
                </a:tc>
                <a:tc>
                  <a:txBody>
                    <a:bodyPr/>
                    <a:lstStyle/>
                    <a:p>
                      <a:pPr rtl="0" fontAlgn="t">
                        <a:spcBef>
                          <a:spcPts val="0"/>
                        </a:spcBef>
                        <a:spcAft>
                          <a:spcPts val="0"/>
                        </a:spcAft>
                      </a:pPr>
                      <a:r>
                        <a:rPr lang="en-US" sz="1400" u="none" strike="noStrike">
                          <a:effectLst/>
                        </a:rPr>
                        <a:t>NA</a:t>
                      </a:r>
                      <a:endParaRPr lang="en-US" sz="1400">
                        <a:effectLst/>
                      </a:endParaRPr>
                    </a:p>
                  </a:txBody>
                  <a:tcPr marL="6742" marR="6742" marT="6742" marB="6742"/>
                </a:tc>
              </a:tr>
              <a:tr h="104642">
                <a:tc>
                  <a:txBody>
                    <a:bodyPr/>
                    <a:lstStyle/>
                    <a:p>
                      <a:pPr rtl="0" fontAlgn="t">
                        <a:spcBef>
                          <a:spcPts val="0"/>
                        </a:spcBef>
                        <a:spcAft>
                          <a:spcPts val="0"/>
                        </a:spcAft>
                      </a:pPr>
                      <a:r>
                        <a:rPr lang="en-US" sz="1400" u="none" strike="noStrike">
                          <a:effectLst/>
                        </a:rPr>
                        <a:t>GRC14460091</a:t>
                      </a:r>
                      <a:endParaRPr lang="en-US" sz="1400">
                        <a:effectLst/>
                      </a:endParaRPr>
                    </a:p>
                  </a:txBody>
                  <a:tcPr marL="6742" marR="6742" marT="6742" marB="6742"/>
                </a:tc>
                <a:tc>
                  <a:txBody>
                    <a:bodyPr/>
                    <a:lstStyle/>
                    <a:p>
                      <a:pPr rtl="0" fontAlgn="t">
                        <a:spcBef>
                          <a:spcPts val="0"/>
                        </a:spcBef>
                        <a:spcAft>
                          <a:spcPts val="0"/>
                        </a:spcAft>
                      </a:pPr>
                      <a:r>
                        <a:rPr lang="en-US" sz="1400" u="none" strike="noStrike">
                          <a:effectLst/>
                        </a:rPr>
                        <a:t>Ket: 0.981; </a:t>
                      </a:r>
                      <a:endParaRPr lang="en-US" sz="1400">
                        <a:effectLst/>
                      </a:endParaRPr>
                    </a:p>
                  </a:txBody>
                  <a:tcPr marL="6742" marR="6742" marT="6742" marB="6742"/>
                </a:tc>
                <a:tc>
                  <a:txBody>
                    <a:bodyPr/>
                    <a:lstStyle/>
                    <a:p>
                      <a:pPr rtl="0" fontAlgn="t">
                        <a:spcBef>
                          <a:spcPts val="0"/>
                        </a:spcBef>
                        <a:spcAft>
                          <a:spcPts val="0"/>
                        </a:spcAft>
                      </a:pPr>
                      <a:r>
                        <a:rPr lang="en-US" sz="1400" u="none" strike="noStrike">
                          <a:effectLst/>
                        </a:rPr>
                        <a:t>Ket: 1.000; </a:t>
                      </a:r>
                      <a:endParaRPr lang="en-US" sz="1400">
                        <a:effectLst/>
                      </a:endParaRPr>
                    </a:p>
                  </a:txBody>
                  <a:tcPr marL="6742" marR="6742" marT="6742" marB="6742"/>
                </a:tc>
              </a:tr>
              <a:tr h="104642">
                <a:tc>
                  <a:txBody>
                    <a:bodyPr/>
                    <a:lstStyle/>
                    <a:p>
                      <a:pPr rtl="0" fontAlgn="t">
                        <a:spcBef>
                          <a:spcPts val="0"/>
                        </a:spcBef>
                        <a:spcAft>
                          <a:spcPts val="0"/>
                        </a:spcAft>
                      </a:pPr>
                      <a:r>
                        <a:rPr lang="en-US" sz="1400" u="none" strike="noStrike">
                          <a:effectLst/>
                        </a:rPr>
                        <a:t>GRC14460093</a:t>
                      </a:r>
                      <a:endParaRPr lang="en-US" sz="1400">
                        <a:effectLst/>
                      </a:endParaRPr>
                    </a:p>
                  </a:txBody>
                  <a:tcPr marL="6742" marR="6742" marT="6742" marB="6742"/>
                </a:tc>
                <a:tc>
                  <a:txBody>
                    <a:bodyPr/>
                    <a:lstStyle/>
                    <a:p>
                      <a:pPr rtl="0" fontAlgn="t">
                        <a:spcBef>
                          <a:spcPts val="0"/>
                        </a:spcBef>
                        <a:spcAft>
                          <a:spcPts val="0"/>
                        </a:spcAft>
                      </a:pPr>
                      <a:r>
                        <a:rPr lang="en-US" sz="1400" u="none" strike="noStrike">
                          <a:effectLst/>
                        </a:rPr>
                        <a:t>Ket: 0.979; </a:t>
                      </a:r>
                      <a:endParaRPr lang="en-US" sz="1400">
                        <a:effectLst/>
                      </a:endParaRPr>
                    </a:p>
                  </a:txBody>
                  <a:tcPr marL="6742" marR="6742" marT="6742" marB="6742"/>
                </a:tc>
                <a:tc>
                  <a:txBody>
                    <a:bodyPr/>
                    <a:lstStyle/>
                    <a:p>
                      <a:pPr rtl="0" fontAlgn="t">
                        <a:spcBef>
                          <a:spcPts val="0"/>
                        </a:spcBef>
                        <a:spcAft>
                          <a:spcPts val="0"/>
                        </a:spcAft>
                      </a:pPr>
                      <a:r>
                        <a:rPr lang="en-US" sz="1400" u="none" strike="noStrike">
                          <a:effectLst/>
                        </a:rPr>
                        <a:t>NA</a:t>
                      </a:r>
                      <a:endParaRPr lang="en-US" sz="1400">
                        <a:effectLst/>
                      </a:endParaRPr>
                    </a:p>
                  </a:txBody>
                  <a:tcPr marL="6742" marR="6742" marT="6742" marB="6742"/>
                </a:tc>
              </a:tr>
              <a:tr h="104642">
                <a:tc>
                  <a:txBody>
                    <a:bodyPr/>
                    <a:lstStyle/>
                    <a:p>
                      <a:pPr rtl="0" fontAlgn="t">
                        <a:spcBef>
                          <a:spcPts val="0"/>
                        </a:spcBef>
                        <a:spcAft>
                          <a:spcPts val="0"/>
                        </a:spcAft>
                      </a:pPr>
                      <a:r>
                        <a:rPr lang="en-US" sz="1400" u="none" strike="noStrike">
                          <a:effectLst/>
                        </a:rPr>
                        <a:t>GRC14460094</a:t>
                      </a:r>
                      <a:endParaRPr lang="en-US" sz="1400">
                        <a:effectLst/>
                      </a:endParaRPr>
                    </a:p>
                  </a:txBody>
                  <a:tcPr marL="6742" marR="6742" marT="6742" marB="6742"/>
                </a:tc>
                <a:tc>
                  <a:txBody>
                    <a:bodyPr/>
                    <a:lstStyle/>
                    <a:p>
                      <a:pPr rtl="0" fontAlgn="t">
                        <a:spcBef>
                          <a:spcPts val="0"/>
                        </a:spcBef>
                        <a:spcAft>
                          <a:spcPts val="0"/>
                        </a:spcAft>
                      </a:pPr>
                      <a:r>
                        <a:rPr lang="en-US" sz="1400" u="none" strike="noStrike">
                          <a:effectLst/>
                        </a:rPr>
                        <a:t>Selkup: 0.810; </a:t>
                      </a:r>
                      <a:endParaRPr lang="en-US" sz="1400">
                        <a:effectLst/>
                      </a:endParaRPr>
                    </a:p>
                  </a:txBody>
                  <a:tcPr marL="6742" marR="6742" marT="6742" marB="6742"/>
                </a:tc>
                <a:tc>
                  <a:txBody>
                    <a:bodyPr/>
                    <a:lstStyle/>
                    <a:p>
                      <a:pPr rtl="0" fontAlgn="t">
                        <a:spcBef>
                          <a:spcPts val="0"/>
                        </a:spcBef>
                        <a:spcAft>
                          <a:spcPts val="0"/>
                        </a:spcAft>
                      </a:pPr>
                      <a:r>
                        <a:rPr lang="en-US" sz="1400" u="none" strike="noStrike">
                          <a:effectLst/>
                        </a:rPr>
                        <a:t>NA</a:t>
                      </a:r>
                      <a:endParaRPr lang="en-US" sz="1400">
                        <a:effectLst/>
                      </a:endParaRPr>
                    </a:p>
                  </a:txBody>
                  <a:tcPr marL="6742" marR="6742" marT="6742" marB="6742"/>
                </a:tc>
              </a:tr>
              <a:tr h="104642">
                <a:tc>
                  <a:txBody>
                    <a:bodyPr/>
                    <a:lstStyle/>
                    <a:p>
                      <a:pPr rtl="0" fontAlgn="t">
                        <a:spcBef>
                          <a:spcPts val="0"/>
                        </a:spcBef>
                        <a:spcAft>
                          <a:spcPts val="0"/>
                        </a:spcAft>
                      </a:pPr>
                      <a:r>
                        <a:rPr lang="en-US" sz="1400" u="none" strike="noStrike">
                          <a:effectLst/>
                        </a:rPr>
                        <a:t>GRC14460095</a:t>
                      </a:r>
                      <a:endParaRPr lang="en-US" sz="1400">
                        <a:effectLst/>
                      </a:endParaRPr>
                    </a:p>
                  </a:txBody>
                  <a:tcPr marL="6742" marR="6742" marT="6742" marB="6742"/>
                </a:tc>
                <a:tc>
                  <a:txBody>
                    <a:bodyPr/>
                    <a:lstStyle/>
                    <a:p>
                      <a:pPr rtl="0" fontAlgn="t">
                        <a:spcBef>
                          <a:spcPts val="0"/>
                        </a:spcBef>
                        <a:spcAft>
                          <a:spcPts val="0"/>
                        </a:spcAft>
                      </a:pPr>
                      <a:r>
                        <a:rPr lang="en-US" sz="1400" u="none" strike="noStrike">
                          <a:effectLst/>
                        </a:rPr>
                        <a:t>Ket: 0.974; </a:t>
                      </a:r>
                      <a:endParaRPr lang="en-US" sz="1400">
                        <a:effectLst/>
                      </a:endParaRPr>
                    </a:p>
                  </a:txBody>
                  <a:tcPr marL="6742" marR="6742" marT="6742" marB="6742"/>
                </a:tc>
                <a:tc>
                  <a:txBody>
                    <a:bodyPr/>
                    <a:lstStyle/>
                    <a:p>
                      <a:pPr rtl="0" fontAlgn="t">
                        <a:spcBef>
                          <a:spcPts val="0"/>
                        </a:spcBef>
                        <a:spcAft>
                          <a:spcPts val="0"/>
                        </a:spcAft>
                      </a:pPr>
                      <a:r>
                        <a:rPr lang="en-US" sz="1400" u="none" strike="noStrike">
                          <a:effectLst/>
                        </a:rPr>
                        <a:t>Ket: 0.946; </a:t>
                      </a:r>
                      <a:endParaRPr lang="en-US" sz="1400">
                        <a:effectLst/>
                      </a:endParaRPr>
                    </a:p>
                  </a:txBody>
                  <a:tcPr marL="6742" marR="6742" marT="6742" marB="6742"/>
                </a:tc>
              </a:tr>
              <a:tr h="104642">
                <a:tc>
                  <a:txBody>
                    <a:bodyPr/>
                    <a:lstStyle/>
                    <a:p>
                      <a:pPr rtl="0" fontAlgn="t">
                        <a:spcBef>
                          <a:spcPts val="0"/>
                        </a:spcBef>
                        <a:spcAft>
                          <a:spcPts val="0"/>
                        </a:spcAft>
                      </a:pPr>
                      <a:r>
                        <a:rPr lang="en-US" sz="1400" u="none" strike="noStrike">
                          <a:effectLst/>
                        </a:rPr>
                        <a:t>GRC14460096</a:t>
                      </a:r>
                      <a:endParaRPr lang="en-US" sz="1400">
                        <a:effectLst/>
                      </a:endParaRPr>
                    </a:p>
                  </a:txBody>
                  <a:tcPr marL="6742" marR="6742" marT="6742" marB="6742"/>
                </a:tc>
                <a:tc>
                  <a:txBody>
                    <a:bodyPr/>
                    <a:lstStyle/>
                    <a:p>
                      <a:pPr rtl="0" fontAlgn="t">
                        <a:spcBef>
                          <a:spcPts val="0"/>
                        </a:spcBef>
                        <a:spcAft>
                          <a:spcPts val="0"/>
                        </a:spcAft>
                      </a:pPr>
                      <a:r>
                        <a:rPr lang="en-US" sz="1400" u="none" strike="noStrike">
                          <a:effectLst/>
                        </a:rPr>
                        <a:t>Ket: 0.962; </a:t>
                      </a:r>
                      <a:endParaRPr lang="en-US" sz="1400">
                        <a:effectLst/>
                      </a:endParaRPr>
                    </a:p>
                  </a:txBody>
                  <a:tcPr marL="6742" marR="6742" marT="6742" marB="6742"/>
                </a:tc>
                <a:tc>
                  <a:txBody>
                    <a:bodyPr/>
                    <a:lstStyle/>
                    <a:p>
                      <a:pPr rtl="0" fontAlgn="t">
                        <a:spcBef>
                          <a:spcPts val="0"/>
                        </a:spcBef>
                        <a:spcAft>
                          <a:spcPts val="0"/>
                        </a:spcAft>
                      </a:pPr>
                      <a:r>
                        <a:rPr lang="en-US" sz="1400" u="none" strike="noStrike">
                          <a:effectLst/>
                        </a:rPr>
                        <a:t>NA</a:t>
                      </a:r>
                      <a:endParaRPr lang="en-US" sz="1400">
                        <a:effectLst/>
                      </a:endParaRPr>
                    </a:p>
                  </a:txBody>
                  <a:tcPr marL="6742" marR="6742" marT="6742" marB="6742"/>
                </a:tc>
              </a:tr>
              <a:tr h="104642">
                <a:tc>
                  <a:txBody>
                    <a:bodyPr/>
                    <a:lstStyle/>
                    <a:p>
                      <a:pPr rtl="0" fontAlgn="t">
                        <a:spcBef>
                          <a:spcPts val="0"/>
                        </a:spcBef>
                        <a:spcAft>
                          <a:spcPts val="0"/>
                        </a:spcAft>
                      </a:pPr>
                      <a:r>
                        <a:rPr lang="en-US" sz="1400" u="none" strike="noStrike">
                          <a:effectLst/>
                        </a:rPr>
                        <a:t>GRC14460097</a:t>
                      </a:r>
                      <a:endParaRPr lang="en-US" sz="1400">
                        <a:effectLst/>
                      </a:endParaRPr>
                    </a:p>
                  </a:txBody>
                  <a:tcPr marL="6742" marR="6742" marT="6742" marB="6742"/>
                </a:tc>
                <a:tc>
                  <a:txBody>
                    <a:bodyPr/>
                    <a:lstStyle/>
                    <a:p>
                      <a:pPr rtl="0" fontAlgn="t">
                        <a:spcBef>
                          <a:spcPts val="0"/>
                        </a:spcBef>
                        <a:spcAft>
                          <a:spcPts val="0"/>
                        </a:spcAft>
                      </a:pPr>
                      <a:r>
                        <a:rPr lang="en-US" sz="1400" u="none" strike="noStrike">
                          <a:effectLst/>
                        </a:rPr>
                        <a:t>Ket: 0.952; </a:t>
                      </a:r>
                      <a:endParaRPr lang="en-US" sz="1400">
                        <a:effectLst/>
                      </a:endParaRPr>
                    </a:p>
                  </a:txBody>
                  <a:tcPr marL="6742" marR="6742" marT="6742" marB="6742"/>
                </a:tc>
                <a:tc>
                  <a:txBody>
                    <a:bodyPr/>
                    <a:lstStyle/>
                    <a:p>
                      <a:pPr rtl="0" fontAlgn="t">
                        <a:spcBef>
                          <a:spcPts val="0"/>
                        </a:spcBef>
                        <a:spcAft>
                          <a:spcPts val="0"/>
                        </a:spcAft>
                      </a:pPr>
                      <a:r>
                        <a:rPr lang="en-US" sz="1400" u="none" strike="noStrike">
                          <a:effectLst/>
                        </a:rPr>
                        <a:t>Ket: 0.865; </a:t>
                      </a:r>
                      <a:endParaRPr lang="en-US" sz="1400">
                        <a:effectLst/>
                      </a:endParaRPr>
                    </a:p>
                  </a:txBody>
                  <a:tcPr marL="6742" marR="6742" marT="6742" marB="6742"/>
                </a:tc>
              </a:tr>
              <a:tr h="104642">
                <a:tc>
                  <a:txBody>
                    <a:bodyPr/>
                    <a:lstStyle/>
                    <a:p>
                      <a:pPr rtl="0" fontAlgn="t">
                        <a:spcBef>
                          <a:spcPts val="0"/>
                        </a:spcBef>
                        <a:spcAft>
                          <a:spcPts val="0"/>
                        </a:spcAft>
                      </a:pPr>
                      <a:r>
                        <a:rPr lang="en-US" sz="1400" u="none" strike="noStrike">
                          <a:effectLst/>
                        </a:rPr>
                        <a:t>GRC14460098</a:t>
                      </a:r>
                      <a:endParaRPr lang="en-US" sz="1400">
                        <a:effectLst/>
                      </a:endParaRPr>
                    </a:p>
                  </a:txBody>
                  <a:tcPr marL="6742" marR="6742" marT="6742" marB="6742"/>
                </a:tc>
                <a:tc>
                  <a:txBody>
                    <a:bodyPr/>
                    <a:lstStyle/>
                    <a:p>
                      <a:pPr rtl="0" fontAlgn="t">
                        <a:spcBef>
                          <a:spcPts val="0"/>
                        </a:spcBef>
                        <a:spcAft>
                          <a:spcPts val="0"/>
                        </a:spcAft>
                      </a:pPr>
                      <a:r>
                        <a:rPr lang="en-US" sz="1400" u="none" strike="noStrike" dirty="0" err="1">
                          <a:effectLst/>
                        </a:rPr>
                        <a:t>Ket</a:t>
                      </a:r>
                      <a:r>
                        <a:rPr lang="en-US" sz="1400" u="none" strike="noStrike" dirty="0">
                          <a:effectLst/>
                        </a:rPr>
                        <a:t>: 0.917; </a:t>
                      </a:r>
                      <a:endParaRPr lang="en-US" sz="1400" dirty="0">
                        <a:effectLst/>
                      </a:endParaRPr>
                    </a:p>
                  </a:txBody>
                  <a:tcPr marL="6742" marR="6742" marT="6742" marB="6742"/>
                </a:tc>
                <a:tc>
                  <a:txBody>
                    <a:bodyPr/>
                    <a:lstStyle/>
                    <a:p>
                      <a:pPr rtl="0" fontAlgn="t">
                        <a:spcBef>
                          <a:spcPts val="0"/>
                        </a:spcBef>
                        <a:spcAft>
                          <a:spcPts val="0"/>
                        </a:spcAft>
                      </a:pPr>
                      <a:r>
                        <a:rPr lang="en-US" sz="1400" u="none" strike="noStrike" dirty="0" err="1">
                          <a:effectLst/>
                        </a:rPr>
                        <a:t>Ket</a:t>
                      </a:r>
                      <a:r>
                        <a:rPr lang="en-US" sz="1400" u="none" strike="noStrike" dirty="0">
                          <a:effectLst/>
                        </a:rPr>
                        <a:t>: 0.875; </a:t>
                      </a:r>
                      <a:endParaRPr lang="en-US" sz="1400" dirty="0">
                        <a:effectLst/>
                      </a:endParaRPr>
                    </a:p>
                  </a:txBody>
                  <a:tcPr marL="6742" marR="6742" marT="6742" marB="6742"/>
                </a:tc>
              </a:tr>
            </a:tbl>
          </a:graphicData>
        </a:graphic>
      </p:graphicFrame>
      <p:sp>
        <p:nvSpPr>
          <p:cNvPr id="3" name="Rectangle 1"/>
          <p:cNvSpPr>
            <a:spLocks noChangeArrowheads="1"/>
          </p:cNvSpPr>
          <p:nvPr/>
        </p:nvSpPr>
        <p:spPr bwMode="auto">
          <a:xfrm>
            <a:off x="1886584" y="1151688"/>
            <a:ext cx="87629776"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204765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Other organisms</a:t>
            </a:r>
            <a:endParaRPr lang="en-US" dirty="0"/>
          </a:p>
        </p:txBody>
      </p:sp>
      <p:sp>
        <p:nvSpPr>
          <p:cNvPr id="5" name="Text Placeholder 4"/>
          <p:cNvSpPr>
            <a:spLocks noGrp="1"/>
          </p:cNvSpPr>
          <p:nvPr>
            <p:ph type="body" idx="1"/>
          </p:nvPr>
        </p:nvSpPr>
        <p:spPr/>
        <p:txBody>
          <a:bodyPr/>
          <a:lstStyle/>
          <a:p>
            <a:r>
              <a:rPr lang="en-US" dirty="0" smtClean="0"/>
              <a:t>Application of GPS and </a:t>
            </a:r>
            <a:r>
              <a:rPr lang="en-US" dirty="0" err="1" smtClean="0"/>
              <a:t>reAdmix</a:t>
            </a:r>
            <a:r>
              <a:rPr lang="en-US" dirty="0" smtClean="0"/>
              <a:t> to</a:t>
            </a:r>
            <a:endParaRPr lang="en-US" dirty="0"/>
          </a:p>
        </p:txBody>
      </p:sp>
    </p:spTree>
    <p:extLst>
      <p:ext uri="{BB962C8B-B14F-4D97-AF65-F5344CB8AC3E}">
        <p14:creationId xmlns:p14="http://schemas.microsoft.com/office/powerpoint/2010/main" val="4233318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4660250" cy="646331"/>
          </a:xfrm>
          <a:prstGeom prst="rect">
            <a:avLst/>
          </a:prstGeom>
        </p:spPr>
        <p:txBody>
          <a:bodyPr wrap="none">
            <a:spAutoFit/>
          </a:bodyPr>
          <a:lstStyle/>
          <a:p>
            <a:r>
              <a:rPr lang="en-US" sz="3600" b="1" dirty="0" smtClean="0">
                <a:solidFill>
                  <a:srgbClr val="FFFF00"/>
                </a:solidFill>
                <a:effectLst>
                  <a:outerShdw blurRad="38100" dist="38100" dir="2700000" algn="tl">
                    <a:srgbClr val="000000">
                      <a:alpha val="43137"/>
                    </a:srgbClr>
                  </a:outerShdw>
                </a:effectLst>
              </a:rPr>
              <a:t>Modeling</a:t>
            </a:r>
            <a:r>
              <a:rPr lang="en-US" sz="3600" b="1" dirty="0" smtClean="0">
                <a:solidFill>
                  <a:schemeClr val="accent4">
                    <a:lumMod val="60000"/>
                    <a:lumOff val="40000"/>
                  </a:schemeClr>
                </a:solidFill>
                <a:effectLst>
                  <a:outerShdw blurRad="38100" dist="38100" dir="2700000" algn="tl">
                    <a:srgbClr val="000000">
                      <a:alpha val="43137"/>
                    </a:srgbClr>
                  </a:outerShdw>
                </a:effectLst>
              </a:rPr>
              <a:t> </a:t>
            </a:r>
            <a:r>
              <a:rPr lang="en-US" sz="3600" b="1" dirty="0" smtClean="0">
                <a:solidFill>
                  <a:srgbClr val="FFFF00"/>
                </a:solidFill>
                <a:effectLst>
                  <a:outerShdw blurRad="38100" dist="38100" dir="2700000" algn="tl">
                    <a:srgbClr val="000000">
                      <a:alpha val="43137"/>
                    </a:srgbClr>
                  </a:outerShdw>
                </a:effectLst>
              </a:rPr>
              <a:t>Admixture</a:t>
            </a:r>
            <a:endParaRPr lang="en-US" sz="3600" b="1" dirty="0">
              <a:solidFill>
                <a:srgbClr val="FFFF00"/>
              </a:solidFill>
              <a:effectLst>
                <a:outerShdw blurRad="38100" dist="38100" dir="2700000" algn="tl">
                  <a:srgbClr val="000000">
                    <a:alpha val="43137"/>
                  </a:srgbClr>
                </a:outerShdw>
              </a:effectLst>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0" y="5237563"/>
            <a:ext cx="2453089" cy="1620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8370" name="AutoShape 2" descr="https://mail.google.com/mail/ca/u/0/?ui=2&amp;ik=1deb3cd92e&amp;view=att&amp;th=146426f88c7692a1&amp;attid=0.1&amp;disp=emb&amp;zw&amp;atsh=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 name="Рисунок 7" descr="image001.jpg"/>
          <p:cNvPicPr>
            <a:picLocks noChangeAspect="1"/>
          </p:cNvPicPr>
          <p:nvPr/>
        </p:nvPicPr>
        <p:blipFill>
          <a:blip r:embed="rId4" cstate="print"/>
          <a:stretch>
            <a:fillRect/>
          </a:stretch>
        </p:blipFill>
        <p:spPr>
          <a:xfrm>
            <a:off x="990600" y="914400"/>
            <a:ext cx="7315200" cy="4271947"/>
          </a:xfrm>
          <a:prstGeom prst="rect">
            <a:avLst/>
          </a:prstGeom>
        </p:spPr>
      </p:pic>
      <p:sp>
        <p:nvSpPr>
          <p:cNvPr id="7" name="Номер слайда 6"/>
          <p:cNvSpPr>
            <a:spLocks noGrp="1"/>
          </p:cNvSpPr>
          <p:nvPr>
            <p:ph type="sldNum" sz="quarter" idx="12"/>
          </p:nvPr>
        </p:nvSpPr>
        <p:spPr/>
        <p:txBody>
          <a:bodyPr/>
          <a:lstStyle/>
          <a:p>
            <a:fld id="{67023D9B-8760-4AD1-AD70-F8399FC13A48}" type="slidenum">
              <a:rPr lang="en-US" smtClean="0"/>
              <a:pPr/>
              <a:t>28</a:t>
            </a:fld>
            <a:endParaRPr lang="en-US"/>
          </a:p>
        </p:txBody>
      </p:sp>
      <p:pic>
        <p:nvPicPr>
          <p:cNvPr id="3074" name="Picture 2"/>
          <p:cNvPicPr>
            <a:picLocks noChangeAspect="1" noChangeArrowheads="1"/>
          </p:cNvPicPr>
          <p:nvPr/>
        </p:nvPicPr>
        <p:blipFill>
          <a:blip r:embed="rId5" cstate="print"/>
          <a:srcRect/>
          <a:stretch>
            <a:fillRect/>
          </a:stretch>
        </p:blipFill>
        <p:spPr bwMode="auto">
          <a:xfrm>
            <a:off x="0" y="0"/>
            <a:ext cx="4860093" cy="2562225"/>
          </a:xfrm>
          <a:prstGeom prst="rect">
            <a:avLst/>
          </a:prstGeom>
          <a:noFill/>
          <a:ln w="9525">
            <a:noFill/>
            <a:miter lim="800000"/>
            <a:headEnd/>
            <a:tailEnd/>
          </a:ln>
        </p:spPr>
      </p:pic>
      <p:pic>
        <p:nvPicPr>
          <p:cNvPr id="3075" name="Picture 3"/>
          <p:cNvPicPr>
            <a:picLocks noChangeAspect="1" noChangeArrowheads="1"/>
          </p:cNvPicPr>
          <p:nvPr/>
        </p:nvPicPr>
        <p:blipFill>
          <a:blip r:embed="rId6" cstate="print"/>
          <a:srcRect/>
          <a:stretch>
            <a:fillRect/>
          </a:stretch>
        </p:blipFill>
        <p:spPr bwMode="auto">
          <a:xfrm>
            <a:off x="0" y="0"/>
            <a:ext cx="4876800" cy="2895600"/>
          </a:xfrm>
          <a:prstGeom prst="rect">
            <a:avLst/>
          </a:prstGeom>
          <a:noFill/>
          <a:ln w="9525">
            <a:noFill/>
            <a:miter lim="800000"/>
            <a:headEnd/>
            <a:tailEnd/>
          </a:ln>
        </p:spPr>
      </p:pic>
      <p:pic>
        <p:nvPicPr>
          <p:cNvPr id="3076" name="Picture 4"/>
          <p:cNvPicPr>
            <a:picLocks noChangeAspect="1" noChangeArrowheads="1"/>
          </p:cNvPicPr>
          <p:nvPr/>
        </p:nvPicPr>
        <p:blipFill>
          <a:blip r:embed="rId7" cstate="print"/>
          <a:srcRect/>
          <a:stretch>
            <a:fillRect/>
          </a:stretch>
        </p:blipFill>
        <p:spPr bwMode="auto">
          <a:xfrm>
            <a:off x="0" y="0"/>
            <a:ext cx="4876799" cy="2862263"/>
          </a:xfrm>
          <a:prstGeom prst="rect">
            <a:avLst/>
          </a:prstGeom>
          <a:noFill/>
          <a:ln w="9525">
            <a:noFill/>
            <a:miter lim="800000"/>
            <a:headEnd/>
            <a:tailEnd/>
          </a:ln>
        </p:spPr>
      </p:pic>
    </p:spTree>
    <p:extLst>
      <p:ext uri="{BB962C8B-B14F-4D97-AF65-F5344CB8AC3E}">
        <p14:creationId xmlns:p14="http://schemas.microsoft.com/office/powerpoint/2010/main" val="2274400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linds(horizontal)">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3074"/>
                                        </p:tgtEl>
                                      </p:cBhvr>
                                    </p:animEffect>
                                    <p:set>
                                      <p:cBhvr>
                                        <p:cTn id="12" dur="1" fill="hold">
                                          <p:stCondLst>
                                            <p:cond delay="499"/>
                                          </p:stCondLst>
                                        </p:cTn>
                                        <p:tgtEl>
                                          <p:spTgt spid="307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075"/>
                                        </p:tgtEl>
                                        <p:attrNameLst>
                                          <p:attrName>style.visibility</p:attrName>
                                        </p:attrNameLst>
                                      </p:cBhvr>
                                      <p:to>
                                        <p:strVal val="visible"/>
                                      </p:to>
                                    </p:set>
                                    <p:animEffect transition="in" filter="blinds(horizontal)">
                                      <p:cBhvr>
                                        <p:cTn id="17" dur="500"/>
                                        <p:tgtEl>
                                          <p:spTgt spid="307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nodeType="clickEffect">
                                  <p:stCondLst>
                                    <p:cond delay="0"/>
                                  </p:stCondLst>
                                  <p:childTnLst>
                                    <p:animEffect transition="out" filter="blinds(horizontal)">
                                      <p:cBhvr>
                                        <p:cTn id="21" dur="500"/>
                                        <p:tgtEl>
                                          <p:spTgt spid="3075"/>
                                        </p:tgtEl>
                                      </p:cBhvr>
                                    </p:animEffect>
                                    <p:set>
                                      <p:cBhvr>
                                        <p:cTn id="22" dur="1" fill="hold">
                                          <p:stCondLst>
                                            <p:cond delay="499"/>
                                          </p:stCondLst>
                                        </p:cTn>
                                        <p:tgtEl>
                                          <p:spTgt spid="307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076"/>
                                        </p:tgtEl>
                                        <p:attrNameLst>
                                          <p:attrName>style.visibility</p:attrName>
                                        </p:attrNameLst>
                                      </p:cBhvr>
                                      <p:to>
                                        <p:strVal val="visible"/>
                                      </p:to>
                                    </p:set>
                                    <p:animEffect transition="in" filter="blinds(horizontal)">
                                      <p:cBhvr>
                                        <p:cTn id="27" dur="500"/>
                                        <p:tgtEl>
                                          <p:spTgt spid="307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xit" presetSubtype="10" fill="hold" nodeType="clickEffect">
                                  <p:stCondLst>
                                    <p:cond delay="0"/>
                                  </p:stCondLst>
                                  <p:childTnLst>
                                    <p:animEffect transition="out" filter="blinds(horizontal)">
                                      <p:cBhvr>
                                        <p:cTn id="31" dur="500"/>
                                        <p:tgtEl>
                                          <p:spTgt spid="3076"/>
                                        </p:tgtEl>
                                      </p:cBhvr>
                                    </p:animEffect>
                                    <p:set>
                                      <p:cBhvr>
                                        <p:cTn id="32" dur="1" fill="hold">
                                          <p:stCondLst>
                                            <p:cond delay="499"/>
                                          </p:stCondLst>
                                        </p:cTn>
                                        <p:tgtEl>
                                          <p:spTgt spid="307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Data</a:t>
            </a:r>
            <a:endParaRPr lang="en-US" dirty="0"/>
          </a:p>
        </p:txBody>
      </p:sp>
      <p:sp>
        <p:nvSpPr>
          <p:cNvPr id="3" name="Содержимое 2"/>
          <p:cNvSpPr>
            <a:spLocks noGrp="1"/>
          </p:cNvSpPr>
          <p:nvPr>
            <p:ph idx="1"/>
          </p:nvPr>
        </p:nvSpPr>
        <p:spPr/>
        <p:txBody>
          <a:bodyPr/>
          <a:lstStyle/>
          <a:p>
            <a:r>
              <a:rPr lang="en-US" dirty="0" smtClean="0"/>
              <a:t>We took 343 inbred strains of </a:t>
            </a:r>
            <a:r>
              <a:rPr lang="en-US" i="1" dirty="0" smtClean="0"/>
              <a:t>A. thaliana </a:t>
            </a:r>
            <a:r>
              <a:rPr lang="en-US" dirty="0" smtClean="0"/>
              <a:t>from 22 countries sequenced and analyzed by Max-Plank Institute for Developmental Biology and Monsanto Company from 1001 Genomes project (http://1001genomes.org/projects/MPICWang2013/)</a:t>
            </a:r>
            <a:endParaRPr lang="en-US" dirty="0"/>
          </a:p>
        </p:txBody>
      </p:sp>
      <p:sp>
        <p:nvSpPr>
          <p:cNvPr id="6" name="Номер слайда 5"/>
          <p:cNvSpPr>
            <a:spLocks noGrp="1"/>
          </p:cNvSpPr>
          <p:nvPr>
            <p:ph type="sldNum" sz="quarter" idx="12"/>
          </p:nvPr>
        </p:nvSpPr>
        <p:spPr/>
        <p:txBody>
          <a:bodyPr/>
          <a:lstStyle/>
          <a:p>
            <a:fld id="{67023D9B-8760-4AD1-AD70-F8399FC13A48}" type="slidenum">
              <a:rPr lang="en-US" smtClean="0"/>
              <a:pPr/>
              <a:t>29</a:t>
            </a:fld>
            <a:endParaRPr lang="en-US"/>
          </a:p>
        </p:txBody>
      </p:sp>
      <p:pic>
        <p:nvPicPr>
          <p:cNvPr id="1027" name="Picture 3"/>
          <p:cNvPicPr>
            <a:picLocks noChangeAspect="1" noChangeArrowheads="1"/>
          </p:cNvPicPr>
          <p:nvPr/>
        </p:nvPicPr>
        <p:blipFill>
          <a:blip r:embed="rId2" cstate="print"/>
          <a:srcRect/>
          <a:stretch>
            <a:fillRect/>
          </a:stretch>
        </p:blipFill>
        <p:spPr bwMode="auto">
          <a:xfrm>
            <a:off x="1419225" y="371475"/>
            <a:ext cx="6305550" cy="6115050"/>
          </a:xfrm>
          <a:prstGeom prst="rect">
            <a:avLst/>
          </a:prstGeom>
          <a:noFill/>
          <a:ln w="9525">
            <a:noFill/>
            <a:miter lim="800000"/>
            <a:headEnd/>
            <a:tailEnd/>
          </a:ln>
        </p:spPr>
      </p:pic>
    </p:spTree>
    <p:extLst>
      <p:ext uri="{BB962C8B-B14F-4D97-AF65-F5344CB8AC3E}">
        <p14:creationId xmlns:p14="http://schemas.microsoft.com/office/powerpoint/2010/main" val="2918050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down)">
                                      <p:cBhvr>
                                        <p:cTn id="7"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How it works</a:t>
            </a:r>
            <a:endParaRPr lang="en-US" dirty="0"/>
          </a:p>
        </p:txBody>
      </p:sp>
      <p:sp>
        <p:nvSpPr>
          <p:cNvPr id="3" name="Содержимое 2"/>
          <p:cNvSpPr>
            <a:spLocks noGrp="1"/>
          </p:cNvSpPr>
          <p:nvPr>
            <p:ph idx="1"/>
          </p:nvPr>
        </p:nvSpPr>
        <p:spPr/>
        <p:txBody>
          <a:bodyPr/>
          <a:lstStyle/>
          <a:p>
            <a:r>
              <a:rPr lang="en-US" sz="2400" dirty="0" smtClean="0"/>
              <a:t>We assume right away that the given ancient proportions contain error</a:t>
            </a:r>
          </a:p>
          <a:p>
            <a:r>
              <a:rPr lang="en-US" sz="2400" dirty="0" smtClean="0"/>
              <a:t>Start with a guess population</a:t>
            </a:r>
          </a:p>
          <a:p>
            <a:r>
              <a:rPr lang="en-US" sz="2400" dirty="0" smtClean="0"/>
              <a:t>Add/remove populations to achieve optimal fit</a:t>
            </a:r>
            <a:endParaRPr lang="ru-RU" sz="2400" dirty="0" smtClean="0"/>
          </a:p>
          <a:p>
            <a:r>
              <a:rPr lang="en-US" sz="2400" dirty="0"/>
              <a:t>Conditional optimization (such as “</a:t>
            </a:r>
            <a:r>
              <a:rPr lang="en-US" sz="2400" i="1" dirty="0"/>
              <a:t>I know that there was a Jewish ancestor somewhere in my pedigree</a:t>
            </a:r>
            <a:r>
              <a:rPr lang="en-US" sz="2400" dirty="0"/>
              <a:t>”)</a:t>
            </a:r>
          </a:p>
          <a:p>
            <a:pPr marL="0" indent="0">
              <a:buNone/>
            </a:pPr>
            <a:endParaRPr lang="en-US" dirty="0"/>
          </a:p>
        </p:txBody>
      </p:sp>
      <p:sp>
        <p:nvSpPr>
          <p:cNvPr id="5" name="Номер слайда 4"/>
          <p:cNvSpPr>
            <a:spLocks noGrp="1"/>
          </p:cNvSpPr>
          <p:nvPr>
            <p:ph type="sldNum" sz="quarter" idx="12"/>
          </p:nvPr>
        </p:nvSpPr>
        <p:spPr/>
        <p:txBody>
          <a:bodyPr/>
          <a:lstStyle/>
          <a:p>
            <a:fld id="{67023D9B-8760-4AD1-AD70-F8399FC13A48}" type="slidenum">
              <a:rPr lang="en-US" smtClean="0"/>
              <a:pPr/>
              <a:t>3</a:t>
            </a:fld>
            <a:endParaRPr lang="en-US"/>
          </a:p>
        </p:txBody>
      </p:sp>
    </p:spTree>
    <p:extLst>
      <p:ext uri="{BB962C8B-B14F-4D97-AF65-F5344CB8AC3E}">
        <p14:creationId xmlns:p14="http://schemas.microsoft.com/office/powerpoint/2010/main" val="7808836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Filtering SNPs</a:t>
            </a:r>
            <a:endParaRPr lang="en-US" dirty="0"/>
          </a:p>
        </p:txBody>
      </p:sp>
      <p:sp>
        <p:nvSpPr>
          <p:cNvPr id="3" name="Содержимое 2"/>
          <p:cNvSpPr>
            <a:spLocks noGrp="1"/>
          </p:cNvSpPr>
          <p:nvPr>
            <p:ph idx="1"/>
          </p:nvPr>
        </p:nvSpPr>
        <p:spPr/>
        <p:txBody>
          <a:bodyPr/>
          <a:lstStyle/>
          <a:p>
            <a:r>
              <a:rPr lang="en-US" dirty="0" smtClean="0"/>
              <a:t>We took the variant files available at </a:t>
            </a:r>
            <a:r>
              <a:rPr lang="en-US" dirty="0" smtClean="0">
                <a:hlinkClick r:id="rId2"/>
              </a:rPr>
              <a:t>http://1001genomes.org/data/MPI/MPICWang2013/releases/current/</a:t>
            </a:r>
            <a:endParaRPr lang="en-US" dirty="0" smtClean="0"/>
          </a:p>
          <a:p>
            <a:r>
              <a:rPr lang="en-US" dirty="0" smtClean="0"/>
              <a:t>filtered out </a:t>
            </a:r>
            <a:r>
              <a:rPr lang="en-US" dirty="0" err="1" smtClean="0"/>
              <a:t>indels</a:t>
            </a:r>
            <a:r>
              <a:rPr lang="en-US" dirty="0" smtClean="0"/>
              <a:t> and non-</a:t>
            </a:r>
            <a:r>
              <a:rPr lang="en-US" dirty="0" err="1" smtClean="0"/>
              <a:t>autosomal</a:t>
            </a:r>
            <a:r>
              <a:rPr lang="en-US" dirty="0" smtClean="0"/>
              <a:t> variants. About ~8M variants were detected.</a:t>
            </a:r>
          </a:p>
          <a:p>
            <a:r>
              <a:rPr lang="en-US" dirty="0" smtClean="0"/>
              <a:t>Final dataset contains 40K SNPs.</a:t>
            </a:r>
          </a:p>
          <a:p>
            <a:endParaRPr lang="en-US" dirty="0" smtClean="0"/>
          </a:p>
        </p:txBody>
      </p:sp>
      <p:sp>
        <p:nvSpPr>
          <p:cNvPr id="5" name="Номер слайда 4"/>
          <p:cNvSpPr>
            <a:spLocks noGrp="1"/>
          </p:cNvSpPr>
          <p:nvPr>
            <p:ph type="sldNum" sz="quarter" idx="12"/>
          </p:nvPr>
        </p:nvSpPr>
        <p:spPr/>
        <p:txBody>
          <a:bodyPr/>
          <a:lstStyle/>
          <a:p>
            <a:fld id="{67023D9B-8760-4AD1-AD70-F8399FC13A48}" type="slidenum">
              <a:rPr lang="en-US" smtClean="0"/>
              <a:pPr/>
              <a:t>30</a:t>
            </a:fld>
            <a:endParaRPr lang="en-US"/>
          </a:p>
        </p:txBody>
      </p:sp>
    </p:spTree>
    <p:extLst>
      <p:ext uri="{BB962C8B-B14F-4D97-AF65-F5344CB8AC3E}">
        <p14:creationId xmlns:p14="http://schemas.microsoft.com/office/powerpoint/2010/main" val="23700383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en-US" dirty="0" smtClean="0"/>
              <a:t>ADMIXTURE</a:t>
            </a:r>
            <a:endParaRPr lang="en-US" dirty="0"/>
          </a:p>
        </p:txBody>
      </p:sp>
      <p:sp>
        <p:nvSpPr>
          <p:cNvPr id="5" name="Содержимое 4"/>
          <p:cNvSpPr>
            <a:spLocks noGrp="1"/>
          </p:cNvSpPr>
          <p:nvPr>
            <p:ph idx="1"/>
          </p:nvPr>
        </p:nvSpPr>
        <p:spPr/>
        <p:txBody>
          <a:bodyPr/>
          <a:lstStyle/>
          <a:p>
            <a:r>
              <a:rPr lang="en-US" sz="2800" dirty="0" smtClean="0"/>
              <a:t>We performed several ADMIXTURE analyses with number of ancestral populations K from 3 to 14, and then K=12 was chosen for subsequent analyses, because of it gave smallest median distance in leave-one-out validation</a:t>
            </a:r>
          </a:p>
          <a:p>
            <a:r>
              <a:rPr lang="en-US" sz="2800" dirty="0" smtClean="0"/>
              <a:t>Then we split some of the initial populations into 41 genetically homogeneous subpopulations  using K-means.</a:t>
            </a:r>
          </a:p>
          <a:p>
            <a:r>
              <a:rPr lang="en-US" sz="2800" dirty="0" smtClean="0"/>
              <a:t>The number of components was estimated using stepwise reduction method using KLD</a:t>
            </a:r>
          </a:p>
        </p:txBody>
      </p:sp>
      <p:sp>
        <p:nvSpPr>
          <p:cNvPr id="7" name="Номер слайда 6"/>
          <p:cNvSpPr>
            <a:spLocks noGrp="1"/>
          </p:cNvSpPr>
          <p:nvPr>
            <p:ph type="sldNum" sz="quarter" idx="12"/>
          </p:nvPr>
        </p:nvSpPr>
        <p:spPr/>
        <p:txBody>
          <a:bodyPr/>
          <a:lstStyle/>
          <a:p>
            <a:fld id="{67023D9B-8760-4AD1-AD70-F8399FC13A48}" type="slidenum">
              <a:rPr lang="en-US" smtClean="0"/>
              <a:pPr/>
              <a:t>31</a:t>
            </a:fld>
            <a:endParaRPr lang="en-US"/>
          </a:p>
        </p:txBody>
      </p:sp>
    </p:spTree>
    <p:extLst>
      <p:ext uri="{BB962C8B-B14F-4D97-AF65-F5344CB8AC3E}">
        <p14:creationId xmlns:p14="http://schemas.microsoft.com/office/powerpoint/2010/main" val="15059332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8216" y="369332"/>
            <a:ext cx="5900387" cy="1143000"/>
          </a:xfrm>
        </p:spPr>
        <p:txBody>
          <a:bodyPr/>
          <a:lstStyle/>
          <a:p>
            <a:r>
              <a:rPr lang="en-US" dirty="0" smtClean="0">
                <a:solidFill>
                  <a:srgbClr val="0070C0"/>
                </a:solidFill>
              </a:rPr>
              <a:t>Relationship between genetic and geographic distances</a:t>
            </a:r>
            <a:endParaRPr lang="en-US" dirty="0">
              <a:solidFill>
                <a:srgbClr val="0070C0"/>
              </a:solidFill>
            </a:endParaRPr>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438400"/>
            <a:ext cx="3733800" cy="2742857"/>
          </a:xfrm>
          <a:prstGeom prst="rect">
            <a:avLst/>
          </a:prstGeom>
          <a:noFill/>
          <a:ln w="9525">
            <a:noFill/>
            <a:miter lim="800000"/>
            <a:headEnd/>
            <a:tailEnd/>
          </a:ln>
        </p:spPr>
      </p:pic>
      <p:sp>
        <p:nvSpPr>
          <p:cNvPr id="9" name="TextBox 8"/>
          <p:cNvSpPr txBox="1"/>
          <p:nvPr/>
        </p:nvSpPr>
        <p:spPr>
          <a:xfrm>
            <a:off x="259004" y="1752600"/>
            <a:ext cx="8884996" cy="369332"/>
          </a:xfrm>
          <a:prstGeom prst="rect">
            <a:avLst/>
          </a:prstGeom>
          <a:noFill/>
        </p:spPr>
        <p:txBody>
          <a:bodyPr wrap="none" rtlCol="0">
            <a:spAutoFit/>
          </a:bodyPr>
          <a:lstStyle/>
          <a:p>
            <a:r>
              <a:rPr lang="en-US" dirty="0" smtClean="0"/>
              <a:t>For all reference samples, compute genetic and geographic distance between samples</a:t>
            </a:r>
            <a:endParaRPr lang="en-US" dirty="0"/>
          </a:p>
        </p:txBody>
      </p:sp>
      <p:pic>
        <p:nvPicPr>
          <p:cNvPr id="51201" name="Picture 1"/>
          <p:cNvPicPr>
            <a:picLocks noChangeAspect="1" noChangeArrowheads="1"/>
          </p:cNvPicPr>
          <p:nvPr/>
        </p:nvPicPr>
        <p:blipFill>
          <a:blip r:embed="rId3" cstate="print"/>
          <a:srcRect/>
          <a:stretch>
            <a:fillRect/>
          </a:stretch>
        </p:blipFill>
        <p:spPr bwMode="auto">
          <a:xfrm>
            <a:off x="5478792" y="2362200"/>
            <a:ext cx="3174671" cy="2819400"/>
          </a:xfrm>
          <a:prstGeom prst="rect">
            <a:avLst/>
          </a:prstGeom>
          <a:noFill/>
          <a:ln w="9525">
            <a:noFill/>
            <a:miter lim="800000"/>
            <a:headEnd/>
            <a:tailEnd/>
          </a:ln>
        </p:spPr>
      </p:pic>
      <p:sp>
        <p:nvSpPr>
          <p:cNvPr id="11" name="Номер слайда 10"/>
          <p:cNvSpPr>
            <a:spLocks noGrp="1"/>
          </p:cNvSpPr>
          <p:nvPr>
            <p:ph type="sldNum" sz="quarter" idx="12"/>
          </p:nvPr>
        </p:nvSpPr>
        <p:spPr/>
        <p:txBody>
          <a:bodyPr/>
          <a:lstStyle/>
          <a:p>
            <a:fld id="{67023D9B-8760-4AD1-AD70-F8399FC13A48}" type="slidenum">
              <a:rPr lang="en-US" smtClean="0"/>
              <a:pPr/>
              <a:t>32</a:t>
            </a:fld>
            <a:endParaRPr lang="en-US"/>
          </a:p>
        </p:txBody>
      </p:sp>
    </p:spTree>
    <p:extLst>
      <p:ext uri="{BB962C8B-B14F-4D97-AF65-F5344CB8AC3E}">
        <p14:creationId xmlns:p14="http://schemas.microsoft.com/office/powerpoint/2010/main" val="25337347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Admixture coefficients</a:t>
            </a:r>
            <a:endParaRPr lang="en-US" dirty="0"/>
          </a:p>
        </p:txBody>
      </p:sp>
      <p:pic>
        <p:nvPicPr>
          <p:cNvPr id="71682" name="Picture 2" descr="https://lh5.googleusercontent.com/jJxl3kZtY2nLYXxdbBogd99WQYYXeo10rX_0htAs4trpG_JMsnP8_Pvr8zuUykVqFdFyG6a9-hWgIb3k7-g3LIXgUtH7MDFUvhXF7xIgL-vuWZQDIrl1Ik3SUBNZ-ORG"/>
          <p:cNvPicPr>
            <a:picLocks noGrp="1" noChangeAspect="1" noChangeArrowheads="1"/>
          </p:cNvPicPr>
          <p:nvPr>
            <p:ph idx="1"/>
          </p:nvPr>
        </p:nvPicPr>
        <p:blipFill>
          <a:blip r:embed="rId2" cstate="print"/>
          <a:srcRect/>
          <a:stretch>
            <a:fillRect/>
          </a:stretch>
        </p:blipFill>
        <p:spPr bwMode="auto">
          <a:xfrm>
            <a:off x="4941" y="1085296"/>
            <a:ext cx="9139059" cy="5806817"/>
          </a:xfrm>
          <a:prstGeom prst="rect">
            <a:avLst/>
          </a:prstGeom>
          <a:noFill/>
        </p:spPr>
      </p:pic>
      <p:sp>
        <p:nvSpPr>
          <p:cNvPr id="5" name="Номер слайда 4"/>
          <p:cNvSpPr>
            <a:spLocks noGrp="1"/>
          </p:cNvSpPr>
          <p:nvPr>
            <p:ph type="sldNum" sz="quarter" idx="12"/>
          </p:nvPr>
        </p:nvSpPr>
        <p:spPr/>
        <p:txBody>
          <a:bodyPr/>
          <a:lstStyle/>
          <a:p>
            <a:fld id="{67023D9B-8760-4AD1-AD70-F8399FC13A48}" type="slidenum">
              <a:rPr lang="en-US" smtClean="0"/>
              <a:pPr/>
              <a:t>33</a:t>
            </a:fld>
            <a:endParaRPr lang="en-US"/>
          </a:p>
        </p:txBody>
      </p:sp>
    </p:spTree>
    <p:extLst>
      <p:ext uri="{BB962C8B-B14F-4D97-AF65-F5344CB8AC3E}">
        <p14:creationId xmlns:p14="http://schemas.microsoft.com/office/powerpoint/2010/main" val="2512065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54831"/>
            <a:ext cx="8229600" cy="1030288"/>
          </a:xfrm>
        </p:spPr>
        <p:txBody>
          <a:bodyPr/>
          <a:lstStyle/>
          <a:p>
            <a:r>
              <a:rPr lang="en-US" dirty="0" smtClean="0"/>
              <a:t>GPS Leave-one-out validation</a:t>
            </a:r>
            <a:endParaRPr lang="en-US" dirty="0"/>
          </a:p>
        </p:txBody>
      </p:sp>
      <p:pic>
        <p:nvPicPr>
          <p:cNvPr id="77826" name="Picture 2" descr="https://lh3.googleusercontent.com/tuejAeZElcXvzdRz6vnrt2nyXaSQ_p7R_oQBAfNVvBgupCiTvAeD0DrYIDqjwxgB4dy9SQ1VOS0oL1WVNuk0lcQHZbb2LWmo9R6r5944MezwPosstMne_9WIg1MHDCG5"/>
          <p:cNvPicPr>
            <a:picLocks noGrp="1" noChangeAspect="1" noChangeArrowheads="1"/>
          </p:cNvPicPr>
          <p:nvPr>
            <p:ph idx="1"/>
          </p:nvPr>
        </p:nvPicPr>
        <p:blipFill>
          <a:blip r:embed="rId3" cstate="print"/>
          <a:srcRect/>
          <a:stretch>
            <a:fillRect/>
          </a:stretch>
        </p:blipFill>
        <p:spPr bwMode="auto">
          <a:xfrm>
            <a:off x="0" y="1219200"/>
            <a:ext cx="4525963" cy="4525963"/>
          </a:xfrm>
          <a:prstGeom prst="rect">
            <a:avLst/>
          </a:prstGeom>
          <a:noFill/>
        </p:spPr>
      </p:pic>
      <p:sp>
        <p:nvSpPr>
          <p:cNvPr id="5" name="TextBox 4"/>
          <p:cNvSpPr txBox="1"/>
          <p:nvPr/>
        </p:nvSpPr>
        <p:spPr>
          <a:xfrm>
            <a:off x="4525963" y="1585119"/>
            <a:ext cx="3886200" cy="4524315"/>
          </a:xfrm>
          <a:prstGeom prst="rect">
            <a:avLst/>
          </a:prstGeom>
          <a:noFill/>
        </p:spPr>
        <p:txBody>
          <a:bodyPr wrap="square" rtlCol="0">
            <a:spAutoFit/>
          </a:bodyPr>
          <a:lstStyle/>
          <a:p>
            <a:pPr>
              <a:buFont typeface="Arial" pitchFamily="34" charset="0"/>
              <a:buChar char="•"/>
            </a:pPr>
            <a:r>
              <a:rPr lang="en-US" sz="3600" dirty="0" smtClean="0"/>
              <a:t>Percent  of populations that are perfectly mapped: 60% </a:t>
            </a:r>
          </a:p>
          <a:p>
            <a:pPr>
              <a:buFont typeface="Arial" pitchFamily="34" charset="0"/>
              <a:buChar char="•"/>
            </a:pPr>
            <a:r>
              <a:rPr lang="en-US" sz="3600" dirty="0" smtClean="0"/>
              <a:t>Average distance to correct population: 200 km</a:t>
            </a:r>
            <a:endParaRPr lang="en-US" sz="3600" dirty="0"/>
          </a:p>
        </p:txBody>
      </p:sp>
      <p:sp>
        <p:nvSpPr>
          <p:cNvPr id="7" name="Номер слайда 6"/>
          <p:cNvSpPr>
            <a:spLocks noGrp="1"/>
          </p:cNvSpPr>
          <p:nvPr>
            <p:ph type="sldNum" sz="quarter" idx="12"/>
          </p:nvPr>
        </p:nvSpPr>
        <p:spPr/>
        <p:txBody>
          <a:bodyPr/>
          <a:lstStyle/>
          <a:p>
            <a:fld id="{67023D9B-8760-4AD1-AD70-F8399FC13A48}" type="slidenum">
              <a:rPr lang="en-US" smtClean="0"/>
              <a:pPr/>
              <a:t>34</a:t>
            </a:fld>
            <a:endParaRPr lang="en-US"/>
          </a:p>
        </p:txBody>
      </p:sp>
    </p:spTree>
    <p:extLst>
      <p:ext uri="{BB962C8B-B14F-4D97-AF65-F5344CB8AC3E}">
        <p14:creationId xmlns:p14="http://schemas.microsoft.com/office/powerpoint/2010/main" val="5385985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1" descr="IMG_3613.jpg"/>
          <p:cNvPicPr>
            <a:picLocks noChangeAspect="1"/>
          </p:cNvPicPr>
          <p:nvPr/>
        </p:nvPicPr>
        <p:blipFill>
          <a:blip r:embed="rId2" cstate="print"/>
          <a:srcRect t="9653" b="9653"/>
          <a:stretch>
            <a:fillRect/>
          </a:stretch>
        </p:blipFill>
        <p:spPr bwMode="auto">
          <a:xfrm>
            <a:off x="1134071" y="2003599"/>
            <a:ext cx="6875859" cy="4161234"/>
          </a:xfrm>
          <a:prstGeom prst="rect">
            <a:avLst/>
          </a:prstGeom>
          <a:noFill/>
          <a:ln w="12700" cap="flat" cmpd="sng">
            <a:noFill/>
            <a:prstDash val="solid"/>
            <a:miter lim="0"/>
            <a:headEnd type="none" w="med" len="med"/>
            <a:tailEnd type="none" w="med" len="med"/>
          </a:ln>
          <a:effectLst/>
        </p:spPr>
      </p:pic>
      <p:sp>
        <p:nvSpPr>
          <p:cNvPr id="46082" name="Rectangle 2"/>
          <p:cNvSpPr>
            <a:spLocks noGrp="1" noChangeArrowheads="1"/>
          </p:cNvSpPr>
          <p:nvPr>
            <p:ph type="title"/>
          </p:nvPr>
        </p:nvSpPr>
        <p:spPr>
          <a:xfrm>
            <a:off x="1962352" y="542781"/>
            <a:ext cx="7356947" cy="1000125"/>
          </a:xfrm>
        </p:spPr>
        <p:txBody>
          <a:bodyPr lIns="64291" tIns="32146" rIns="64291" bIns="32146"/>
          <a:lstStyle/>
          <a:p>
            <a:pPr defTabSz="369453"/>
            <a:r>
              <a:rPr lang="en-US" sz="5100" dirty="0"/>
              <a:t>GPS analysis of </a:t>
            </a:r>
            <a:r>
              <a:rPr lang="en-US" sz="5100" i="1" dirty="0"/>
              <a:t>O. sativa</a:t>
            </a:r>
            <a:endParaRPr lang="en-US" i="1" dirty="0"/>
          </a:p>
        </p:txBody>
      </p:sp>
      <p:sp>
        <p:nvSpPr>
          <p:cNvPr id="5" name="Номер слайда 4"/>
          <p:cNvSpPr>
            <a:spLocks noGrp="1"/>
          </p:cNvSpPr>
          <p:nvPr>
            <p:ph type="sldNum" sz="quarter" idx="12"/>
          </p:nvPr>
        </p:nvSpPr>
        <p:spPr/>
        <p:txBody>
          <a:bodyPr/>
          <a:lstStyle/>
          <a:p>
            <a:fld id="{67023D9B-8760-4AD1-AD70-F8399FC13A48}" type="slidenum">
              <a:rPr lang="en-US" smtClean="0"/>
              <a:pPr/>
              <a:t>35</a:t>
            </a:fld>
            <a:endParaRPr lang="en-US"/>
          </a:p>
        </p:txBody>
      </p:sp>
    </p:spTree>
    <p:extLst>
      <p:ext uri="{BB962C8B-B14F-4D97-AF65-F5344CB8AC3E}">
        <p14:creationId xmlns:p14="http://schemas.microsoft.com/office/powerpoint/2010/main" val="2092519936"/>
      </p:ext>
    </p:extLst>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Grp="1" noChangeArrowheads="1"/>
          </p:cNvSpPr>
          <p:nvPr>
            <p:ph type="title"/>
          </p:nvPr>
        </p:nvSpPr>
        <p:spPr>
          <a:xfrm>
            <a:off x="228601" y="312539"/>
            <a:ext cx="8244558" cy="1518047"/>
          </a:xfrm>
        </p:spPr>
        <p:txBody>
          <a:bodyPr lIns="64291" tIns="32146" rIns="64291" bIns="32146"/>
          <a:lstStyle/>
          <a:p>
            <a:pPr defTabSz="364988"/>
            <a:r>
              <a:rPr lang="en-US" sz="5000" dirty="0" smtClean="0"/>
              <a:t>Accuracy for rice</a:t>
            </a:r>
            <a:endParaRPr lang="en-US" dirty="0"/>
          </a:p>
        </p:txBody>
      </p:sp>
      <p:pic>
        <p:nvPicPr>
          <p:cNvPr id="47106" name="Picture 2" descr="Rice GPS worldwide.png"/>
          <p:cNvPicPr>
            <a:picLocks noChangeAspect="1"/>
          </p:cNvPicPr>
          <p:nvPr/>
        </p:nvPicPr>
        <p:blipFill>
          <a:blip r:embed="rId2" cstate="print"/>
          <a:srcRect/>
          <a:stretch>
            <a:fillRect/>
          </a:stretch>
        </p:blipFill>
        <p:spPr bwMode="auto">
          <a:xfrm>
            <a:off x="838200" y="1295400"/>
            <a:ext cx="7500938" cy="4964906"/>
          </a:xfrm>
          <a:prstGeom prst="rect">
            <a:avLst/>
          </a:prstGeom>
          <a:noFill/>
          <a:ln w="12700" cap="flat" cmpd="sng">
            <a:noFill/>
            <a:prstDash val="solid"/>
            <a:miter lim="0"/>
            <a:headEnd type="none" w="med" len="med"/>
            <a:tailEnd type="none" w="med" len="med"/>
          </a:ln>
          <a:effectLst/>
        </p:spPr>
      </p:pic>
      <p:sp>
        <p:nvSpPr>
          <p:cNvPr id="47107" name="AutoShape 3"/>
          <p:cNvSpPr>
            <a:spLocks/>
          </p:cNvSpPr>
          <p:nvPr/>
        </p:nvSpPr>
        <p:spPr bwMode="auto">
          <a:xfrm>
            <a:off x="5769695" y="5877967"/>
            <a:ext cx="2980283" cy="8393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w="12700" cap="flat" cmpd="sng">
            <a:noFill/>
            <a:prstDash val="solid"/>
            <a:miter lim="0"/>
            <a:headEnd/>
            <a:tailEnd/>
          </a:ln>
          <a:effectLst/>
        </p:spPr>
        <p:txBody>
          <a:bodyPr lIns="35717" tIns="35717" rIns="35717" bIns="35717" anchor="ctr"/>
          <a:lstStyle/>
          <a:p>
            <a:r>
              <a:rPr lang="en-US"/>
              <a:t>Median distance: 4043 km</a:t>
            </a:r>
          </a:p>
        </p:txBody>
      </p:sp>
      <p:sp>
        <p:nvSpPr>
          <p:cNvPr id="6" name="Номер слайда 5"/>
          <p:cNvSpPr>
            <a:spLocks noGrp="1"/>
          </p:cNvSpPr>
          <p:nvPr>
            <p:ph type="sldNum" sz="quarter" idx="12"/>
          </p:nvPr>
        </p:nvSpPr>
        <p:spPr/>
        <p:txBody>
          <a:bodyPr/>
          <a:lstStyle/>
          <a:p>
            <a:fld id="{67023D9B-8760-4AD1-AD70-F8399FC13A48}" type="slidenum">
              <a:rPr lang="en-US" smtClean="0"/>
              <a:pPr/>
              <a:t>36</a:t>
            </a:fld>
            <a:endParaRPr lang="en-US"/>
          </a:p>
        </p:txBody>
      </p:sp>
    </p:spTree>
    <p:extLst>
      <p:ext uri="{BB962C8B-B14F-4D97-AF65-F5344CB8AC3E}">
        <p14:creationId xmlns:p14="http://schemas.microsoft.com/office/powerpoint/2010/main" val="3150229755"/>
      </p:ext>
    </p:extLst>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Grp="1" noChangeArrowheads="1"/>
          </p:cNvSpPr>
          <p:nvPr>
            <p:ph type="title"/>
          </p:nvPr>
        </p:nvSpPr>
        <p:spPr>
          <a:xfrm>
            <a:off x="669727" y="312539"/>
            <a:ext cx="7902773" cy="986730"/>
          </a:xfrm>
        </p:spPr>
        <p:txBody>
          <a:bodyPr lIns="64291" tIns="32146" rIns="64291" bIns="32146"/>
          <a:lstStyle/>
          <a:p>
            <a:pPr defTabSz="213189"/>
            <a:r>
              <a:rPr lang="en-US" sz="2900" dirty="0"/>
              <a:t>GPS prediction after SNP and geographic filtering</a:t>
            </a:r>
            <a:endParaRPr lang="en-US" dirty="0"/>
          </a:p>
        </p:txBody>
      </p:sp>
      <p:pic>
        <p:nvPicPr>
          <p:cNvPr id="48130" name="Picture 2" descr="Rice GPS ASIA.png"/>
          <p:cNvPicPr>
            <a:picLocks noChangeAspect="1"/>
          </p:cNvPicPr>
          <p:nvPr/>
        </p:nvPicPr>
        <p:blipFill>
          <a:blip r:embed="rId2" cstate="print"/>
          <a:srcRect/>
          <a:stretch>
            <a:fillRect/>
          </a:stretch>
        </p:blipFill>
        <p:spPr bwMode="auto">
          <a:xfrm>
            <a:off x="533400" y="1219200"/>
            <a:ext cx="6024742" cy="4419600"/>
          </a:xfrm>
          <a:prstGeom prst="rect">
            <a:avLst/>
          </a:prstGeom>
          <a:noFill/>
          <a:ln w="12700" cap="flat" cmpd="sng">
            <a:noFill/>
            <a:prstDash val="solid"/>
            <a:miter lim="0"/>
            <a:headEnd type="none" w="med" len="med"/>
            <a:tailEnd type="none" w="med" len="med"/>
          </a:ln>
          <a:effectLst/>
        </p:spPr>
      </p:pic>
      <p:sp>
        <p:nvSpPr>
          <p:cNvPr id="48131" name="AutoShape 3"/>
          <p:cNvSpPr>
            <a:spLocks/>
          </p:cNvSpPr>
          <p:nvPr/>
        </p:nvSpPr>
        <p:spPr bwMode="auto">
          <a:xfrm>
            <a:off x="6673826" y="3378771"/>
            <a:ext cx="2399854" cy="714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12700" cap="flat" cmpd="sng">
            <a:noFill/>
            <a:prstDash val="solid"/>
            <a:miter lim="0"/>
            <a:headEnd/>
            <a:tailEnd/>
          </a:ln>
          <a:effectLst/>
        </p:spPr>
        <p:txBody>
          <a:bodyPr lIns="35717" tIns="35717" rIns="35717" bIns="35717" anchor="ctr"/>
          <a:lstStyle/>
          <a:p>
            <a:r>
              <a:rPr lang="en-US" sz="2100" dirty="0"/>
              <a:t>Median distance : 1141 km</a:t>
            </a:r>
            <a:endParaRPr lang="en-US" dirty="0"/>
          </a:p>
        </p:txBody>
      </p:sp>
      <p:sp>
        <p:nvSpPr>
          <p:cNvPr id="6" name="Номер слайда 5"/>
          <p:cNvSpPr>
            <a:spLocks noGrp="1"/>
          </p:cNvSpPr>
          <p:nvPr>
            <p:ph type="sldNum" sz="quarter" idx="12"/>
          </p:nvPr>
        </p:nvSpPr>
        <p:spPr/>
        <p:txBody>
          <a:bodyPr/>
          <a:lstStyle/>
          <a:p>
            <a:fld id="{67023D9B-8760-4AD1-AD70-F8399FC13A48}" type="slidenum">
              <a:rPr lang="en-US" smtClean="0"/>
              <a:pPr/>
              <a:t>37</a:t>
            </a:fld>
            <a:endParaRPr lang="en-US"/>
          </a:p>
        </p:txBody>
      </p:sp>
    </p:spTree>
    <p:extLst>
      <p:ext uri="{BB962C8B-B14F-4D97-AF65-F5344CB8AC3E}">
        <p14:creationId xmlns:p14="http://schemas.microsoft.com/office/powerpoint/2010/main" val="3784169614"/>
      </p:ext>
    </p:extLst>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solidFill>
                  <a:schemeClr val="tx2"/>
                </a:solidFill>
              </a:rPr>
              <a:t>Why it does not work for rice?</a:t>
            </a:r>
            <a:endParaRPr lang="en-US" dirty="0">
              <a:solidFill>
                <a:schemeClr val="tx2"/>
              </a:solidFill>
            </a:endParaRPr>
          </a:p>
        </p:txBody>
      </p:sp>
      <p:sp>
        <p:nvSpPr>
          <p:cNvPr id="3" name="Содержимое 2"/>
          <p:cNvSpPr>
            <a:spLocks noGrp="1"/>
          </p:cNvSpPr>
          <p:nvPr>
            <p:ph idx="1"/>
          </p:nvPr>
        </p:nvSpPr>
        <p:spPr/>
        <p:txBody>
          <a:bodyPr/>
          <a:lstStyle/>
          <a:p>
            <a:pPr>
              <a:buNone/>
            </a:pPr>
            <a:r>
              <a:rPr lang="en-US" dirty="0" smtClean="0"/>
              <a:t>Rice cannot choose its soul mate, but Arabidopsis can.</a:t>
            </a:r>
            <a:endParaRPr lang="en-US" dirty="0"/>
          </a:p>
        </p:txBody>
      </p:sp>
      <p:sp>
        <p:nvSpPr>
          <p:cNvPr id="7" name="Номер слайда 6"/>
          <p:cNvSpPr>
            <a:spLocks noGrp="1"/>
          </p:cNvSpPr>
          <p:nvPr>
            <p:ph type="sldNum" sz="quarter" idx="12"/>
          </p:nvPr>
        </p:nvSpPr>
        <p:spPr/>
        <p:txBody>
          <a:bodyPr/>
          <a:lstStyle/>
          <a:p>
            <a:fld id="{67023D9B-8760-4AD1-AD70-F8399FC13A48}" type="slidenum">
              <a:rPr lang="en-US" smtClean="0"/>
              <a:pPr/>
              <a:t>38</a:t>
            </a:fld>
            <a:endParaRPr lang="en-US"/>
          </a:p>
        </p:txBody>
      </p:sp>
      <p:pic>
        <p:nvPicPr>
          <p:cNvPr id="80898" name="Picture 2" descr="https://encrypted-tbn3.gstatic.com/images?q=tbn:ANd9GcTc6wqZBBDvxYud5X-IZ5IgSqCfNTGiZRJTGA2snFHj_BW8iP2PZA"/>
          <p:cNvPicPr>
            <a:picLocks noChangeAspect="1" noChangeArrowheads="1"/>
          </p:cNvPicPr>
          <p:nvPr/>
        </p:nvPicPr>
        <p:blipFill>
          <a:blip r:embed="rId2" cstate="print"/>
          <a:srcRect/>
          <a:stretch>
            <a:fillRect/>
          </a:stretch>
        </p:blipFill>
        <p:spPr bwMode="auto">
          <a:xfrm>
            <a:off x="5014548" y="2362200"/>
            <a:ext cx="3900852" cy="3352800"/>
          </a:xfrm>
          <a:prstGeom prst="rect">
            <a:avLst/>
          </a:prstGeom>
          <a:noFill/>
        </p:spPr>
      </p:pic>
      <p:pic>
        <p:nvPicPr>
          <p:cNvPr id="80900" name="Picture 4" descr="https://encrypted-tbn1.gstatic.com/images?q=tbn:ANd9GcQkOkw7kCIGQQzk2V_otrweFUQ-ZRYWGXAC3BJzxShduwKPVIkvTQ"/>
          <p:cNvPicPr>
            <a:picLocks noChangeAspect="1" noChangeArrowheads="1"/>
          </p:cNvPicPr>
          <p:nvPr/>
        </p:nvPicPr>
        <p:blipFill>
          <a:blip r:embed="rId3" cstate="print"/>
          <a:srcRect/>
          <a:stretch>
            <a:fillRect/>
          </a:stretch>
        </p:blipFill>
        <p:spPr bwMode="auto">
          <a:xfrm>
            <a:off x="0" y="2286000"/>
            <a:ext cx="3920871" cy="3429000"/>
          </a:xfrm>
          <a:prstGeom prst="rect">
            <a:avLst/>
          </a:prstGeom>
          <a:noFill/>
        </p:spPr>
      </p:pic>
    </p:spTree>
    <p:extLst>
      <p:ext uri="{BB962C8B-B14F-4D97-AF65-F5344CB8AC3E}">
        <p14:creationId xmlns:p14="http://schemas.microsoft.com/office/powerpoint/2010/main" val="630433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entoweb.okstate.edu/ddd/IMAGES/fruitfly.jpg"/>
          <p:cNvPicPr>
            <a:picLocks noChangeAspect="1" noChangeArrowheads="1"/>
          </p:cNvPicPr>
          <p:nvPr/>
        </p:nvPicPr>
        <p:blipFill>
          <a:blip r:embed="rId2" cstate="print"/>
          <a:srcRect/>
          <a:stretch>
            <a:fillRect/>
          </a:stretch>
        </p:blipFill>
        <p:spPr bwMode="auto">
          <a:xfrm>
            <a:off x="0" y="0"/>
            <a:ext cx="1720645" cy="1600200"/>
          </a:xfrm>
          <a:prstGeom prst="rect">
            <a:avLst/>
          </a:prstGeom>
        </p:spPr>
      </p:pic>
      <p:sp>
        <p:nvSpPr>
          <p:cNvPr id="2" name="Заголовок 1"/>
          <p:cNvSpPr>
            <a:spLocks noGrp="1"/>
          </p:cNvSpPr>
          <p:nvPr>
            <p:ph type="title"/>
          </p:nvPr>
        </p:nvSpPr>
        <p:spPr/>
        <p:txBody>
          <a:bodyPr/>
          <a:lstStyle/>
          <a:p>
            <a:r>
              <a:rPr lang="en-US" b="1" dirty="0" smtClean="0">
                <a:solidFill>
                  <a:schemeClr val="tx2"/>
                </a:solidFill>
                <a:effectLst>
                  <a:outerShdw blurRad="38100" dist="38100" dir="2700000" algn="tl">
                    <a:srgbClr val="000000">
                      <a:alpha val="43137"/>
                    </a:srgbClr>
                  </a:outerShdw>
                </a:effectLst>
              </a:rPr>
              <a:t>Fruit fly migration</a:t>
            </a:r>
            <a:endParaRPr lang="en-US" b="1" dirty="0">
              <a:solidFill>
                <a:schemeClr val="tx2"/>
              </a:solidFill>
              <a:effectLst>
                <a:outerShdw blurRad="38100" dist="38100" dir="2700000" algn="tl">
                  <a:srgbClr val="000000">
                    <a:alpha val="43137"/>
                  </a:srgbClr>
                </a:outerShdw>
              </a:effectLst>
            </a:endParaRPr>
          </a:p>
        </p:txBody>
      </p:sp>
      <p:sp>
        <p:nvSpPr>
          <p:cNvPr id="3" name="Содержимое 2"/>
          <p:cNvSpPr>
            <a:spLocks noGrp="1"/>
          </p:cNvSpPr>
          <p:nvPr>
            <p:ph idx="1"/>
          </p:nvPr>
        </p:nvSpPr>
        <p:spPr/>
        <p:txBody>
          <a:bodyPr/>
          <a:lstStyle/>
          <a:p>
            <a:r>
              <a:rPr lang="en-US" sz="2400" i="1" dirty="0" smtClean="0"/>
              <a:t>D. </a:t>
            </a:r>
            <a:r>
              <a:rPr lang="en-US" sz="2400" i="1" dirty="0" err="1" smtClean="0"/>
              <a:t>melanogaster</a:t>
            </a:r>
            <a:r>
              <a:rPr lang="en-US" sz="2400" dirty="0" smtClean="0"/>
              <a:t> originated in Africa and migrated to Europe about 10,000 to 15,000 years ago. </a:t>
            </a:r>
          </a:p>
          <a:p>
            <a:r>
              <a:rPr lang="en-US" sz="2400" dirty="0" smtClean="0"/>
              <a:t>The colonization of the Americas occurred in two waves with the first wave about 400-500 years ago with West African flies arriving into the Caribbean Islands via the transatlantic slave trade.</a:t>
            </a:r>
          </a:p>
          <a:p>
            <a:r>
              <a:rPr lang="en-US" sz="2400" dirty="0" smtClean="0"/>
              <a:t> The second wave of </a:t>
            </a:r>
            <a:r>
              <a:rPr lang="en-US" sz="2400" i="1" dirty="0" smtClean="0"/>
              <a:t>D. </a:t>
            </a:r>
            <a:r>
              <a:rPr lang="en-US" sz="2400" i="1" dirty="0" err="1" smtClean="0"/>
              <a:t>melanogaster</a:t>
            </a:r>
            <a:r>
              <a:rPr lang="en-US" sz="2400" dirty="0" smtClean="0"/>
              <a:t> migration followed the European colonization about 200 years ago on the northern east coast of the US bringing over European flies. After the initial colonization, flies on the East coast quickly expanded westwards across the continent. </a:t>
            </a:r>
            <a:endParaRPr lang="en-US" sz="2400" dirty="0"/>
          </a:p>
        </p:txBody>
      </p:sp>
      <p:sp>
        <p:nvSpPr>
          <p:cNvPr id="4" name="Номер слайда 3"/>
          <p:cNvSpPr>
            <a:spLocks noGrp="1"/>
          </p:cNvSpPr>
          <p:nvPr>
            <p:ph type="sldNum" sz="quarter" idx="12"/>
          </p:nvPr>
        </p:nvSpPr>
        <p:spPr/>
        <p:txBody>
          <a:bodyPr/>
          <a:lstStyle/>
          <a:p>
            <a:fld id="{67023D9B-8760-4AD1-AD70-F8399FC13A48}" type="slidenum">
              <a:rPr lang="en-US" smtClean="0"/>
              <a:pPr/>
              <a:t>39</a:t>
            </a:fld>
            <a:endParaRPr lang="en-US"/>
          </a:p>
        </p:txBody>
      </p:sp>
    </p:spTree>
    <p:extLst>
      <p:ext uri="{BB962C8B-B14F-4D97-AF65-F5344CB8AC3E}">
        <p14:creationId xmlns:p14="http://schemas.microsoft.com/office/powerpoint/2010/main" val="40301332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 genomes (R)</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81155741"/>
              </p:ext>
            </p:extLst>
          </p:nvPr>
        </p:nvGraphicFramePr>
        <p:xfrm>
          <a:off x="300248" y="1910692"/>
          <a:ext cx="8386550" cy="4215474"/>
        </p:xfrm>
        <a:graphic>
          <a:graphicData uri="http://schemas.openxmlformats.org/drawingml/2006/table">
            <a:tbl>
              <a:tblPr>
                <a:tableStyleId>{5C22544A-7EE6-4342-B048-85BDC9FD1C3A}</a:tableStyleId>
              </a:tblPr>
              <a:tblGrid>
                <a:gridCol w="1702070"/>
                <a:gridCol w="742720"/>
                <a:gridCol w="742720"/>
                <a:gridCol w="742720"/>
                <a:gridCol w="742720"/>
                <a:gridCol w="742720"/>
                <a:gridCol w="742720"/>
                <a:gridCol w="742720"/>
                <a:gridCol w="742720"/>
                <a:gridCol w="742720"/>
              </a:tblGrid>
              <a:tr h="346032">
                <a:tc>
                  <a:txBody>
                    <a:bodyPr/>
                    <a:lstStyle/>
                    <a:p>
                      <a:pPr algn="l" fontAlgn="b"/>
                      <a:r>
                        <a:rPr lang="en-US" sz="1000" u="none" strike="noStrike" dirty="0" err="1">
                          <a:effectLst/>
                        </a:rPr>
                        <a:t>Group_ID</a:t>
                      </a:r>
                      <a:endParaRPr lang="en-US" sz="1000" b="0" i="0" u="none" strike="noStrike" dirty="0">
                        <a:solidFill>
                          <a:srgbClr val="000000"/>
                        </a:solidFill>
                        <a:effectLst/>
                        <a:latin typeface="Calibri" panose="020F0502020204030204" pitchFamily="34" charset="0"/>
                      </a:endParaRPr>
                    </a:p>
                  </a:txBody>
                  <a:tcPr marL="9007" marR="9007" marT="9007" marB="0" anchor="b"/>
                </a:tc>
                <a:tc>
                  <a:txBody>
                    <a:bodyPr/>
                    <a:lstStyle/>
                    <a:p>
                      <a:pPr algn="l" fontAlgn="b"/>
                      <a:r>
                        <a:rPr lang="en-US" sz="1100" b="0" i="0" u="none" strike="noStrike">
                          <a:solidFill>
                            <a:srgbClr val="000000"/>
                          </a:solidFill>
                          <a:effectLst/>
                          <a:latin typeface="Calibri" panose="020F0502020204030204" pitchFamily="34" charset="0"/>
                        </a:rPr>
                        <a:t>NORTHEASTASIAN</a:t>
                      </a:r>
                    </a:p>
                  </a:txBody>
                  <a:tcPr marL="9525" marR="9525" marT="9525" marB="0" anchor="b"/>
                </a:tc>
                <a:tc>
                  <a:txBody>
                    <a:bodyPr/>
                    <a:lstStyle/>
                    <a:p>
                      <a:pPr algn="l" fontAlgn="b"/>
                      <a:r>
                        <a:rPr lang="en-US" sz="1100" b="0" i="0" u="none" strike="noStrike">
                          <a:solidFill>
                            <a:srgbClr val="000000"/>
                          </a:solidFill>
                          <a:effectLst/>
                          <a:latin typeface="Calibri" panose="020F0502020204030204" pitchFamily="34" charset="0"/>
                        </a:rPr>
                        <a:t>MEDITERRANEAN</a:t>
                      </a:r>
                    </a:p>
                  </a:txBody>
                  <a:tcPr marL="9525" marR="9525" marT="9525" marB="0" anchor="b"/>
                </a:tc>
                <a:tc>
                  <a:txBody>
                    <a:bodyPr/>
                    <a:lstStyle/>
                    <a:p>
                      <a:pPr algn="l" fontAlgn="b"/>
                      <a:r>
                        <a:rPr lang="en-US" sz="1100" b="0" i="0" u="none" strike="noStrike">
                          <a:solidFill>
                            <a:srgbClr val="000000"/>
                          </a:solidFill>
                          <a:effectLst/>
                          <a:latin typeface="Calibri" panose="020F0502020204030204" pitchFamily="34" charset="0"/>
                        </a:rPr>
                        <a:t>SOUTHAFRICAN</a:t>
                      </a:r>
                    </a:p>
                  </a:txBody>
                  <a:tcPr marL="9525" marR="9525" marT="9525" marB="0" anchor="b"/>
                </a:tc>
                <a:tc>
                  <a:txBody>
                    <a:bodyPr/>
                    <a:lstStyle/>
                    <a:p>
                      <a:pPr algn="l" fontAlgn="b"/>
                      <a:r>
                        <a:rPr lang="en-US" sz="1100" b="0" i="0" u="none" strike="noStrike">
                          <a:solidFill>
                            <a:srgbClr val="000000"/>
                          </a:solidFill>
                          <a:effectLst/>
                          <a:latin typeface="Calibri" panose="020F0502020204030204" pitchFamily="34" charset="0"/>
                        </a:rPr>
                        <a:t>SOUTHWESTASIAN</a:t>
                      </a:r>
                    </a:p>
                  </a:txBody>
                  <a:tcPr marL="9525" marR="9525" marT="9525" marB="0" anchor="b"/>
                </a:tc>
                <a:tc>
                  <a:txBody>
                    <a:bodyPr/>
                    <a:lstStyle/>
                    <a:p>
                      <a:pPr algn="l" fontAlgn="b"/>
                      <a:r>
                        <a:rPr lang="en-US" sz="1100" b="0" i="0" u="none" strike="noStrike">
                          <a:solidFill>
                            <a:srgbClr val="000000"/>
                          </a:solidFill>
                          <a:effectLst/>
                          <a:latin typeface="Calibri" panose="020F0502020204030204" pitchFamily="34" charset="0"/>
                        </a:rPr>
                        <a:t>NATIVEAMERICAN</a:t>
                      </a:r>
                    </a:p>
                  </a:txBody>
                  <a:tcPr marL="9525" marR="9525" marT="9525" marB="0" anchor="b"/>
                </a:tc>
                <a:tc>
                  <a:txBody>
                    <a:bodyPr/>
                    <a:lstStyle/>
                    <a:p>
                      <a:pPr algn="l" fontAlgn="b"/>
                      <a:r>
                        <a:rPr lang="en-US" sz="1100" b="0" i="0" u="none" strike="noStrike">
                          <a:solidFill>
                            <a:srgbClr val="000000"/>
                          </a:solidFill>
                          <a:effectLst/>
                          <a:latin typeface="Calibri" panose="020F0502020204030204" pitchFamily="34" charset="0"/>
                        </a:rPr>
                        <a:t>OCEANIAN</a:t>
                      </a:r>
                    </a:p>
                  </a:txBody>
                  <a:tcPr marL="9525" marR="9525" marT="9525" marB="0" anchor="b"/>
                </a:tc>
                <a:tc>
                  <a:txBody>
                    <a:bodyPr/>
                    <a:lstStyle/>
                    <a:p>
                      <a:pPr algn="l" fontAlgn="b"/>
                      <a:r>
                        <a:rPr lang="en-US" sz="1100" b="0" i="0" u="none" strike="noStrike">
                          <a:solidFill>
                            <a:srgbClr val="000000"/>
                          </a:solidFill>
                          <a:effectLst/>
                          <a:latin typeface="Calibri" panose="020F0502020204030204" pitchFamily="34" charset="0"/>
                        </a:rPr>
                        <a:t>SOUTHEASTASIAN</a:t>
                      </a:r>
                    </a:p>
                  </a:txBody>
                  <a:tcPr marL="9525" marR="9525" marT="9525" marB="0" anchor="b"/>
                </a:tc>
                <a:tc>
                  <a:txBody>
                    <a:bodyPr/>
                    <a:lstStyle/>
                    <a:p>
                      <a:pPr algn="l" fontAlgn="b"/>
                      <a:r>
                        <a:rPr lang="en-US" sz="1100" b="0" i="0" u="none" strike="noStrike">
                          <a:solidFill>
                            <a:srgbClr val="000000"/>
                          </a:solidFill>
                          <a:effectLst/>
                          <a:latin typeface="Calibri" panose="020F0502020204030204" pitchFamily="34" charset="0"/>
                        </a:rPr>
                        <a:t>NORTHERNEUROPEAN</a:t>
                      </a:r>
                    </a:p>
                  </a:txBody>
                  <a:tcPr marL="9525" marR="9525" marT="9525" marB="0" anchor="b"/>
                </a:tc>
                <a:tc>
                  <a:txBody>
                    <a:bodyPr/>
                    <a:lstStyle/>
                    <a:p>
                      <a:pPr algn="l" fontAlgn="b"/>
                      <a:r>
                        <a:rPr lang="en-US" sz="1100" b="0" i="0" u="none" strike="noStrike" dirty="0">
                          <a:solidFill>
                            <a:srgbClr val="000000"/>
                          </a:solidFill>
                          <a:effectLst/>
                          <a:latin typeface="Calibri" panose="020F0502020204030204" pitchFamily="34" charset="0"/>
                        </a:rPr>
                        <a:t>SUBSAHARANAFRICAN</a:t>
                      </a:r>
                    </a:p>
                  </a:txBody>
                  <a:tcPr marL="9525" marR="9525" marT="9525" marB="0" anchor="b"/>
                </a:tc>
              </a:tr>
              <a:tr h="191178">
                <a:tc>
                  <a:txBody>
                    <a:bodyPr/>
                    <a:lstStyle/>
                    <a:p>
                      <a:pPr algn="l" fontAlgn="b"/>
                      <a:r>
                        <a:rPr lang="en-US" sz="1000" u="none" strike="noStrike">
                          <a:effectLst/>
                        </a:rPr>
                        <a:t>Abkhazians_0</a:t>
                      </a:r>
                      <a:endParaRPr lang="en-US" sz="1000" b="0" i="0" u="none" strike="noStrike">
                        <a:solidFill>
                          <a:srgbClr val="000000"/>
                        </a:solidFill>
                        <a:effectLst/>
                        <a:latin typeface="Calibri" panose="020F0502020204030204" pitchFamily="34" charset="0"/>
                      </a:endParaRPr>
                    </a:p>
                  </a:txBody>
                  <a:tcPr marL="9007" marR="9007" marT="9007" marB="0" anchor="b"/>
                </a:tc>
                <a:tc>
                  <a:txBody>
                    <a:bodyPr/>
                    <a:lstStyle/>
                    <a:p>
                      <a:pPr algn="r" fontAlgn="b"/>
                      <a:r>
                        <a:rPr lang="en-US" sz="1000" u="none" strike="noStrike">
                          <a:effectLst/>
                        </a:rPr>
                        <a:t>0.02685</a:t>
                      </a:r>
                      <a:endParaRPr lang="en-US" sz="1000" b="0" i="0" u="none" strike="noStrike">
                        <a:solidFill>
                          <a:srgbClr val="000000"/>
                        </a:solidFill>
                        <a:effectLst/>
                        <a:latin typeface="Calibri" panose="020F0502020204030204" pitchFamily="34" charset="0"/>
                      </a:endParaRPr>
                    </a:p>
                  </a:txBody>
                  <a:tcPr marL="9007" marR="9007" marT="9007" marB="0" anchor="b"/>
                </a:tc>
                <a:tc>
                  <a:txBody>
                    <a:bodyPr/>
                    <a:lstStyle/>
                    <a:p>
                      <a:pPr algn="r" fontAlgn="b"/>
                      <a:r>
                        <a:rPr lang="en-US" sz="1000" u="none" strike="noStrike">
                          <a:effectLst/>
                        </a:rPr>
                        <a:t>0.5161</a:t>
                      </a:r>
                      <a:endParaRPr lang="en-US" sz="1000" b="0" i="0" u="none" strike="noStrike">
                        <a:solidFill>
                          <a:srgbClr val="000000"/>
                        </a:solidFill>
                        <a:effectLst/>
                        <a:latin typeface="Calibri" panose="020F0502020204030204" pitchFamily="34" charset="0"/>
                      </a:endParaRPr>
                    </a:p>
                  </a:txBody>
                  <a:tcPr marL="9007" marR="9007" marT="9007" marB="0" anchor="b"/>
                </a:tc>
                <a:tc>
                  <a:txBody>
                    <a:bodyPr/>
                    <a:lstStyle/>
                    <a:p>
                      <a:pPr algn="r" fontAlgn="b"/>
                      <a:r>
                        <a:rPr lang="en-US" sz="1000" u="none" strike="noStrike">
                          <a:effectLst/>
                        </a:rPr>
                        <a:t>0.00245</a:t>
                      </a:r>
                      <a:endParaRPr lang="en-US" sz="1000" b="0" i="0" u="none" strike="noStrike">
                        <a:solidFill>
                          <a:srgbClr val="000000"/>
                        </a:solidFill>
                        <a:effectLst/>
                        <a:latin typeface="Calibri" panose="020F0502020204030204" pitchFamily="34" charset="0"/>
                      </a:endParaRPr>
                    </a:p>
                  </a:txBody>
                  <a:tcPr marL="9007" marR="9007" marT="9007" marB="0" anchor="b"/>
                </a:tc>
                <a:tc>
                  <a:txBody>
                    <a:bodyPr/>
                    <a:lstStyle/>
                    <a:p>
                      <a:pPr algn="r" fontAlgn="b"/>
                      <a:r>
                        <a:rPr lang="en-US" sz="1000" u="none" strike="noStrike">
                          <a:effectLst/>
                        </a:rPr>
                        <a:t>0.33155</a:t>
                      </a:r>
                      <a:endParaRPr lang="en-US" sz="1000" b="0" i="0" u="none" strike="noStrike">
                        <a:solidFill>
                          <a:srgbClr val="000000"/>
                        </a:solidFill>
                        <a:effectLst/>
                        <a:latin typeface="Calibri" panose="020F0502020204030204" pitchFamily="34" charset="0"/>
                      </a:endParaRPr>
                    </a:p>
                  </a:txBody>
                  <a:tcPr marL="9007" marR="9007" marT="9007" marB="0" anchor="b"/>
                </a:tc>
                <a:tc>
                  <a:txBody>
                    <a:bodyPr/>
                    <a:lstStyle/>
                    <a:p>
                      <a:pPr algn="r" fontAlgn="b"/>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9007" marR="9007" marT="9007" marB="0" anchor="b"/>
                </a:tc>
                <a:tc>
                  <a:txBody>
                    <a:bodyPr/>
                    <a:lstStyle/>
                    <a:p>
                      <a:pPr algn="r" fontAlgn="b"/>
                      <a:r>
                        <a:rPr lang="en-US" sz="1000" u="none" strike="noStrike">
                          <a:effectLst/>
                        </a:rPr>
                        <a:t>0.00135</a:t>
                      </a:r>
                      <a:endParaRPr lang="en-US" sz="1000" b="0" i="0" u="none" strike="noStrike">
                        <a:solidFill>
                          <a:srgbClr val="000000"/>
                        </a:solidFill>
                        <a:effectLst/>
                        <a:latin typeface="Calibri" panose="020F0502020204030204" pitchFamily="34" charset="0"/>
                      </a:endParaRPr>
                    </a:p>
                  </a:txBody>
                  <a:tcPr marL="9007" marR="9007" marT="9007" marB="0" anchor="b"/>
                </a:tc>
                <a:tc>
                  <a:txBody>
                    <a:bodyPr/>
                    <a:lstStyle/>
                    <a:p>
                      <a:pPr algn="r" fontAlgn="b"/>
                      <a:r>
                        <a:rPr lang="en-US" sz="1000" u="none" strike="noStrike">
                          <a:effectLst/>
                        </a:rPr>
                        <a:t>1.00E-04</a:t>
                      </a:r>
                      <a:endParaRPr lang="en-US" sz="1000" b="0" i="0" u="none" strike="noStrike">
                        <a:solidFill>
                          <a:srgbClr val="000000"/>
                        </a:solidFill>
                        <a:effectLst/>
                        <a:latin typeface="Calibri" panose="020F0502020204030204" pitchFamily="34" charset="0"/>
                      </a:endParaRPr>
                    </a:p>
                  </a:txBody>
                  <a:tcPr marL="9007" marR="9007" marT="9007" marB="0" anchor="b"/>
                </a:tc>
                <a:tc>
                  <a:txBody>
                    <a:bodyPr/>
                    <a:lstStyle/>
                    <a:p>
                      <a:pPr algn="r" fontAlgn="b"/>
                      <a:r>
                        <a:rPr lang="en-US" sz="1000" u="none" strike="noStrike">
                          <a:effectLst/>
                        </a:rPr>
                        <a:t>0.119125</a:t>
                      </a:r>
                      <a:endParaRPr lang="en-US" sz="1000" b="0" i="0" u="none" strike="noStrike">
                        <a:solidFill>
                          <a:srgbClr val="000000"/>
                        </a:solidFill>
                        <a:effectLst/>
                        <a:latin typeface="Calibri" panose="020F0502020204030204" pitchFamily="34" charset="0"/>
                      </a:endParaRPr>
                    </a:p>
                  </a:txBody>
                  <a:tcPr marL="9007" marR="9007" marT="9007" marB="0" anchor="b"/>
                </a:tc>
                <a:tc>
                  <a:txBody>
                    <a:bodyPr/>
                    <a:lstStyle/>
                    <a:p>
                      <a:pPr algn="r" fontAlgn="b"/>
                      <a:r>
                        <a:rPr lang="en-US" sz="1000" u="none" strike="noStrike">
                          <a:effectLst/>
                        </a:rPr>
                        <a:t>0.00245</a:t>
                      </a:r>
                      <a:endParaRPr lang="en-US" sz="1000" b="0" i="0" u="none" strike="noStrike">
                        <a:solidFill>
                          <a:srgbClr val="000000"/>
                        </a:solidFill>
                        <a:effectLst/>
                        <a:latin typeface="Calibri" panose="020F0502020204030204" pitchFamily="34" charset="0"/>
                      </a:endParaRPr>
                    </a:p>
                  </a:txBody>
                  <a:tcPr marL="9007" marR="9007" marT="9007" marB="0" anchor="b"/>
                </a:tc>
              </a:tr>
              <a:tr h="191178">
                <a:tc>
                  <a:txBody>
                    <a:bodyPr/>
                    <a:lstStyle/>
                    <a:p>
                      <a:pPr algn="l" fontAlgn="b"/>
                      <a:r>
                        <a:rPr lang="en-US" sz="1000" u="none" strike="noStrike">
                          <a:effectLst/>
                        </a:rPr>
                        <a:t>Altaians_3</a:t>
                      </a:r>
                      <a:endParaRPr lang="en-US" sz="1000" b="0" i="0" u="none" strike="noStrike">
                        <a:solidFill>
                          <a:srgbClr val="000000"/>
                        </a:solidFill>
                        <a:effectLst/>
                        <a:latin typeface="Calibri" panose="020F0502020204030204" pitchFamily="34" charset="0"/>
                      </a:endParaRPr>
                    </a:p>
                  </a:txBody>
                  <a:tcPr marL="9007" marR="9007" marT="9007" marB="0" anchor="b"/>
                </a:tc>
                <a:tc>
                  <a:txBody>
                    <a:bodyPr/>
                    <a:lstStyle/>
                    <a:p>
                      <a:pPr algn="r" fontAlgn="b"/>
                      <a:r>
                        <a:rPr lang="en-US" sz="1000" u="none" strike="noStrike">
                          <a:effectLst/>
                        </a:rPr>
                        <a:t>0.62205</a:t>
                      </a:r>
                      <a:endParaRPr lang="en-US" sz="1000" b="0" i="0" u="none" strike="noStrike">
                        <a:solidFill>
                          <a:srgbClr val="000000"/>
                        </a:solidFill>
                        <a:effectLst/>
                        <a:latin typeface="Calibri" panose="020F0502020204030204" pitchFamily="34" charset="0"/>
                      </a:endParaRPr>
                    </a:p>
                  </a:txBody>
                  <a:tcPr marL="9007" marR="9007" marT="9007" marB="0" anchor="b"/>
                </a:tc>
                <a:tc>
                  <a:txBody>
                    <a:bodyPr/>
                    <a:lstStyle/>
                    <a:p>
                      <a:pPr algn="r" fontAlgn="b"/>
                      <a:r>
                        <a:rPr lang="en-US" sz="1000" u="none" strike="noStrike">
                          <a:effectLst/>
                        </a:rPr>
                        <a:t>0.006133</a:t>
                      </a:r>
                      <a:endParaRPr lang="en-US" sz="1000" b="0" i="0" u="none" strike="noStrike">
                        <a:solidFill>
                          <a:srgbClr val="000000"/>
                        </a:solidFill>
                        <a:effectLst/>
                        <a:latin typeface="Calibri" panose="020F0502020204030204" pitchFamily="34" charset="0"/>
                      </a:endParaRPr>
                    </a:p>
                  </a:txBody>
                  <a:tcPr marL="9007" marR="9007" marT="9007" marB="0" anchor="b"/>
                </a:tc>
                <a:tc>
                  <a:txBody>
                    <a:bodyPr/>
                    <a:lstStyle/>
                    <a:p>
                      <a:pPr algn="r" fontAlgn="b"/>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9007" marR="9007" marT="9007" marB="0" anchor="b"/>
                </a:tc>
                <a:tc>
                  <a:txBody>
                    <a:bodyPr/>
                    <a:lstStyle/>
                    <a:p>
                      <a:pPr algn="r" fontAlgn="b"/>
                      <a:r>
                        <a:rPr lang="en-US" sz="1000" u="none" strike="noStrike">
                          <a:effectLst/>
                        </a:rPr>
                        <a:t>0.194183</a:t>
                      </a:r>
                      <a:endParaRPr lang="en-US" sz="1000" b="0" i="0" u="none" strike="noStrike">
                        <a:solidFill>
                          <a:srgbClr val="000000"/>
                        </a:solidFill>
                        <a:effectLst/>
                        <a:latin typeface="Calibri" panose="020F0502020204030204" pitchFamily="34" charset="0"/>
                      </a:endParaRPr>
                    </a:p>
                  </a:txBody>
                  <a:tcPr marL="9007" marR="9007" marT="9007" marB="0" anchor="b"/>
                </a:tc>
                <a:tc>
                  <a:txBody>
                    <a:bodyPr/>
                    <a:lstStyle/>
                    <a:p>
                      <a:pPr algn="r" fontAlgn="b"/>
                      <a:r>
                        <a:rPr lang="en-US" sz="1000" u="none" strike="noStrike">
                          <a:effectLst/>
                        </a:rPr>
                        <a:t>0.036383</a:t>
                      </a:r>
                      <a:endParaRPr lang="en-US" sz="1000" b="0" i="0" u="none" strike="noStrike">
                        <a:solidFill>
                          <a:srgbClr val="000000"/>
                        </a:solidFill>
                        <a:effectLst/>
                        <a:latin typeface="Calibri" panose="020F0502020204030204" pitchFamily="34" charset="0"/>
                      </a:endParaRPr>
                    </a:p>
                  </a:txBody>
                  <a:tcPr marL="9007" marR="9007" marT="9007" marB="0" anchor="b"/>
                </a:tc>
                <a:tc>
                  <a:txBody>
                    <a:bodyPr/>
                    <a:lstStyle/>
                    <a:p>
                      <a:pPr algn="r" fontAlgn="b"/>
                      <a:r>
                        <a:rPr lang="en-US" sz="1000" u="none" strike="noStrike">
                          <a:effectLst/>
                        </a:rPr>
                        <a:t>0.009583</a:t>
                      </a:r>
                      <a:endParaRPr lang="en-US" sz="1000" b="0" i="0" u="none" strike="noStrike">
                        <a:solidFill>
                          <a:srgbClr val="000000"/>
                        </a:solidFill>
                        <a:effectLst/>
                        <a:latin typeface="Calibri" panose="020F0502020204030204" pitchFamily="34" charset="0"/>
                      </a:endParaRPr>
                    </a:p>
                  </a:txBody>
                  <a:tcPr marL="9007" marR="9007" marT="9007" marB="0" anchor="b"/>
                </a:tc>
                <a:tc>
                  <a:txBody>
                    <a:bodyPr/>
                    <a:lstStyle/>
                    <a:p>
                      <a:pPr algn="r" fontAlgn="b"/>
                      <a:r>
                        <a:rPr lang="en-US" sz="1000" u="none" strike="noStrike">
                          <a:effectLst/>
                        </a:rPr>
                        <a:t>0.01305</a:t>
                      </a:r>
                      <a:endParaRPr lang="en-US" sz="1000" b="0" i="0" u="none" strike="noStrike">
                        <a:solidFill>
                          <a:srgbClr val="000000"/>
                        </a:solidFill>
                        <a:effectLst/>
                        <a:latin typeface="Calibri" panose="020F0502020204030204" pitchFamily="34" charset="0"/>
                      </a:endParaRPr>
                    </a:p>
                  </a:txBody>
                  <a:tcPr marL="9007" marR="9007" marT="9007" marB="0" anchor="b"/>
                </a:tc>
                <a:tc>
                  <a:txBody>
                    <a:bodyPr/>
                    <a:lstStyle/>
                    <a:p>
                      <a:pPr algn="r" fontAlgn="b"/>
                      <a:r>
                        <a:rPr lang="en-US" sz="1000" u="none" strike="noStrike">
                          <a:effectLst/>
                        </a:rPr>
                        <a:t>0.118567</a:t>
                      </a:r>
                      <a:endParaRPr lang="en-US" sz="1000" b="0" i="0" u="none" strike="noStrike">
                        <a:solidFill>
                          <a:srgbClr val="000000"/>
                        </a:solidFill>
                        <a:effectLst/>
                        <a:latin typeface="Calibri" panose="020F0502020204030204" pitchFamily="34" charset="0"/>
                      </a:endParaRPr>
                    </a:p>
                  </a:txBody>
                  <a:tcPr marL="9007" marR="9007" marT="9007" marB="0" anchor="b"/>
                </a:tc>
                <a:tc>
                  <a:txBody>
                    <a:bodyPr/>
                    <a:lstStyle/>
                    <a:p>
                      <a:pPr algn="r" fontAlgn="b"/>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9007" marR="9007" marT="9007" marB="0" anchor="b"/>
                </a:tc>
              </a:tr>
              <a:tr h="191178">
                <a:tc>
                  <a:txBody>
                    <a:bodyPr/>
                    <a:lstStyle/>
                    <a:p>
                      <a:pPr algn="l" fontAlgn="b"/>
                      <a:r>
                        <a:rPr lang="en-US" sz="1000" u="none" strike="noStrike">
                          <a:effectLst/>
                        </a:rPr>
                        <a:t>Altaians_4</a:t>
                      </a:r>
                      <a:endParaRPr lang="en-US" sz="1000" b="0" i="0" u="none" strike="noStrike">
                        <a:solidFill>
                          <a:srgbClr val="000000"/>
                        </a:solidFill>
                        <a:effectLst/>
                        <a:latin typeface="Calibri" panose="020F0502020204030204" pitchFamily="34" charset="0"/>
                      </a:endParaRPr>
                    </a:p>
                  </a:txBody>
                  <a:tcPr marL="9007" marR="9007" marT="9007" marB="0" anchor="b"/>
                </a:tc>
                <a:tc>
                  <a:txBody>
                    <a:bodyPr/>
                    <a:lstStyle/>
                    <a:p>
                      <a:pPr algn="r" fontAlgn="b"/>
                      <a:r>
                        <a:rPr lang="en-US" sz="1000" u="none" strike="noStrike">
                          <a:effectLst/>
                        </a:rPr>
                        <a:t>0.499943</a:t>
                      </a:r>
                      <a:endParaRPr lang="en-US" sz="1000" b="0" i="0" u="none" strike="noStrike">
                        <a:solidFill>
                          <a:srgbClr val="000000"/>
                        </a:solidFill>
                        <a:effectLst/>
                        <a:latin typeface="Calibri" panose="020F0502020204030204" pitchFamily="34" charset="0"/>
                      </a:endParaRPr>
                    </a:p>
                  </a:txBody>
                  <a:tcPr marL="9007" marR="9007" marT="9007" marB="0" anchor="b"/>
                </a:tc>
                <a:tc>
                  <a:txBody>
                    <a:bodyPr/>
                    <a:lstStyle/>
                    <a:p>
                      <a:pPr algn="r" fontAlgn="b"/>
                      <a:r>
                        <a:rPr lang="en-US" sz="1000" u="none" strike="noStrike">
                          <a:effectLst/>
                        </a:rPr>
                        <a:t>0.000771</a:t>
                      </a:r>
                      <a:endParaRPr lang="en-US" sz="1000" b="0" i="0" u="none" strike="noStrike">
                        <a:solidFill>
                          <a:srgbClr val="000000"/>
                        </a:solidFill>
                        <a:effectLst/>
                        <a:latin typeface="Calibri" panose="020F0502020204030204" pitchFamily="34" charset="0"/>
                      </a:endParaRPr>
                    </a:p>
                  </a:txBody>
                  <a:tcPr marL="9007" marR="9007" marT="9007" marB="0" anchor="b"/>
                </a:tc>
                <a:tc>
                  <a:txBody>
                    <a:bodyPr/>
                    <a:lstStyle/>
                    <a:p>
                      <a:pPr algn="r" fontAlgn="b"/>
                      <a:r>
                        <a:rPr lang="en-US" sz="1000" u="none" strike="noStrike">
                          <a:effectLst/>
                        </a:rPr>
                        <a:t>0.000686</a:t>
                      </a:r>
                      <a:endParaRPr lang="en-US" sz="1000" b="0" i="0" u="none" strike="noStrike">
                        <a:solidFill>
                          <a:srgbClr val="000000"/>
                        </a:solidFill>
                        <a:effectLst/>
                        <a:latin typeface="Calibri" panose="020F0502020204030204" pitchFamily="34" charset="0"/>
                      </a:endParaRPr>
                    </a:p>
                  </a:txBody>
                  <a:tcPr marL="9007" marR="9007" marT="9007" marB="0" anchor="b"/>
                </a:tc>
                <a:tc>
                  <a:txBody>
                    <a:bodyPr/>
                    <a:lstStyle/>
                    <a:p>
                      <a:pPr algn="r" fontAlgn="b"/>
                      <a:r>
                        <a:rPr lang="en-US" sz="1000" u="none" strike="noStrike">
                          <a:effectLst/>
                        </a:rPr>
                        <a:t>0.245629</a:t>
                      </a:r>
                      <a:endParaRPr lang="en-US" sz="1000" b="0" i="0" u="none" strike="noStrike">
                        <a:solidFill>
                          <a:srgbClr val="000000"/>
                        </a:solidFill>
                        <a:effectLst/>
                        <a:latin typeface="Calibri" panose="020F0502020204030204" pitchFamily="34" charset="0"/>
                      </a:endParaRPr>
                    </a:p>
                  </a:txBody>
                  <a:tcPr marL="9007" marR="9007" marT="9007" marB="0" anchor="b"/>
                </a:tc>
                <a:tc>
                  <a:txBody>
                    <a:bodyPr/>
                    <a:lstStyle/>
                    <a:p>
                      <a:pPr algn="r" fontAlgn="b"/>
                      <a:r>
                        <a:rPr lang="en-US" sz="1000" u="none" strike="noStrike">
                          <a:effectLst/>
                        </a:rPr>
                        <a:t>0.042386</a:t>
                      </a:r>
                      <a:endParaRPr lang="en-US" sz="1000" b="0" i="0" u="none" strike="noStrike">
                        <a:solidFill>
                          <a:srgbClr val="000000"/>
                        </a:solidFill>
                        <a:effectLst/>
                        <a:latin typeface="Calibri" panose="020F0502020204030204" pitchFamily="34" charset="0"/>
                      </a:endParaRPr>
                    </a:p>
                  </a:txBody>
                  <a:tcPr marL="9007" marR="9007" marT="9007" marB="0" anchor="b"/>
                </a:tc>
                <a:tc>
                  <a:txBody>
                    <a:bodyPr/>
                    <a:lstStyle/>
                    <a:p>
                      <a:pPr algn="r" fontAlgn="b"/>
                      <a:r>
                        <a:rPr lang="en-US" sz="1000" u="none" strike="noStrike">
                          <a:effectLst/>
                        </a:rPr>
                        <a:t>0.003171</a:t>
                      </a:r>
                      <a:endParaRPr lang="en-US" sz="1000" b="0" i="0" u="none" strike="noStrike">
                        <a:solidFill>
                          <a:srgbClr val="000000"/>
                        </a:solidFill>
                        <a:effectLst/>
                        <a:latin typeface="Calibri" panose="020F0502020204030204" pitchFamily="34" charset="0"/>
                      </a:endParaRPr>
                    </a:p>
                  </a:txBody>
                  <a:tcPr marL="9007" marR="9007" marT="9007" marB="0" anchor="b"/>
                </a:tc>
                <a:tc>
                  <a:txBody>
                    <a:bodyPr/>
                    <a:lstStyle/>
                    <a:p>
                      <a:pPr algn="r" fontAlgn="b"/>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9007" marR="9007" marT="9007" marB="0" anchor="b"/>
                </a:tc>
                <a:tc>
                  <a:txBody>
                    <a:bodyPr/>
                    <a:lstStyle/>
                    <a:p>
                      <a:pPr algn="r" fontAlgn="b"/>
                      <a:r>
                        <a:rPr lang="en-US" sz="1000" u="none" strike="noStrike">
                          <a:effectLst/>
                        </a:rPr>
                        <a:t>0.207343</a:t>
                      </a:r>
                      <a:endParaRPr lang="en-US" sz="1000" b="0" i="0" u="none" strike="noStrike">
                        <a:solidFill>
                          <a:srgbClr val="000000"/>
                        </a:solidFill>
                        <a:effectLst/>
                        <a:latin typeface="Calibri" panose="020F0502020204030204" pitchFamily="34" charset="0"/>
                      </a:endParaRPr>
                    </a:p>
                  </a:txBody>
                  <a:tcPr marL="9007" marR="9007" marT="9007" marB="0" anchor="b"/>
                </a:tc>
                <a:tc>
                  <a:txBody>
                    <a:bodyPr/>
                    <a:lstStyle/>
                    <a:p>
                      <a:pPr algn="r" fontAlgn="b"/>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9007" marR="9007" marT="9007" marB="0" anchor="b"/>
                </a:tc>
              </a:tr>
              <a:tr h="346032">
                <a:tc>
                  <a:txBody>
                    <a:bodyPr/>
                    <a:lstStyle/>
                    <a:p>
                      <a:pPr algn="l" fontAlgn="b"/>
                      <a:r>
                        <a:rPr lang="en-US" sz="1000" u="none" strike="noStrike">
                          <a:effectLst/>
                        </a:rPr>
                        <a:t>Ambilobe_Madagascar_3</a:t>
                      </a:r>
                      <a:endParaRPr lang="en-US" sz="1000" b="0" i="0" u="none" strike="noStrike">
                        <a:solidFill>
                          <a:srgbClr val="000000"/>
                        </a:solidFill>
                        <a:effectLst/>
                        <a:latin typeface="Calibri" panose="020F0502020204030204" pitchFamily="34" charset="0"/>
                      </a:endParaRPr>
                    </a:p>
                  </a:txBody>
                  <a:tcPr marL="9007" marR="9007" marT="9007" marB="0" anchor="b"/>
                </a:tc>
                <a:tc>
                  <a:txBody>
                    <a:bodyPr/>
                    <a:lstStyle/>
                    <a:p>
                      <a:pPr algn="r" fontAlgn="b"/>
                      <a:r>
                        <a:rPr lang="en-US" sz="1000" u="none" strike="noStrike">
                          <a:effectLst/>
                        </a:rPr>
                        <a:t>0.1882</a:t>
                      </a:r>
                      <a:endParaRPr lang="en-US" sz="1000" b="0" i="0" u="none" strike="noStrike">
                        <a:solidFill>
                          <a:srgbClr val="000000"/>
                        </a:solidFill>
                        <a:effectLst/>
                        <a:latin typeface="Calibri" panose="020F0502020204030204" pitchFamily="34" charset="0"/>
                      </a:endParaRPr>
                    </a:p>
                  </a:txBody>
                  <a:tcPr marL="9007" marR="9007" marT="9007" marB="0" anchor="b"/>
                </a:tc>
                <a:tc>
                  <a:txBody>
                    <a:bodyPr/>
                    <a:lstStyle/>
                    <a:p>
                      <a:pPr algn="r" fontAlgn="b"/>
                      <a:r>
                        <a:rPr lang="en-US" sz="1000" u="none" strike="noStrike">
                          <a:effectLst/>
                        </a:rPr>
                        <a:t>0.0098</a:t>
                      </a:r>
                      <a:endParaRPr lang="en-US" sz="1000" b="0" i="0" u="none" strike="noStrike">
                        <a:solidFill>
                          <a:srgbClr val="000000"/>
                        </a:solidFill>
                        <a:effectLst/>
                        <a:latin typeface="Calibri" panose="020F0502020204030204" pitchFamily="34" charset="0"/>
                      </a:endParaRPr>
                    </a:p>
                  </a:txBody>
                  <a:tcPr marL="9007" marR="9007" marT="9007" marB="0" anchor="b"/>
                </a:tc>
                <a:tc>
                  <a:txBody>
                    <a:bodyPr/>
                    <a:lstStyle/>
                    <a:p>
                      <a:pPr algn="r" fontAlgn="b"/>
                      <a:r>
                        <a:rPr lang="en-US" sz="1000" u="none" strike="noStrike">
                          <a:effectLst/>
                        </a:rPr>
                        <a:t>0.02975</a:t>
                      </a:r>
                      <a:endParaRPr lang="en-US" sz="1000" b="0" i="0" u="none" strike="noStrike">
                        <a:solidFill>
                          <a:srgbClr val="000000"/>
                        </a:solidFill>
                        <a:effectLst/>
                        <a:latin typeface="Calibri" panose="020F0502020204030204" pitchFamily="34" charset="0"/>
                      </a:endParaRPr>
                    </a:p>
                  </a:txBody>
                  <a:tcPr marL="9007" marR="9007" marT="9007" marB="0" anchor="b"/>
                </a:tc>
                <a:tc>
                  <a:txBody>
                    <a:bodyPr/>
                    <a:lstStyle/>
                    <a:p>
                      <a:pPr algn="r" fontAlgn="b"/>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9007" marR="9007" marT="9007" marB="0" anchor="b"/>
                </a:tc>
                <a:tc>
                  <a:txBody>
                    <a:bodyPr/>
                    <a:lstStyle/>
                    <a:p>
                      <a:pPr algn="r" fontAlgn="b"/>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9007" marR="9007" marT="9007" marB="0" anchor="b"/>
                </a:tc>
                <a:tc>
                  <a:txBody>
                    <a:bodyPr/>
                    <a:lstStyle/>
                    <a:p>
                      <a:pPr algn="r" fontAlgn="b"/>
                      <a:r>
                        <a:rPr lang="en-US" sz="1000" u="none" strike="noStrike">
                          <a:effectLst/>
                        </a:rPr>
                        <a:t>0.00825</a:t>
                      </a:r>
                      <a:endParaRPr lang="en-US" sz="1000" b="0" i="0" u="none" strike="noStrike">
                        <a:solidFill>
                          <a:srgbClr val="000000"/>
                        </a:solidFill>
                        <a:effectLst/>
                        <a:latin typeface="Calibri" panose="020F0502020204030204" pitchFamily="34" charset="0"/>
                      </a:endParaRPr>
                    </a:p>
                  </a:txBody>
                  <a:tcPr marL="9007" marR="9007" marT="9007" marB="0" anchor="b"/>
                </a:tc>
                <a:tc>
                  <a:txBody>
                    <a:bodyPr/>
                    <a:lstStyle/>
                    <a:p>
                      <a:pPr algn="r" fontAlgn="b"/>
                      <a:r>
                        <a:rPr lang="en-US" sz="1000" u="none" strike="noStrike">
                          <a:effectLst/>
                        </a:rPr>
                        <a:t>0.23685</a:t>
                      </a:r>
                      <a:endParaRPr lang="en-US" sz="1000" b="0" i="0" u="none" strike="noStrike">
                        <a:solidFill>
                          <a:srgbClr val="000000"/>
                        </a:solidFill>
                        <a:effectLst/>
                        <a:latin typeface="Calibri" panose="020F0502020204030204" pitchFamily="34" charset="0"/>
                      </a:endParaRPr>
                    </a:p>
                  </a:txBody>
                  <a:tcPr marL="9007" marR="9007" marT="9007" marB="0" anchor="b"/>
                </a:tc>
                <a:tc>
                  <a:txBody>
                    <a:bodyPr/>
                    <a:lstStyle/>
                    <a:p>
                      <a:pPr algn="r" fontAlgn="b"/>
                      <a:r>
                        <a:rPr lang="en-US" sz="1000" u="none" strike="noStrike">
                          <a:effectLst/>
                        </a:rPr>
                        <a:t>0.0032</a:t>
                      </a:r>
                      <a:endParaRPr lang="en-US" sz="1000" b="0" i="0" u="none" strike="noStrike">
                        <a:solidFill>
                          <a:srgbClr val="000000"/>
                        </a:solidFill>
                        <a:effectLst/>
                        <a:latin typeface="Calibri" panose="020F0502020204030204" pitchFamily="34" charset="0"/>
                      </a:endParaRPr>
                    </a:p>
                  </a:txBody>
                  <a:tcPr marL="9007" marR="9007" marT="9007" marB="0" anchor="b"/>
                </a:tc>
                <a:tc>
                  <a:txBody>
                    <a:bodyPr/>
                    <a:lstStyle/>
                    <a:p>
                      <a:pPr algn="r" fontAlgn="b"/>
                      <a:r>
                        <a:rPr lang="en-US" sz="1000" u="none" strike="noStrike">
                          <a:effectLst/>
                        </a:rPr>
                        <a:t>0.52385</a:t>
                      </a:r>
                      <a:endParaRPr lang="en-US" sz="1000" b="0" i="0" u="none" strike="noStrike">
                        <a:solidFill>
                          <a:srgbClr val="000000"/>
                        </a:solidFill>
                        <a:effectLst/>
                        <a:latin typeface="Calibri" panose="020F0502020204030204" pitchFamily="34" charset="0"/>
                      </a:endParaRPr>
                    </a:p>
                  </a:txBody>
                  <a:tcPr marL="9007" marR="9007" marT="9007" marB="0" anchor="b"/>
                </a:tc>
              </a:tr>
              <a:tr h="346032">
                <a:tc>
                  <a:txBody>
                    <a:bodyPr/>
                    <a:lstStyle/>
                    <a:p>
                      <a:pPr algn="l" fontAlgn="b"/>
                      <a:r>
                        <a:rPr lang="en-US" sz="1000" u="none" strike="noStrike">
                          <a:effectLst/>
                        </a:rPr>
                        <a:t>Andilambe_Madagascar_0</a:t>
                      </a:r>
                      <a:endParaRPr lang="en-US" sz="1000" b="0" i="0" u="none" strike="noStrike">
                        <a:solidFill>
                          <a:srgbClr val="000000"/>
                        </a:solidFill>
                        <a:effectLst/>
                        <a:latin typeface="Calibri" panose="020F0502020204030204" pitchFamily="34" charset="0"/>
                      </a:endParaRPr>
                    </a:p>
                  </a:txBody>
                  <a:tcPr marL="9007" marR="9007" marT="9007" marB="0" anchor="b"/>
                </a:tc>
                <a:tc>
                  <a:txBody>
                    <a:bodyPr/>
                    <a:lstStyle/>
                    <a:p>
                      <a:pPr algn="r" fontAlgn="b"/>
                      <a:r>
                        <a:rPr lang="en-US" sz="1000" u="none" strike="noStrike">
                          <a:effectLst/>
                        </a:rPr>
                        <a:t>0.1163</a:t>
                      </a:r>
                      <a:endParaRPr lang="en-US" sz="1000" b="0" i="0" u="none" strike="noStrike">
                        <a:solidFill>
                          <a:srgbClr val="000000"/>
                        </a:solidFill>
                        <a:effectLst/>
                        <a:latin typeface="Calibri" panose="020F0502020204030204" pitchFamily="34" charset="0"/>
                      </a:endParaRPr>
                    </a:p>
                  </a:txBody>
                  <a:tcPr marL="9007" marR="9007" marT="9007" marB="0" anchor="b"/>
                </a:tc>
                <a:tc>
                  <a:txBody>
                    <a:bodyPr/>
                    <a:lstStyle/>
                    <a:p>
                      <a:pPr algn="r" fontAlgn="b"/>
                      <a:r>
                        <a:rPr lang="en-US" sz="1000" u="none" strike="noStrike">
                          <a:effectLst/>
                        </a:rPr>
                        <a:t>0.0113</a:t>
                      </a:r>
                      <a:endParaRPr lang="en-US" sz="1000" b="0" i="0" u="none" strike="noStrike">
                        <a:solidFill>
                          <a:srgbClr val="000000"/>
                        </a:solidFill>
                        <a:effectLst/>
                        <a:latin typeface="Calibri" panose="020F0502020204030204" pitchFamily="34" charset="0"/>
                      </a:endParaRPr>
                    </a:p>
                  </a:txBody>
                  <a:tcPr marL="9007" marR="9007" marT="9007" marB="0" anchor="b"/>
                </a:tc>
                <a:tc>
                  <a:txBody>
                    <a:bodyPr/>
                    <a:lstStyle/>
                    <a:p>
                      <a:pPr algn="r" fontAlgn="b"/>
                      <a:r>
                        <a:rPr lang="en-US" sz="1000" u="none" strike="noStrike">
                          <a:effectLst/>
                        </a:rPr>
                        <a:t>0.054133</a:t>
                      </a:r>
                      <a:endParaRPr lang="en-US" sz="1000" b="0" i="0" u="none" strike="noStrike">
                        <a:solidFill>
                          <a:srgbClr val="000000"/>
                        </a:solidFill>
                        <a:effectLst/>
                        <a:latin typeface="Calibri" panose="020F0502020204030204" pitchFamily="34" charset="0"/>
                      </a:endParaRPr>
                    </a:p>
                  </a:txBody>
                  <a:tcPr marL="9007" marR="9007" marT="9007" marB="0" anchor="b"/>
                </a:tc>
                <a:tc>
                  <a:txBody>
                    <a:bodyPr/>
                    <a:lstStyle/>
                    <a:p>
                      <a:pPr algn="r" fontAlgn="b"/>
                      <a:r>
                        <a:rPr lang="en-US" sz="1000" u="none" strike="noStrike">
                          <a:effectLst/>
                        </a:rPr>
                        <a:t>0.003467</a:t>
                      </a:r>
                      <a:endParaRPr lang="en-US" sz="1000" b="0" i="0" u="none" strike="noStrike">
                        <a:solidFill>
                          <a:srgbClr val="000000"/>
                        </a:solidFill>
                        <a:effectLst/>
                        <a:latin typeface="Calibri" panose="020F0502020204030204" pitchFamily="34" charset="0"/>
                      </a:endParaRPr>
                    </a:p>
                  </a:txBody>
                  <a:tcPr marL="9007" marR="9007" marT="9007" marB="0" anchor="b"/>
                </a:tc>
                <a:tc>
                  <a:txBody>
                    <a:bodyPr/>
                    <a:lstStyle/>
                    <a:p>
                      <a:pPr algn="r" fontAlgn="b"/>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9007" marR="9007" marT="9007" marB="0" anchor="b"/>
                </a:tc>
                <a:tc>
                  <a:txBody>
                    <a:bodyPr/>
                    <a:lstStyle/>
                    <a:p>
                      <a:pPr algn="r" fontAlgn="b"/>
                      <a:r>
                        <a:rPr lang="en-US" sz="1000" u="none" strike="noStrike">
                          <a:effectLst/>
                        </a:rPr>
                        <a:t>0.0025</a:t>
                      </a:r>
                      <a:endParaRPr lang="en-US" sz="1000" b="0" i="0" u="none" strike="noStrike">
                        <a:solidFill>
                          <a:srgbClr val="000000"/>
                        </a:solidFill>
                        <a:effectLst/>
                        <a:latin typeface="Calibri" panose="020F0502020204030204" pitchFamily="34" charset="0"/>
                      </a:endParaRPr>
                    </a:p>
                  </a:txBody>
                  <a:tcPr marL="9007" marR="9007" marT="9007" marB="0" anchor="b"/>
                </a:tc>
                <a:tc>
                  <a:txBody>
                    <a:bodyPr/>
                    <a:lstStyle/>
                    <a:p>
                      <a:pPr algn="r" fontAlgn="b"/>
                      <a:r>
                        <a:rPr lang="en-US" sz="1000" u="none" strike="noStrike">
                          <a:effectLst/>
                        </a:rPr>
                        <a:t>0.144633</a:t>
                      </a:r>
                      <a:endParaRPr lang="en-US" sz="1000" b="0" i="0" u="none" strike="noStrike">
                        <a:solidFill>
                          <a:srgbClr val="000000"/>
                        </a:solidFill>
                        <a:effectLst/>
                        <a:latin typeface="Calibri" panose="020F0502020204030204" pitchFamily="34" charset="0"/>
                      </a:endParaRPr>
                    </a:p>
                  </a:txBody>
                  <a:tcPr marL="9007" marR="9007" marT="9007" marB="0" anchor="b"/>
                </a:tc>
                <a:tc>
                  <a:txBody>
                    <a:bodyPr/>
                    <a:lstStyle/>
                    <a:p>
                      <a:pPr algn="r" fontAlgn="b"/>
                      <a:r>
                        <a:rPr lang="en-US" sz="1000" u="none" strike="noStrike">
                          <a:effectLst/>
                        </a:rPr>
                        <a:t>0.0049</a:t>
                      </a:r>
                      <a:endParaRPr lang="en-US" sz="1000" b="0" i="0" u="none" strike="noStrike">
                        <a:solidFill>
                          <a:srgbClr val="000000"/>
                        </a:solidFill>
                        <a:effectLst/>
                        <a:latin typeface="Calibri" panose="020F0502020204030204" pitchFamily="34" charset="0"/>
                      </a:endParaRPr>
                    </a:p>
                  </a:txBody>
                  <a:tcPr marL="9007" marR="9007" marT="9007" marB="0" anchor="b"/>
                </a:tc>
                <a:tc>
                  <a:txBody>
                    <a:bodyPr/>
                    <a:lstStyle/>
                    <a:p>
                      <a:pPr algn="r" fontAlgn="b"/>
                      <a:r>
                        <a:rPr lang="en-US" sz="1000" u="none" strike="noStrike">
                          <a:effectLst/>
                        </a:rPr>
                        <a:t>0.662767</a:t>
                      </a:r>
                      <a:endParaRPr lang="en-US" sz="1000" b="0" i="0" u="none" strike="noStrike">
                        <a:solidFill>
                          <a:srgbClr val="000000"/>
                        </a:solidFill>
                        <a:effectLst/>
                        <a:latin typeface="Calibri" panose="020F0502020204030204" pitchFamily="34" charset="0"/>
                      </a:endParaRPr>
                    </a:p>
                  </a:txBody>
                  <a:tcPr marL="9007" marR="9007" marT="9007" marB="0" anchor="b"/>
                </a:tc>
              </a:tr>
              <a:tr h="346032">
                <a:tc>
                  <a:txBody>
                    <a:bodyPr/>
                    <a:lstStyle/>
                    <a:p>
                      <a:pPr algn="l" fontAlgn="b"/>
                      <a:r>
                        <a:rPr lang="en-US" sz="1000" u="none" strike="noStrike">
                          <a:effectLst/>
                        </a:rPr>
                        <a:t>Andriesvale_Northern_Cape_RSA_0</a:t>
                      </a:r>
                      <a:endParaRPr lang="en-US" sz="1000" b="0" i="0" u="none" strike="noStrike">
                        <a:solidFill>
                          <a:srgbClr val="000000"/>
                        </a:solidFill>
                        <a:effectLst/>
                        <a:latin typeface="Calibri" panose="020F0502020204030204" pitchFamily="34" charset="0"/>
                      </a:endParaRPr>
                    </a:p>
                  </a:txBody>
                  <a:tcPr marL="9007" marR="9007" marT="9007" marB="0" anchor="b"/>
                </a:tc>
                <a:tc>
                  <a:txBody>
                    <a:bodyPr/>
                    <a:lstStyle/>
                    <a:p>
                      <a:pPr algn="r" fontAlgn="b"/>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9007" marR="9007" marT="9007" marB="0" anchor="b"/>
                </a:tc>
                <a:tc>
                  <a:txBody>
                    <a:bodyPr/>
                    <a:lstStyle/>
                    <a:p>
                      <a:pPr algn="r" fontAlgn="b"/>
                      <a:r>
                        <a:rPr lang="en-US" sz="1000" u="none" strike="noStrike">
                          <a:effectLst/>
                        </a:rPr>
                        <a:t>0.04265</a:t>
                      </a:r>
                      <a:endParaRPr lang="en-US" sz="1000" b="0" i="0" u="none" strike="noStrike">
                        <a:solidFill>
                          <a:srgbClr val="000000"/>
                        </a:solidFill>
                        <a:effectLst/>
                        <a:latin typeface="Calibri" panose="020F0502020204030204" pitchFamily="34" charset="0"/>
                      </a:endParaRPr>
                    </a:p>
                  </a:txBody>
                  <a:tcPr marL="9007" marR="9007" marT="9007" marB="0" anchor="b"/>
                </a:tc>
                <a:tc>
                  <a:txBody>
                    <a:bodyPr/>
                    <a:lstStyle/>
                    <a:p>
                      <a:pPr algn="r" fontAlgn="b"/>
                      <a:r>
                        <a:rPr lang="en-US" sz="1000" u="none" strike="noStrike">
                          <a:effectLst/>
                        </a:rPr>
                        <a:t>0.7374</a:t>
                      </a:r>
                      <a:endParaRPr lang="en-US" sz="1000" b="0" i="0" u="none" strike="noStrike">
                        <a:solidFill>
                          <a:srgbClr val="000000"/>
                        </a:solidFill>
                        <a:effectLst/>
                        <a:latin typeface="Calibri" panose="020F0502020204030204" pitchFamily="34" charset="0"/>
                      </a:endParaRPr>
                    </a:p>
                  </a:txBody>
                  <a:tcPr marL="9007" marR="9007" marT="9007" marB="0" anchor="b"/>
                </a:tc>
                <a:tc>
                  <a:txBody>
                    <a:bodyPr/>
                    <a:lstStyle/>
                    <a:p>
                      <a:pPr algn="r" fontAlgn="b"/>
                      <a:r>
                        <a:rPr lang="en-US" sz="1000" u="none" strike="noStrike">
                          <a:effectLst/>
                        </a:rPr>
                        <a:t>0.0647</a:t>
                      </a:r>
                      <a:endParaRPr lang="en-US" sz="1000" b="0" i="0" u="none" strike="noStrike">
                        <a:solidFill>
                          <a:srgbClr val="000000"/>
                        </a:solidFill>
                        <a:effectLst/>
                        <a:latin typeface="Calibri" panose="020F0502020204030204" pitchFamily="34" charset="0"/>
                      </a:endParaRPr>
                    </a:p>
                  </a:txBody>
                  <a:tcPr marL="9007" marR="9007" marT="9007" marB="0" anchor="b"/>
                </a:tc>
                <a:tc>
                  <a:txBody>
                    <a:bodyPr/>
                    <a:lstStyle/>
                    <a:p>
                      <a:pPr algn="r" fontAlgn="b"/>
                      <a:r>
                        <a:rPr lang="en-US" sz="1000" u="none" strike="noStrike">
                          <a:effectLst/>
                        </a:rPr>
                        <a:t>0.0101</a:t>
                      </a:r>
                      <a:endParaRPr lang="en-US" sz="1000" b="0" i="0" u="none" strike="noStrike">
                        <a:solidFill>
                          <a:srgbClr val="000000"/>
                        </a:solidFill>
                        <a:effectLst/>
                        <a:latin typeface="Calibri" panose="020F0502020204030204" pitchFamily="34" charset="0"/>
                      </a:endParaRPr>
                    </a:p>
                  </a:txBody>
                  <a:tcPr marL="9007" marR="9007" marT="9007" marB="0" anchor="b"/>
                </a:tc>
                <a:tc>
                  <a:txBody>
                    <a:bodyPr/>
                    <a:lstStyle/>
                    <a:p>
                      <a:pPr algn="r" fontAlgn="b"/>
                      <a:r>
                        <a:rPr lang="en-US" sz="1000" u="none" strike="noStrike">
                          <a:effectLst/>
                        </a:rPr>
                        <a:t>0.00135</a:t>
                      </a:r>
                      <a:endParaRPr lang="en-US" sz="1000" b="0" i="0" u="none" strike="noStrike">
                        <a:solidFill>
                          <a:srgbClr val="000000"/>
                        </a:solidFill>
                        <a:effectLst/>
                        <a:latin typeface="Calibri" panose="020F0502020204030204" pitchFamily="34" charset="0"/>
                      </a:endParaRPr>
                    </a:p>
                  </a:txBody>
                  <a:tcPr marL="9007" marR="9007" marT="9007" marB="0" anchor="b"/>
                </a:tc>
                <a:tc>
                  <a:txBody>
                    <a:bodyPr/>
                    <a:lstStyle/>
                    <a:p>
                      <a:pPr algn="r" fontAlgn="b"/>
                      <a:r>
                        <a:rPr lang="en-US" sz="1000" u="none" strike="noStrike">
                          <a:effectLst/>
                        </a:rPr>
                        <a:t>0.0596</a:t>
                      </a:r>
                      <a:endParaRPr lang="en-US" sz="1000" b="0" i="0" u="none" strike="noStrike">
                        <a:solidFill>
                          <a:srgbClr val="000000"/>
                        </a:solidFill>
                        <a:effectLst/>
                        <a:latin typeface="Calibri" panose="020F0502020204030204" pitchFamily="34" charset="0"/>
                      </a:endParaRPr>
                    </a:p>
                  </a:txBody>
                  <a:tcPr marL="9007" marR="9007" marT="9007" marB="0" anchor="b"/>
                </a:tc>
                <a:tc>
                  <a:txBody>
                    <a:bodyPr/>
                    <a:lstStyle/>
                    <a:p>
                      <a:pPr algn="r" fontAlgn="b"/>
                      <a:r>
                        <a:rPr lang="en-US" sz="1000" u="none" strike="noStrike">
                          <a:effectLst/>
                        </a:rPr>
                        <a:t>0.0436</a:t>
                      </a:r>
                      <a:endParaRPr lang="en-US" sz="1000" b="0" i="0" u="none" strike="noStrike">
                        <a:solidFill>
                          <a:srgbClr val="000000"/>
                        </a:solidFill>
                        <a:effectLst/>
                        <a:latin typeface="Calibri" panose="020F0502020204030204" pitchFamily="34" charset="0"/>
                      </a:endParaRPr>
                    </a:p>
                  </a:txBody>
                  <a:tcPr marL="9007" marR="9007" marT="9007" marB="0" anchor="b"/>
                </a:tc>
                <a:tc>
                  <a:txBody>
                    <a:bodyPr/>
                    <a:lstStyle/>
                    <a:p>
                      <a:pPr algn="r" fontAlgn="b"/>
                      <a:r>
                        <a:rPr lang="en-US" sz="1000" u="none" strike="noStrike">
                          <a:effectLst/>
                        </a:rPr>
                        <a:t>0.04055</a:t>
                      </a:r>
                      <a:endParaRPr lang="en-US" sz="1000" b="0" i="0" u="none" strike="noStrike">
                        <a:solidFill>
                          <a:srgbClr val="000000"/>
                        </a:solidFill>
                        <a:effectLst/>
                        <a:latin typeface="Calibri" panose="020F0502020204030204" pitchFamily="34" charset="0"/>
                      </a:endParaRPr>
                    </a:p>
                  </a:txBody>
                  <a:tcPr marL="9007" marR="9007" marT="9007" marB="0" anchor="b"/>
                </a:tc>
              </a:tr>
              <a:tr h="346032">
                <a:tc>
                  <a:txBody>
                    <a:bodyPr/>
                    <a:lstStyle/>
                    <a:p>
                      <a:pPr algn="l" fontAlgn="b"/>
                      <a:r>
                        <a:rPr lang="en-US" sz="1000" u="none" strike="noStrike" dirty="0">
                          <a:effectLst/>
                        </a:rPr>
                        <a:t>Antananarivo_Madagascar_0</a:t>
                      </a:r>
                      <a:endParaRPr lang="en-US" sz="1000" b="0" i="0" u="none" strike="noStrike" dirty="0">
                        <a:solidFill>
                          <a:srgbClr val="000000"/>
                        </a:solidFill>
                        <a:effectLst/>
                        <a:latin typeface="Calibri" panose="020F0502020204030204" pitchFamily="34" charset="0"/>
                      </a:endParaRPr>
                    </a:p>
                  </a:txBody>
                  <a:tcPr marL="9007" marR="9007" marT="9007" marB="0" anchor="b"/>
                </a:tc>
                <a:tc>
                  <a:txBody>
                    <a:bodyPr/>
                    <a:lstStyle/>
                    <a:p>
                      <a:pPr algn="r" fontAlgn="b"/>
                      <a:r>
                        <a:rPr lang="en-US" sz="1000" u="none" strike="noStrike">
                          <a:effectLst/>
                        </a:rPr>
                        <a:t>0.215967</a:t>
                      </a:r>
                      <a:endParaRPr lang="en-US" sz="1000" b="0" i="0" u="none" strike="noStrike">
                        <a:solidFill>
                          <a:srgbClr val="000000"/>
                        </a:solidFill>
                        <a:effectLst/>
                        <a:latin typeface="Calibri" panose="020F0502020204030204" pitchFamily="34" charset="0"/>
                      </a:endParaRPr>
                    </a:p>
                  </a:txBody>
                  <a:tcPr marL="9007" marR="9007" marT="9007" marB="0" anchor="b"/>
                </a:tc>
                <a:tc>
                  <a:txBody>
                    <a:bodyPr/>
                    <a:lstStyle/>
                    <a:p>
                      <a:pPr algn="r" fontAlgn="b"/>
                      <a:r>
                        <a:rPr lang="en-US" sz="1000" u="none" strike="noStrike">
                          <a:effectLst/>
                        </a:rPr>
                        <a:t>0.0066</a:t>
                      </a:r>
                      <a:endParaRPr lang="en-US" sz="1000" b="0" i="0" u="none" strike="noStrike">
                        <a:solidFill>
                          <a:srgbClr val="000000"/>
                        </a:solidFill>
                        <a:effectLst/>
                        <a:latin typeface="Calibri" panose="020F0502020204030204" pitchFamily="34" charset="0"/>
                      </a:endParaRPr>
                    </a:p>
                  </a:txBody>
                  <a:tcPr marL="9007" marR="9007" marT="9007" marB="0" anchor="b"/>
                </a:tc>
                <a:tc>
                  <a:txBody>
                    <a:bodyPr/>
                    <a:lstStyle/>
                    <a:p>
                      <a:pPr algn="r" fontAlgn="b"/>
                      <a:r>
                        <a:rPr lang="en-US" sz="1000" u="none" strike="noStrike">
                          <a:effectLst/>
                        </a:rPr>
                        <a:t>0.024167</a:t>
                      </a:r>
                      <a:endParaRPr lang="en-US" sz="1000" b="0" i="0" u="none" strike="noStrike">
                        <a:solidFill>
                          <a:srgbClr val="000000"/>
                        </a:solidFill>
                        <a:effectLst/>
                        <a:latin typeface="Calibri" panose="020F0502020204030204" pitchFamily="34" charset="0"/>
                      </a:endParaRPr>
                    </a:p>
                  </a:txBody>
                  <a:tcPr marL="9007" marR="9007" marT="9007" marB="0" anchor="b"/>
                </a:tc>
                <a:tc>
                  <a:txBody>
                    <a:bodyPr/>
                    <a:lstStyle/>
                    <a:p>
                      <a:pPr algn="r" fontAlgn="b"/>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9007" marR="9007" marT="9007" marB="0" anchor="b"/>
                </a:tc>
                <a:tc>
                  <a:txBody>
                    <a:bodyPr/>
                    <a:lstStyle/>
                    <a:p>
                      <a:pPr algn="r" fontAlgn="b"/>
                      <a:r>
                        <a:rPr lang="en-US" sz="1000" u="none" strike="noStrike">
                          <a:effectLst/>
                        </a:rPr>
                        <a:t>0.002233</a:t>
                      </a:r>
                      <a:endParaRPr lang="en-US" sz="1000" b="0" i="0" u="none" strike="noStrike">
                        <a:solidFill>
                          <a:srgbClr val="000000"/>
                        </a:solidFill>
                        <a:effectLst/>
                        <a:latin typeface="Calibri" panose="020F0502020204030204" pitchFamily="34" charset="0"/>
                      </a:endParaRPr>
                    </a:p>
                  </a:txBody>
                  <a:tcPr marL="9007" marR="9007" marT="9007" marB="0" anchor="b"/>
                </a:tc>
                <a:tc>
                  <a:txBody>
                    <a:bodyPr/>
                    <a:lstStyle/>
                    <a:p>
                      <a:pPr algn="r" fontAlgn="b"/>
                      <a:r>
                        <a:rPr lang="en-US" sz="1000" u="none" strike="noStrike">
                          <a:effectLst/>
                        </a:rPr>
                        <a:t>0.003867</a:t>
                      </a:r>
                      <a:endParaRPr lang="en-US" sz="1000" b="0" i="0" u="none" strike="noStrike">
                        <a:solidFill>
                          <a:srgbClr val="000000"/>
                        </a:solidFill>
                        <a:effectLst/>
                        <a:latin typeface="Calibri" panose="020F0502020204030204" pitchFamily="34" charset="0"/>
                      </a:endParaRPr>
                    </a:p>
                  </a:txBody>
                  <a:tcPr marL="9007" marR="9007" marT="9007" marB="0" anchor="b"/>
                </a:tc>
                <a:tc>
                  <a:txBody>
                    <a:bodyPr/>
                    <a:lstStyle/>
                    <a:p>
                      <a:pPr algn="r" fontAlgn="b"/>
                      <a:r>
                        <a:rPr lang="en-US" sz="1000" u="none" strike="noStrike">
                          <a:effectLst/>
                        </a:rPr>
                        <a:t>0.301667</a:t>
                      </a:r>
                      <a:endParaRPr lang="en-US" sz="1000" b="0" i="0" u="none" strike="noStrike">
                        <a:solidFill>
                          <a:srgbClr val="000000"/>
                        </a:solidFill>
                        <a:effectLst/>
                        <a:latin typeface="Calibri" panose="020F0502020204030204" pitchFamily="34" charset="0"/>
                      </a:endParaRPr>
                    </a:p>
                  </a:txBody>
                  <a:tcPr marL="9007" marR="9007" marT="9007" marB="0" anchor="b"/>
                </a:tc>
                <a:tc>
                  <a:txBody>
                    <a:bodyPr/>
                    <a:lstStyle/>
                    <a:p>
                      <a:pPr algn="r" fontAlgn="b"/>
                      <a:r>
                        <a:rPr lang="en-US" sz="1000" u="none" strike="noStrike">
                          <a:effectLst/>
                        </a:rPr>
                        <a:t>0.004733</a:t>
                      </a:r>
                      <a:endParaRPr lang="en-US" sz="1000" b="0" i="0" u="none" strike="noStrike">
                        <a:solidFill>
                          <a:srgbClr val="000000"/>
                        </a:solidFill>
                        <a:effectLst/>
                        <a:latin typeface="Calibri" panose="020F0502020204030204" pitchFamily="34" charset="0"/>
                      </a:endParaRPr>
                    </a:p>
                  </a:txBody>
                  <a:tcPr marL="9007" marR="9007" marT="9007" marB="0" anchor="b"/>
                </a:tc>
                <a:tc>
                  <a:txBody>
                    <a:bodyPr/>
                    <a:lstStyle/>
                    <a:p>
                      <a:pPr algn="r" fontAlgn="b"/>
                      <a:r>
                        <a:rPr lang="en-US" sz="1000" u="none" strike="noStrike">
                          <a:effectLst/>
                        </a:rPr>
                        <a:t>0.4407</a:t>
                      </a:r>
                      <a:endParaRPr lang="en-US" sz="1000" b="0" i="0" u="none" strike="noStrike">
                        <a:solidFill>
                          <a:srgbClr val="000000"/>
                        </a:solidFill>
                        <a:effectLst/>
                        <a:latin typeface="Calibri" panose="020F0502020204030204" pitchFamily="34" charset="0"/>
                      </a:endParaRPr>
                    </a:p>
                  </a:txBody>
                  <a:tcPr marL="9007" marR="9007" marT="9007" marB="0" anchor="b"/>
                </a:tc>
              </a:tr>
              <a:tr h="191178">
                <a:tc>
                  <a:txBody>
                    <a:bodyPr/>
                    <a:lstStyle/>
                    <a:p>
                      <a:pPr algn="l" fontAlgn="b"/>
                      <a:r>
                        <a:rPr lang="en-US" sz="1000" u="none" strike="noStrike">
                          <a:effectLst/>
                        </a:rPr>
                        <a:t>AYMARA_URO_0</a:t>
                      </a:r>
                      <a:endParaRPr lang="en-US" sz="1000" b="0" i="0" u="none" strike="noStrike">
                        <a:solidFill>
                          <a:srgbClr val="000000"/>
                        </a:solidFill>
                        <a:effectLst/>
                        <a:latin typeface="Calibri" panose="020F0502020204030204" pitchFamily="34" charset="0"/>
                      </a:endParaRPr>
                    </a:p>
                  </a:txBody>
                  <a:tcPr marL="9007" marR="9007" marT="9007" marB="0" anchor="b"/>
                </a:tc>
                <a:tc>
                  <a:txBody>
                    <a:bodyPr/>
                    <a:lstStyle/>
                    <a:p>
                      <a:pPr algn="r" fontAlgn="b"/>
                      <a:r>
                        <a:rPr lang="en-US" sz="1000" u="none" strike="noStrike">
                          <a:effectLst/>
                        </a:rPr>
                        <a:t>0.00001</a:t>
                      </a:r>
                      <a:endParaRPr lang="en-US" sz="1000" b="0" i="0" u="none" strike="noStrike">
                        <a:solidFill>
                          <a:srgbClr val="000000"/>
                        </a:solidFill>
                        <a:effectLst/>
                        <a:latin typeface="Calibri" panose="020F0502020204030204" pitchFamily="34" charset="0"/>
                      </a:endParaRPr>
                    </a:p>
                  </a:txBody>
                  <a:tcPr marL="9007" marR="9007" marT="9007" marB="0" anchor="b"/>
                </a:tc>
                <a:tc>
                  <a:txBody>
                    <a:bodyPr/>
                    <a:lstStyle/>
                    <a:p>
                      <a:pPr algn="r" fontAlgn="b"/>
                      <a:r>
                        <a:rPr lang="en-US" sz="1000" u="none" strike="noStrike">
                          <a:effectLst/>
                        </a:rPr>
                        <a:t>0.00001</a:t>
                      </a:r>
                      <a:endParaRPr lang="en-US" sz="1000" b="0" i="0" u="none" strike="noStrike">
                        <a:solidFill>
                          <a:srgbClr val="000000"/>
                        </a:solidFill>
                        <a:effectLst/>
                        <a:latin typeface="Calibri" panose="020F0502020204030204" pitchFamily="34" charset="0"/>
                      </a:endParaRPr>
                    </a:p>
                  </a:txBody>
                  <a:tcPr marL="9007" marR="9007" marT="9007" marB="0" anchor="b"/>
                </a:tc>
                <a:tc>
                  <a:txBody>
                    <a:bodyPr/>
                    <a:lstStyle/>
                    <a:p>
                      <a:pPr algn="r" fontAlgn="b"/>
                      <a:r>
                        <a:rPr lang="en-US" sz="1000" u="none" strike="noStrike">
                          <a:effectLst/>
                        </a:rPr>
                        <a:t>0.00001</a:t>
                      </a:r>
                      <a:endParaRPr lang="en-US" sz="1000" b="0" i="0" u="none" strike="noStrike">
                        <a:solidFill>
                          <a:srgbClr val="000000"/>
                        </a:solidFill>
                        <a:effectLst/>
                        <a:latin typeface="Calibri" panose="020F0502020204030204" pitchFamily="34" charset="0"/>
                      </a:endParaRPr>
                    </a:p>
                  </a:txBody>
                  <a:tcPr marL="9007" marR="9007" marT="9007" marB="0" anchor="b"/>
                </a:tc>
                <a:tc>
                  <a:txBody>
                    <a:bodyPr/>
                    <a:lstStyle/>
                    <a:p>
                      <a:pPr algn="r" fontAlgn="b"/>
                      <a:r>
                        <a:rPr lang="en-US" sz="1000" u="none" strike="noStrike">
                          <a:effectLst/>
                        </a:rPr>
                        <a:t>0.00001</a:t>
                      </a:r>
                      <a:endParaRPr lang="en-US" sz="1000" b="0" i="0" u="none" strike="noStrike">
                        <a:solidFill>
                          <a:srgbClr val="000000"/>
                        </a:solidFill>
                        <a:effectLst/>
                        <a:latin typeface="Calibri" panose="020F0502020204030204" pitchFamily="34" charset="0"/>
                      </a:endParaRPr>
                    </a:p>
                  </a:txBody>
                  <a:tcPr marL="9007" marR="9007" marT="9007" marB="0" anchor="b"/>
                </a:tc>
                <a:tc>
                  <a:txBody>
                    <a:bodyPr/>
                    <a:lstStyle/>
                    <a:p>
                      <a:pPr algn="r" fontAlgn="b"/>
                      <a:r>
                        <a:rPr lang="en-US" sz="1000" u="none" strike="noStrike">
                          <a:effectLst/>
                        </a:rPr>
                        <a:t>0.99992</a:t>
                      </a:r>
                      <a:endParaRPr lang="en-US" sz="1000" b="0" i="0" u="none" strike="noStrike">
                        <a:solidFill>
                          <a:srgbClr val="000000"/>
                        </a:solidFill>
                        <a:effectLst/>
                        <a:latin typeface="Calibri" panose="020F0502020204030204" pitchFamily="34" charset="0"/>
                      </a:endParaRPr>
                    </a:p>
                  </a:txBody>
                  <a:tcPr marL="9007" marR="9007" marT="9007" marB="0" anchor="b"/>
                </a:tc>
                <a:tc>
                  <a:txBody>
                    <a:bodyPr/>
                    <a:lstStyle/>
                    <a:p>
                      <a:pPr algn="r" fontAlgn="b"/>
                      <a:r>
                        <a:rPr lang="en-US" sz="1000" u="none" strike="noStrike">
                          <a:effectLst/>
                        </a:rPr>
                        <a:t>0.00001</a:t>
                      </a:r>
                      <a:endParaRPr lang="en-US" sz="1000" b="0" i="0" u="none" strike="noStrike">
                        <a:solidFill>
                          <a:srgbClr val="000000"/>
                        </a:solidFill>
                        <a:effectLst/>
                        <a:latin typeface="Calibri" panose="020F0502020204030204" pitchFamily="34" charset="0"/>
                      </a:endParaRPr>
                    </a:p>
                  </a:txBody>
                  <a:tcPr marL="9007" marR="9007" marT="9007" marB="0" anchor="b"/>
                </a:tc>
                <a:tc>
                  <a:txBody>
                    <a:bodyPr/>
                    <a:lstStyle/>
                    <a:p>
                      <a:pPr algn="r" fontAlgn="b"/>
                      <a:r>
                        <a:rPr lang="en-US" sz="1000" u="none" strike="noStrike">
                          <a:effectLst/>
                        </a:rPr>
                        <a:t>0.00001</a:t>
                      </a:r>
                      <a:endParaRPr lang="en-US" sz="1000" b="0" i="0" u="none" strike="noStrike">
                        <a:solidFill>
                          <a:srgbClr val="000000"/>
                        </a:solidFill>
                        <a:effectLst/>
                        <a:latin typeface="Calibri" panose="020F0502020204030204" pitchFamily="34" charset="0"/>
                      </a:endParaRPr>
                    </a:p>
                  </a:txBody>
                  <a:tcPr marL="9007" marR="9007" marT="9007" marB="0" anchor="b"/>
                </a:tc>
                <a:tc>
                  <a:txBody>
                    <a:bodyPr/>
                    <a:lstStyle/>
                    <a:p>
                      <a:pPr algn="r" fontAlgn="b"/>
                      <a:r>
                        <a:rPr lang="en-US" sz="1000" u="none" strike="noStrike">
                          <a:effectLst/>
                        </a:rPr>
                        <a:t>0.00001</a:t>
                      </a:r>
                      <a:endParaRPr lang="en-US" sz="1000" b="0" i="0" u="none" strike="noStrike">
                        <a:solidFill>
                          <a:srgbClr val="000000"/>
                        </a:solidFill>
                        <a:effectLst/>
                        <a:latin typeface="Calibri" panose="020F0502020204030204" pitchFamily="34" charset="0"/>
                      </a:endParaRPr>
                    </a:p>
                  </a:txBody>
                  <a:tcPr marL="9007" marR="9007" marT="9007" marB="0" anchor="b"/>
                </a:tc>
                <a:tc>
                  <a:txBody>
                    <a:bodyPr/>
                    <a:lstStyle/>
                    <a:p>
                      <a:pPr algn="r" fontAlgn="b"/>
                      <a:r>
                        <a:rPr lang="en-US" sz="1000" u="none" strike="noStrike">
                          <a:effectLst/>
                        </a:rPr>
                        <a:t>0.00001</a:t>
                      </a:r>
                      <a:endParaRPr lang="en-US" sz="1000" b="0" i="0" u="none" strike="noStrike">
                        <a:solidFill>
                          <a:srgbClr val="000000"/>
                        </a:solidFill>
                        <a:effectLst/>
                        <a:latin typeface="Calibri" panose="020F0502020204030204" pitchFamily="34" charset="0"/>
                      </a:endParaRPr>
                    </a:p>
                  </a:txBody>
                  <a:tcPr marL="9007" marR="9007" marT="9007" marB="0" anchor="b"/>
                </a:tc>
              </a:tr>
              <a:tr h="191178">
                <a:tc>
                  <a:txBody>
                    <a:bodyPr/>
                    <a:lstStyle/>
                    <a:p>
                      <a:pPr algn="l" fontAlgn="b"/>
                      <a:r>
                        <a:rPr lang="en-US" sz="1000" u="none" strike="noStrike">
                          <a:effectLst/>
                        </a:rPr>
                        <a:t>Bermudian_1</a:t>
                      </a:r>
                      <a:endParaRPr lang="en-US" sz="1000" b="0" i="0" u="none" strike="noStrike">
                        <a:solidFill>
                          <a:srgbClr val="000000"/>
                        </a:solidFill>
                        <a:effectLst/>
                        <a:latin typeface="Calibri" panose="020F0502020204030204" pitchFamily="34" charset="0"/>
                      </a:endParaRPr>
                    </a:p>
                  </a:txBody>
                  <a:tcPr marL="9007" marR="9007" marT="9007" marB="0" anchor="b"/>
                </a:tc>
                <a:tc>
                  <a:txBody>
                    <a:bodyPr/>
                    <a:lstStyle/>
                    <a:p>
                      <a:pPr algn="r" fontAlgn="b"/>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9007" marR="9007" marT="9007" marB="0" anchor="b"/>
                </a:tc>
                <a:tc>
                  <a:txBody>
                    <a:bodyPr/>
                    <a:lstStyle/>
                    <a:p>
                      <a:pPr algn="r" fontAlgn="b"/>
                      <a:r>
                        <a:rPr lang="en-US" sz="1000" u="none" strike="noStrike">
                          <a:effectLst/>
                        </a:rPr>
                        <a:t>0.3149</a:t>
                      </a:r>
                      <a:endParaRPr lang="en-US" sz="1000" b="0" i="0" u="none" strike="noStrike">
                        <a:solidFill>
                          <a:srgbClr val="000000"/>
                        </a:solidFill>
                        <a:effectLst/>
                        <a:latin typeface="Calibri" panose="020F0502020204030204" pitchFamily="34" charset="0"/>
                      </a:endParaRPr>
                    </a:p>
                  </a:txBody>
                  <a:tcPr marL="9007" marR="9007" marT="9007" marB="0" anchor="b"/>
                </a:tc>
                <a:tc>
                  <a:txBody>
                    <a:bodyPr/>
                    <a:lstStyle/>
                    <a:p>
                      <a:pPr algn="r" fontAlgn="b"/>
                      <a:r>
                        <a:rPr lang="en-US" sz="1000" u="none" strike="noStrike">
                          <a:effectLst/>
                        </a:rPr>
                        <a:t>0.01145</a:t>
                      </a:r>
                      <a:endParaRPr lang="en-US" sz="1000" b="0" i="0" u="none" strike="noStrike">
                        <a:solidFill>
                          <a:srgbClr val="000000"/>
                        </a:solidFill>
                        <a:effectLst/>
                        <a:latin typeface="Calibri" panose="020F0502020204030204" pitchFamily="34" charset="0"/>
                      </a:endParaRPr>
                    </a:p>
                  </a:txBody>
                  <a:tcPr marL="9007" marR="9007" marT="9007" marB="0" anchor="b"/>
                </a:tc>
                <a:tc>
                  <a:txBody>
                    <a:bodyPr/>
                    <a:lstStyle/>
                    <a:p>
                      <a:pPr algn="r" fontAlgn="b"/>
                      <a:r>
                        <a:rPr lang="en-US" sz="1000" u="none" strike="noStrike">
                          <a:effectLst/>
                        </a:rPr>
                        <a:t>0.1489</a:t>
                      </a:r>
                      <a:endParaRPr lang="en-US" sz="1000" b="0" i="0" u="none" strike="noStrike">
                        <a:solidFill>
                          <a:srgbClr val="000000"/>
                        </a:solidFill>
                        <a:effectLst/>
                        <a:latin typeface="Calibri" panose="020F0502020204030204" pitchFamily="34" charset="0"/>
                      </a:endParaRPr>
                    </a:p>
                  </a:txBody>
                  <a:tcPr marL="9007" marR="9007" marT="9007" marB="0" anchor="b"/>
                </a:tc>
                <a:tc>
                  <a:txBody>
                    <a:bodyPr/>
                    <a:lstStyle/>
                    <a:p>
                      <a:pPr algn="r" fontAlgn="b"/>
                      <a:r>
                        <a:rPr lang="en-US" sz="1000" u="none" strike="noStrike">
                          <a:effectLst/>
                        </a:rPr>
                        <a:t>0.0114</a:t>
                      </a:r>
                      <a:endParaRPr lang="en-US" sz="1000" b="0" i="0" u="none" strike="noStrike">
                        <a:solidFill>
                          <a:srgbClr val="000000"/>
                        </a:solidFill>
                        <a:effectLst/>
                        <a:latin typeface="Calibri" panose="020F0502020204030204" pitchFamily="34" charset="0"/>
                      </a:endParaRPr>
                    </a:p>
                  </a:txBody>
                  <a:tcPr marL="9007" marR="9007" marT="9007" marB="0" anchor="b"/>
                </a:tc>
                <a:tc>
                  <a:txBody>
                    <a:bodyPr/>
                    <a:lstStyle/>
                    <a:p>
                      <a:pPr algn="r" fontAlgn="b"/>
                      <a:r>
                        <a:rPr lang="en-US" sz="1000" u="none" strike="noStrike">
                          <a:effectLst/>
                        </a:rPr>
                        <a:t>0.00305</a:t>
                      </a:r>
                      <a:endParaRPr lang="en-US" sz="1000" b="0" i="0" u="none" strike="noStrike">
                        <a:solidFill>
                          <a:srgbClr val="000000"/>
                        </a:solidFill>
                        <a:effectLst/>
                        <a:latin typeface="Calibri" panose="020F0502020204030204" pitchFamily="34" charset="0"/>
                      </a:endParaRPr>
                    </a:p>
                  </a:txBody>
                  <a:tcPr marL="9007" marR="9007" marT="9007" marB="0" anchor="b"/>
                </a:tc>
                <a:tc>
                  <a:txBody>
                    <a:bodyPr/>
                    <a:lstStyle/>
                    <a:p>
                      <a:pPr algn="r" fontAlgn="b"/>
                      <a:r>
                        <a:rPr lang="en-US" sz="1000" u="none" strike="noStrike">
                          <a:effectLst/>
                        </a:rPr>
                        <a:t>0.01425</a:t>
                      </a:r>
                      <a:endParaRPr lang="en-US" sz="1000" b="0" i="0" u="none" strike="noStrike">
                        <a:solidFill>
                          <a:srgbClr val="000000"/>
                        </a:solidFill>
                        <a:effectLst/>
                        <a:latin typeface="Calibri" panose="020F0502020204030204" pitchFamily="34" charset="0"/>
                      </a:endParaRPr>
                    </a:p>
                  </a:txBody>
                  <a:tcPr marL="9007" marR="9007" marT="9007" marB="0" anchor="b"/>
                </a:tc>
                <a:tc>
                  <a:txBody>
                    <a:bodyPr/>
                    <a:lstStyle/>
                    <a:p>
                      <a:pPr algn="r" fontAlgn="b"/>
                      <a:r>
                        <a:rPr lang="en-US" sz="1000" u="none" strike="noStrike">
                          <a:effectLst/>
                        </a:rPr>
                        <a:t>0.38095</a:t>
                      </a:r>
                      <a:endParaRPr lang="en-US" sz="1000" b="0" i="0" u="none" strike="noStrike">
                        <a:solidFill>
                          <a:srgbClr val="000000"/>
                        </a:solidFill>
                        <a:effectLst/>
                        <a:latin typeface="Calibri" panose="020F0502020204030204" pitchFamily="34" charset="0"/>
                      </a:endParaRPr>
                    </a:p>
                  </a:txBody>
                  <a:tcPr marL="9007" marR="9007" marT="9007" marB="0" anchor="b"/>
                </a:tc>
                <a:tc>
                  <a:txBody>
                    <a:bodyPr/>
                    <a:lstStyle/>
                    <a:p>
                      <a:pPr algn="r" fontAlgn="b"/>
                      <a:r>
                        <a:rPr lang="en-US" sz="1000" u="none" strike="noStrike">
                          <a:effectLst/>
                        </a:rPr>
                        <a:t>0.11515</a:t>
                      </a:r>
                      <a:endParaRPr lang="en-US" sz="1000" b="0" i="0" u="none" strike="noStrike">
                        <a:solidFill>
                          <a:srgbClr val="000000"/>
                        </a:solidFill>
                        <a:effectLst/>
                        <a:latin typeface="Calibri" panose="020F0502020204030204" pitchFamily="34" charset="0"/>
                      </a:endParaRPr>
                    </a:p>
                  </a:txBody>
                  <a:tcPr marL="9007" marR="9007" marT="9007" marB="0" anchor="b"/>
                </a:tc>
              </a:tr>
              <a:tr h="191178">
                <a:tc>
                  <a:txBody>
                    <a:bodyPr/>
                    <a:lstStyle/>
                    <a:p>
                      <a:pPr algn="l" fontAlgn="b"/>
                      <a:r>
                        <a:rPr lang="en-US" sz="1000" u="none" strike="noStrike">
                          <a:effectLst/>
                        </a:rPr>
                        <a:t>Bermudian_2</a:t>
                      </a:r>
                      <a:endParaRPr lang="en-US" sz="1000" b="0" i="0" u="none" strike="noStrike">
                        <a:solidFill>
                          <a:srgbClr val="000000"/>
                        </a:solidFill>
                        <a:effectLst/>
                        <a:latin typeface="Calibri" panose="020F0502020204030204" pitchFamily="34" charset="0"/>
                      </a:endParaRPr>
                    </a:p>
                  </a:txBody>
                  <a:tcPr marL="9007" marR="9007" marT="9007" marB="0" anchor="b"/>
                </a:tc>
                <a:tc>
                  <a:txBody>
                    <a:bodyPr/>
                    <a:lstStyle/>
                    <a:p>
                      <a:pPr algn="r" fontAlgn="b"/>
                      <a:r>
                        <a:rPr lang="en-US" sz="1000" u="none" strike="noStrike">
                          <a:effectLst/>
                        </a:rPr>
                        <a:t>0.008967</a:t>
                      </a:r>
                      <a:endParaRPr lang="en-US" sz="1000" b="0" i="0" u="none" strike="noStrike">
                        <a:solidFill>
                          <a:srgbClr val="000000"/>
                        </a:solidFill>
                        <a:effectLst/>
                        <a:latin typeface="Calibri" panose="020F0502020204030204" pitchFamily="34" charset="0"/>
                      </a:endParaRPr>
                    </a:p>
                  </a:txBody>
                  <a:tcPr marL="9007" marR="9007" marT="9007" marB="0" anchor="b"/>
                </a:tc>
                <a:tc>
                  <a:txBody>
                    <a:bodyPr/>
                    <a:lstStyle/>
                    <a:p>
                      <a:pPr algn="r" fontAlgn="b"/>
                      <a:r>
                        <a:rPr lang="en-US" sz="1000" u="none" strike="noStrike">
                          <a:effectLst/>
                        </a:rPr>
                        <a:t>0.168417</a:t>
                      </a:r>
                      <a:endParaRPr lang="en-US" sz="1000" b="0" i="0" u="none" strike="noStrike">
                        <a:solidFill>
                          <a:srgbClr val="000000"/>
                        </a:solidFill>
                        <a:effectLst/>
                        <a:latin typeface="Calibri" panose="020F0502020204030204" pitchFamily="34" charset="0"/>
                      </a:endParaRPr>
                    </a:p>
                  </a:txBody>
                  <a:tcPr marL="9007" marR="9007" marT="9007" marB="0" anchor="b"/>
                </a:tc>
                <a:tc>
                  <a:txBody>
                    <a:bodyPr/>
                    <a:lstStyle/>
                    <a:p>
                      <a:pPr algn="r" fontAlgn="b"/>
                      <a:r>
                        <a:rPr lang="en-US" sz="1000" u="none" strike="noStrike">
                          <a:effectLst/>
                        </a:rPr>
                        <a:t>0.024</a:t>
                      </a:r>
                      <a:endParaRPr lang="en-US" sz="1000" b="0" i="0" u="none" strike="noStrike">
                        <a:solidFill>
                          <a:srgbClr val="000000"/>
                        </a:solidFill>
                        <a:effectLst/>
                        <a:latin typeface="Calibri" panose="020F0502020204030204" pitchFamily="34" charset="0"/>
                      </a:endParaRPr>
                    </a:p>
                  </a:txBody>
                  <a:tcPr marL="9007" marR="9007" marT="9007" marB="0" anchor="b"/>
                </a:tc>
                <a:tc>
                  <a:txBody>
                    <a:bodyPr/>
                    <a:lstStyle/>
                    <a:p>
                      <a:pPr algn="r" fontAlgn="b"/>
                      <a:r>
                        <a:rPr lang="en-US" sz="1000" u="none" strike="noStrike">
                          <a:effectLst/>
                        </a:rPr>
                        <a:t>0.0805</a:t>
                      </a:r>
                      <a:endParaRPr lang="en-US" sz="1000" b="0" i="0" u="none" strike="noStrike">
                        <a:solidFill>
                          <a:srgbClr val="000000"/>
                        </a:solidFill>
                        <a:effectLst/>
                        <a:latin typeface="Calibri" panose="020F0502020204030204" pitchFamily="34" charset="0"/>
                      </a:endParaRPr>
                    </a:p>
                  </a:txBody>
                  <a:tcPr marL="9007" marR="9007" marT="9007" marB="0" anchor="b"/>
                </a:tc>
                <a:tc>
                  <a:txBody>
                    <a:bodyPr/>
                    <a:lstStyle/>
                    <a:p>
                      <a:pPr algn="r" fontAlgn="b"/>
                      <a:r>
                        <a:rPr lang="en-US" sz="1000" u="none" strike="noStrike">
                          <a:effectLst/>
                        </a:rPr>
                        <a:t>0.050083</a:t>
                      </a:r>
                      <a:endParaRPr lang="en-US" sz="1000" b="0" i="0" u="none" strike="noStrike">
                        <a:solidFill>
                          <a:srgbClr val="000000"/>
                        </a:solidFill>
                        <a:effectLst/>
                        <a:latin typeface="Calibri" panose="020F0502020204030204" pitchFamily="34" charset="0"/>
                      </a:endParaRPr>
                    </a:p>
                  </a:txBody>
                  <a:tcPr marL="9007" marR="9007" marT="9007" marB="0" anchor="b"/>
                </a:tc>
                <a:tc>
                  <a:txBody>
                    <a:bodyPr/>
                    <a:lstStyle/>
                    <a:p>
                      <a:pPr algn="r" fontAlgn="b"/>
                      <a:r>
                        <a:rPr lang="en-US" sz="1000" u="none" strike="noStrike">
                          <a:effectLst/>
                        </a:rPr>
                        <a:t>0.004583</a:t>
                      </a:r>
                      <a:endParaRPr lang="en-US" sz="1000" b="0" i="0" u="none" strike="noStrike">
                        <a:solidFill>
                          <a:srgbClr val="000000"/>
                        </a:solidFill>
                        <a:effectLst/>
                        <a:latin typeface="Calibri" panose="020F0502020204030204" pitchFamily="34" charset="0"/>
                      </a:endParaRPr>
                    </a:p>
                  </a:txBody>
                  <a:tcPr marL="9007" marR="9007" marT="9007" marB="0" anchor="b"/>
                </a:tc>
                <a:tc>
                  <a:txBody>
                    <a:bodyPr/>
                    <a:lstStyle/>
                    <a:p>
                      <a:pPr algn="r" fontAlgn="b"/>
                      <a:r>
                        <a:rPr lang="en-US" sz="1000" u="none" strike="noStrike">
                          <a:effectLst/>
                        </a:rPr>
                        <a:t>0.0069</a:t>
                      </a:r>
                      <a:endParaRPr lang="en-US" sz="1000" b="0" i="0" u="none" strike="noStrike">
                        <a:solidFill>
                          <a:srgbClr val="000000"/>
                        </a:solidFill>
                        <a:effectLst/>
                        <a:latin typeface="Calibri" panose="020F0502020204030204" pitchFamily="34" charset="0"/>
                      </a:endParaRPr>
                    </a:p>
                  </a:txBody>
                  <a:tcPr marL="9007" marR="9007" marT="9007" marB="0" anchor="b"/>
                </a:tc>
                <a:tc>
                  <a:txBody>
                    <a:bodyPr/>
                    <a:lstStyle/>
                    <a:p>
                      <a:pPr algn="r" fontAlgn="b"/>
                      <a:r>
                        <a:rPr lang="en-US" sz="1000" u="none" strike="noStrike">
                          <a:effectLst/>
                        </a:rPr>
                        <a:t>0.23515</a:t>
                      </a:r>
                      <a:endParaRPr lang="en-US" sz="1000" b="0" i="0" u="none" strike="noStrike">
                        <a:solidFill>
                          <a:srgbClr val="000000"/>
                        </a:solidFill>
                        <a:effectLst/>
                        <a:latin typeface="Calibri" panose="020F0502020204030204" pitchFamily="34" charset="0"/>
                      </a:endParaRPr>
                    </a:p>
                  </a:txBody>
                  <a:tcPr marL="9007" marR="9007" marT="9007" marB="0" anchor="b"/>
                </a:tc>
                <a:tc>
                  <a:txBody>
                    <a:bodyPr/>
                    <a:lstStyle/>
                    <a:p>
                      <a:pPr algn="r" fontAlgn="b"/>
                      <a:r>
                        <a:rPr lang="en-US" sz="1000" u="none" strike="noStrike">
                          <a:effectLst/>
                        </a:rPr>
                        <a:t>0.421367</a:t>
                      </a:r>
                      <a:endParaRPr lang="en-US" sz="1000" b="0" i="0" u="none" strike="noStrike">
                        <a:solidFill>
                          <a:srgbClr val="000000"/>
                        </a:solidFill>
                        <a:effectLst/>
                        <a:latin typeface="Calibri" panose="020F0502020204030204" pitchFamily="34" charset="0"/>
                      </a:endParaRPr>
                    </a:p>
                  </a:txBody>
                  <a:tcPr marL="9007" marR="9007" marT="9007" marB="0" anchor="b"/>
                </a:tc>
              </a:tr>
              <a:tr h="191178">
                <a:tc>
                  <a:txBody>
                    <a:bodyPr/>
                    <a:lstStyle/>
                    <a:p>
                      <a:pPr algn="l" fontAlgn="b"/>
                      <a:r>
                        <a:rPr lang="en-US" sz="1000" u="none" strike="noStrike">
                          <a:effectLst/>
                        </a:rPr>
                        <a:t>Bermudian_3</a:t>
                      </a:r>
                      <a:endParaRPr lang="en-US" sz="1000" b="0" i="0" u="none" strike="noStrike">
                        <a:solidFill>
                          <a:srgbClr val="000000"/>
                        </a:solidFill>
                        <a:effectLst/>
                        <a:latin typeface="Calibri" panose="020F0502020204030204" pitchFamily="34" charset="0"/>
                      </a:endParaRPr>
                    </a:p>
                  </a:txBody>
                  <a:tcPr marL="9007" marR="9007" marT="9007" marB="0" anchor="b"/>
                </a:tc>
                <a:tc>
                  <a:txBody>
                    <a:bodyPr/>
                    <a:lstStyle/>
                    <a:p>
                      <a:pPr algn="r" fontAlgn="b"/>
                      <a:r>
                        <a:rPr lang="en-US" sz="1000" u="none" strike="noStrike">
                          <a:effectLst/>
                        </a:rPr>
                        <a:t>0.006</a:t>
                      </a:r>
                      <a:endParaRPr lang="en-US" sz="1000" b="0" i="0" u="none" strike="noStrike">
                        <a:solidFill>
                          <a:srgbClr val="000000"/>
                        </a:solidFill>
                        <a:effectLst/>
                        <a:latin typeface="Calibri" panose="020F0502020204030204" pitchFamily="34" charset="0"/>
                      </a:endParaRPr>
                    </a:p>
                  </a:txBody>
                  <a:tcPr marL="9007" marR="9007" marT="9007" marB="0" anchor="b"/>
                </a:tc>
                <a:tc>
                  <a:txBody>
                    <a:bodyPr/>
                    <a:lstStyle/>
                    <a:p>
                      <a:pPr algn="r" fontAlgn="b"/>
                      <a:r>
                        <a:rPr lang="en-US" sz="1000" u="none" strike="noStrike">
                          <a:effectLst/>
                        </a:rPr>
                        <a:t>0.13138</a:t>
                      </a:r>
                      <a:endParaRPr lang="en-US" sz="1000" b="0" i="0" u="none" strike="noStrike">
                        <a:solidFill>
                          <a:srgbClr val="000000"/>
                        </a:solidFill>
                        <a:effectLst/>
                        <a:latin typeface="Calibri" panose="020F0502020204030204" pitchFamily="34" charset="0"/>
                      </a:endParaRPr>
                    </a:p>
                  </a:txBody>
                  <a:tcPr marL="9007" marR="9007" marT="9007" marB="0" anchor="b"/>
                </a:tc>
                <a:tc>
                  <a:txBody>
                    <a:bodyPr/>
                    <a:lstStyle/>
                    <a:p>
                      <a:pPr algn="r" fontAlgn="b"/>
                      <a:r>
                        <a:rPr lang="en-US" sz="1000" u="none" strike="noStrike">
                          <a:effectLst/>
                        </a:rPr>
                        <a:t>0.03776</a:t>
                      </a:r>
                      <a:endParaRPr lang="en-US" sz="1000" b="0" i="0" u="none" strike="noStrike">
                        <a:solidFill>
                          <a:srgbClr val="000000"/>
                        </a:solidFill>
                        <a:effectLst/>
                        <a:latin typeface="Calibri" panose="020F0502020204030204" pitchFamily="34" charset="0"/>
                      </a:endParaRPr>
                    </a:p>
                  </a:txBody>
                  <a:tcPr marL="9007" marR="9007" marT="9007" marB="0" anchor="b"/>
                </a:tc>
                <a:tc>
                  <a:txBody>
                    <a:bodyPr/>
                    <a:lstStyle/>
                    <a:p>
                      <a:pPr algn="r" fontAlgn="b"/>
                      <a:r>
                        <a:rPr lang="en-US" sz="1000" u="none" strike="noStrike">
                          <a:effectLst/>
                        </a:rPr>
                        <a:t>0.06444</a:t>
                      </a:r>
                      <a:endParaRPr lang="en-US" sz="1000" b="0" i="0" u="none" strike="noStrike">
                        <a:solidFill>
                          <a:srgbClr val="000000"/>
                        </a:solidFill>
                        <a:effectLst/>
                        <a:latin typeface="Calibri" panose="020F0502020204030204" pitchFamily="34" charset="0"/>
                      </a:endParaRPr>
                    </a:p>
                  </a:txBody>
                  <a:tcPr marL="9007" marR="9007" marT="9007" marB="0" anchor="b"/>
                </a:tc>
                <a:tc>
                  <a:txBody>
                    <a:bodyPr/>
                    <a:lstStyle/>
                    <a:p>
                      <a:pPr algn="r" fontAlgn="b"/>
                      <a:r>
                        <a:rPr lang="en-US" sz="1000" u="none" strike="noStrike">
                          <a:effectLst/>
                        </a:rPr>
                        <a:t>0.04942</a:t>
                      </a:r>
                      <a:endParaRPr lang="en-US" sz="1000" b="0" i="0" u="none" strike="noStrike">
                        <a:solidFill>
                          <a:srgbClr val="000000"/>
                        </a:solidFill>
                        <a:effectLst/>
                        <a:latin typeface="Calibri" panose="020F0502020204030204" pitchFamily="34" charset="0"/>
                      </a:endParaRPr>
                    </a:p>
                  </a:txBody>
                  <a:tcPr marL="9007" marR="9007" marT="9007" marB="0" anchor="b"/>
                </a:tc>
                <a:tc>
                  <a:txBody>
                    <a:bodyPr/>
                    <a:lstStyle/>
                    <a:p>
                      <a:pPr algn="r" fontAlgn="b"/>
                      <a:r>
                        <a:rPr lang="en-US" sz="1000" u="none" strike="noStrike">
                          <a:effectLst/>
                        </a:rPr>
                        <a:t>0.0022</a:t>
                      </a:r>
                      <a:endParaRPr lang="en-US" sz="1000" b="0" i="0" u="none" strike="noStrike">
                        <a:solidFill>
                          <a:srgbClr val="000000"/>
                        </a:solidFill>
                        <a:effectLst/>
                        <a:latin typeface="Calibri" panose="020F0502020204030204" pitchFamily="34" charset="0"/>
                      </a:endParaRPr>
                    </a:p>
                  </a:txBody>
                  <a:tcPr marL="9007" marR="9007" marT="9007" marB="0" anchor="b"/>
                </a:tc>
                <a:tc>
                  <a:txBody>
                    <a:bodyPr/>
                    <a:lstStyle/>
                    <a:p>
                      <a:pPr algn="r" fontAlgn="b"/>
                      <a:r>
                        <a:rPr lang="en-US" sz="1000" u="none" strike="noStrike">
                          <a:effectLst/>
                        </a:rPr>
                        <a:t>0.00772</a:t>
                      </a:r>
                      <a:endParaRPr lang="en-US" sz="1000" b="0" i="0" u="none" strike="noStrike">
                        <a:solidFill>
                          <a:srgbClr val="000000"/>
                        </a:solidFill>
                        <a:effectLst/>
                        <a:latin typeface="Calibri" panose="020F0502020204030204" pitchFamily="34" charset="0"/>
                      </a:endParaRPr>
                    </a:p>
                  </a:txBody>
                  <a:tcPr marL="9007" marR="9007" marT="9007" marB="0" anchor="b"/>
                </a:tc>
                <a:tc>
                  <a:txBody>
                    <a:bodyPr/>
                    <a:lstStyle/>
                    <a:p>
                      <a:pPr algn="r" fontAlgn="b"/>
                      <a:r>
                        <a:rPr lang="en-US" sz="1000" u="none" strike="noStrike">
                          <a:effectLst/>
                        </a:rPr>
                        <a:t>0.14192</a:t>
                      </a:r>
                      <a:endParaRPr lang="en-US" sz="1000" b="0" i="0" u="none" strike="noStrike">
                        <a:solidFill>
                          <a:srgbClr val="000000"/>
                        </a:solidFill>
                        <a:effectLst/>
                        <a:latin typeface="Calibri" panose="020F0502020204030204" pitchFamily="34" charset="0"/>
                      </a:endParaRPr>
                    </a:p>
                  </a:txBody>
                  <a:tcPr marL="9007" marR="9007" marT="9007" marB="0" anchor="b"/>
                </a:tc>
                <a:tc>
                  <a:txBody>
                    <a:bodyPr/>
                    <a:lstStyle/>
                    <a:p>
                      <a:pPr algn="r" fontAlgn="b"/>
                      <a:r>
                        <a:rPr lang="en-US" sz="1000" u="none" strike="noStrike">
                          <a:effectLst/>
                        </a:rPr>
                        <a:t>0.5591</a:t>
                      </a:r>
                      <a:endParaRPr lang="en-US" sz="1000" b="0" i="0" u="none" strike="noStrike">
                        <a:solidFill>
                          <a:srgbClr val="000000"/>
                        </a:solidFill>
                        <a:effectLst/>
                        <a:latin typeface="Calibri" panose="020F0502020204030204" pitchFamily="34" charset="0"/>
                      </a:endParaRPr>
                    </a:p>
                  </a:txBody>
                  <a:tcPr marL="9007" marR="9007" marT="9007" marB="0" anchor="b"/>
                </a:tc>
              </a:tr>
              <a:tr h="191178">
                <a:tc>
                  <a:txBody>
                    <a:bodyPr/>
                    <a:lstStyle/>
                    <a:p>
                      <a:pPr algn="l" fontAlgn="b"/>
                      <a:r>
                        <a:rPr lang="en-US" sz="1000" u="none" strike="noStrike">
                          <a:effectLst/>
                        </a:rPr>
                        <a:t>Bermudian_4</a:t>
                      </a:r>
                      <a:endParaRPr lang="en-US" sz="1000" b="0" i="0" u="none" strike="noStrike">
                        <a:solidFill>
                          <a:srgbClr val="000000"/>
                        </a:solidFill>
                        <a:effectLst/>
                        <a:latin typeface="Calibri" panose="020F0502020204030204" pitchFamily="34" charset="0"/>
                      </a:endParaRPr>
                    </a:p>
                  </a:txBody>
                  <a:tcPr marL="9007" marR="9007" marT="9007" marB="0" anchor="b"/>
                </a:tc>
                <a:tc>
                  <a:txBody>
                    <a:bodyPr/>
                    <a:lstStyle/>
                    <a:p>
                      <a:pPr algn="r" fontAlgn="b"/>
                      <a:r>
                        <a:rPr lang="en-US" sz="1000" u="none" strike="noStrike">
                          <a:effectLst/>
                        </a:rPr>
                        <a:t>0.0063</a:t>
                      </a:r>
                      <a:endParaRPr lang="en-US" sz="1000" b="0" i="0" u="none" strike="noStrike">
                        <a:solidFill>
                          <a:srgbClr val="000000"/>
                        </a:solidFill>
                        <a:effectLst/>
                        <a:latin typeface="Calibri" panose="020F0502020204030204" pitchFamily="34" charset="0"/>
                      </a:endParaRPr>
                    </a:p>
                  </a:txBody>
                  <a:tcPr marL="9007" marR="9007" marT="9007" marB="0" anchor="b"/>
                </a:tc>
                <a:tc>
                  <a:txBody>
                    <a:bodyPr/>
                    <a:lstStyle/>
                    <a:p>
                      <a:pPr algn="r" fontAlgn="b"/>
                      <a:r>
                        <a:rPr lang="en-US" sz="1000" u="none" strike="noStrike">
                          <a:effectLst/>
                        </a:rPr>
                        <a:t>0.0796</a:t>
                      </a:r>
                      <a:endParaRPr lang="en-US" sz="1000" b="0" i="0" u="none" strike="noStrike">
                        <a:solidFill>
                          <a:srgbClr val="000000"/>
                        </a:solidFill>
                        <a:effectLst/>
                        <a:latin typeface="Calibri" panose="020F0502020204030204" pitchFamily="34" charset="0"/>
                      </a:endParaRPr>
                    </a:p>
                  </a:txBody>
                  <a:tcPr marL="9007" marR="9007" marT="9007" marB="0" anchor="b"/>
                </a:tc>
                <a:tc>
                  <a:txBody>
                    <a:bodyPr/>
                    <a:lstStyle/>
                    <a:p>
                      <a:pPr algn="r" fontAlgn="b"/>
                      <a:r>
                        <a:rPr lang="en-US" sz="1000" u="none" strike="noStrike">
                          <a:effectLst/>
                        </a:rPr>
                        <a:t>0.059733</a:t>
                      </a:r>
                      <a:endParaRPr lang="en-US" sz="1000" b="0" i="0" u="none" strike="noStrike">
                        <a:solidFill>
                          <a:srgbClr val="000000"/>
                        </a:solidFill>
                        <a:effectLst/>
                        <a:latin typeface="Calibri" panose="020F0502020204030204" pitchFamily="34" charset="0"/>
                      </a:endParaRPr>
                    </a:p>
                  </a:txBody>
                  <a:tcPr marL="9007" marR="9007" marT="9007" marB="0" anchor="b"/>
                </a:tc>
                <a:tc>
                  <a:txBody>
                    <a:bodyPr/>
                    <a:lstStyle/>
                    <a:p>
                      <a:pPr algn="r" fontAlgn="b"/>
                      <a:r>
                        <a:rPr lang="en-US" sz="1000" u="none" strike="noStrike">
                          <a:effectLst/>
                        </a:rPr>
                        <a:t>0.033433</a:t>
                      </a:r>
                      <a:endParaRPr lang="en-US" sz="1000" b="0" i="0" u="none" strike="noStrike">
                        <a:solidFill>
                          <a:srgbClr val="000000"/>
                        </a:solidFill>
                        <a:effectLst/>
                        <a:latin typeface="Calibri" panose="020F0502020204030204" pitchFamily="34" charset="0"/>
                      </a:endParaRPr>
                    </a:p>
                  </a:txBody>
                  <a:tcPr marL="9007" marR="9007" marT="9007" marB="0" anchor="b"/>
                </a:tc>
                <a:tc>
                  <a:txBody>
                    <a:bodyPr/>
                    <a:lstStyle/>
                    <a:p>
                      <a:pPr algn="r" fontAlgn="b"/>
                      <a:r>
                        <a:rPr lang="en-US" sz="1000" u="none" strike="noStrike">
                          <a:effectLst/>
                        </a:rPr>
                        <a:t>0.0399</a:t>
                      </a:r>
                      <a:endParaRPr lang="en-US" sz="1000" b="0" i="0" u="none" strike="noStrike">
                        <a:solidFill>
                          <a:srgbClr val="000000"/>
                        </a:solidFill>
                        <a:effectLst/>
                        <a:latin typeface="Calibri" panose="020F0502020204030204" pitchFamily="34" charset="0"/>
                      </a:endParaRPr>
                    </a:p>
                  </a:txBody>
                  <a:tcPr marL="9007" marR="9007" marT="9007" marB="0" anchor="b"/>
                </a:tc>
                <a:tc>
                  <a:txBody>
                    <a:bodyPr/>
                    <a:lstStyle/>
                    <a:p>
                      <a:pPr algn="r" fontAlgn="b"/>
                      <a:r>
                        <a:rPr lang="en-US" sz="1000" u="none" strike="noStrike">
                          <a:effectLst/>
                        </a:rPr>
                        <a:t>0.000767</a:t>
                      </a:r>
                      <a:endParaRPr lang="en-US" sz="1000" b="0" i="0" u="none" strike="noStrike">
                        <a:solidFill>
                          <a:srgbClr val="000000"/>
                        </a:solidFill>
                        <a:effectLst/>
                        <a:latin typeface="Calibri" panose="020F0502020204030204" pitchFamily="34" charset="0"/>
                      </a:endParaRPr>
                    </a:p>
                  </a:txBody>
                  <a:tcPr marL="9007" marR="9007" marT="9007" marB="0" anchor="b"/>
                </a:tc>
                <a:tc>
                  <a:txBody>
                    <a:bodyPr/>
                    <a:lstStyle/>
                    <a:p>
                      <a:pPr algn="r" fontAlgn="b"/>
                      <a:r>
                        <a:rPr lang="en-US" sz="1000" u="none" strike="noStrike">
                          <a:effectLst/>
                        </a:rPr>
                        <a:t>0.008067</a:t>
                      </a:r>
                      <a:endParaRPr lang="en-US" sz="1000" b="0" i="0" u="none" strike="noStrike">
                        <a:solidFill>
                          <a:srgbClr val="000000"/>
                        </a:solidFill>
                        <a:effectLst/>
                        <a:latin typeface="Calibri" panose="020F0502020204030204" pitchFamily="34" charset="0"/>
                      </a:endParaRPr>
                    </a:p>
                  </a:txBody>
                  <a:tcPr marL="9007" marR="9007" marT="9007" marB="0" anchor="b"/>
                </a:tc>
                <a:tc>
                  <a:txBody>
                    <a:bodyPr/>
                    <a:lstStyle/>
                    <a:p>
                      <a:pPr algn="r" fontAlgn="b"/>
                      <a:r>
                        <a:rPr lang="en-US" sz="1000" u="none" strike="noStrike">
                          <a:effectLst/>
                        </a:rPr>
                        <a:t>0.086933</a:t>
                      </a:r>
                      <a:endParaRPr lang="en-US" sz="1000" b="0" i="0" u="none" strike="noStrike">
                        <a:solidFill>
                          <a:srgbClr val="000000"/>
                        </a:solidFill>
                        <a:effectLst/>
                        <a:latin typeface="Calibri" panose="020F0502020204030204" pitchFamily="34" charset="0"/>
                      </a:endParaRPr>
                    </a:p>
                  </a:txBody>
                  <a:tcPr marL="9007" marR="9007" marT="9007" marB="0" anchor="b"/>
                </a:tc>
                <a:tc>
                  <a:txBody>
                    <a:bodyPr/>
                    <a:lstStyle/>
                    <a:p>
                      <a:pPr algn="r" fontAlgn="b"/>
                      <a:r>
                        <a:rPr lang="en-US" sz="1000" u="none" strike="noStrike">
                          <a:effectLst/>
                        </a:rPr>
                        <a:t>0.6853</a:t>
                      </a:r>
                      <a:endParaRPr lang="en-US" sz="1000" b="0" i="0" u="none" strike="noStrike">
                        <a:solidFill>
                          <a:srgbClr val="000000"/>
                        </a:solidFill>
                        <a:effectLst/>
                        <a:latin typeface="Calibri" panose="020F0502020204030204" pitchFamily="34" charset="0"/>
                      </a:endParaRPr>
                    </a:p>
                  </a:txBody>
                  <a:tcPr marL="9007" marR="9007" marT="9007" marB="0" anchor="b"/>
                </a:tc>
              </a:tr>
              <a:tr h="191178">
                <a:tc>
                  <a:txBody>
                    <a:bodyPr/>
                    <a:lstStyle/>
                    <a:p>
                      <a:pPr algn="l" fontAlgn="b"/>
                      <a:r>
                        <a:rPr lang="en-US" sz="1000" u="none" strike="noStrike">
                          <a:effectLst/>
                        </a:rPr>
                        <a:t>Binjhal_0</a:t>
                      </a:r>
                      <a:endParaRPr lang="en-US" sz="1000" b="0" i="0" u="none" strike="noStrike">
                        <a:solidFill>
                          <a:srgbClr val="000000"/>
                        </a:solidFill>
                        <a:effectLst/>
                        <a:latin typeface="Calibri" panose="020F0502020204030204" pitchFamily="34" charset="0"/>
                      </a:endParaRPr>
                    </a:p>
                  </a:txBody>
                  <a:tcPr marL="9007" marR="9007" marT="9007" marB="0" anchor="b"/>
                </a:tc>
                <a:tc>
                  <a:txBody>
                    <a:bodyPr/>
                    <a:lstStyle/>
                    <a:p>
                      <a:pPr algn="r" fontAlgn="b"/>
                      <a:r>
                        <a:rPr lang="en-US" sz="1000" u="none" strike="noStrike">
                          <a:effectLst/>
                        </a:rPr>
                        <a:t>0.02055</a:t>
                      </a:r>
                      <a:endParaRPr lang="en-US" sz="1000" b="0" i="0" u="none" strike="noStrike">
                        <a:solidFill>
                          <a:srgbClr val="000000"/>
                        </a:solidFill>
                        <a:effectLst/>
                        <a:latin typeface="Calibri" panose="020F0502020204030204" pitchFamily="34" charset="0"/>
                      </a:endParaRPr>
                    </a:p>
                  </a:txBody>
                  <a:tcPr marL="9007" marR="9007" marT="9007" marB="0" anchor="b"/>
                </a:tc>
                <a:tc>
                  <a:txBody>
                    <a:bodyPr/>
                    <a:lstStyle/>
                    <a:p>
                      <a:pPr algn="r" fontAlgn="b"/>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9007" marR="9007" marT="9007" marB="0" anchor="b"/>
                </a:tc>
                <a:tc>
                  <a:txBody>
                    <a:bodyPr/>
                    <a:lstStyle/>
                    <a:p>
                      <a:pPr algn="r" fontAlgn="b"/>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9007" marR="9007" marT="9007" marB="0" anchor="b"/>
                </a:tc>
                <a:tc>
                  <a:txBody>
                    <a:bodyPr/>
                    <a:lstStyle/>
                    <a:p>
                      <a:pPr algn="r" fontAlgn="b"/>
                      <a:r>
                        <a:rPr lang="en-US" sz="1000" u="none" strike="noStrike">
                          <a:effectLst/>
                        </a:rPr>
                        <a:t>0.3734</a:t>
                      </a:r>
                      <a:endParaRPr lang="en-US" sz="1000" b="0" i="0" u="none" strike="noStrike">
                        <a:solidFill>
                          <a:srgbClr val="000000"/>
                        </a:solidFill>
                        <a:effectLst/>
                        <a:latin typeface="Calibri" panose="020F0502020204030204" pitchFamily="34" charset="0"/>
                      </a:endParaRPr>
                    </a:p>
                  </a:txBody>
                  <a:tcPr marL="9007" marR="9007" marT="9007" marB="0" anchor="b"/>
                </a:tc>
                <a:tc>
                  <a:txBody>
                    <a:bodyPr/>
                    <a:lstStyle/>
                    <a:p>
                      <a:pPr algn="r" fontAlgn="b"/>
                      <a:r>
                        <a:rPr lang="en-US" sz="1000" u="none" strike="noStrike">
                          <a:effectLst/>
                        </a:rPr>
                        <a:t>0.001</a:t>
                      </a:r>
                      <a:endParaRPr lang="en-US" sz="1000" b="0" i="0" u="none" strike="noStrike">
                        <a:solidFill>
                          <a:srgbClr val="000000"/>
                        </a:solidFill>
                        <a:effectLst/>
                        <a:latin typeface="Calibri" panose="020F0502020204030204" pitchFamily="34" charset="0"/>
                      </a:endParaRPr>
                    </a:p>
                  </a:txBody>
                  <a:tcPr marL="9007" marR="9007" marT="9007" marB="0" anchor="b"/>
                </a:tc>
                <a:tc>
                  <a:txBody>
                    <a:bodyPr/>
                    <a:lstStyle/>
                    <a:p>
                      <a:pPr algn="r" fontAlgn="b"/>
                      <a:r>
                        <a:rPr lang="en-US" sz="1000" u="none" strike="noStrike">
                          <a:effectLst/>
                        </a:rPr>
                        <a:t>0.0244</a:t>
                      </a:r>
                      <a:endParaRPr lang="en-US" sz="1000" b="0" i="0" u="none" strike="noStrike">
                        <a:solidFill>
                          <a:srgbClr val="000000"/>
                        </a:solidFill>
                        <a:effectLst/>
                        <a:latin typeface="Calibri" panose="020F0502020204030204" pitchFamily="34" charset="0"/>
                      </a:endParaRPr>
                    </a:p>
                  </a:txBody>
                  <a:tcPr marL="9007" marR="9007" marT="9007" marB="0" anchor="b"/>
                </a:tc>
                <a:tc>
                  <a:txBody>
                    <a:bodyPr/>
                    <a:lstStyle/>
                    <a:p>
                      <a:pPr algn="r" fontAlgn="b"/>
                      <a:r>
                        <a:rPr lang="en-US" sz="1000" u="none" strike="noStrike">
                          <a:effectLst/>
                        </a:rPr>
                        <a:t>0.58055</a:t>
                      </a:r>
                      <a:endParaRPr lang="en-US" sz="1000" b="0" i="0" u="none" strike="noStrike">
                        <a:solidFill>
                          <a:srgbClr val="000000"/>
                        </a:solidFill>
                        <a:effectLst/>
                        <a:latin typeface="Calibri" panose="020F0502020204030204" pitchFamily="34" charset="0"/>
                      </a:endParaRPr>
                    </a:p>
                  </a:txBody>
                  <a:tcPr marL="9007" marR="9007" marT="9007" marB="0" anchor="b"/>
                </a:tc>
                <a:tc>
                  <a:txBody>
                    <a:bodyPr/>
                    <a:lstStyle/>
                    <a:p>
                      <a:pPr algn="r" fontAlgn="b"/>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9007" marR="9007" marT="9007" marB="0" anchor="b"/>
                </a:tc>
                <a:tc>
                  <a:txBody>
                    <a:bodyPr/>
                    <a:lstStyle/>
                    <a:p>
                      <a:pPr algn="r" fontAlgn="b"/>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9007" marR="9007" marT="9007" marB="0" anchor="b"/>
                </a:tc>
              </a:tr>
              <a:tr h="191178">
                <a:tc>
                  <a:txBody>
                    <a:bodyPr/>
                    <a:lstStyle/>
                    <a:p>
                      <a:pPr algn="l" fontAlgn="b"/>
                      <a:r>
                        <a:rPr lang="en-US" sz="1000" u="none" strike="noStrike">
                          <a:effectLst/>
                        </a:rPr>
                        <a:t>Bulgaria_1</a:t>
                      </a:r>
                      <a:endParaRPr lang="en-US" sz="1000" b="0" i="0" u="none" strike="noStrike">
                        <a:solidFill>
                          <a:srgbClr val="000000"/>
                        </a:solidFill>
                        <a:effectLst/>
                        <a:latin typeface="Calibri" panose="020F0502020204030204" pitchFamily="34" charset="0"/>
                      </a:endParaRPr>
                    </a:p>
                  </a:txBody>
                  <a:tcPr marL="9007" marR="9007" marT="9007" marB="0" anchor="b"/>
                </a:tc>
                <a:tc>
                  <a:txBody>
                    <a:bodyPr/>
                    <a:lstStyle/>
                    <a:p>
                      <a:pPr algn="r" fontAlgn="b"/>
                      <a:r>
                        <a:rPr lang="en-US" sz="1000" u="none" strike="noStrike">
                          <a:effectLst/>
                        </a:rPr>
                        <a:t>0.0052</a:t>
                      </a:r>
                      <a:endParaRPr lang="en-US" sz="1000" b="0" i="0" u="none" strike="noStrike">
                        <a:solidFill>
                          <a:srgbClr val="000000"/>
                        </a:solidFill>
                        <a:effectLst/>
                        <a:latin typeface="Calibri" panose="020F0502020204030204" pitchFamily="34" charset="0"/>
                      </a:endParaRPr>
                    </a:p>
                  </a:txBody>
                  <a:tcPr marL="9007" marR="9007" marT="9007" marB="0" anchor="b"/>
                </a:tc>
                <a:tc>
                  <a:txBody>
                    <a:bodyPr/>
                    <a:lstStyle/>
                    <a:p>
                      <a:pPr algn="r" fontAlgn="b"/>
                      <a:r>
                        <a:rPr lang="en-US" sz="1000" u="none" strike="noStrike">
                          <a:effectLst/>
                        </a:rPr>
                        <a:t>0.513233</a:t>
                      </a:r>
                      <a:endParaRPr lang="en-US" sz="1000" b="0" i="0" u="none" strike="noStrike">
                        <a:solidFill>
                          <a:srgbClr val="000000"/>
                        </a:solidFill>
                        <a:effectLst/>
                        <a:latin typeface="Calibri" panose="020F0502020204030204" pitchFamily="34" charset="0"/>
                      </a:endParaRPr>
                    </a:p>
                  </a:txBody>
                  <a:tcPr marL="9007" marR="9007" marT="9007" marB="0" anchor="b"/>
                </a:tc>
                <a:tc>
                  <a:txBody>
                    <a:bodyPr/>
                    <a:lstStyle/>
                    <a:p>
                      <a:pPr algn="r" fontAlgn="b"/>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9007" marR="9007" marT="9007" marB="0" anchor="b"/>
                </a:tc>
                <a:tc>
                  <a:txBody>
                    <a:bodyPr/>
                    <a:lstStyle/>
                    <a:p>
                      <a:pPr algn="r" fontAlgn="b"/>
                      <a:r>
                        <a:rPr lang="en-US" sz="1000" u="none" strike="noStrike">
                          <a:effectLst/>
                        </a:rPr>
                        <a:t>0.205733</a:t>
                      </a:r>
                      <a:endParaRPr lang="en-US" sz="1000" b="0" i="0" u="none" strike="noStrike">
                        <a:solidFill>
                          <a:srgbClr val="000000"/>
                        </a:solidFill>
                        <a:effectLst/>
                        <a:latin typeface="Calibri" panose="020F0502020204030204" pitchFamily="34" charset="0"/>
                      </a:endParaRPr>
                    </a:p>
                  </a:txBody>
                  <a:tcPr marL="9007" marR="9007" marT="9007" marB="0" anchor="b"/>
                </a:tc>
                <a:tc>
                  <a:txBody>
                    <a:bodyPr/>
                    <a:lstStyle/>
                    <a:p>
                      <a:pPr algn="r" fontAlgn="b"/>
                      <a:r>
                        <a:rPr lang="en-US" sz="1000" u="none" strike="noStrike">
                          <a:effectLst/>
                        </a:rPr>
                        <a:t>0.0085</a:t>
                      </a:r>
                      <a:endParaRPr lang="en-US" sz="1000" b="0" i="0" u="none" strike="noStrike">
                        <a:solidFill>
                          <a:srgbClr val="000000"/>
                        </a:solidFill>
                        <a:effectLst/>
                        <a:latin typeface="Calibri" panose="020F0502020204030204" pitchFamily="34" charset="0"/>
                      </a:endParaRPr>
                    </a:p>
                  </a:txBody>
                  <a:tcPr marL="9007" marR="9007" marT="9007" marB="0" anchor="b"/>
                </a:tc>
                <a:tc>
                  <a:txBody>
                    <a:bodyPr/>
                    <a:lstStyle/>
                    <a:p>
                      <a:pPr algn="r" fontAlgn="b"/>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9007" marR="9007" marT="9007" marB="0" anchor="b"/>
                </a:tc>
                <a:tc>
                  <a:txBody>
                    <a:bodyPr/>
                    <a:lstStyle/>
                    <a:p>
                      <a:pPr algn="r" fontAlgn="b"/>
                      <a:r>
                        <a:rPr lang="en-US" sz="1000" u="none" strike="noStrike">
                          <a:effectLst/>
                        </a:rPr>
                        <a:t>0.005633</a:t>
                      </a:r>
                      <a:endParaRPr lang="en-US" sz="1000" b="0" i="0" u="none" strike="noStrike">
                        <a:solidFill>
                          <a:srgbClr val="000000"/>
                        </a:solidFill>
                        <a:effectLst/>
                        <a:latin typeface="Calibri" panose="020F0502020204030204" pitchFamily="34" charset="0"/>
                      </a:endParaRPr>
                    </a:p>
                  </a:txBody>
                  <a:tcPr marL="9007" marR="9007" marT="9007" marB="0" anchor="b"/>
                </a:tc>
                <a:tc>
                  <a:txBody>
                    <a:bodyPr/>
                    <a:lstStyle/>
                    <a:p>
                      <a:pPr algn="r" fontAlgn="b"/>
                      <a:r>
                        <a:rPr lang="en-US" sz="1000" u="none" strike="noStrike">
                          <a:effectLst/>
                        </a:rPr>
                        <a:t>0.261667</a:t>
                      </a:r>
                      <a:endParaRPr lang="en-US" sz="1000" b="0" i="0" u="none" strike="noStrike">
                        <a:solidFill>
                          <a:srgbClr val="000000"/>
                        </a:solidFill>
                        <a:effectLst/>
                        <a:latin typeface="Calibri" panose="020F0502020204030204" pitchFamily="34" charset="0"/>
                      </a:endParaRPr>
                    </a:p>
                  </a:txBody>
                  <a:tcPr marL="9007" marR="9007" marT="9007" marB="0" anchor="b"/>
                </a:tc>
                <a:tc>
                  <a:txBody>
                    <a:bodyPr/>
                    <a:lstStyle/>
                    <a:p>
                      <a:pPr algn="r" fontAlgn="b"/>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9007" marR="9007" marT="9007" marB="0" anchor="b"/>
                </a:tc>
              </a:tr>
              <a:tr h="191178">
                <a:tc>
                  <a:txBody>
                    <a:bodyPr/>
                    <a:lstStyle/>
                    <a:p>
                      <a:pPr algn="l" fontAlgn="b"/>
                      <a:r>
                        <a:rPr lang="en-US" sz="1000" u="none" strike="noStrike">
                          <a:effectLst/>
                        </a:rPr>
                        <a:t>Bulgaria_2</a:t>
                      </a:r>
                      <a:endParaRPr lang="en-US" sz="1000" b="0" i="0" u="none" strike="noStrike">
                        <a:solidFill>
                          <a:srgbClr val="000000"/>
                        </a:solidFill>
                        <a:effectLst/>
                        <a:latin typeface="Calibri" panose="020F0502020204030204" pitchFamily="34" charset="0"/>
                      </a:endParaRPr>
                    </a:p>
                  </a:txBody>
                  <a:tcPr marL="9007" marR="9007" marT="9007" marB="0" anchor="b"/>
                </a:tc>
                <a:tc>
                  <a:txBody>
                    <a:bodyPr/>
                    <a:lstStyle/>
                    <a:p>
                      <a:pPr algn="r" fontAlgn="b"/>
                      <a:r>
                        <a:rPr lang="en-US" sz="1000" u="none" strike="noStrike">
                          <a:effectLst/>
                        </a:rPr>
                        <a:t>0.0493</a:t>
                      </a:r>
                      <a:endParaRPr lang="en-US" sz="1000" b="0" i="0" u="none" strike="noStrike">
                        <a:solidFill>
                          <a:srgbClr val="000000"/>
                        </a:solidFill>
                        <a:effectLst/>
                        <a:latin typeface="Calibri" panose="020F0502020204030204" pitchFamily="34" charset="0"/>
                      </a:endParaRPr>
                    </a:p>
                  </a:txBody>
                  <a:tcPr marL="9007" marR="9007" marT="9007" marB="0" anchor="b"/>
                </a:tc>
                <a:tc>
                  <a:txBody>
                    <a:bodyPr/>
                    <a:lstStyle/>
                    <a:p>
                      <a:pPr algn="r" fontAlgn="b"/>
                      <a:r>
                        <a:rPr lang="en-US" sz="1000" u="none" strike="noStrike">
                          <a:effectLst/>
                        </a:rPr>
                        <a:t>0.44275</a:t>
                      </a:r>
                      <a:endParaRPr lang="en-US" sz="1000" b="0" i="0" u="none" strike="noStrike">
                        <a:solidFill>
                          <a:srgbClr val="000000"/>
                        </a:solidFill>
                        <a:effectLst/>
                        <a:latin typeface="Calibri" panose="020F0502020204030204" pitchFamily="34" charset="0"/>
                      </a:endParaRPr>
                    </a:p>
                  </a:txBody>
                  <a:tcPr marL="9007" marR="9007" marT="9007" marB="0" anchor="b"/>
                </a:tc>
                <a:tc>
                  <a:txBody>
                    <a:bodyPr/>
                    <a:lstStyle/>
                    <a:p>
                      <a:pPr algn="r" fontAlgn="b"/>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9007" marR="9007" marT="9007" marB="0" anchor="b"/>
                </a:tc>
                <a:tc>
                  <a:txBody>
                    <a:bodyPr/>
                    <a:lstStyle/>
                    <a:p>
                      <a:pPr algn="r" fontAlgn="b"/>
                      <a:r>
                        <a:rPr lang="en-US" sz="1000" u="none" strike="noStrike">
                          <a:effectLst/>
                        </a:rPr>
                        <a:t>0.21655</a:t>
                      </a:r>
                      <a:endParaRPr lang="en-US" sz="1000" b="0" i="0" u="none" strike="noStrike">
                        <a:solidFill>
                          <a:srgbClr val="000000"/>
                        </a:solidFill>
                        <a:effectLst/>
                        <a:latin typeface="Calibri" panose="020F0502020204030204" pitchFamily="34" charset="0"/>
                      </a:endParaRPr>
                    </a:p>
                  </a:txBody>
                  <a:tcPr marL="9007" marR="9007" marT="9007" marB="0" anchor="b"/>
                </a:tc>
                <a:tc>
                  <a:txBody>
                    <a:bodyPr/>
                    <a:lstStyle/>
                    <a:p>
                      <a:pPr algn="r" fontAlgn="b"/>
                      <a:r>
                        <a:rPr lang="en-US" sz="1000" u="none" strike="noStrike">
                          <a:effectLst/>
                        </a:rPr>
                        <a:t>0.00785</a:t>
                      </a:r>
                      <a:endParaRPr lang="en-US" sz="1000" b="0" i="0" u="none" strike="noStrike">
                        <a:solidFill>
                          <a:srgbClr val="000000"/>
                        </a:solidFill>
                        <a:effectLst/>
                        <a:latin typeface="Calibri" panose="020F0502020204030204" pitchFamily="34" charset="0"/>
                      </a:endParaRPr>
                    </a:p>
                  </a:txBody>
                  <a:tcPr marL="9007" marR="9007" marT="9007" marB="0" anchor="b"/>
                </a:tc>
                <a:tc>
                  <a:txBody>
                    <a:bodyPr/>
                    <a:lstStyle/>
                    <a:p>
                      <a:pPr algn="r" fontAlgn="b"/>
                      <a:r>
                        <a:rPr lang="en-US" sz="1000" u="none" strike="noStrike">
                          <a:effectLst/>
                        </a:rPr>
                        <a:t>0.0014</a:t>
                      </a:r>
                      <a:endParaRPr lang="en-US" sz="1000" b="0" i="0" u="none" strike="noStrike">
                        <a:solidFill>
                          <a:srgbClr val="000000"/>
                        </a:solidFill>
                        <a:effectLst/>
                        <a:latin typeface="Calibri" panose="020F0502020204030204" pitchFamily="34" charset="0"/>
                      </a:endParaRPr>
                    </a:p>
                  </a:txBody>
                  <a:tcPr marL="9007" marR="9007" marT="9007" marB="0" anchor="b"/>
                </a:tc>
                <a:tc>
                  <a:txBody>
                    <a:bodyPr/>
                    <a:lstStyle/>
                    <a:p>
                      <a:pPr algn="r" fontAlgn="b"/>
                      <a:r>
                        <a:rPr lang="en-US" sz="1000" u="none" strike="noStrike">
                          <a:effectLst/>
                        </a:rPr>
                        <a:t>0.0095</a:t>
                      </a:r>
                      <a:endParaRPr lang="en-US" sz="1000" b="0" i="0" u="none" strike="noStrike">
                        <a:solidFill>
                          <a:srgbClr val="000000"/>
                        </a:solidFill>
                        <a:effectLst/>
                        <a:latin typeface="Calibri" panose="020F0502020204030204" pitchFamily="34" charset="0"/>
                      </a:endParaRPr>
                    </a:p>
                  </a:txBody>
                  <a:tcPr marL="9007" marR="9007" marT="9007" marB="0" anchor="b"/>
                </a:tc>
                <a:tc>
                  <a:txBody>
                    <a:bodyPr/>
                    <a:lstStyle/>
                    <a:p>
                      <a:pPr algn="r" fontAlgn="b"/>
                      <a:r>
                        <a:rPr lang="en-US" sz="1000" u="none" strike="noStrike">
                          <a:effectLst/>
                        </a:rPr>
                        <a:t>0.27265</a:t>
                      </a:r>
                      <a:endParaRPr lang="en-US" sz="1000" b="0" i="0" u="none" strike="noStrike">
                        <a:solidFill>
                          <a:srgbClr val="000000"/>
                        </a:solidFill>
                        <a:effectLst/>
                        <a:latin typeface="Calibri" panose="020F0502020204030204" pitchFamily="34" charset="0"/>
                      </a:endParaRPr>
                    </a:p>
                  </a:txBody>
                  <a:tcPr marL="9007" marR="9007" marT="9007" marB="0" anchor="b"/>
                </a:tc>
                <a:tc>
                  <a:txBody>
                    <a:bodyPr/>
                    <a:lstStyle/>
                    <a:p>
                      <a:pPr algn="r" fontAlgn="b"/>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9007" marR="9007" marT="9007" marB="0" anchor="b"/>
                </a:tc>
              </a:tr>
              <a:tr h="191178">
                <a:tc>
                  <a:txBody>
                    <a:bodyPr/>
                    <a:lstStyle/>
                    <a:p>
                      <a:pPr algn="l" fontAlgn="b"/>
                      <a:r>
                        <a:rPr lang="en-US" sz="1000" u="none" strike="noStrike">
                          <a:effectLst/>
                        </a:rPr>
                        <a:t>Bulgaria_3</a:t>
                      </a:r>
                      <a:endParaRPr lang="en-US" sz="1000" b="0" i="0" u="none" strike="noStrike">
                        <a:solidFill>
                          <a:srgbClr val="000000"/>
                        </a:solidFill>
                        <a:effectLst/>
                        <a:latin typeface="Calibri" panose="020F0502020204030204" pitchFamily="34" charset="0"/>
                      </a:endParaRPr>
                    </a:p>
                  </a:txBody>
                  <a:tcPr marL="9007" marR="9007" marT="9007" marB="0" anchor="b"/>
                </a:tc>
                <a:tc>
                  <a:txBody>
                    <a:bodyPr/>
                    <a:lstStyle/>
                    <a:p>
                      <a:pPr algn="r" fontAlgn="b"/>
                      <a:r>
                        <a:rPr lang="en-US" sz="1000" u="none" strike="noStrike">
                          <a:effectLst/>
                        </a:rPr>
                        <a:t>0.0209</a:t>
                      </a:r>
                      <a:endParaRPr lang="en-US" sz="1000" b="0" i="0" u="none" strike="noStrike">
                        <a:solidFill>
                          <a:srgbClr val="000000"/>
                        </a:solidFill>
                        <a:effectLst/>
                        <a:latin typeface="Calibri" panose="020F0502020204030204" pitchFamily="34" charset="0"/>
                      </a:endParaRPr>
                    </a:p>
                  </a:txBody>
                  <a:tcPr marL="9007" marR="9007" marT="9007" marB="0" anchor="b"/>
                </a:tc>
                <a:tc>
                  <a:txBody>
                    <a:bodyPr/>
                    <a:lstStyle/>
                    <a:p>
                      <a:pPr algn="r" fontAlgn="b"/>
                      <a:r>
                        <a:rPr lang="en-US" sz="1000" u="none" strike="noStrike">
                          <a:effectLst/>
                        </a:rPr>
                        <a:t>0.4395</a:t>
                      </a:r>
                      <a:endParaRPr lang="en-US" sz="1000" b="0" i="0" u="none" strike="noStrike">
                        <a:solidFill>
                          <a:srgbClr val="000000"/>
                        </a:solidFill>
                        <a:effectLst/>
                        <a:latin typeface="Calibri" panose="020F0502020204030204" pitchFamily="34" charset="0"/>
                      </a:endParaRPr>
                    </a:p>
                  </a:txBody>
                  <a:tcPr marL="9007" marR="9007" marT="9007" marB="0" anchor="b"/>
                </a:tc>
                <a:tc>
                  <a:txBody>
                    <a:bodyPr/>
                    <a:lstStyle/>
                    <a:p>
                      <a:pPr algn="r" fontAlgn="b"/>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9007" marR="9007" marT="9007" marB="0" anchor="b"/>
                </a:tc>
                <a:tc>
                  <a:txBody>
                    <a:bodyPr/>
                    <a:lstStyle/>
                    <a:p>
                      <a:pPr algn="r" fontAlgn="b"/>
                      <a:r>
                        <a:rPr lang="en-US" sz="1000" u="none" strike="noStrike">
                          <a:effectLst/>
                        </a:rPr>
                        <a:t>0.19625</a:t>
                      </a:r>
                      <a:endParaRPr lang="en-US" sz="1000" b="0" i="0" u="none" strike="noStrike">
                        <a:solidFill>
                          <a:srgbClr val="000000"/>
                        </a:solidFill>
                        <a:effectLst/>
                        <a:latin typeface="Calibri" panose="020F0502020204030204" pitchFamily="34" charset="0"/>
                      </a:endParaRPr>
                    </a:p>
                  </a:txBody>
                  <a:tcPr marL="9007" marR="9007" marT="9007" marB="0" anchor="b"/>
                </a:tc>
                <a:tc>
                  <a:txBody>
                    <a:bodyPr/>
                    <a:lstStyle/>
                    <a:p>
                      <a:pPr algn="r" fontAlgn="b"/>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9007" marR="9007" marT="9007" marB="0" anchor="b"/>
                </a:tc>
                <a:tc>
                  <a:txBody>
                    <a:bodyPr/>
                    <a:lstStyle/>
                    <a:p>
                      <a:pPr algn="r" fontAlgn="b"/>
                      <a:r>
                        <a:rPr lang="en-US" sz="1000" u="none" strike="noStrike">
                          <a:effectLst/>
                        </a:rPr>
                        <a:t>0.0046</a:t>
                      </a:r>
                      <a:endParaRPr lang="en-US" sz="1000" b="0" i="0" u="none" strike="noStrike">
                        <a:solidFill>
                          <a:srgbClr val="000000"/>
                        </a:solidFill>
                        <a:effectLst/>
                        <a:latin typeface="Calibri" panose="020F0502020204030204" pitchFamily="34" charset="0"/>
                      </a:endParaRPr>
                    </a:p>
                  </a:txBody>
                  <a:tcPr marL="9007" marR="9007" marT="9007" marB="0" anchor="b"/>
                </a:tc>
                <a:tc>
                  <a:txBody>
                    <a:bodyPr/>
                    <a:lstStyle/>
                    <a:p>
                      <a:pPr algn="r" fontAlgn="b"/>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9007" marR="9007" marT="9007" marB="0" anchor="b"/>
                </a:tc>
                <a:tc>
                  <a:txBody>
                    <a:bodyPr/>
                    <a:lstStyle/>
                    <a:p>
                      <a:pPr algn="r" fontAlgn="b"/>
                      <a:r>
                        <a:rPr lang="en-US" sz="1000" u="none" strike="noStrike">
                          <a:effectLst/>
                        </a:rPr>
                        <a:t>0.33865</a:t>
                      </a:r>
                      <a:endParaRPr lang="en-US" sz="1000" b="0" i="0" u="none" strike="noStrike">
                        <a:solidFill>
                          <a:srgbClr val="000000"/>
                        </a:solidFill>
                        <a:effectLst/>
                        <a:latin typeface="Calibri" panose="020F0502020204030204" pitchFamily="34" charset="0"/>
                      </a:endParaRPr>
                    </a:p>
                  </a:txBody>
                  <a:tcPr marL="9007" marR="9007" marT="9007" marB="0" anchor="b"/>
                </a:tc>
                <a:tc>
                  <a:txBody>
                    <a:bodyPr/>
                    <a:lstStyle/>
                    <a:p>
                      <a:pPr algn="r" fontAlgn="b"/>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9007" marR="9007" marT="9007" marB="0" anchor="b"/>
                </a:tc>
              </a:tr>
              <a:tr h="191178">
                <a:tc>
                  <a:txBody>
                    <a:bodyPr/>
                    <a:lstStyle/>
                    <a:p>
                      <a:pPr algn="l" fontAlgn="b"/>
                      <a:r>
                        <a:rPr lang="en-US" sz="1000" u="none" strike="noStrike">
                          <a:effectLst/>
                        </a:rPr>
                        <a:t>Bulgaria_4</a:t>
                      </a:r>
                      <a:endParaRPr lang="en-US" sz="1000" b="0" i="0" u="none" strike="noStrike">
                        <a:solidFill>
                          <a:srgbClr val="000000"/>
                        </a:solidFill>
                        <a:effectLst/>
                        <a:latin typeface="Calibri" panose="020F0502020204030204" pitchFamily="34" charset="0"/>
                      </a:endParaRPr>
                    </a:p>
                  </a:txBody>
                  <a:tcPr marL="9007" marR="9007" marT="9007" marB="0" anchor="b"/>
                </a:tc>
                <a:tc>
                  <a:txBody>
                    <a:bodyPr/>
                    <a:lstStyle/>
                    <a:p>
                      <a:pPr algn="r" fontAlgn="b"/>
                      <a:r>
                        <a:rPr lang="en-US" sz="1000" u="none" strike="noStrike">
                          <a:effectLst/>
                        </a:rPr>
                        <a:t>0.011575</a:t>
                      </a:r>
                      <a:endParaRPr lang="en-US" sz="1000" b="0" i="0" u="none" strike="noStrike">
                        <a:solidFill>
                          <a:srgbClr val="000000"/>
                        </a:solidFill>
                        <a:effectLst/>
                        <a:latin typeface="Calibri" panose="020F0502020204030204" pitchFamily="34" charset="0"/>
                      </a:endParaRPr>
                    </a:p>
                  </a:txBody>
                  <a:tcPr marL="9007" marR="9007" marT="9007" marB="0" anchor="b"/>
                </a:tc>
                <a:tc>
                  <a:txBody>
                    <a:bodyPr/>
                    <a:lstStyle/>
                    <a:p>
                      <a:pPr algn="r" fontAlgn="b"/>
                      <a:r>
                        <a:rPr lang="en-US" sz="1000" u="none" strike="noStrike">
                          <a:effectLst/>
                        </a:rPr>
                        <a:t>0.466175</a:t>
                      </a:r>
                      <a:endParaRPr lang="en-US" sz="1000" b="0" i="0" u="none" strike="noStrike">
                        <a:solidFill>
                          <a:srgbClr val="000000"/>
                        </a:solidFill>
                        <a:effectLst/>
                        <a:latin typeface="Calibri" panose="020F0502020204030204" pitchFamily="34" charset="0"/>
                      </a:endParaRPr>
                    </a:p>
                  </a:txBody>
                  <a:tcPr marL="9007" marR="9007" marT="9007" marB="0" anchor="b"/>
                </a:tc>
                <a:tc>
                  <a:txBody>
                    <a:bodyPr/>
                    <a:lstStyle/>
                    <a:p>
                      <a:pPr algn="r" fontAlgn="b"/>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9007" marR="9007" marT="9007" marB="0" anchor="b"/>
                </a:tc>
                <a:tc>
                  <a:txBody>
                    <a:bodyPr/>
                    <a:lstStyle/>
                    <a:p>
                      <a:pPr algn="r" fontAlgn="b"/>
                      <a:r>
                        <a:rPr lang="en-US" sz="1000" u="none" strike="noStrike">
                          <a:effectLst/>
                        </a:rPr>
                        <a:t>0.199525</a:t>
                      </a:r>
                      <a:endParaRPr lang="en-US" sz="1000" b="0" i="0" u="none" strike="noStrike">
                        <a:solidFill>
                          <a:srgbClr val="000000"/>
                        </a:solidFill>
                        <a:effectLst/>
                        <a:latin typeface="Calibri" panose="020F0502020204030204" pitchFamily="34" charset="0"/>
                      </a:endParaRPr>
                    </a:p>
                  </a:txBody>
                  <a:tcPr marL="9007" marR="9007" marT="9007" marB="0" anchor="b"/>
                </a:tc>
                <a:tc>
                  <a:txBody>
                    <a:bodyPr/>
                    <a:lstStyle/>
                    <a:p>
                      <a:pPr algn="r" fontAlgn="b"/>
                      <a:r>
                        <a:rPr lang="en-US" sz="1000" u="none" strike="noStrike">
                          <a:effectLst/>
                        </a:rPr>
                        <a:t>0.003988</a:t>
                      </a:r>
                      <a:endParaRPr lang="en-US" sz="1000" b="0" i="0" u="none" strike="noStrike">
                        <a:solidFill>
                          <a:srgbClr val="000000"/>
                        </a:solidFill>
                        <a:effectLst/>
                        <a:latin typeface="Calibri" panose="020F0502020204030204" pitchFamily="34" charset="0"/>
                      </a:endParaRPr>
                    </a:p>
                  </a:txBody>
                  <a:tcPr marL="9007" marR="9007" marT="9007" marB="0" anchor="b"/>
                </a:tc>
                <a:tc>
                  <a:txBody>
                    <a:bodyPr/>
                    <a:lstStyle/>
                    <a:p>
                      <a:pPr algn="r" fontAlgn="b"/>
                      <a:r>
                        <a:rPr lang="en-US" sz="1000" u="none" strike="noStrike">
                          <a:effectLst/>
                        </a:rPr>
                        <a:t>0.003675</a:t>
                      </a:r>
                      <a:endParaRPr lang="en-US" sz="1000" b="0" i="0" u="none" strike="noStrike">
                        <a:solidFill>
                          <a:srgbClr val="000000"/>
                        </a:solidFill>
                        <a:effectLst/>
                        <a:latin typeface="Calibri" panose="020F0502020204030204" pitchFamily="34" charset="0"/>
                      </a:endParaRPr>
                    </a:p>
                  </a:txBody>
                  <a:tcPr marL="9007" marR="9007" marT="9007" marB="0" anchor="b"/>
                </a:tc>
                <a:tc>
                  <a:txBody>
                    <a:bodyPr/>
                    <a:lstStyle/>
                    <a:p>
                      <a:pPr algn="r" fontAlgn="b"/>
                      <a:r>
                        <a:rPr lang="en-US" sz="1000" u="none" strike="noStrike">
                          <a:effectLst/>
                        </a:rPr>
                        <a:t>0.0025</a:t>
                      </a:r>
                      <a:endParaRPr lang="en-US" sz="1000" b="0" i="0" u="none" strike="noStrike">
                        <a:solidFill>
                          <a:srgbClr val="000000"/>
                        </a:solidFill>
                        <a:effectLst/>
                        <a:latin typeface="Calibri" panose="020F0502020204030204" pitchFamily="34" charset="0"/>
                      </a:endParaRPr>
                    </a:p>
                  </a:txBody>
                  <a:tcPr marL="9007" marR="9007" marT="9007" marB="0" anchor="b"/>
                </a:tc>
                <a:tc>
                  <a:txBody>
                    <a:bodyPr/>
                    <a:lstStyle/>
                    <a:p>
                      <a:pPr algn="r" fontAlgn="b"/>
                      <a:r>
                        <a:rPr lang="en-US" sz="1000" u="none" strike="noStrike">
                          <a:effectLst/>
                        </a:rPr>
                        <a:t>0.312538</a:t>
                      </a:r>
                      <a:endParaRPr lang="en-US" sz="1000" b="0" i="0" u="none" strike="noStrike">
                        <a:solidFill>
                          <a:srgbClr val="000000"/>
                        </a:solidFill>
                        <a:effectLst/>
                        <a:latin typeface="Calibri" panose="020F0502020204030204" pitchFamily="34" charset="0"/>
                      </a:endParaRPr>
                    </a:p>
                  </a:txBody>
                  <a:tcPr marL="9007" marR="9007" marT="9007" marB="0" anchor="b"/>
                </a:tc>
                <a:tc>
                  <a:txBody>
                    <a:bodyPr/>
                    <a:lstStyle/>
                    <a:p>
                      <a:pPr algn="r" fontAlgn="b"/>
                      <a:r>
                        <a:rPr lang="en-US" sz="1000" u="none" strike="noStrike" dirty="0">
                          <a:effectLst/>
                        </a:rPr>
                        <a:t>0</a:t>
                      </a:r>
                      <a:endParaRPr lang="en-US" sz="1000" b="0" i="0" u="none" strike="noStrike" dirty="0">
                        <a:solidFill>
                          <a:srgbClr val="000000"/>
                        </a:solidFill>
                        <a:effectLst/>
                        <a:latin typeface="Calibri" panose="020F0502020204030204" pitchFamily="34" charset="0"/>
                      </a:endParaRPr>
                    </a:p>
                  </a:txBody>
                  <a:tcPr marL="9007" marR="9007" marT="9007" marB="0" anchor="b"/>
                </a:tc>
              </a:tr>
            </a:tbl>
          </a:graphicData>
        </a:graphic>
      </p:graphicFrame>
    </p:spTree>
    <p:extLst>
      <p:ext uri="{BB962C8B-B14F-4D97-AF65-F5344CB8AC3E}">
        <p14:creationId xmlns:p14="http://schemas.microsoft.com/office/powerpoint/2010/main" val="5383411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solidFill>
                  <a:schemeClr val="tx2"/>
                </a:solidFill>
                <a:effectLst>
                  <a:outerShdw blurRad="38100" dist="38100" dir="2700000" algn="tl">
                    <a:srgbClr val="000000">
                      <a:alpha val="43137"/>
                    </a:srgbClr>
                  </a:outerShdw>
                </a:effectLst>
              </a:rPr>
              <a:t>Fruit fly example</a:t>
            </a:r>
            <a:endParaRPr lang="en-US" b="1" dirty="0">
              <a:solidFill>
                <a:schemeClr val="tx2"/>
              </a:solidFill>
              <a:effectLst>
                <a:outerShdw blurRad="38100" dist="38100" dir="2700000" algn="tl">
                  <a:srgbClr val="000000">
                    <a:alpha val="43137"/>
                  </a:srgbClr>
                </a:outerShdw>
              </a:effectLst>
            </a:endParaRPr>
          </a:p>
        </p:txBody>
      </p:sp>
      <p:sp>
        <p:nvSpPr>
          <p:cNvPr id="3" name="Содержимое 2"/>
          <p:cNvSpPr>
            <a:spLocks noGrp="1"/>
          </p:cNvSpPr>
          <p:nvPr>
            <p:ph idx="1"/>
          </p:nvPr>
        </p:nvSpPr>
        <p:spPr/>
        <p:txBody>
          <a:bodyPr/>
          <a:lstStyle/>
          <a:p>
            <a:r>
              <a:rPr lang="en-US" dirty="0" smtClean="0"/>
              <a:t>Three ancestral populations:</a:t>
            </a:r>
          </a:p>
          <a:p>
            <a:pPr lvl="1"/>
            <a:r>
              <a:rPr lang="en-US" dirty="0" smtClean="0"/>
              <a:t>Montpellier, France (FRA, </a:t>
            </a:r>
            <a:r>
              <a:rPr lang="en-US" i="1" dirty="0" smtClean="0"/>
              <a:t>n</a:t>
            </a:r>
            <a:r>
              <a:rPr lang="en-US" dirty="0" smtClean="0"/>
              <a:t>=20 samples)</a:t>
            </a:r>
          </a:p>
          <a:p>
            <a:pPr lvl="1"/>
            <a:r>
              <a:rPr lang="en-US" dirty="0" smtClean="0"/>
              <a:t>Oku, Cameroon (CAM, </a:t>
            </a:r>
            <a:r>
              <a:rPr lang="en-US" i="1" dirty="0" smtClean="0"/>
              <a:t>n</a:t>
            </a:r>
            <a:r>
              <a:rPr lang="en-US" dirty="0" smtClean="0"/>
              <a:t>=10)</a:t>
            </a:r>
          </a:p>
          <a:p>
            <a:pPr lvl="1"/>
            <a:r>
              <a:rPr lang="en-US" dirty="0" smtClean="0"/>
              <a:t>Winters, CA, USA (WIN, </a:t>
            </a:r>
            <a:r>
              <a:rPr lang="en-US" i="1" dirty="0" smtClean="0"/>
              <a:t>n</a:t>
            </a:r>
            <a:r>
              <a:rPr lang="en-US" dirty="0" smtClean="0"/>
              <a:t>=35)</a:t>
            </a:r>
          </a:p>
          <a:p>
            <a:r>
              <a:rPr lang="en-US" dirty="0" smtClean="0"/>
              <a:t>Every American fruit fly can be represented as a linear combination of the three ancestral genotypes</a:t>
            </a:r>
            <a:endParaRPr lang="en-US" dirty="0"/>
          </a:p>
        </p:txBody>
      </p:sp>
      <p:sp>
        <p:nvSpPr>
          <p:cNvPr id="4" name="Номер слайда 3"/>
          <p:cNvSpPr>
            <a:spLocks noGrp="1"/>
          </p:cNvSpPr>
          <p:nvPr>
            <p:ph type="sldNum" sz="quarter" idx="12"/>
          </p:nvPr>
        </p:nvSpPr>
        <p:spPr/>
        <p:txBody>
          <a:bodyPr/>
          <a:lstStyle/>
          <a:p>
            <a:fld id="{67023D9B-8760-4AD1-AD70-F8399FC13A48}" type="slidenum">
              <a:rPr lang="en-US" smtClean="0"/>
              <a:pPr/>
              <a:t>40</a:t>
            </a:fld>
            <a:endParaRPr lang="en-US"/>
          </a:p>
        </p:txBody>
      </p:sp>
      <p:pic>
        <p:nvPicPr>
          <p:cNvPr id="5" name="Picture 2" descr="http://entoweb.okstate.edu/ddd/IMAGES/fruitfly.jpg"/>
          <p:cNvPicPr>
            <a:picLocks noChangeAspect="1" noChangeArrowheads="1"/>
          </p:cNvPicPr>
          <p:nvPr/>
        </p:nvPicPr>
        <p:blipFill>
          <a:blip r:embed="rId2" cstate="print"/>
          <a:srcRect/>
          <a:stretch>
            <a:fillRect/>
          </a:stretch>
        </p:blipFill>
        <p:spPr bwMode="auto">
          <a:xfrm>
            <a:off x="3291840" y="4525964"/>
            <a:ext cx="1720645" cy="1600200"/>
          </a:xfrm>
          <a:prstGeom prst="rect">
            <a:avLst/>
          </a:prstGeom>
        </p:spPr>
      </p:pic>
      <p:sp>
        <p:nvSpPr>
          <p:cNvPr id="6" name="TextBox 5"/>
          <p:cNvSpPr txBox="1"/>
          <p:nvPr/>
        </p:nvSpPr>
        <p:spPr>
          <a:xfrm>
            <a:off x="5705856" y="4525964"/>
            <a:ext cx="2834640" cy="923330"/>
          </a:xfrm>
          <a:prstGeom prst="rect">
            <a:avLst/>
          </a:prstGeom>
          <a:noFill/>
        </p:spPr>
        <p:txBody>
          <a:bodyPr wrap="square" rtlCol="0">
            <a:spAutoFit/>
          </a:bodyPr>
          <a:lstStyle/>
          <a:p>
            <a:r>
              <a:rPr lang="ru-RU" dirty="0" smtClean="0"/>
              <a:t>Данные получены в лаборатории Сергея </a:t>
            </a:r>
            <a:r>
              <a:rPr lang="ru-RU" dirty="0" err="1" smtClean="0"/>
              <a:t>Нуждина</a:t>
            </a:r>
            <a:r>
              <a:rPr lang="ru-RU" dirty="0" smtClean="0"/>
              <a:t>, </a:t>
            </a:r>
            <a:r>
              <a:rPr lang="en-US" dirty="0" smtClean="0"/>
              <a:t>USC</a:t>
            </a:r>
            <a:endParaRPr lang="en-US" dirty="0"/>
          </a:p>
        </p:txBody>
      </p:sp>
    </p:spTree>
    <p:extLst>
      <p:ext uri="{BB962C8B-B14F-4D97-AF65-F5344CB8AC3E}">
        <p14:creationId xmlns:p14="http://schemas.microsoft.com/office/powerpoint/2010/main" val="322861256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solidFill>
                  <a:schemeClr val="tx2"/>
                </a:solidFill>
                <a:effectLst>
                  <a:outerShdw blurRad="38100" dist="38100" dir="2700000" algn="tl">
                    <a:srgbClr val="000000">
                      <a:alpha val="43137"/>
                    </a:srgbClr>
                  </a:outerShdw>
                </a:effectLst>
              </a:rPr>
              <a:t>Fruit fly example</a:t>
            </a:r>
            <a:endParaRPr lang="en-US" b="1" dirty="0">
              <a:solidFill>
                <a:schemeClr val="tx2"/>
              </a:solidFill>
              <a:effectLst>
                <a:outerShdw blurRad="38100" dist="38100" dir="2700000" algn="tl">
                  <a:srgbClr val="000000">
                    <a:alpha val="43137"/>
                  </a:srgbClr>
                </a:outerShdw>
              </a:effectLst>
            </a:endParaRPr>
          </a:p>
        </p:txBody>
      </p:sp>
      <p:graphicFrame>
        <p:nvGraphicFramePr>
          <p:cNvPr id="9" name="Содержимое 8"/>
          <p:cNvGraphicFramePr>
            <a:graphicFrameLocks noGrp="1"/>
          </p:cNvGraphicFramePr>
          <p:nvPr>
            <p:ph idx="1"/>
          </p:nvPr>
        </p:nvGraphicFramePr>
        <p:xfrm>
          <a:off x="457200" y="1230313"/>
          <a:ext cx="8229598" cy="2133604"/>
        </p:xfrm>
        <a:graphic>
          <a:graphicData uri="http://schemas.openxmlformats.org/drawingml/2006/table">
            <a:tbl>
              <a:tblPr/>
              <a:tblGrid>
                <a:gridCol w="2828868"/>
                <a:gridCol w="1743130"/>
                <a:gridCol w="1660754"/>
                <a:gridCol w="1996846"/>
              </a:tblGrid>
              <a:tr h="533401">
                <a:tc>
                  <a:txBody>
                    <a:bodyPr/>
                    <a:lstStyle/>
                    <a:p>
                      <a:endParaRPr lang="en-US" sz="2000" dirty="0">
                        <a:solidFill>
                          <a:srgbClr val="943634"/>
                        </a:solidFill>
                        <a:latin typeface="Calibri"/>
                      </a:endParaRPr>
                    </a:p>
                  </a:txBody>
                  <a:tcPr marL="137160" marR="137160" marT="0" marB="0">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b="1" dirty="0">
                          <a:solidFill>
                            <a:schemeClr val="tx1"/>
                          </a:solidFill>
                          <a:latin typeface="Arial"/>
                          <a:ea typeface="Times New Roman"/>
                          <a:cs typeface="Times New Roman"/>
                        </a:rPr>
                        <a:t>CAM</a:t>
                      </a:r>
                      <a:endParaRPr lang="en-US" sz="2000" dirty="0">
                        <a:solidFill>
                          <a:schemeClr val="tx1"/>
                        </a:solidFill>
                        <a:latin typeface="Calibri"/>
                        <a:ea typeface="Times New Roman"/>
                        <a:cs typeface="Times New Roman"/>
                      </a:endParaRPr>
                    </a:p>
                  </a:txBody>
                  <a:tcPr marL="137160" marR="137160" marT="0" marB="0">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b="1" dirty="0">
                          <a:solidFill>
                            <a:schemeClr val="tx1"/>
                          </a:solidFill>
                          <a:latin typeface="Arial"/>
                          <a:ea typeface="Times New Roman"/>
                          <a:cs typeface="Times New Roman"/>
                        </a:rPr>
                        <a:t>FRA</a:t>
                      </a:r>
                      <a:endParaRPr lang="en-US" sz="2000" dirty="0">
                        <a:solidFill>
                          <a:schemeClr val="tx1"/>
                        </a:solidFill>
                        <a:latin typeface="Calibri"/>
                        <a:ea typeface="Times New Roman"/>
                        <a:cs typeface="Times New Roman"/>
                      </a:endParaRPr>
                    </a:p>
                  </a:txBody>
                  <a:tcPr marL="137160" marR="137160" marT="0" marB="0">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b="1" dirty="0">
                          <a:solidFill>
                            <a:schemeClr val="tx1"/>
                          </a:solidFill>
                          <a:latin typeface="Arial"/>
                          <a:ea typeface="Times New Roman"/>
                          <a:cs typeface="Times New Roman"/>
                        </a:rPr>
                        <a:t>WIN</a:t>
                      </a:r>
                      <a:endParaRPr lang="en-US" sz="2000" dirty="0">
                        <a:solidFill>
                          <a:schemeClr val="tx1"/>
                        </a:solidFill>
                        <a:latin typeface="Calibri"/>
                        <a:ea typeface="Times New Roman"/>
                        <a:cs typeface="Times New Roman"/>
                      </a:endParaRPr>
                    </a:p>
                  </a:txBody>
                  <a:tcPr marL="137160" marR="137160" marT="0" marB="0">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r>
              <a:tr h="533401">
                <a:tc>
                  <a:txBody>
                    <a:bodyPr/>
                    <a:lstStyle/>
                    <a:p>
                      <a:pPr marL="0" marR="0">
                        <a:lnSpc>
                          <a:spcPct val="115000"/>
                        </a:lnSpc>
                        <a:spcBef>
                          <a:spcPts val="0"/>
                        </a:spcBef>
                        <a:spcAft>
                          <a:spcPts val="0"/>
                        </a:spcAft>
                      </a:pPr>
                      <a:r>
                        <a:rPr lang="en-US" sz="2000" b="1">
                          <a:solidFill>
                            <a:srgbClr val="7030A0"/>
                          </a:solidFill>
                          <a:latin typeface="Arial"/>
                          <a:ea typeface="Courier New"/>
                          <a:cs typeface="Times New Roman"/>
                        </a:rPr>
                        <a:t>Raleigh</a:t>
                      </a:r>
                      <a:r>
                        <a:rPr lang="en-US" sz="2000" b="1">
                          <a:solidFill>
                            <a:srgbClr val="7030A0"/>
                          </a:solidFill>
                          <a:latin typeface="Arial"/>
                          <a:ea typeface="Times New Roman"/>
                          <a:cs typeface="Times New Roman"/>
                        </a:rPr>
                        <a:t>, NC</a:t>
                      </a:r>
                      <a:endParaRPr lang="en-US" sz="2000">
                        <a:solidFill>
                          <a:srgbClr val="7030A0"/>
                        </a:solidFill>
                        <a:latin typeface="Calibri"/>
                        <a:ea typeface="Times New Roman"/>
                        <a:cs typeface="Times New Roman"/>
                      </a:endParaRPr>
                    </a:p>
                  </a:txBody>
                  <a:tcPr marL="137160" marR="137160" marT="0" marB="0">
                    <a:lnL>
                      <a:noFill/>
                    </a:lnL>
                    <a:lnR>
                      <a:noFill/>
                    </a:lnR>
                    <a:lnT w="12700" cap="flat" cmpd="sng" algn="ctr">
                      <a:solidFill>
                        <a:srgbClr val="C0504D"/>
                      </a:solidFill>
                      <a:prstDash val="solid"/>
                      <a:round/>
                      <a:headEnd type="none" w="med" len="med"/>
                      <a:tailEnd type="none" w="med" len="med"/>
                    </a:lnT>
                    <a:lnB>
                      <a:noFill/>
                    </a:lnB>
                    <a:solidFill>
                      <a:srgbClr val="EFD3D2"/>
                    </a:solidFill>
                  </a:tcPr>
                </a:tc>
                <a:tc>
                  <a:txBody>
                    <a:bodyPr/>
                    <a:lstStyle/>
                    <a:p>
                      <a:pPr marL="0" marR="0" algn="r">
                        <a:lnSpc>
                          <a:spcPct val="115000"/>
                        </a:lnSpc>
                        <a:spcBef>
                          <a:spcPts val="0"/>
                        </a:spcBef>
                        <a:spcAft>
                          <a:spcPts val="0"/>
                        </a:spcAft>
                      </a:pPr>
                      <a:r>
                        <a:rPr lang="en-US" sz="2000">
                          <a:solidFill>
                            <a:srgbClr val="000000"/>
                          </a:solidFill>
                          <a:latin typeface="Arial"/>
                          <a:ea typeface="Times New Roman"/>
                          <a:cs typeface="Times New Roman"/>
                        </a:rPr>
                        <a:t>0.21</a:t>
                      </a:r>
                      <a:endParaRPr lang="en-US" sz="2000">
                        <a:solidFill>
                          <a:srgbClr val="943634"/>
                        </a:solidFill>
                        <a:latin typeface="Calibri"/>
                        <a:ea typeface="Times New Roman"/>
                        <a:cs typeface="Times New Roman"/>
                      </a:endParaRPr>
                    </a:p>
                  </a:txBody>
                  <a:tcPr marL="137160" marR="137160" marT="0" marB="0">
                    <a:lnL>
                      <a:noFill/>
                    </a:lnL>
                    <a:lnR>
                      <a:noFill/>
                    </a:lnR>
                    <a:lnT w="12700" cap="flat" cmpd="sng" algn="ctr">
                      <a:solidFill>
                        <a:srgbClr val="C0504D"/>
                      </a:solidFill>
                      <a:prstDash val="solid"/>
                      <a:round/>
                      <a:headEnd type="none" w="med" len="med"/>
                      <a:tailEnd type="none" w="med" len="med"/>
                    </a:lnT>
                    <a:lnB>
                      <a:noFill/>
                    </a:lnB>
                    <a:solidFill>
                      <a:srgbClr val="EFD3D2"/>
                    </a:solidFill>
                  </a:tcPr>
                </a:tc>
                <a:tc>
                  <a:txBody>
                    <a:bodyPr/>
                    <a:lstStyle/>
                    <a:p>
                      <a:pPr marL="0" marR="0" algn="r">
                        <a:lnSpc>
                          <a:spcPct val="115000"/>
                        </a:lnSpc>
                        <a:spcBef>
                          <a:spcPts val="0"/>
                        </a:spcBef>
                        <a:spcAft>
                          <a:spcPts val="0"/>
                        </a:spcAft>
                      </a:pPr>
                      <a:r>
                        <a:rPr lang="en-US" sz="2000">
                          <a:solidFill>
                            <a:srgbClr val="000000"/>
                          </a:solidFill>
                          <a:latin typeface="Arial"/>
                          <a:ea typeface="Times New Roman"/>
                          <a:cs typeface="Times New Roman"/>
                        </a:rPr>
                        <a:t>0.12</a:t>
                      </a:r>
                      <a:endParaRPr lang="en-US" sz="2000">
                        <a:solidFill>
                          <a:srgbClr val="943634"/>
                        </a:solidFill>
                        <a:latin typeface="Calibri"/>
                        <a:ea typeface="Times New Roman"/>
                        <a:cs typeface="Times New Roman"/>
                      </a:endParaRPr>
                    </a:p>
                  </a:txBody>
                  <a:tcPr marL="137160" marR="137160" marT="0" marB="0">
                    <a:lnL>
                      <a:noFill/>
                    </a:lnL>
                    <a:lnR>
                      <a:noFill/>
                    </a:lnR>
                    <a:lnT w="12700" cap="flat" cmpd="sng" algn="ctr">
                      <a:solidFill>
                        <a:srgbClr val="C0504D"/>
                      </a:solidFill>
                      <a:prstDash val="solid"/>
                      <a:round/>
                      <a:headEnd type="none" w="med" len="med"/>
                      <a:tailEnd type="none" w="med" len="med"/>
                    </a:lnT>
                    <a:lnB>
                      <a:noFill/>
                    </a:lnB>
                    <a:solidFill>
                      <a:srgbClr val="EFD3D2"/>
                    </a:solidFill>
                  </a:tcPr>
                </a:tc>
                <a:tc>
                  <a:txBody>
                    <a:bodyPr/>
                    <a:lstStyle/>
                    <a:p>
                      <a:pPr marL="0" marR="0" algn="r">
                        <a:lnSpc>
                          <a:spcPct val="115000"/>
                        </a:lnSpc>
                        <a:spcBef>
                          <a:spcPts val="0"/>
                        </a:spcBef>
                        <a:spcAft>
                          <a:spcPts val="0"/>
                        </a:spcAft>
                      </a:pPr>
                      <a:r>
                        <a:rPr lang="en-US" sz="2000" dirty="0">
                          <a:solidFill>
                            <a:srgbClr val="000000"/>
                          </a:solidFill>
                          <a:latin typeface="Arial"/>
                          <a:ea typeface="Times New Roman"/>
                          <a:cs typeface="Times New Roman"/>
                        </a:rPr>
                        <a:t>0.67</a:t>
                      </a:r>
                      <a:endParaRPr lang="en-US" sz="2000" dirty="0">
                        <a:solidFill>
                          <a:srgbClr val="943634"/>
                        </a:solidFill>
                        <a:latin typeface="Calibri"/>
                        <a:ea typeface="Times New Roman"/>
                        <a:cs typeface="Times New Roman"/>
                      </a:endParaRPr>
                    </a:p>
                  </a:txBody>
                  <a:tcPr marL="137160" marR="137160" marT="0" marB="0">
                    <a:lnL>
                      <a:noFill/>
                    </a:lnL>
                    <a:lnR>
                      <a:noFill/>
                    </a:lnR>
                    <a:lnT w="12700" cap="flat" cmpd="sng" algn="ctr">
                      <a:solidFill>
                        <a:srgbClr val="C0504D"/>
                      </a:solidFill>
                      <a:prstDash val="solid"/>
                      <a:round/>
                      <a:headEnd type="none" w="med" len="med"/>
                      <a:tailEnd type="none" w="med" len="med"/>
                    </a:lnT>
                    <a:lnB>
                      <a:noFill/>
                    </a:lnB>
                    <a:solidFill>
                      <a:srgbClr val="EFD3D2"/>
                    </a:solidFill>
                  </a:tcPr>
                </a:tc>
              </a:tr>
              <a:tr h="533401">
                <a:tc>
                  <a:txBody>
                    <a:bodyPr/>
                    <a:lstStyle/>
                    <a:p>
                      <a:pPr marL="0" marR="0">
                        <a:lnSpc>
                          <a:spcPct val="115000"/>
                        </a:lnSpc>
                        <a:spcBef>
                          <a:spcPts val="0"/>
                        </a:spcBef>
                        <a:spcAft>
                          <a:spcPts val="0"/>
                        </a:spcAft>
                      </a:pPr>
                      <a:r>
                        <a:rPr lang="en-US" sz="2000" b="1">
                          <a:solidFill>
                            <a:srgbClr val="7030A0"/>
                          </a:solidFill>
                          <a:latin typeface="Arial"/>
                          <a:ea typeface="Times New Roman"/>
                          <a:cs typeface="Times New Roman"/>
                        </a:rPr>
                        <a:t>Southern US</a:t>
                      </a:r>
                      <a:endParaRPr lang="en-US" sz="2000">
                        <a:solidFill>
                          <a:srgbClr val="7030A0"/>
                        </a:solidFill>
                        <a:latin typeface="Calibri"/>
                        <a:ea typeface="Times New Roman"/>
                        <a:cs typeface="Times New Roman"/>
                      </a:endParaRPr>
                    </a:p>
                  </a:txBody>
                  <a:tcPr marL="137160" marR="137160" marT="0" marB="0">
                    <a:lnL>
                      <a:noFill/>
                    </a:lnL>
                    <a:lnR>
                      <a:noFill/>
                    </a:lnR>
                    <a:lnT>
                      <a:noFill/>
                    </a:lnT>
                    <a:lnB>
                      <a:noFill/>
                    </a:lnB>
                  </a:tcPr>
                </a:tc>
                <a:tc>
                  <a:txBody>
                    <a:bodyPr/>
                    <a:lstStyle/>
                    <a:p>
                      <a:pPr marL="0" marR="0" algn="r">
                        <a:lnSpc>
                          <a:spcPct val="115000"/>
                        </a:lnSpc>
                        <a:spcBef>
                          <a:spcPts val="0"/>
                        </a:spcBef>
                        <a:spcAft>
                          <a:spcPts val="0"/>
                        </a:spcAft>
                      </a:pPr>
                      <a:r>
                        <a:rPr lang="en-US" sz="2000">
                          <a:solidFill>
                            <a:srgbClr val="000000"/>
                          </a:solidFill>
                          <a:latin typeface="Arial"/>
                          <a:ea typeface="Times New Roman"/>
                          <a:cs typeface="Times New Roman"/>
                        </a:rPr>
                        <a:t>0.21</a:t>
                      </a:r>
                      <a:endParaRPr lang="en-US" sz="2000">
                        <a:solidFill>
                          <a:srgbClr val="943634"/>
                        </a:solidFill>
                        <a:latin typeface="Calibri"/>
                        <a:ea typeface="Times New Roman"/>
                        <a:cs typeface="Times New Roman"/>
                      </a:endParaRPr>
                    </a:p>
                  </a:txBody>
                  <a:tcPr marL="137160" marR="137160" marT="0" marB="0">
                    <a:lnL>
                      <a:noFill/>
                    </a:lnL>
                    <a:lnR>
                      <a:noFill/>
                    </a:lnR>
                    <a:lnT>
                      <a:noFill/>
                    </a:lnT>
                    <a:lnB>
                      <a:noFill/>
                    </a:lnB>
                  </a:tcPr>
                </a:tc>
                <a:tc>
                  <a:txBody>
                    <a:bodyPr/>
                    <a:lstStyle/>
                    <a:p>
                      <a:pPr marL="0" marR="0" algn="r">
                        <a:lnSpc>
                          <a:spcPct val="115000"/>
                        </a:lnSpc>
                        <a:spcBef>
                          <a:spcPts val="0"/>
                        </a:spcBef>
                        <a:spcAft>
                          <a:spcPts val="0"/>
                        </a:spcAft>
                      </a:pPr>
                      <a:r>
                        <a:rPr lang="en-US" sz="2000">
                          <a:solidFill>
                            <a:srgbClr val="000000"/>
                          </a:solidFill>
                          <a:latin typeface="Arial"/>
                          <a:ea typeface="Times New Roman"/>
                          <a:cs typeface="Times New Roman"/>
                        </a:rPr>
                        <a:t>0.11</a:t>
                      </a:r>
                      <a:endParaRPr lang="en-US" sz="2000">
                        <a:solidFill>
                          <a:srgbClr val="943634"/>
                        </a:solidFill>
                        <a:latin typeface="Calibri"/>
                        <a:ea typeface="Times New Roman"/>
                        <a:cs typeface="Times New Roman"/>
                      </a:endParaRPr>
                    </a:p>
                  </a:txBody>
                  <a:tcPr marL="137160" marR="137160" marT="0" marB="0">
                    <a:lnL>
                      <a:noFill/>
                    </a:lnL>
                    <a:lnR>
                      <a:noFill/>
                    </a:lnR>
                    <a:lnT>
                      <a:noFill/>
                    </a:lnT>
                    <a:lnB>
                      <a:noFill/>
                    </a:lnB>
                  </a:tcPr>
                </a:tc>
                <a:tc>
                  <a:txBody>
                    <a:bodyPr/>
                    <a:lstStyle/>
                    <a:p>
                      <a:pPr marL="0" marR="0" algn="r">
                        <a:lnSpc>
                          <a:spcPct val="115000"/>
                        </a:lnSpc>
                        <a:spcBef>
                          <a:spcPts val="0"/>
                        </a:spcBef>
                        <a:spcAft>
                          <a:spcPts val="0"/>
                        </a:spcAft>
                      </a:pPr>
                      <a:r>
                        <a:rPr lang="en-US" sz="2000">
                          <a:solidFill>
                            <a:srgbClr val="000000"/>
                          </a:solidFill>
                          <a:latin typeface="Arial"/>
                          <a:ea typeface="Times New Roman"/>
                          <a:cs typeface="Times New Roman"/>
                        </a:rPr>
                        <a:t>0.68</a:t>
                      </a:r>
                      <a:endParaRPr lang="en-US" sz="2000">
                        <a:solidFill>
                          <a:srgbClr val="943634"/>
                        </a:solidFill>
                        <a:latin typeface="Calibri"/>
                        <a:ea typeface="Times New Roman"/>
                        <a:cs typeface="Times New Roman"/>
                      </a:endParaRPr>
                    </a:p>
                  </a:txBody>
                  <a:tcPr marL="137160" marR="137160" marT="0" marB="0">
                    <a:lnL>
                      <a:noFill/>
                    </a:lnL>
                    <a:lnR>
                      <a:noFill/>
                    </a:lnR>
                    <a:lnT>
                      <a:noFill/>
                    </a:lnT>
                    <a:lnB>
                      <a:noFill/>
                    </a:lnB>
                  </a:tcPr>
                </a:tc>
              </a:tr>
              <a:tr h="533401">
                <a:tc>
                  <a:txBody>
                    <a:bodyPr/>
                    <a:lstStyle/>
                    <a:p>
                      <a:pPr marL="0" marR="0">
                        <a:lnSpc>
                          <a:spcPct val="115000"/>
                        </a:lnSpc>
                        <a:spcBef>
                          <a:spcPts val="0"/>
                        </a:spcBef>
                        <a:spcAft>
                          <a:spcPts val="0"/>
                        </a:spcAft>
                      </a:pPr>
                      <a:r>
                        <a:rPr lang="en-US" sz="2000" b="1" dirty="0">
                          <a:solidFill>
                            <a:srgbClr val="7030A0"/>
                          </a:solidFill>
                          <a:latin typeface="Arial"/>
                          <a:ea typeface="Times New Roman"/>
                          <a:cs typeface="Times New Roman"/>
                        </a:rPr>
                        <a:t>Caribbean</a:t>
                      </a:r>
                      <a:endParaRPr lang="en-US" sz="2000" dirty="0">
                        <a:solidFill>
                          <a:srgbClr val="7030A0"/>
                        </a:solidFill>
                        <a:latin typeface="Calibri"/>
                        <a:ea typeface="Times New Roman"/>
                        <a:cs typeface="Times New Roman"/>
                      </a:endParaRPr>
                    </a:p>
                  </a:txBody>
                  <a:tcPr marL="137160" marR="137160" marT="0" marB="0">
                    <a:lnL>
                      <a:noFill/>
                    </a:lnL>
                    <a:lnR>
                      <a:noFill/>
                    </a:lnR>
                    <a:lnT>
                      <a:noFill/>
                    </a:lnT>
                    <a:lnB w="12700" cap="flat" cmpd="sng" algn="ctr">
                      <a:solidFill>
                        <a:srgbClr val="C0504D"/>
                      </a:solidFill>
                      <a:prstDash val="solid"/>
                      <a:round/>
                      <a:headEnd type="none" w="med" len="med"/>
                      <a:tailEnd type="none" w="med" len="med"/>
                    </a:lnB>
                    <a:solidFill>
                      <a:srgbClr val="EFD3D2"/>
                    </a:solidFill>
                  </a:tcPr>
                </a:tc>
                <a:tc>
                  <a:txBody>
                    <a:bodyPr/>
                    <a:lstStyle/>
                    <a:p>
                      <a:pPr marL="0" marR="0" algn="r">
                        <a:lnSpc>
                          <a:spcPct val="115000"/>
                        </a:lnSpc>
                        <a:spcBef>
                          <a:spcPts val="0"/>
                        </a:spcBef>
                        <a:spcAft>
                          <a:spcPts val="0"/>
                        </a:spcAft>
                      </a:pPr>
                      <a:r>
                        <a:rPr lang="en-US" sz="2000">
                          <a:solidFill>
                            <a:srgbClr val="000000"/>
                          </a:solidFill>
                          <a:latin typeface="Arial"/>
                          <a:ea typeface="Times New Roman"/>
                          <a:cs typeface="Times New Roman"/>
                        </a:rPr>
                        <a:t>0.34</a:t>
                      </a:r>
                      <a:endParaRPr lang="en-US" sz="2000">
                        <a:solidFill>
                          <a:srgbClr val="943634"/>
                        </a:solidFill>
                        <a:latin typeface="Calibri"/>
                        <a:ea typeface="Times New Roman"/>
                        <a:cs typeface="Times New Roman"/>
                      </a:endParaRPr>
                    </a:p>
                  </a:txBody>
                  <a:tcPr marL="137160" marR="137160" marT="0" marB="0">
                    <a:lnL>
                      <a:noFill/>
                    </a:lnL>
                    <a:lnR>
                      <a:noFill/>
                    </a:lnR>
                    <a:lnT>
                      <a:noFill/>
                    </a:lnT>
                    <a:lnB w="12700" cap="flat" cmpd="sng" algn="ctr">
                      <a:solidFill>
                        <a:srgbClr val="C0504D"/>
                      </a:solidFill>
                      <a:prstDash val="solid"/>
                      <a:round/>
                      <a:headEnd type="none" w="med" len="med"/>
                      <a:tailEnd type="none" w="med" len="med"/>
                    </a:lnB>
                    <a:solidFill>
                      <a:srgbClr val="EFD3D2"/>
                    </a:solidFill>
                  </a:tcPr>
                </a:tc>
                <a:tc>
                  <a:txBody>
                    <a:bodyPr/>
                    <a:lstStyle/>
                    <a:p>
                      <a:pPr marL="0" marR="0" algn="r">
                        <a:lnSpc>
                          <a:spcPct val="115000"/>
                        </a:lnSpc>
                        <a:spcBef>
                          <a:spcPts val="0"/>
                        </a:spcBef>
                        <a:spcAft>
                          <a:spcPts val="0"/>
                        </a:spcAft>
                      </a:pPr>
                      <a:r>
                        <a:rPr lang="en-US" sz="2000">
                          <a:solidFill>
                            <a:srgbClr val="000000"/>
                          </a:solidFill>
                          <a:latin typeface="Arial"/>
                          <a:ea typeface="Times New Roman"/>
                          <a:cs typeface="Times New Roman"/>
                        </a:rPr>
                        <a:t>0.22</a:t>
                      </a:r>
                      <a:endParaRPr lang="en-US" sz="2000">
                        <a:solidFill>
                          <a:srgbClr val="943634"/>
                        </a:solidFill>
                        <a:latin typeface="Calibri"/>
                        <a:ea typeface="Times New Roman"/>
                        <a:cs typeface="Times New Roman"/>
                      </a:endParaRPr>
                    </a:p>
                  </a:txBody>
                  <a:tcPr marL="137160" marR="137160" marT="0" marB="0">
                    <a:lnL>
                      <a:noFill/>
                    </a:lnL>
                    <a:lnR>
                      <a:noFill/>
                    </a:lnR>
                    <a:lnT>
                      <a:noFill/>
                    </a:lnT>
                    <a:lnB w="12700" cap="flat" cmpd="sng" algn="ctr">
                      <a:solidFill>
                        <a:srgbClr val="C0504D"/>
                      </a:solidFill>
                      <a:prstDash val="solid"/>
                      <a:round/>
                      <a:headEnd type="none" w="med" len="med"/>
                      <a:tailEnd type="none" w="med" len="med"/>
                    </a:lnB>
                    <a:solidFill>
                      <a:srgbClr val="EFD3D2"/>
                    </a:solidFill>
                  </a:tcPr>
                </a:tc>
                <a:tc>
                  <a:txBody>
                    <a:bodyPr/>
                    <a:lstStyle/>
                    <a:p>
                      <a:pPr marL="0" marR="0" algn="r">
                        <a:lnSpc>
                          <a:spcPct val="115000"/>
                        </a:lnSpc>
                        <a:spcBef>
                          <a:spcPts val="0"/>
                        </a:spcBef>
                        <a:spcAft>
                          <a:spcPts val="0"/>
                        </a:spcAft>
                      </a:pPr>
                      <a:r>
                        <a:rPr lang="en-US" sz="2000" dirty="0">
                          <a:solidFill>
                            <a:srgbClr val="000000"/>
                          </a:solidFill>
                          <a:latin typeface="Arial"/>
                          <a:ea typeface="Times New Roman"/>
                          <a:cs typeface="Times New Roman"/>
                        </a:rPr>
                        <a:t>0.44</a:t>
                      </a:r>
                      <a:endParaRPr lang="en-US" sz="2000" dirty="0">
                        <a:solidFill>
                          <a:srgbClr val="943634"/>
                        </a:solidFill>
                        <a:latin typeface="Calibri"/>
                        <a:ea typeface="Times New Roman"/>
                        <a:cs typeface="Times New Roman"/>
                      </a:endParaRPr>
                    </a:p>
                  </a:txBody>
                  <a:tcPr marL="137160" marR="137160" marT="0" marB="0">
                    <a:lnL>
                      <a:noFill/>
                    </a:lnL>
                    <a:lnR>
                      <a:noFill/>
                    </a:lnR>
                    <a:lnT>
                      <a:noFill/>
                    </a:lnT>
                    <a:lnB w="12700" cap="flat" cmpd="sng" algn="ctr">
                      <a:solidFill>
                        <a:srgbClr val="C0504D"/>
                      </a:solidFill>
                      <a:prstDash val="solid"/>
                      <a:round/>
                      <a:headEnd type="none" w="med" len="med"/>
                      <a:tailEnd type="none" w="med" len="med"/>
                    </a:lnB>
                    <a:solidFill>
                      <a:srgbClr val="EFD3D2"/>
                    </a:solidFill>
                  </a:tcPr>
                </a:tc>
              </a:tr>
            </a:tbl>
          </a:graphicData>
        </a:graphic>
      </p:graphicFrame>
      <p:sp>
        <p:nvSpPr>
          <p:cNvPr id="4" name="Номер слайда 3"/>
          <p:cNvSpPr>
            <a:spLocks noGrp="1"/>
          </p:cNvSpPr>
          <p:nvPr>
            <p:ph type="sldNum" sz="quarter" idx="12"/>
          </p:nvPr>
        </p:nvSpPr>
        <p:spPr/>
        <p:txBody>
          <a:bodyPr/>
          <a:lstStyle/>
          <a:p>
            <a:fld id="{67023D9B-8760-4AD1-AD70-F8399FC13A48}" type="slidenum">
              <a:rPr lang="en-US" smtClean="0"/>
              <a:pPr/>
              <a:t>41</a:t>
            </a:fld>
            <a:endParaRPr lang="en-US"/>
          </a:p>
        </p:txBody>
      </p:sp>
      <p:sp>
        <p:nvSpPr>
          <p:cNvPr id="5" name="Текст 4"/>
          <p:cNvSpPr>
            <a:spLocks noGrp="1"/>
          </p:cNvSpPr>
          <p:nvPr>
            <p:ph type="body" idx="4294967295"/>
          </p:nvPr>
        </p:nvSpPr>
        <p:spPr>
          <a:xfrm>
            <a:off x="207150" y="3379157"/>
            <a:ext cx="4511153" cy="1495425"/>
          </a:xfrm>
        </p:spPr>
        <p:txBody>
          <a:bodyPr/>
          <a:lstStyle/>
          <a:p>
            <a:pPr algn="just"/>
            <a:r>
              <a:rPr lang="en-US" sz="1800" dirty="0" smtClean="0"/>
              <a:t>SEU, RAL and CAR population structure, given three ancestral populations. Table elements show relative weights of the established populations in the hybrid populations.</a:t>
            </a:r>
          </a:p>
          <a:p>
            <a:endParaRPr lang="en-US" dirty="0"/>
          </a:p>
        </p:txBody>
      </p:sp>
      <p:sp>
        <p:nvSpPr>
          <p:cNvPr id="7" name="Текст 6"/>
          <p:cNvSpPr>
            <a:spLocks noGrp="1"/>
          </p:cNvSpPr>
          <p:nvPr>
            <p:ph type="body" idx="4294967295"/>
          </p:nvPr>
        </p:nvSpPr>
        <p:spPr>
          <a:xfrm>
            <a:off x="203989" y="5105405"/>
            <a:ext cx="4514315" cy="639762"/>
          </a:xfrm>
        </p:spPr>
        <p:txBody>
          <a:bodyPr/>
          <a:lstStyle/>
          <a:p>
            <a:pPr algn="just"/>
            <a:r>
              <a:rPr lang="en-US" sz="1800" dirty="0" smtClean="0"/>
              <a:t>Size of the dots is proportional to the weight of Winters, CA component. Color is determined by the combination of 3 ancestral vectors.</a:t>
            </a:r>
            <a:endParaRPr lang="en-US" sz="1800" dirty="0"/>
          </a:p>
        </p:txBody>
      </p:sp>
      <p:pic>
        <p:nvPicPr>
          <p:cNvPr id="10" name="Содержимое 9"/>
          <p:cNvPicPr>
            <a:picLocks noGrp="1"/>
          </p:cNvPicPr>
          <p:nvPr>
            <p:ph sz="quarter" idx="4294967295"/>
          </p:nvPr>
        </p:nvPicPr>
        <p:blipFill>
          <a:blip r:embed="rId3" cstate="print"/>
          <a:srcRect/>
          <a:stretch>
            <a:fillRect/>
          </a:stretch>
        </p:blipFill>
        <p:spPr bwMode="auto">
          <a:xfrm>
            <a:off x="5238750" y="3287712"/>
            <a:ext cx="3448050" cy="3360738"/>
          </a:xfrm>
          <a:prstGeom prst="rect">
            <a:avLst/>
          </a:prstGeom>
          <a:noFill/>
          <a:ln w="9525">
            <a:noFill/>
            <a:miter lim="800000"/>
            <a:headEnd/>
            <a:tailEnd/>
          </a:ln>
        </p:spPr>
      </p:pic>
      <p:pic>
        <p:nvPicPr>
          <p:cNvPr id="11" name="Picture 2" descr="http://entoweb.okstate.edu/ddd/IMAGES/fruitfly.jpg"/>
          <p:cNvPicPr>
            <a:picLocks noChangeAspect="1" noChangeArrowheads="1"/>
          </p:cNvPicPr>
          <p:nvPr/>
        </p:nvPicPr>
        <p:blipFill>
          <a:blip r:embed="rId4" cstate="print"/>
          <a:srcRect/>
          <a:stretch>
            <a:fillRect/>
          </a:stretch>
        </p:blipFill>
        <p:spPr bwMode="auto">
          <a:xfrm>
            <a:off x="4247339" y="77173"/>
            <a:ext cx="1111045" cy="1033272"/>
          </a:xfrm>
          <a:prstGeom prst="rect">
            <a:avLst/>
          </a:prstGeom>
        </p:spPr>
      </p:pic>
    </p:spTree>
    <p:extLst>
      <p:ext uri="{BB962C8B-B14F-4D97-AF65-F5344CB8AC3E}">
        <p14:creationId xmlns:p14="http://schemas.microsoft.com/office/powerpoint/2010/main" val="425226180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Medicago</a:t>
            </a:r>
            <a:endParaRPr lang="en-US" dirty="0"/>
          </a:p>
        </p:txBody>
      </p:sp>
      <p:pic>
        <p:nvPicPr>
          <p:cNvPr id="6" name="Picture 5"/>
          <p:cNvPicPr>
            <a:picLocks noChangeAspect="1"/>
          </p:cNvPicPr>
          <p:nvPr/>
        </p:nvPicPr>
        <p:blipFill>
          <a:blip r:embed="rId2"/>
          <a:stretch>
            <a:fillRect/>
          </a:stretch>
        </p:blipFill>
        <p:spPr>
          <a:xfrm>
            <a:off x="393532" y="937247"/>
            <a:ext cx="5866667" cy="5038095"/>
          </a:xfrm>
          <a:prstGeom prst="rect">
            <a:avLst/>
          </a:prstGeom>
        </p:spPr>
      </p:pic>
      <p:sp>
        <p:nvSpPr>
          <p:cNvPr id="7" name="TextBox 6"/>
          <p:cNvSpPr txBox="1"/>
          <p:nvPr/>
        </p:nvSpPr>
        <p:spPr>
          <a:xfrm>
            <a:off x="6016838" y="1312710"/>
            <a:ext cx="2669962" cy="1754326"/>
          </a:xfrm>
          <a:prstGeom prst="rect">
            <a:avLst/>
          </a:prstGeom>
          <a:noFill/>
        </p:spPr>
        <p:txBody>
          <a:bodyPr wrap="square" rtlCol="0">
            <a:spAutoFit/>
          </a:bodyPr>
          <a:lstStyle/>
          <a:p>
            <a:r>
              <a:rPr lang="en-US" dirty="0" smtClean="0"/>
              <a:t>Can predict correct population in 60% of the cases</a:t>
            </a:r>
          </a:p>
          <a:p>
            <a:endParaRPr lang="en-US" dirty="0"/>
          </a:p>
          <a:p>
            <a:r>
              <a:rPr lang="en-US" dirty="0" smtClean="0"/>
              <a:t>Average distance to the true position is 300 km </a:t>
            </a:r>
            <a:endParaRPr lang="en-US" dirty="0"/>
          </a:p>
        </p:txBody>
      </p:sp>
      <p:pic>
        <p:nvPicPr>
          <p:cNvPr id="4098" name="Picture 2" descr="Image result for medicago truncatu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0233" y="3627437"/>
            <a:ext cx="2305050" cy="1981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69533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5940" y="332996"/>
            <a:ext cx="8229600" cy="1030288"/>
          </a:xfrm>
        </p:spPr>
        <p:txBody>
          <a:bodyPr/>
          <a:lstStyle/>
          <a:p>
            <a:r>
              <a:rPr lang="en-US" dirty="0" smtClean="0"/>
              <a:t>Why there are sub-populations</a:t>
            </a:r>
            <a:endParaRPr lang="en-US" dirty="0"/>
          </a:p>
        </p:txBody>
      </p:sp>
      <p:sp>
        <p:nvSpPr>
          <p:cNvPr id="3" name="Content Placeholder 2"/>
          <p:cNvSpPr>
            <a:spLocks noGrp="1"/>
          </p:cNvSpPr>
          <p:nvPr>
            <p:ph idx="1"/>
          </p:nvPr>
        </p:nvSpPr>
        <p:spPr>
          <a:xfrm>
            <a:off x="457200" y="1363284"/>
            <a:ext cx="8229600" cy="3971925"/>
          </a:xfrm>
        </p:spPr>
        <p:txBody>
          <a:bodyPr/>
          <a:lstStyle/>
          <a:p>
            <a:r>
              <a:rPr lang="en-US" dirty="0" smtClean="0"/>
              <a:t>We have approximately 30-50 samples per country</a:t>
            </a:r>
          </a:p>
          <a:p>
            <a:r>
              <a:rPr lang="en-US" dirty="0" smtClean="0"/>
              <a:t>Sometimes they are drastically different from each other</a:t>
            </a:r>
          </a:p>
          <a:p>
            <a:r>
              <a:rPr lang="en-US" dirty="0" smtClean="0"/>
              <a:t>In this case we run K-means clustering (starting from K=4 and reducing K by 1 at each step) to find the optimal number of clusters</a:t>
            </a:r>
          </a:p>
          <a:p>
            <a:r>
              <a:rPr lang="en-US" dirty="0" smtClean="0"/>
              <a:t>At </a:t>
            </a:r>
            <a:r>
              <a:rPr lang="en-US" dirty="0"/>
              <a:t>each iteration, we calculated the ratio of the sum of squares between groups and the total sum of squares. If this ratio was &gt;0.9, then we accepted the </a:t>
            </a:r>
            <a:r>
              <a:rPr lang="en-US" i="1" dirty="0"/>
              <a:t>k</a:t>
            </a:r>
            <a:r>
              <a:rPr lang="en-US" dirty="0"/>
              <a:t>-component model. Since </a:t>
            </a:r>
            <a:r>
              <a:rPr lang="en-US" i="1" dirty="0"/>
              <a:t>k</a:t>
            </a:r>
            <a:r>
              <a:rPr lang="en-US" dirty="0"/>
              <a:t>-means clustering cannot be implemented for </a:t>
            </a:r>
            <a:r>
              <a:rPr lang="en-US" i="1" dirty="0"/>
              <a:t>k</a:t>
            </a:r>
            <a:r>
              <a:rPr lang="en-US" dirty="0"/>
              <a:t>=1, to decide between two clusters or a possible single cluster, we also calculated </a:t>
            </a:r>
            <a:r>
              <a:rPr lang="en-US" dirty="0" err="1"/>
              <a:t>Kullback-Leibler</a:t>
            </a:r>
            <a:r>
              <a:rPr lang="en-US" dirty="0"/>
              <a:t> distance (KLD) between the </a:t>
            </a:r>
            <a:r>
              <a:rPr lang="en-US" i="1" dirty="0"/>
              <a:t>k</a:t>
            </a:r>
            <a:r>
              <a:rPr lang="en-US" dirty="0"/>
              <a:t>=2 and </a:t>
            </a:r>
            <a:r>
              <a:rPr lang="en-US" i="1" dirty="0"/>
              <a:t>k</a:t>
            </a:r>
            <a:r>
              <a:rPr lang="en-US" dirty="0"/>
              <a:t>=1 models. If the KLD &lt;0.1 and the ratio of the sum of squares between groups and the total sum of squares for two-component model is above 0.9, then the </a:t>
            </a:r>
            <a:r>
              <a:rPr lang="en-US" i="1" dirty="0"/>
              <a:t>k</a:t>
            </a:r>
            <a:r>
              <a:rPr lang="en-US" dirty="0"/>
              <a:t>=1 model was </a:t>
            </a:r>
            <a:r>
              <a:rPr lang="en-US" dirty="0" smtClean="0"/>
              <a:t>selected (no subgroups).</a:t>
            </a:r>
            <a:endParaRPr lang="en-US" dirty="0"/>
          </a:p>
        </p:txBody>
      </p:sp>
    </p:spTree>
    <p:extLst>
      <p:ext uri="{BB962C8B-B14F-4D97-AF65-F5344CB8AC3E}">
        <p14:creationId xmlns:p14="http://schemas.microsoft.com/office/powerpoint/2010/main" val="2906251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formulation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𝑖</m:t>
                        </m:r>
                      </m:sub>
                    </m:sSub>
                    <m:r>
                      <a:rPr lang="en-US" b="0" i="1" smtClean="0">
                        <a:latin typeface="Cambria Math" panose="02040503050406030204" pitchFamily="18" charset="0"/>
                      </a:rPr>
                      <m:t>=</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𝑛</m:t>
                        </m:r>
                        <m:r>
                          <a:rPr lang="en-US" b="0" i="1" smtClean="0">
                            <a:latin typeface="Cambria Math" panose="02040503050406030204" pitchFamily="18" charset="0"/>
                          </a:rPr>
                          <m:t>=1</m:t>
                        </m:r>
                      </m:sub>
                      <m:sup>
                        <m:r>
                          <a:rPr lang="en-US" b="0" i="1" smtClean="0">
                            <a:latin typeface="Cambria Math" panose="02040503050406030204" pitchFamily="18" charset="0"/>
                          </a:rPr>
                          <m:t>𝑁</m:t>
                        </m:r>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𝑖𝑛</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𝑛</m:t>
                            </m:r>
                          </m:sub>
                        </m:sSub>
                      </m:e>
                    </m:nary>
                  </m:oMath>
                </a14:m>
                <a:endParaRPr lang="en-US" dirty="0" smtClean="0"/>
              </a:p>
              <a:p>
                <a:r>
                  <a:rPr lang="en-US" dirty="0" smtClean="0"/>
                  <a:t>N (number of modern populations) is large and growing</a:t>
                </a:r>
              </a:p>
              <a:p>
                <a:r>
                  <a:rPr lang="en-US" dirty="0" smtClean="0"/>
                  <a:t>R is N by K, where K=9 (number of ancestral populations, in the current set-up)</a:t>
                </a:r>
              </a:p>
              <a:p>
                <a14:m>
                  <m:oMath xmlns:m="http://schemas.openxmlformats.org/officeDocument/2006/math">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𝑛</m:t>
                        </m:r>
                        <m:r>
                          <a:rPr lang="en-US" i="1">
                            <a:latin typeface="Cambria Math" panose="02040503050406030204" pitchFamily="18" charset="0"/>
                          </a:rPr>
                          <m:t>=1</m:t>
                        </m:r>
                      </m:sub>
                      <m:sup>
                        <m:r>
                          <a:rPr lang="en-US" i="1">
                            <a:latin typeface="Cambria Math" panose="02040503050406030204" pitchFamily="18" charset="0"/>
                          </a:rPr>
                          <m:t>𝑁</m:t>
                        </m:r>
                      </m:sup>
                      <m:e>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𝑖𝑛</m:t>
                            </m:r>
                          </m:sub>
                        </m:sSub>
                        <m:r>
                          <a:rPr lang="en-US" b="0" i="1" smtClean="0">
                            <a:latin typeface="Cambria Math" panose="02040503050406030204" pitchFamily="18" charset="0"/>
                          </a:rPr>
                          <m:t>=1</m:t>
                        </m:r>
                      </m:e>
                    </m:nary>
                  </m:oMath>
                </a14:m>
                <a:endParaRPr lang="en-US" dirty="0" smtClean="0"/>
              </a:p>
              <a:p>
                <a:r>
                  <a:rPr lang="en-US" dirty="0" smtClean="0"/>
                  <a:t>Number of non-zero weights of modern populations should be minimal</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667" t="-12117"/>
                </a:stretch>
              </a:blipFill>
            </p:spPr>
            <p:txBody>
              <a:bodyPr/>
              <a:lstStyle/>
              <a:p>
                <a:r>
                  <a:rPr lang="en-US">
                    <a:noFill/>
                  </a:rPr>
                  <a:t> </a:t>
                </a:r>
              </a:p>
            </p:txBody>
          </p:sp>
        </mc:Fallback>
      </mc:AlternateContent>
    </p:spTree>
    <p:extLst>
      <p:ext uri="{BB962C8B-B14F-4D97-AF65-F5344CB8AC3E}">
        <p14:creationId xmlns:p14="http://schemas.microsoft.com/office/powerpoint/2010/main" val="1046397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Date Placeholder 2"/>
          <p:cNvSpPr>
            <a:spLocks noGrp="1"/>
          </p:cNvSpPr>
          <p:nvPr>
            <p:ph type="dt" idx="10"/>
          </p:nvPr>
        </p:nvSpPr>
        <p:spPr/>
        <p:txBody>
          <a:bodyPr/>
          <a:lstStyle/>
          <a:p>
            <a:fld id="{5EBD4B96-BB3E-4DCD-A82E-69255CA89C73}" type="datetime1">
              <a:rPr lang="ru-RU" altLang="en-US"/>
              <a:pPr/>
              <a:t>09.07.2015</a:t>
            </a:fld>
            <a:endParaRPr lang="ru-RU" altLang="en-US"/>
          </a:p>
        </p:txBody>
      </p:sp>
      <p:sp>
        <p:nvSpPr>
          <p:cNvPr id="4097" name="Rectangle 1"/>
          <p:cNvSpPr>
            <a:spLocks noGrp="1" noChangeArrowheads="1"/>
          </p:cNvSpPr>
          <p:nvPr>
            <p:ph type="title"/>
          </p:nvPr>
        </p:nvSpPr>
        <p:spPr>
          <a:xfrm>
            <a:off x="3477601" y="341641"/>
            <a:ext cx="4402080" cy="675360"/>
          </a:xfrm>
          <a:ln/>
        </p:spPr>
        <p:txBody>
          <a:bodyPr vert="horz" wrap="square" lIns="0" tIns="26401" rIns="0" bIns="0" numCol="1" anchor="ctr" anchorCtr="0" compatLnSpc="1">
            <a:prstTxWarp prst="textNoShape">
              <a:avLst/>
            </a:prstTxWarp>
          </a:bodyPr>
          <a:lstStyle/>
          <a:p>
            <a:pPr algn="r">
              <a:tabLst>
                <a:tab pos="414726" algn="l"/>
                <a:tab pos="829452" algn="l"/>
                <a:tab pos="1244178" algn="l"/>
                <a:tab pos="1658904" algn="l"/>
                <a:tab pos="2073631" algn="l"/>
                <a:tab pos="2488357" algn="l"/>
                <a:tab pos="2903083" algn="l"/>
                <a:tab pos="3317809" algn="l"/>
                <a:tab pos="3732535" algn="l"/>
                <a:tab pos="4147261" algn="l"/>
              </a:tabLst>
            </a:pPr>
            <a:r>
              <a:rPr lang="en-US" altLang="en-US"/>
              <a:t>reAdmix approach</a:t>
            </a:r>
          </a:p>
        </p:txBody>
      </p:sp>
      <p:sp>
        <p:nvSpPr>
          <p:cNvPr id="4098" name="Text Box 2"/>
          <p:cNvSpPr txBox="1">
            <a:spLocks noChangeArrowheads="1"/>
          </p:cNvSpPr>
          <p:nvPr/>
        </p:nvSpPr>
        <p:spPr bwMode="auto">
          <a:xfrm>
            <a:off x="1244161" y="918696"/>
            <a:ext cx="8294400" cy="613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55220" rIns="81638" bIns="40819"/>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Source Han Sans CN Normal" charset="0"/>
                <a:cs typeface="Source Han Sans CN Normal" charset="0"/>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Source Han Sans CN Normal" charset="0"/>
                <a:cs typeface="Source Han Sans CN Normal"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Source Han Sans CN Normal" charset="0"/>
                <a:cs typeface="Source Han Sans CN Normal"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Source Han Sans CN Normal" charset="0"/>
                <a:cs typeface="Source Han Sans CN Normal"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Source Han Sans CN Normal" charset="0"/>
                <a:cs typeface="Source Han Sans CN Normal"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Source Han Sans CN Normal" charset="0"/>
                <a:cs typeface="Source Han Sans CN Normal"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Source Han Sans CN Normal" charset="0"/>
                <a:cs typeface="Source Han Sans CN Normal"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Source Han Sans CN Normal" charset="0"/>
                <a:cs typeface="Source Han Sans CN Normal"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Source Han Sans CN Normal" charset="0"/>
                <a:cs typeface="Source Han Sans CN Normal" charset="0"/>
              </a:defRPr>
            </a:lvl9pPr>
          </a:lstStyle>
          <a:p>
            <a:r>
              <a:rPr lang="ru-RU" altLang="en-US" b="1" dirty="0" err="1">
                <a:solidFill>
                  <a:srgbClr val="FF3366"/>
                </a:solidFill>
              </a:rPr>
              <a:t>Aim</a:t>
            </a:r>
            <a:r>
              <a:rPr lang="ru-RU" altLang="en-US" dirty="0"/>
              <a:t>: </a:t>
            </a:r>
            <a:r>
              <a:rPr lang="ru-RU" altLang="en-US" dirty="0" err="1"/>
              <a:t>to</a:t>
            </a:r>
            <a:r>
              <a:rPr lang="ru-RU" altLang="en-US" dirty="0"/>
              <a:t> </a:t>
            </a:r>
            <a:r>
              <a:rPr lang="ru-RU" altLang="en-US" dirty="0" err="1"/>
              <a:t>find</a:t>
            </a:r>
            <a:r>
              <a:rPr lang="ru-RU" altLang="en-US" dirty="0"/>
              <a:t> </a:t>
            </a:r>
            <a:r>
              <a:rPr lang="ru-RU" altLang="en-US" dirty="0" err="1"/>
              <a:t>the</a:t>
            </a:r>
            <a:r>
              <a:rPr lang="ru-RU" altLang="en-US" dirty="0"/>
              <a:t> </a:t>
            </a:r>
            <a:r>
              <a:rPr lang="ru-RU" altLang="en-US" dirty="0" err="1"/>
              <a:t>smallest</a:t>
            </a:r>
            <a:r>
              <a:rPr lang="ru-RU" altLang="en-US" dirty="0"/>
              <a:t> </a:t>
            </a:r>
            <a:r>
              <a:rPr lang="ru-RU" altLang="en-US" dirty="0" err="1"/>
              <a:t>subset</a:t>
            </a:r>
            <a:r>
              <a:rPr lang="ru-RU" altLang="en-US" dirty="0"/>
              <a:t> </a:t>
            </a:r>
            <a:r>
              <a:rPr lang="ru-RU" altLang="en-US" dirty="0" err="1"/>
              <a:t>of</a:t>
            </a:r>
            <a:r>
              <a:rPr lang="ru-RU" altLang="en-US" dirty="0"/>
              <a:t> </a:t>
            </a:r>
            <a:r>
              <a:rPr lang="ru-RU" altLang="en-US" dirty="0" err="1"/>
              <a:t>modern</a:t>
            </a:r>
            <a:r>
              <a:rPr lang="ru-RU" altLang="en-US" dirty="0"/>
              <a:t> </a:t>
            </a:r>
            <a:r>
              <a:rPr lang="ru-RU" altLang="en-US" dirty="0" err="1"/>
              <a:t>populations</a:t>
            </a:r>
            <a:r>
              <a:rPr lang="ru-RU" altLang="en-US" dirty="0"/>
              <a:t> </a:t>
            </a:r>
            <a:r>
              <a:rPr lang="ru-RU" altLang="en-US" dirty="0" err="1"/>
              <a:t>whose</a:t>
            </a:r>
            <a:r>
              <a:rPr lang="ru-RU" altLang="en-US" dirty="0"/>
              <a:t> </a:t>
            </a:r>
            <a:r>
              <a:rPr lang="ru-RU" altLang="en-US" dirty="0" err="1"/>
              <a:t>combined</a:t>
            </a:r>
            <a:r>
              <a:rPr lang="ru-RU" altLang="en-US" dirty="0"/>
              <a:t> </a:t>
            </a:r>
            <a:r>
              <a:rPr lang="ru-RU" altLang="en-US" dirty="0" err="1"/>
              <a:t>admixture</a:t>
            </a:r>
            <a:r>
              <a:rPr lang="ru-RU" altLang="en-US" dirty="0"/>
              <a:t> </a:t>
            </a:r>
            <a:r>
              <a:rPr lang="ru-RU" altLang="en-US" dirty="0" err="1"/>
              <a:t>components</a:t>
            </a:r>
            <a:r>
              <a:rPr lang="ru-RU" altLang="en-US" dirty="0"/>
              <a:t> </a:t>
            </a:r>
            <a:r>
              <a:rPr lang="ru-RU" altLang="en-US" dirty="0" err="1"/>
              <a:t>are</a:t>
            </a:r>
            <a:r>
              <a:rPr lang="ru-RU" altLang="en-US" dirty="0"/>
              <a:t> </a:t>
            </a:r>
            <a:r>
              <a:rPr lang="ru-RU" altLang="en-US" dirty="0" err="1"/>
              <a:t>similar</a:t>
            </a:r>
            <a:r>
              <a:rPr lang="ru-RU" altLang="en-US" dirty="0"/>
              <a:t> </a:t>
            </a:r>
            <a:r>
              <a:rPr lang="ru-RU" altLang="en-US" dirty="0" err="1"/>
              <a:t>to</a:t>
            </a:r>
            <a:r>
              <a:rPr lang="ru-RU" altLang="en-US" dirty="0"/>
              <a:t> </a:t>
            </a:r>
            <a:r>
              <a:rPr lang="ru-RU" altLang="en-US" dirty="0" err="1"/>
              <a:t>those</a:t>
            </a:r>
            <a:r>
              <a:rPr lang="ru-RU" altLang="en-US" dirty="0"/>
              <a:t> </a:t>
            </a:r>
            <a:r>
              <a:rPr lang="ru-RU" altLang="en-US" dirty="0" err="1"/>
              <a:t>of</a:t>
            </a:r>
            <a:r>
              <a:rPr lang="ru-RU" altLang="en-US" dirty="0"/>
              <a:t> </a:t>
            </a:r>
            <a:r>
              <a:rPr lang="ru-RU" altLang="en-US" dirty="0" err="1"/>
              <a:t>the</a:t>
            </a:r>
            <a:r>
              <a:rPr lang="ru-RU" altLang="en-US" dirty="0"/>
              <a:t> </a:t>
            </a:r>
            <a:r>
              <a:rPr lang="ru-RU" altLang="en-US" dirty="0" err="1"/>
              <a:t>individual</a:t>
            </a:r>
            <a:r>
              <a:rPr lang="ru-RU" altLang="en-US" dirty="0"/>
              <a:t> </a:t>
            </a:r>
            <a:r>
              <a:rPr lang="ru-RU" altLang="en-US" dirty="0" err="1"/>
              <a:t>within</a:t>
            </a:r>
            <a:r>
              <a:rPr lang="ru-RU" altLang="en-US" dirty="0"/>
              <a:t> a </a:t>
            </a:r>
            <a:r>
              <a:rPr lang="ru-RU" altLang="en-US" dirty="0" err="1"/>
              <a:t>small</a:t>
            </a:r>
            <a:r>
              <a:rPr lang="ru-RU" altLang="en-US" dirty="0"/>
              <a:t> </a:t>
            </a:r>
            <a:r>
              <a:rPr lang="ru-RU" altLang="en-US" dirty="0" err="1"/>
              <a:t>tolerance</a:t>
            </a:r>
            <a:r>
              <a:rPr lang="ru-RU" altLang="en-US" dirty="0"/>
              <a:t> </a:t>
            </a:r>
            <a:r>
              <a:rPr lang="ru-RU" altLang="en-US" dirty="0" err="1"/>
              <a:t>margin</a:t>
            </a:r>
            <a:r>
              <a:rPr lang="ru-RU" altLang="en-US" dirty="0"/>
              <a:t>.</a:t>
            </a:r>
          </a:p>
        </p:txBody>
      </p:sp>
      <p:sp>
        <p:nvSpPr>
          <p:cNvPr id="4099" name="Text Box 3"/>
          <p:cNvSpPr txBox="1">
            <a:spLocks noChangeArrowheads="1"/>
          </p:cNvSpPr>
          <p:nvPr/>
        </p:nvSpPr>
        <p:spPr bwMode="auto">
          <a:xfrm>
            <a:off x="1524000" y="3912484"/>
            <a:ext cx="4447681" cy="3900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55220" rIns="81638" bIns="40819"/>
          <a:lstStyle>
            <a:lvl1pPr>
              <a:tabLst>
                <a:tab pos="457200" algn="l"/>
                <a:tab pos="914400" algn="l"/>
                <a:tab pos="1371600" algn="l"/>
                <a:tab pos="1828800" algn="l"/>
                <a:tab pos="2286000" algn="l"/>
                <a:tab pos="2743200" algn="l"/>
                <a:tab pos="3200400" algn="l"/>
                <a:tab pos="3657600" algn="l"/>
              </a:tabLst>
              <a:defRPr>
                <a:solidFill>
                  <a:srgbClr val="000000"/>
                </a:solidFill>
                <a:latin typeface="Arial" panose="020B0604020202020204" pitchFamily="34" charset="0"/>
                <a:ea typeface="Source Han Sans CN Normal" charset="0"/>
                <a:cs typeface="Source Han Sans CN Normal" charset="0"/>
              </a:defRPr>
            </a:lvl1pPr>
            <a:lvl2pPr>
              <a:tabLst>
                <a:tab pos="457200" algn="l"/>
                <a:tab pos="914400" algn="l"/>
                <a:tab pos="1371600" algn="l"/>
                <a:tab pos="1828800" algn="l"/>
                <a:tab pos="2286000" algn="l"/>
                <a:tab pos="2743200" algn="l"/>
                <a:tab pos="3200400" algn="l"/>
                <a:tab pos="3657600" algn="l"/>
              </a:tabLst>
              <a:defRPr>
                <a:solidFill>
                  <a:srgbClr val="000000"/>
                </a:solidFill>
                <a:latin typeface="Arial" panose="020B0604020202020204" pitchFamily="34" charset="0"/>
                <a:ea typeface="Source Han Sans CN Normal" charset="0"/>
                <a:cs typeface="Source Han Sans CN Normal" charset="0"/>
              </a:defRPr>
            </a:lvl2pPr>
            <a:lvl3pPr>
              <a:tabLst>
                <a:tab pos="457200" algn="l"/>
                <a:tab pos="914400" algn="l"/>
                <a:tab pos="1371600" algn="l"/>
                <a:tab pos="1828800" algn="l"/>
                <a:tab pos="2286000" algn="l"/>
                <a:tab pos="2743200" algn="l"/>
                <a:tab pos="3200400" algn="l"/>
                <a:tab pos="3657600" algn="l"/>
              </a:tabLst>
              <a:defRPr>
                <a:solidFill>
                  <a:srgbClr val="000000"/>
                </a:solidFill>
                <a:latin typeface="Arial" panose="020B0604020202020204" pitchFamily="34" charset="0"/>
                <a:ea typeface="Source Han Sans CN Normal" charset="0"/>
                <a:cs typeface="Source Han Sans CN Normal" charset="0"/>
              </a:defRPr>
            </a:lvl3pPr>
            <a:lvl4pPr>
              <a:tabLst>
                <a:tab pos="457200" algn="l"/>
                <a:tab pos="914400" algn="l"/>
                <a:tab pos="1371600" algn="l"/>
                <a:tab pos="1828800" algn="l"/>
                <a:tab pos="2286000" algn="l"/>
                <a:tab pos="2743200" algn="l"/>
                <a:tab pos="3200400" algn="l"/>
                <a:tab pos="3657600" algn="l"/>
              </a:tabLst>
              <a:defRPr>
                <a:solidFill>
                  <a:srgbClr val="000000"/>
                </a:solidFill>
                <a:latin typeface="Arial" panose="020B0604020202020204" pitchFamily="34" charset="0"/>
                <a:ea typeface="Source Han Sans CN Normal" charset="0"/>
                <a:cs typeface="Source Han Sans CN Normal" charset="0"/>
              </a:defRPr>
            </a:lvl4pPr>
            <a:lvl5pPr>
              <a:tabLst>
                <a:tab pos="457200" algn="l"/>
                <a:tab pos="914400" algn="l"/>
                <a:tab pos="1371600" algn="l"/>
                <a:tab pos="1828800" algn="l"/>
                <a:tab pos="2286000" algn="l"/>
                <a:tab pos="2743200" algn="l"/>
                <a:tab pos="3200400" algn="l"/>
                <a:tab pos="3657600" algn="l"/>
              </a:tabLst>
              <a:defRPr>
                <a:solidFill>
                  <a:srgbClr val="000000"/>
                </a:solidFill>
                <a:latin typeface="Arial" panose="020B0604020202020204" pitchFamily="34" charset="0"/>
                <a:ea typeface="Source Han Sans CN Normal" charset="0"/>
                <a:cs typeface="Source Han Sans CN Normal"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a:solidFill>
                  <a:srgbClr val="000000"/>
                </a:solidFill>
                <a:latin typeface="Arial" panose="020B0604020202020204" pitchFamily="34" charset="0"/>
                <a:ea typeface="Source Han Sans CN Normal" charset="0"/>
                <a:cs typeface="Source Han Sans CN Normal"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a:solidFill>
                  <a:srgbClr val="000000"/>
                </a:solidFill>
                <a:latin typeface="Arial" panose="020B0604020202020204" pitchFamily="34" charset="0"/>
                <a:ea typeface="Source Han Sans CN Normal" charset="0"/>
                <a:cs typeface="Source Han Sans CN Normal"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a:solidFill>
                  <a:srgbClr val="000000"/>
                </a:solidFill>
                <a:latin typeface="Arial" panose="020B0604020202020204" pitchFamily="34" charset="0"/>
                <a:ea typeface="Source Han Sans CN Normal" charset="0"/>
                <a:cs typeface="Source Han Sans CN Normal"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a:solidFill>
                  <a:srgbClr val="000000"/>
                </a:solidFill>
                <a:latin typeface="Arial" panose="020B0604020202020204" pitchFamily="34" charset="0"/>
                <a:ea typeface="Source Han Sans CN Normal" charset="0"/>
                <a:cs typeface="Source Han Sans CN Normal" charset="0"/>
              </a:defRPr>
            </a:lvl9pPr>
          </a:lstStyle>
          <a:p>
            <a:r>
              <a:rPr lang="en-US" altLang="en-US" dirty="0" smtClean="0"/>
              <a:t>The </a:t>
            </a:r>
            <a:r>
              <a:rPr lang="en-US" altLang="en-US" dirty="0"/>
              <a:t>a</a:t>
            </a:r>
            <a:r>
              <a:rPr lang="ru-RU" altLang="en-US" dirty="0" err="1" smtClean="0"/>
              <a:t>lgorithm</a:t>
            </a:r>
            <a:r>
              <a:rPr lang="ru-RU" altLang="en-US" dirty="0" smtClean="0"/>
              <a:t> </a:t>
            </a:r>
            <a:r>
              <a:rPr lang="ru-RU" altLang="en-US" dirty="0" err="1"/>
              <a:t>consists</a:t>
            </a:r>
            <a:r>
              <a:rPr lang="ru-RU" altLang="en-US" dirty="0"/>
              <a:t> </a:t>
            </a:r>
            <a:r>
              <a:rPr lang="ru-RU" altLang="en-US" dirty="0" err="1"/>
              <a:t>of</a:t>
            </a:r>
            <a:r>
              <a:rPr lang="ru-RU" altLang="en-US" dirty="0"/>
              <a:t> </a:t>
            </a:r>
            <a:r>
              <a:rPr lang="ru-RU" altLang="en-US" dirty="0" err="1"/>
              <a:t>three</a:t>
            </a:r>
            <a:r>
              <a:rPr lang="ru-RU" altLang="en-US" dirty="0"/>
              <a:t> </a:t>
            </a:r>
            <a:r>
              <a:rPr lang="ru-RU" altLang="en-US" dirty="0" err="1"/>
              <a:t>phases</a:t>
            </a:r>
            <a:r>
              <a:rPr lang="ru-RU" altLang="en-US" dirty="0"/>
              <a:t>:</a:t>
            </a:r>
          </a:p>
        </p:txBody>
      </p:sp>
      <p:sp>
        <p:nvSpPr>
          <p:cNvPr id="4100" name="Text Box 4"/>
          <p:cNvSpPr txBox="1">
            <a:spLocks noChangeArrowheads="1"/>
          </p:cNvSpPr>
          <p:nvPr/>
        </p:nvSpPr>
        <p:spPr bwMode="auto">
          <a:xfrm>
            <a:off x="456481" y="4313864"/>
            <a:ext cx="6940800" cy="3139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55220" rIns="81638" bIns="40819"/>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solidFill>
                  <a:srgbClr val="000000"/>
                </a:solidFill>
                <a:latin typeface="Arial" panose="020B0604020202020204" pitchFamily="34" charset="0"/>
                <a:ea typeface="Source Han Sans CN Normal" charset="0"/>
                <a:cs typeface="Source Han Sans CN Normal" charset="0"/>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solidFill>
                  <a:srgbClr val="000000"/>
                </a:solidFill>
                <a:latin typeface="Arial" panose="020B0604020202020204" pitchFamily="34" charset="0"/>
                <a:ea typeface="Source Han Sans CN Normal" charset="0"/>
                <a:cs typeface="Source Han Sans CN Normal"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solidFill>
                  <a:srgbClr val="000000"/>
                </a:solidFill>
                <a:latin typeface="Arial" panose="020B0604020202020204" pitchFamily="34" charset="0"/>
                <a:ea typeface="Source Han Sans CN Normal" charset="0"/>
                <a:cs typeface="Source Han Sans CN Normal"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solidFill>
                  <a:srgbClr val="000000"/>
                </a:solidFill>
                <a:latin typeface="Arial" panose="020B0604020202020204" pitchFamily="34" charset="0"/>
                <a:ea typeface="Source Han Sans CN Normal" charset="0"/>
                <a:cs typeface="Source Han Sans CN Normal"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solidFill>
                  <a:srgbClr val="000000"/>
                </a:solidFill>
                <a:latin typeface="Arial" panose="020B0604020202020204" pitchFamily="34" charset="0"/>
                <a:ea typeface="Source Han Sans CN Normal" charset="0"/>
                <a:cs typeface="Source Han Sans CN Normal"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solidFill>
                  <a:srgbClr val="000000"/>
                </a:solidFill>
                <a:latin typeface="Arial" panose="020B0604020202020204" pitchFamily="34" charset="0"/>
                <a:ea typeface="Source Han Sans CN Normal" charset="0"/>
                <a:cs typeface="Source Han Sans CN Normal"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solidFill>
                  <a:srgbClr val="000000"/>
                </a:solidFill>
                <a:latin typeface="Arial" panose="020B0604020202020204" pitchFamily="34" charset="0"/>
                <a:ea typeface="Source Han Sans CN Normal" charset="0"/>
                <a:cs typeface="Source Han Sans CN Normal"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solidFill>
                  <a:srgbClr val="000000"/>
                </a:solidFill>
                <a:latin typeface="Arial" panose="020B0604020202020204" pitchFamily="34" charset="0"/>
                <a:ea typeface="Source Han Sans CN Normal" charset="0"/>
                <a:cs typeface="Source Han Sans CN Normal"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solidFill>
                  <a:srgbClr val="000000"/>
                </a:solidFill>
                <a:latin typeface="Arial" panose="020B0604020202020204" pitchFamily="34" charset="0"/>
                <a:ea typeface="Source Han Sans CN Normal" charset="0"/>
                <a:cs typeface="Source Han Sans CN Normal" charset="0"/>
              </a:defRPr>
            </a:lvl9pPr>
          </a:lstStyle>
          <a:p>
            <a:r>
              <a:rPr lang="ru-RU" altLang="en-US" dirty="0"/>
              <a:t>1. </a:t>
            </a:r>
            <a:r>
              <a:rPr lang="ru-RU" altLang="en-US" dirty="0" err="1"/>
              <a:t>Iteratively</a:t>
            </a:r>
            <a:r>
              <a:rPr lang="ru-RU" altLang="en-US" dirty="0"/>
              <a:t> </a:t>
            </a:r>
            <a:r>
              <a:rPr lang="ru-RU" altLang="en-US" b="1" dirty="0" err="1"/>
              <a:t>build</a:t>
            </a:r>
            <a:r>
              <a:rPr lang="ru-RU" altLang="en-US" dirty="0"/>
              <a:t> </a:t>
            </a:r>
            <a:r>
              <a:rPr lang="ru-RU" altLang="en-US" dirty="0" err="1"/>
              <a:t>the</a:t>
            </a:r>
            <a:r>
              <a:rPr lang="ru-RU" altLang="en-US" dirty="0"/>
              <a:t> </a:t>
            </a:r>
            <a:r>
              <a:rPr lang="ru-RU" altLang="en-US" dirty="0" err="1"/>
              <a:t>first</a:t>
            </a:r>
            <a:r>
              <a:rPr lang="ru-RU" altLang="en-US" dirty="0"/>
              <a:t> </a:t>
            </a:r>
            <a:r>
              <a:rPr lang="ru-RU" altLang="en-US" dirty="0" err="1"/>
              <a:t>candidate</a:t>
            </a:r>
            <a:r>
              <a:rPr lang="ru-RU" altLang="en-US" dirty="0"/>
              <a:t> </a:t>
            </a:r>
            <a:r>
              <a:rPr lang="ru-RU" altLang="en-US" dirty="0" err="1"/>
              <a:t>solution</a:t>
            </a:r>
            <a:r>
              <a:rPr lang="ru-RU" altLang="en-US" dirty="0"/>
              <a:t> </a:t>
            </a:r>
            <a:r>
              <a:rPr lang="ru-RU" altLang="en-US" dirty="0" err="1"/>
              <a:t>and</a:t>
            </a:r>
            <a:r>
              <a:rPr lang="ru-RU" altLang="en-US" dirty="0"/>
              <a:t> </a:t>
            </a:r>
            <a:r>
              <a:rPr lang="ru-RU" altLang="en-US" dirty="0" err="1"/>
              <a:t>improve</a:t>
            </a:r>
            <a:r>
              <a:rPr lang="ru-RU" altLang="en-US" dirty="0"/>
              <a:t> </a:t>
            </a:r>
            <a:r>
              <a:rPr lang="ru-RU" altLang="en-US" dirty="0" err="1"/>
              <a:t>it</a:t>
            </a:r>
            <a:r>
              <a:rPr lang="ru-RU" altLang="en-US" dirty="0"/>
              <a:t>.</a:t>
            </a:r>
          </a:p>
        </p:txBody>
      </p:sp>
      <p:sp>
        <p:nvSpPr>
          <p:cNvPr id="4101" name="Text Box 5"/>
          <p:cNvSpPr txBox="1">
            <a:spLocks noChangeArrowheads="1"/>
          </p:cNvSpPr>
          <p:nvPr/>
        </p:nvSpPr>
        <p:spPr bwMode="auto">
          <a:xfrm>
            <a:off x="456481" y="4670984"/>
            <a:ext cx="8019360" cy="54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55220" rIns="81638" bIns="40819"/>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Source Han Sans CN Normal" charset="0"/>
                <a:cs typeface="Source Han Sans CN Normal" charset="0"/>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Source Han Sans CN Normal" charset="0"/>
                <a:cs typeface="Source Han Sans CN Normal"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Source Han Sans CN Normal" charset="0"/>
                <a:cs typeface="Source Han Sans CN Normal"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Source Han Sans CN Normal" charset="0"/>
                <a:cs typeface="Source Han Sans CN Normal"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Source Han Sans CN Normal" charset="0"/>
                <a:cs typeface="Source Han Sans CN Normal"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Source Han Sans CN Normal" charset="0"/>
                <a:cs typeface="Source Han Sans CN Normal"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Source Han Sans CN Normal" charset="0"/>
                <a:cs typeface="Source Han Sans CN Normal"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Source Han Sans CN Normal" charset="0"/>
                <a:cs typeface="Source Han Sans CN Normal"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Source Han Sans CN Normal" charset="0"/>
                <a:cs typeface="Source Han Sans CN Normal" charset="0"/>
              </a:defRPr>
            </a:lvl9pPr>
          </a:lstStyle>
          <a:p>
            <a:r>
              <a:rPr lang="ru-RU" altLang="en-US" dirty="0"/>
              <a:t>2. </a:t>
            </a:r>
            <a:r>
              <a:rPr lang="ru-RU" altLang="en-US" dirty="0" err="1"/>
              <a:t>Generate</a:t>
            </a:r>
            <a:r>
              <a:rPr lang="ru-RU" altLang="en-US" dirty="0"/>
              <a:t> </a:t>
            </a:r>
            <a:r>
              <a:rPr lang="ru-RU" altLang="en-US" dirty="0" err="1"/>
              <a:t>the</a:t>
            </a:r>
            <a:r>
              <a:rPr lang="ru-RU" altLang="en-US" dirty="0"/>
              <a:t> </a:t>
            </a:r>
            <a:r>
              <a:rPr lang="ru-RU" altLang="en-US" dirty="0" err="1"/>
              <a:t>predefined</a:t>
            </a:r>
            <a:r>
              <a:rPr lang="ru-RU" altLang="en-US" dirty="0"/>
              <a:t> </a:t>
            </a:r>
            <a:r>
              <a:rPr lang="ru-RU" altLang="en-US" dirty="0" err="1"/>
              <a:t>number</a:t>
            </a:r>
            <a:r>
              <a:rPr lang="ru-RU" altLang="en-US" dirty="0"/>
              <a:t> </a:t>
            </a:r>
            <a:r>
              <a:rPr lang="ru-RU" altLang="en-US" b="1" i="1" dirty="0"/>
              <a:t>M</a:t>
            </a:r>
            <a:r>
              <a:rPr lang="ru-RU" altLang="en-US" dirty="0"/>
              <a:t> </a:t>
            </a:r>
            <a:r>
              <a:rPr lang="ru-RU" altLang="en-US" dirty="0" err="1"/>
              <a:t>of</a:t>
            </a:r>
            <a:r>
              <a:rPr lang="ru-RU" altLang="en-US" dirty="0"/>
              <a:t> </a:t>
            </a:r>
            <a:r>
              <a:rPr lang="ru-RU" altLang="en-US" dirty="0" err="1"/>
              <a:t>additional</a:t>
            </a:r>
            <a:r>
              <a:rPr lang="ru-RU" altLang="en-US" dirty="0"/>
              <a:t> </a:t>
            </a:r>
            <a:r>
              <a:rPr lang="ru-RU" altLang="en-US" dirty="0" err="1"/>
              <a:t>candidate</a:t>
            </a:r>
            <a:r>
              <a:rPr lang="ru-RU" altLang="en-US" dirty="0"/>
              <a:t> </a:t>
            </a:r>
            <a:r>
              <a:rPr lang="ru-RU" altLang="en-US" dirty="0" err="1"/>
              <a:t>solutions</a:t>
            </a:r>
            <a:r>
              <a:rPr lang="ru-RU" altLang="en-US" dirty="0"/>
              <a:t> </a:t>
            </a:r>
            <a:r>
              <a:rPr lang="ru-RU" altLang="en-US" dirty="0" err="1" smtClean="0"/>
              <a:t>randomly</a:t>
            </a:r>
            <a:r>
              <a:rPr lang="ru-RU" altLang="en-US" dirty="0" smtClean="0"/>
              <a:t>.</a:t>
            </a:r>
            <a:endParaRPr lang="ru-RU" altLang="en-US" dirty="0"/>
          </a:p>
        </p:txBody>
      </p:sp>
      <p:sp>
        <p:nvSpPr>
          <p:cNvPr id="4102" name="Text Box 6"/>
          <p:cNvSpPr txBox="1">
            <a:spLocks noChangeArrowheads="1"/>
          </p:cNvSpPr>
          <p:nvPr/>
        </p:nvSpPr>
        <p:spPr bwMode="auto">
          <a:xfrm>
            <a:off x="457921" y="5424768"/>
            <a:ext cx="8333280" cy="54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55220" rIns="81638" bIns="40819"/>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Source Han Sans CN Normal" charset="0"/>
                <a:cs typeface="Source Han Sans CN Normal" charset="0"/>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Source Han Sans CN Normal" charset="0"/>
                <a:cs typeface="Source Han Sans CN Normal"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Source Han Sans CN Normal" charset="0"/>
                <a:cs typeface="Source Han Sans CN Normal"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Source Han Sans CN Normal" charset="0"/>
                <a:cs typeface="Source Han Sans CN Normal"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Source Han Sans CN Normal" charset="0"/>
                <a:cs typeface="Source Han Sans CN Normal"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Source Han Sans CN Normal" charset="0"/>
                <a:cs typeface="Source Han Sans CN Normal"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Source Han Sans CN Normal" charset="0"/>
                <a:cs typeface="Source Han Sans CN Normal"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Source Han Sans CN Normal" charset="0"/>
                <a:cs typeface="Source Han Sans CN Normal"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Source Han Sans CN Normal" charset="0"/>
                <a:cs typeface="Source Han Sans CN Normal" charset="0"/>
              </a:defRPr>
            </a:lvl9pPr>
          </a:lstStyle>
          <a:p>
            <a:r>
              <a:rPr lang="ru-RU" altLang="en-US" dirty="0"/>
              <a:t>3. </a:t>
            </a:r>
            <a:r>
              <a:rPr lang="ru-RU" altLang="en-US" b="1" dirty="0" err="1"/>
              <a:t>Identify</a:t>
            </a:r>
            <a:r>
              <a:rPr lang="ru-RU" altLang="en-US" dirty="0"/>
              <a:t> </a:t>
            </a:r>
            <a:r>
              <a:rPr lang="ru-RU" altLang="en-US" dirty="0" err="1"/>
              <a:t>the</a:t>
            </a:r>
            <a:r>
              <a:rPr lang="ru-RU" altLang="en-US" dirty="0"/>
              <a:t> </a:t>
            </a:r>
            <a:r>
              <a:rPr lang="ru-RU" altLang="en-US" dirty="0" err="1"/>
              <a:t>populations</a:t>
            </a:r>
            <a:r>
              <a:rPr lang="ru-RU" altLang="en-US" dirty="0"/>
              <a:t> </a:t>
            </a:r>
            <a:r>
              <a:rPr lang="ru-RU" altLang="en-US" dirty="0" err="1"/>
              <a:t>that</a:t>
            </a:r>
            <a:r>
              <a:rPr lang="ru-RU" altLang="en-US" dirty="0"/>
              <a:t> </a:t>
            </a:r>
            <a:r>
              <a:rPr lang="ru-RU" altLang="en-US" dirty="0" err="1"/>
              <a:t>have</a:t>
            </a:r>
            <a:r>
              <a:rPr lang="ru-RU" altLang="en-US" dirty="0"/>
              <a:t> </a:t>
            </a:r>
            <a:r>
              <a:rPr lang="ru-RU" altLang="en-US" dirty="0" err="1"/>
              <a:t>stable</a:t>
            </a:r>
            <a:r>
              <a:rPr lang="ru-RU" altLang="en-US" dirty="0"/>
              <a:t> </a:t>
            </a:r>
            <a:r>
              <a:rPr lang="ru-RU" altLang="en-US" dirty="0" err="1"/>
              <a:t>membership</a:t>
            </a:r>
            <a:r>
              <a:rPr lang="ru-RU" altLang="en-US" dirty="0"/>
              <a:t> </a:t>
            </a:r>
            <a:r>
              <a:rPr lang="ru-RU" altLang="en-US" dirty="0" err="1"/>
              <a:t>in</a:t>
            </a:r>
            <a:r>
              <a:rPr lang="ru-RU" altLang="en-US" dirty="0"/>
              <a:t> </a:t>
            </a:r>
            <a:r>
              <a:rPr lang="ru-RU" altLang="en-US" dirty="0" err="1"/>
              <a:t>the</a:t>
            </a:r>
            <a:r>
              <a:rPr lang="ru-RU" altLang="en-US" dirty="0"/>
              <a:t> </a:t>
            </a:r>
            <a:r>
              <a:rPr lang="ru-RU" altLang="en-US" dirty="0" err="1"/>
              <a:t>solution</a:t>
            </a:r>
            <a:r>
              <a:rPr lang="ru-RU" altLang="en-US" dirty="0"/>
              <a:t> </a:t>
            </a:r>
            <a:r>
              <a:rPr lang="ru-RU" altLang="en-US" dirty="0" err="1"/>
              <a:t>across</a:t>
            </a:r>
            <a:r>
              <a:rPr lang="ru-RU" altLang="en-US" dirty="0"/>
              <a:t> </a:t>
            </a:r>
            <a:r>
              <a:rPr lang="ru-RU" altLang="en-US" dirty="0" err="1"/>
              <a:t>the</a:t>
            </a:r>
            <a:r>
              <a:rPr lang="ru-RU" altLang="en-US" dirty="0"/>
              <a:t> </a:t>
            </a:r>
            <a:r>
              <a:rPr lang="ru-RU" altLang="en-US" dirty="0" err="1"/>
              <a:t>set</a:t>
            </a:r>
            <a:r>
              <a:rPr lang="ru-RU" altLang="en-US" dirty="0"/>
              <a:t>, </a:t>
            </a:r>
            <a:r>
              <a:rPr lang="ru-RU" altLang="en-US" dirty="0" err="1"/>
              <a:t>that</a:t>
            </a:r>
            <a:r>
              <a:rPr lang="ru-RU" altLang="en-US" dirty="0"/>
              <a:t> </a:t>
            </a:r>
            <a:r>
              <a:rPr lang="ru-RU" altLang="en-US" dirty="0" err="1"/>
              <a:t>is</a:t>
            </a:r>
            <a:r>
              <a:rPr lang="ru-RU" altLang="en-US" dirty="0"/>
              <a:t>, </a:t>
            </a:r>
            <a:r>
              <a:rPr lang="ru-RU" altLang="en-US" dirty="0" err="1"/>
              <a:t>are</a:t>
            </a:r>
            <a:r>
              <a:rPr lang="ru-RU" altLang="en-US" dirty="0"/>
              <a:t> </a:t>
            </a:r>
            <a:r>
              <a:rPr lang="ru-RU" altLang="en-US" dirty="0" err="1"/>
              <a:t>part</a:t>
            </a:r>
            <a:r>
              <a:rPr lang="ru-RU" altLang="en-US" dirty="0"/>
              <a:t> </a:t>
            </a:r>
            <a:r>
              <a:rPr lang="ru-RU" altLang="en-US" dirty="0" err="1"/>
              <a:t>of</a:t>
            </a:r>
            <a:r>
              <a:rPr lang="ru-RU" altLang="en-US" dirty="0"/>
              <a:t> </a:t>
            </a:r>
            <a:r>
              <a:rPr lang="ru-RU" altLang="en-US" dirty="0" err="1"/>
              <a:t>solution</a:t>
            </a:r>
            <a:r>
              <a:rPr lang="ru-RU" altLang="en-US" dirty="0"/>
              <a:t> </a:t>
            </a:r>
            <a:r>
              <a:rPr lang="ru-RU" altLang="en-US" dirty="0" err="1"/>
              <a:t>in</a:t>
            </a:r>
            <a:r>
              <a:rPr lang="ru-RU" altLang="en-US" dirty="0"/>
              <a:t> </a:t>
            </a:r>
            <a:r>
              <a:rPr lang="ru-RU" altLang="en-US" dirty="0" err="1"/>
              <a:t>at</a:t>
            </a:r>
            <a:r>
              <a:rPr lang="ru-RU" altLang="en-US" dirty="0"/>
              <a:t> </a:t>
            </a:r>
            <a:r>
              <a:rPr lang="ru-RU" altLang="en-US" dirty="0" err="1"/>
              <a:t>least</a:t>
            </a:r>
            <a:r>
              <a:rPr lang="ru-RU" altLang="en-US" dirty="0"/>
              <a:t> </a:t>
            </a:r>
            <a:r>
              <a:rPr lang="ru-RU" altLang="en-US" b="1" dirty="0"/>
              <a:t>75% </a:t>
            </a:r>
            <a:r>
              <a:rPr lang="ru-RU" altLang="en-US" b="1" dirty="0" err="1"/>
              <a:t>of</a:t>
            </a:r>
            <a:r>
              <a:rPr lang="ru-RU" altLang="en-US" b="1" dirty="0"/>
              <a:t> </a:t>
            </a:r>
            <a:r>
              <a:rPr lang="ru-RU" altLang="en-US" b="1" dirty="0" err="1"/>
              <a:t>cases</a:t>
            </a:r>
            <a:r>
              <a:rPr lang="ru-RU" altLang="en-US" dirty="0"/>
              <a:t>.</a:t>
            </a:r>
          </a:p>
        </p:txBody>
      </p:sp>
      <p:sp>
        <p:nvSpPr>
          <p:cNvPr id="4103" name="Text Box 7"/>
          <p:cNvSpPr txBox="1">
            <a:spLocks noChangeArrowheads="1"/>
          </p:cNvSpPr>
          <p:nvPr/>
        </p:nvSpPr>
        <p:spPr bwMode="auto">
          <a:xfrm>
            <a:off x="456481" y="1824841"/>
            <a:ext cx="452160" cy="3139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8" tIns="55220" rIns="81638" bIns="40819"/>
          <a:lstStyle>
            <a:lvl1pPr>
              <a:tabLst>
                <a:tab pos="457200" algn="l"/>
              </a:tabLst>
              <a:defRPr>
                <a:solidFill>
                  <a:srgbClr val="000000"/>
                </a:solidFill>
                <a:latin typeface="Arial" panose="020B0604020202020204" pitchFamily="34" charset="0"/>
                <a:ea typeface="Source Han Sans CN Normal" charset="0"/>
                <a:cs typeface="Source Han Sans CN Normal" charset="0"/>
              </a:defRPr>
            </a:lvl1pPr>
            <a:lvl2pPr>
              <a:tabLst>
                <a:tab pos="457200" algn="l"/>
              </a:tabLst>
              <a:defRPr>
                <a:solidFill>
                  <a:srgbClr val="000000"/>
                </a:solidFill>
                <a:latin typeface="Arial" panose="020B0604020202020204" pitchFamily="34" charset="0"/>
                <a:ea typeface="Source Han Sans CN Normal" charset="0"/>
                <a:cs typeface="Source Han Sans CN Normal" charset="0"/>
              </a:defRPr>
            </a:lvl2pPr>
            <a:lvl3pPr>
              <a:tabLst>
                <a:tab pos="457200" algn="l"/>
              </a:tabLst>
              <a:defRPr>
                <a:solidFill>
                  <a:srgbClr val="000000"/>
                </a:solidFill>
                <a:latin typeface="Arial" panose="020B0604020202020204" pitchFamily="34" charset="0"/>
                <a:ea typeface="Source Han Sans CN Normal" charset="0"/>
                <a:cs typeface="Source Han Sans CN Normal" charset="0"/>
              </a:defRPr>
            </a:lvl3pPr>
            <a:lvl4pPr>
              <a:tabLst>
                <a:tab pos="457200" algn="l"/>
              </a:tabLst>
              <a:defRPr>
                <a:solidFill>
                  <a:srgbClr val="000000"/>
                </a:solidFill>
                <a:latin typeface="Arial" panose="020B0604020202020204" pitchFamily="34" charset="0"/>
                <a:ea typeface="Source Han Sans CN Normal" charset="0"/>
                <a:cs typeface="Source Han Sans CN Normal" charset="0"/>
              </a:defRPr>
            </a:lvl4pPr>
            <a:lvl5pPr>
              <a:tabLst>
                <a:tab pos="457200" algn="l"/>
              </a:tabLst>
              <a:defRPr>
                <a:solidFill>
                  <a:srgbClr val="000000"/>
                </a:solidFill>
                <a:latin typeface="Arial" panose="020B0604020202020204" pitchFamily="34" charset="0"/>
                <a:ea typeface="Source Han Sans CN Normal" charset="0"/>
                <a:cs typeface="Source Han Sans CN Normal"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Lst>
              <a:defRPr>
                <a:solidFill>
                  <a:srgbClr val="000000"/>
                </a:solidFill>
                <a:latin typeface="Arial" panose="020B0604020202020204" pitchFamily="34" charset="0"/>
                <a:ea typeface="Source Han Sans CN Normal" charset="0"/>
                <a:cs typeface="Source Han Sans CN Normal"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Lst>
              <a:defRPr>
                <a:solidFill>
                  <a:srgbClr val="000000"/>
                </a:solidFill>
                <a:latin typeface="Arial" panose="020B0604020202020204" pitchFamily="34" charset="0"/>
                <a:ea typeface="Source Han Sans CN Normal" charset="0"/>
                <a:cs typeface="Source Han Sans CN Normal"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Lst>
              <a:defRPr>
                <a:solidFill>
                  <a:srgbClr val="000000"/>
                </a:solidFill>
                <a:latin typeface="Arial" panose="020B0604020202020204" pitchFamily="34" charset="0"/>
                <a:ea typeface="Source Han Sans CN Normal" charset="0"/>
                <a:cs typeface="Source Han Sans CN Normal"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Lst>
              <a:defRPr>
                <a:solidFill>
                  <a:srgbClr val="000000"/>
                </a:solidFill>
                <a:latin typeface="Arial" panose="020B0604020202020204" pitchFamily="34" charset="0"/>
                <a:ea typeface="Source Han Sans CN Normal" charset="0"/>
                <a:cs typeface="Source Han Sans CN Normal" charset="0"/>
              </a:defRPr>
            </a:lvl9pPr>
          </a:lstStyle>
          <a:p>
            <a:r>
              <a:rPr lang="ru-RU" altLang="en-US"/>
              <a:t>Let</a:t>
            </a:r>
          </a:p>
        </p:txBody>
      </p:sp>
      <p:sp>
        <p:nvSpPr>
          <p:cNvPr id="4104" name="Text Box 8"/>
          <p:cNvSpPr txBox="1">
            <a:spLocks noChangeArrowheads="1"/>
          </p:cNvSpPr>
          <p:nvPr/>
        </p:nvSpPr>
        <p:spPr bwMode="auto">
          <a:xfrm>
            <a:off x="986401" y="1840681"/>
            <a:ext cx="979200" cy="364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8" tIns="55220" rIns="81638" bIns="40819"/>
          <a:lstStyle>
            <a:lvl1pPr>
              <a:tabLst>
                <a:tab pos="457200" algn="l"/>
                <a:tab pos="914400" algn="l"/>
              </a:tabLst>
              <a:defRPr>
                <a:solidFill>
                  <a:srgbClr val="000000"/>
                </a:solidFill>
                <a:latin typeface="Arial" panose="020B0604020202020204" pitchFamily="34" charset="0"/>
                <a:ea typeface="Source Han Sans CN Normal" charset="0"/>
                <a:cs typeface="Source Han Sans CN Normal" charset="0"/>
              </a:defRPr>
            </a:lvl1pPr>
            <a:lvl2pPr>
              <a:tabLst>
                <a:tab pos="457200" algn="l"/>
                <a:tab pos="914400" algn="l"/>
              </a:tabLst>
              <a:defRPr>
                <a:solidFill>
                  <a:srgbClr val="000000"/>
                </a:solidFill>
                <a:latin typeface="Arial" panose="020B0604020202020204" pitchFamily="34" charset="0"/>
                <a:ea typeface="Source Han Sans CN Normal" charset="0"/>
                <a:cs typeface="Source Han Sans CN Normal" charset="0"/>
              </a:defRPr>
            </a:lvl2pPr>
            <a:lvl3pPr>
              <a:tabLst>
                <a:tab pos="457200" algn="l"/>
                <a:tab pos="914400" algn="l"/>
              </a:tabLst>
              <a:defRPr>
                <a:solidFill>
                  <a:srgbClr val="000000"/>
                </a:solidFill>
                <a:latin typeface="Arial" panose="020B0604020202020204" pitchFamily="34" charset="0"/>
                <a:ea typeface="Source Han Sans CN Normal" charset="0"/>
                <a:cs typeface="Source Han Sans CN Normal" charset="0"/>
              </a:defRPr>
            </a:lvl3pPr>
            <a:lvl4pPr>
              <a:tabLst>
                <a:tab pos="457200" algn="l"/>
                <a:tab pos="914400" algn="l"/>
              </a:tabLst>
              <a:defRPr>
                <a:solidFill>
                  <a:srgbClr val="000000"/>
                </a:solidFill>
                <a:latin typeface="Arial" panose="020B0604020202020204" pitchFamily="34" charset="0"/>
                <a:ea typeface="Source Han Sans CN Normal" charset="0"/>
                <a:cs typeface="Source Han Sans CN Normal" charset="0"/>
              </a:defRPr>
            </a:lvl4pPr>
            <a:lvl5pPr>
              <a:tabLst>
                <a:tab pos="457200" algn="l"/>
                <a:tab pos="914400" algn="l"/>
              </a:tabLst>
              <a:defRPr>
                <a:solidFill>
                  <a:srgbClr val="000000"/>
                </a:solidFill>
                <a:latin typeface="Arial" panose="020B0604020202020204" pitchFamily="34" charset="0"/>
                <a:ea typeface="Source Han Sans CN Normal" charset="0"/>
                <a:cs typeface="Source Han Sans CN Normal"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Lst>
              <a:defRPr>
                <a:solidFill>
                  <a:srgbClr val="000000"/>
                </a:solidFill>
                <a:latin typeface="Arial" panose="020B0604020202020204" pitchFamily="34" charset="0"/>
                <a:ea typeface="Source Han Sans CN Normal" charset="0"/>
                <a:cs typeface="Source Han Sans CN Normal"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Lst>
              <a:defRPr>
                <a:solidFill>
                  <a:srgbClr val="000000"/>
                </a:solidFill>
                <a:latin typeface="Arial" panose="020B0604020202020204" pitchFamily="34" charset="0"/>
                <a:ea typeface="Source Han Sans CN Normal" charset="0"/>
                <a:cs typeface="Source Han Sans CN Normal"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Lst>
              <a:defRPr>
                <a:solidFill>
                  <a:srgbClr val="000000"/>
                </a:solidFill>
                <a:latin typeface="Arial" panose="020B0604020202020204" pitchFamily="34" charset="0"/>
                <a:ea typeface="Source Han Sans CN Normal" charset="0"/>
                <a:cs typeface="Source Han Sans CN Normal"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Lst>
              <a:defRPr>
                <a:solidFill>
                  <a:srgbClr val="000000"/>
                </a:solidFill>
                <a:latin typeface="Arial" panose="020B0604020202020204" pitchFamily="34" charset="0"/>
                <a:ea typeface="Source Han Sans CN Normal" charset="0"/>
                <a:cs typeface="Source Han Sans CN Normal" charset="0"/>
              </a:defRPr>
            </a:lvl9pPr>
          </a:lstStyle>
          <a:p>
            <a:r>
              <a:rPr lang="ru-RU" altLang="en-US" b="1" i="1" dirty="0"/>
              <a:t>R={</a:t>
            </a:r>
            <a:r>
              <a:rPr lang="ru-RU" altLang="en-US" b="1" i="1" dirty="0" err="1"/>
              <a:t>r</a:t>
            </a:r>
            <a:r>
              <a:rPr lang="ru-RU" altLang="en-US" b="1" i="1" baseline="-33000" dirty="0" err="1"/>
              <a:t>i</a:t>
            </a:r>
            <a:r>
              <a:rPr lang="ru-RU" altLang="en-US" b="1" i="1" dirty="0"/>
              <a:t>}</a:t>
            </a:r>
            <a:r>
              <a:rPr lang="ru-RU" altLang="en-US" b="1" i="1" baseline="-33000" dirty="0"/>
              <a:t>i=1..I</a:t>
            </a:r>
          </a:p>
        </p:txBody>
      </p:sp>
      <p:sp>
        <p:nvSpPr>
          <p:cNvPr id="4105" name="Text Box 9"/>
          <p:cNvSpPr txBox="1">
            <a:spLocks noChangeArrowheads="1"/>
          </p:cNvSpPr>
          <p:nvPr/>
        </p:nvSpPr>
        <p:spPr bwMode="auto">
          <a:xfrm>
            <a:off x="1967040" y="1824841"/>
            <a:ext cx="3358080" cy="3139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8" tIns="55220" rIns="81638" bIns="40819"/>
          <a:lstStyle>
            <a:lvl1pPr>
              <a:tabLst>
                <a:tab pos="457200" algn="l"/>
                <a:tab pos="914400" algn="l"/>
                <a:tab pos="1371600" algn="l"/>
                <a:tab pos="1828800" algn="l"/>
                <a:tab pos="2286000" algn="l"/>
                <a:tab pos="2743200" algn="l"/>
                <a:tab pos="3200400" algn="l"/>
                <a:tab pos="3657600" algn="l"/>
              </a:tabLst>
              <a:defRPr>
                <a:solidFill>
                  <a:srgbClr val="000000"/>
                </a:solidFill>
                <a:latin typeface="Arial" panose="020B0604020202020204" pitchFamily="34" charset="0"/>
                <a:ea typeface="Source Han Sans CN Normal" charset="0"/>
                <a:cs typeface="Source Han Sans CN Normal" charset="0"/>
              </a:defRPr>
            </a:lvl1pPr>
            <a:lvl2pPr>
              <a:tabLst>
                <a:tab pos="457200" algn="l"/>
                <a:tab pos="914400" algn="l"/>
                <a:tab pos="1371600" algn="l"/>
                <a:tab pos="1828800" algn="l"/>
                <a:tab pos="2286000" algn="l"/>
                <a:tab pos="2743200" algn="l"/>
                <a:tab pos="3200400" algn="l"/>
                <a:tab pos="3657600" algn="l"/>
              </a:tabLst>
              <a:defRPr>
                <a:solidFill>
                  <a:srgbClr val="000000"/>
                </a:solidFill>
                <a:latin typeface="Arial" panose="020B0604020202020204" pitchFamily="34" charset="0"/>
                <a:ea typeface="Source Han Sans CN Normal" charset="0"/>
                <a:cs typeface="Source Han Sans CN Normal" charset="0"/>
              </a:defRPr>
            </a:lvl2pPr>
            <a:lvl3pPr>
              <a:tabLst>
                <a:tab pos="457200" algn="l"/>
                <a:tab pos="914400" algn="l"/>
                <a:tab pos="1371600" algn="l"/>
                <a:tab pos="1828800" algn="l"/>
                <a:tab pos="2286000" algn="l"/>
                <a:tab pos="2743200" algn="l"/>
                <a:tab pos="3200400" algn="l"/>
                <a:tab pos="3657600" algn="l"/>
              </a:tabLst>
              <a:defRPr>
                <a:solidFill>
                  <a:srgbClr val="000000"/>
                </a:solidFill>
                <a:latin typeface="Arial" panose="020B0604020202020204" pitchFamily="34" charset="0"/>
                <a:ea typeface="Source Han Sans CN Normal" charset="0"/>
                <a:cs typeface="Source Han Sans CN Normal" charset="0"/>
              </a:defRPr>
            </a:lvl3pPr>
            <a:lvl4pPr>
              <a:tabLst>
                <a:tab pos="457200" algn="l"/>
                <a:tab pos="914400" algn="l"/>
                <a:tab pos="1371600" algn="l"/>
                <a:tab pos="1828800" algn="l"/>
                <a:tab pos="2286000" algn="l"/>
                <a:tab pos="2743200" algn="l"/>
                <a:tab pos="3200400" algn="l"/>
                <a:tab pos="3657600" algn="l"/>
              </a:tabLst>
              <a:defRPr>
                <a:solidFill>
                  <a:srgbClr val="000000"/>
                </a:solidFill>
                <a:latin typeface="Arial" panose="020B0604020202020204" pitchFamily="34" charset="0"/>
                <a:ea typeface="Source Han Sans CN Normal" charset="0"/>
                <a:cs typeface="Source Han Sans CN Normal" charset="0"/>
              </a:defRPr>
            </a:lvl4pPr>
            <a:lvl5pPr>
              <a:tabLst>
                <a:tab pos="457200" algn="l"/>
                <a:tab pos="914400" algn="l"/>
                <a:tab pos="1371600" algn="l"/>
                <a:tab pos="1828800" algn="l"/>
                <a:tab pos="2286000" algn="l"/>
                <a:tab pos="2743200" algn="l"/>
                <a:tab pos="3200400" algn="l"/>
                <a:tab pos="3657600" algn="l"/>
              </a:tabLst>
              <a:defRPr>
                <a:solidFill>
                  <a:srgbClr val="000000"/>
                </a:solidFill>
                <a:latin typeface="Arial" panose="020B0604020202020204" pitchFamily="34" charset="0"/>
                <a:ea typeface="Source Han Sans CN Normal" charset="0"/>
                <a:cs typeface="Source Han Sans CN Normal"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a:solidFill>
                  <a:srgbClr val="000000"/>
                </a:solidFill>
                <a:latin typeface="Arial" panose="020B0604020202020204" pitchFamily="34" charset="0"/>
                <a:ea typeface="Source Han Sans CN Normal" charset="0"/>
                <a:cs typeface="Source Han Sans CN Normal"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a:solidFill>
                  <a:srgbClr val="000000"/>
                </a:solidFill>
                <a:latin typeface="Arial" panose="020B0604020202020204" pitchFamily="34" charset="0"/>
                <a:ea typeface="Source Han Sans CN Normal" charset="0"/>
                <a:cs typeface="Source Han Sans CN Normal"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a:solidFill>
                  <a:srgbClr val="000000"/>
                </a:solidFill>
                <a:latin typeface="Arial" panose="020B0604020202020204" pitchFamily="34" charset="0"/>
                <a:ea typeface="Source Han Sans CN Normal" charset="0"/>
                <a:cs typeface="Source Han Sans CN Normal"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a:solidFill>
                  <a:srgbClr val="000000"/>
                </a:solidFill>
                <a:latin typeface="Arial" panose="020B0604020202020204" pitchFamily="34" charset="0"/>
                <a:ea typeface="Source Han Sans CN Normal" charset="0"/>
                <a:cs typeface="Source Han Sans CN Normal" charset="0"/>
              </a:defRPr>
            </a:lvl9pPr>
          </a:lstStyle>
          <a:p>
            <a:r>
              <a:rPr lang="ru-RU" altLang="en-US" dirty="0" err="1"/>
              <a:t>be</a:t>
            </a:r>
            <a:r>
              <a:rPr lang="ru-RU" altLang="en-US" dirty="0"/>
              <a:t> </a:t>
            </a:r>
            <a:r>
              <a:rPr lang="ru-RU" altLang="en-US" dirty="0" err="1"/>
              <a:t>the</a:t>
            </a:r>
            <a:r>
              <a:rPr lang="ru-RU" altLang="en-US" dirty="0"/>
              <a:t> </a:t>
            </a:r>
            <a:r>
              <a:rPr lang="ru-RU" altLang="en-US" dirty="0" err="1"/>
              <a:t>set</a:t>
            </a:r>
            <a:r>
              <a:rPr lang="ru-RU" altLang="en-US" dirty="0"/>
              <a:t> </a:t>
            </a:r>
            <a:r>
              <a:rPr lang="ru-RU" altLang="en-US" dirty="0" err="1"/>
              <a:t>of</a:t>
            </a:r>
            <a:r>
              <a:rPr lang="ru-RU" altLang="en-US" dirty="0"/>
              <a:t> </a:t>
            </a:r>
            <a:r>
              <a:rPr lang="ru-RU" altLang="en-US" b="1" dirty="0" err="1">
                <a:solidFill>
                  <a:srgbClr val="FF3366"/>
                </a:solidFill>
              </a:rPr>
              <a:t>modern</a:t>
            </a:r>
            <a:r>
              <a:rPr lang="ru-RU" altLang="en-US" b="1" dirty="0">
                <a:solidFill>
                  <a:srgbClr val="FF3366"/>
                </a:solidFill>
              </a:rPr>
              <a:t> </a:t>
            </a:r>
            <a:r>
              <a:rPr lang="ru-RU" altLang="en-US" b="1" dirty="0" err="1">
                <a:solidFill>
                  <a:srgbClr val="FF3366"/>
                </a:solidFill>
              </a:rPr>
              <a:t>populations</a:t>
            </a:r>
            <a:endParaRPr lang="ru-RU" altLang="en-US" b="1" dirty="0">
              <a:solidFill>
                <a:srgbClr val="FF3366"/>
              </a:solidFill>
            </a:endParaRPr>
          </a:p>
        </p:txBody>
      </p:sp>
      <p:sp>
        <p:nvSpPr>
          <p:cNvPr id="4106" name="Text Box 10"/>
          <p:cNvSpPr txBox="1">
            <a:spLocks noChangeArrowheads="1"/>
          </p:cNvSpPr>
          <p:nvPr/>
        </p:nvSpPr>
        <p:spPr bwMode="auto">
          <a:xfrm>
            <a:off x="5971681" y="1781641"/>
            <a:ext cx="727200" cy="3139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8" tIns="55220" rIns="81638" bIns="40819"/>
          <a:lstStyle>
            <a:lvl1pPr>
              <a:tabLst>
                <a:tab pos="457200" algn="l"/>
              </a:tabLst>
              <a:defRPr>
                <a:solidFill>
                  <a:srgbClr val="000000"/>
                </a:solidFill>
                <a:latin typeface="Arial" panose="020B0604020202020204" pitchFamily="34" charset="0"/>
                <a:ea typeface="Source Han Sans CN Normal" charset="0"/>
                <a:cs typeface="Source Han Sans CN Normal" charset="0"/>
              </a:defRPr>
            </a:lvl1pPr>
            <a:lvl2pPr>
              <a:tabLst>
                <a:tab pos="457200" algn="l"/>
              </a:tabLst>
              <a:defRPr>
                <a:solidFill>
                  <a:srgbClr val="000000"/>
                </a:solidFill>
                <a:latin typeface="Arial" panose="020B0604020202020204" pitchFamily="34" charset="0"/>
                <a:ea typeface="Source Han Sans CN Normal" charset="0"/>
                <a:cs typeface="Source Han Sans CN Normal" charset="0"/>
              </a:defRPr>
            </a:lvl2pPr>
            <a:lvl3pPr>
              <a:tabLst>
                <a:tab pos="457200" algn="l"/>
              </a:tabLst>
              <a:defRPr>
                <a:solidFill>
                  <a:srgbClr val="000000"/>
                </a:solidFill>
                <a:latin typeface="Arial" panose="020B0604020202020204" pitchFamily="34" charset="0"/>
                <a:ea typeface="Source Han Sans CN Normal" charset="0"/>
                <a:cs typeface="Source Han Sans CN Normal" charset="0"/>
              </a:defRPr>
            </a:lvl3pPr>
            <a:lvl4pPr>
              <a:tabLst>
                <a:tab pos="457200" algn="l"/>
              </a:tabLst>
              <a:defRPr>
                <a:solidFill>
                  <a:srgbClr val="000000"/>
                </a:solidFill>
                <a:latin typeface="Arial" panose="020B0604020202020204" pitchFamily="34" charset="0"/>
                <a:ea typeface="Source Han Sans CN Normal" charset="0"/>
                <a:cs typeface="Source Han Sans CN Normal" charset="0"/>
              </a:defRPr>
            </a:lvl4pPr>
            <a:lvl5pPr>
              <a:tabLst>
                <a:tab pos="457200" algn="l"/>
              </a:tabLst>
              <a:defRPr>
                <a:solidFill>
                  <a:srgbClr val="000000"/>
                </a:solidFill>
                <a:latin typeface="Arial" panose="020B0604020202020204" pitchFamily="34" charset="0"/>
                <a:ea typeface="Source Han Sans CN Normal" charset="0"/>
                <a:cs typeface="Source Han Sans CN Normal"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Lst>
              <a:defRPr>
                <a:solidFill>
                  <a:srgbClr val="000000"/>
                </a:solidFill>
                <a:latin typeface="Arial" panose="020B0604020202020204" pitchFamily="34" charset="0"/>
                <a:ea typeface="Source Han Sans CN Normal" charset="0"/>
                <a:cs typeface="Source Han Sans CN Normal"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Lst>
              <a:defRPr>
                <a:solidFill>
                  <a:srgbClr val="000000"/>
                </a:solidFill>
                <a:latin typeface="Arial" panose="020B0604020202020204" pitchFamily="34" charset="0"/>
                <a:ea typeface="Source Han Sans CN Normal" charset="0"/>
                <a:cs typeface="Source Han Sans CN Normal"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Lst>
              <a:defRPr>
                <a:solidFill>
                  <a:srgbClr val="000000"/>
                </a:solidFill>
                <a:latin typeface="Arial" panose="020B0604020202020204" pitchFamily="34" charset="0"/>
                <a:ea typeface="Source Han Sans CN Normal" charset="0"/>
                <a:cs typeface="Source Han Sans CN Normal"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Lst>
              <a:defRPr>
                <a:solidFill>
                  <a:srgbClr val="000000"/>
                </a:solidFill>
                <a:latin typeface="Arial" panose="020B0604020202020204" pitchFamily="34" charset="0"/>
                <a:ea typeface="Source Han Sans CN Normal" charset="0"/>
                <a:cs typeface="Source Han Sans CN Normal" charset="0"/>
              </a:defRPr>
            </a:lvl9pPr>
          </a:lstStyle>
          <a:p>
            <a:r>
              <a:rPr lang="ru-RU" altLang="en-US" dirty="0" err="1"/>
              <a:t>where</a:t>
            </a:r>
            <a:endParaRPr lang="ru-RU" altLang="en-US" dirty="0"/>
          </a:p>
        </p:txBody>
      </p:sp>
      <p:sp>
        <p:nvSpPr>
          <p:cNvPr id="4107" name="Text Box 11"/>
          <p:cNvSpPr txBox="1">
            <a:spLocks noChangeArrowheads="1"/>
          </p:cNvSpPr>
          <p:nvPr/>
        </p:nvSpPr>
        <p:spPr bwMode="auto">
          <a:xfrm>
            <a:off x="1140480" y="2210761"/>
            <a:ext cx="1347840" cy="364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8" tIns="55220" rIns="81638" bIns="40819"/>
          <a:lstStyle>
            <a:lvl1pPr>
              <a:tabLst>
                <a:tab pos="457200" algn="l"/>
                <a:tab pos="914400" algn="l"/>
                <a:tab pos="1371600" algn="l"/>
              </a:tabLst>
              <a:defRPr>
                <a:solidFill>
                  <a:srgbClr val="000000"/>
                </a:solidFill>
                <a:latin typeface="Arial" panose="020B0604020202020204" pitchFamily="34" charset="0"/>
                <a:ea typeface="Source Han Sans CN Normal" charset="0"/>
                <a:cs typeface="Source Han Sans CN Normal" charset="0"/>
              </a:defRPr>
            </a:lvl1pPr>
            <a:lvl2pPr>
              <a:tabLst>
                <a:tab pos="457200" algn="l"/>
                <a:tab pos="914400" algn="l"/>
                <a:tab pos="1371600" algn="l"/>
              </a:tabLst>
              <a:defRPr>
                <a:solidFill>
                  <a:srgbClr val="000000"/>
                </a:solidFill>
                <a:latin typeface="Arial" panose="020B0604020202020204" pitchFamily="34" charset="0"/>
                <a:ea typeface="Source Han Sans CN Normal" charset="0"/>
                <a:cs typeface="Source Han Sans CN Normal" charset="0"/>
              </a:defRPr>
            </a:lvl2pPr>
            <a:lvl3pPr>
              <a:tabLst>
                <a:tab pos="457200" algn="l"/>
                <a:tab pos="914400" algn="l"/>
                <a:tab pos="1371600" algn="l"/>
              </a:tabLst>
              <a:defRPr>
                <a:solidFill>
                  <a:srgbClr val="000000"/>
                </a:solidFill>
                <a:latin typeface="Arial" panose="020B0604020202020204" pitchFamily="34" charset="0"/>
                <a:ea typeface="Source Han Sans CN Normal" charset="0"/>
                <a:cs typeface="Source Han Sans CN Normal" charset="0"/>
              </a:defRPr>
            </a:lvl3pPr>
            <a:lvl4pPr>
              <a:tabLst>
                <a:tab pos="457200" algn="l"/>
                <a:tab pos="914400" algn="l"/>
                <a:tab pos="1371600" algn="l"/>
              </a:tabLst>
              <a:defRPr>
                <a:solidFill>
                  <a:srgbClr val="000000"/>
                </a:solidFill>
                <a:latin typeface="Arial" panose="020B0604020202020204" pitchFamily="34" charset="0"/>
                <a:ea typeface="Source Han Sans CN Normal" charset="0"/>
                <a:cs typeface="Source Han Sans CN Normal" charset="0"/>
              </a:defRPr>
            </a:lvl4pPr>
            <a:lvl5pPr>
              <a:tabLst>
                <a:tab pos="457200" algn="l"/>
                <a:tab pos="914400" algn="l"/>
                <a:tab pos="1371600" algn="l"/>
              </a:tabLst>
              <a:defRPr>
                <a:solidFill>
                  <a:srgbClr val="000000"/>
                </a:solidFill>
                <a:latin typeface="Arial" panose="020B0604020202020204" pitchFamily="34" charset="0"/>
                <a:ea typeface="Source Han Sans CN Normal" charset="0"/>
                <a:cs typeface="Source Han Sans CN Normal"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Lst>
              <a:defRPr>
                <a:solidFill>
                  <a:srgbClr val="000000"/>
                </a:solidFill>
                <a:latin typeface="Arial" panose="020B0604020202020204" pitchFamily="34" charset="0"/>
                <a:ea typeface="Source Han Sans CN Normal" charset="0"/>
                <a:cs typeface="Source Han Sans CN Normal"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Lst>
              <a:defRPr>
                <a:solidFill>
                  <a:srgbClr val="000000"/>
                </a:solidFill>
                <a:latin typeface="Arial" panose="020B0604020202020204" pitchFamily="34" charset="0"/>
                <a:ea typeface="Source Han Sans CN Normal" charset="0"/>
                <a:cs typeface="Source Han Sans CN Normal"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Lst>
              <a:defRPr>
                <a:solidFill>
                  <a:srgbClr val="000000"/>
                </a:solidFill>
                <a:latin typeface="Arial" panose="020B0604020202020204" pitchFamily="34" charset="0"/>
                <a:ea typeface="Source Han Sans CN Normal" charset="0"/>
                <a:cs typeface="Source Han Sans CN Normal"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Lst>
              <a:defRPr>
                <a:solidFill>
                  <a:srgbClr val="000000"/>
                </a:solidFill>
                <a:latin typeface="Arial" panose="020B0604020202020204" pitchFamily="34" charset="0"/>
                <a:ea typeface="Source Han Sans CN Normal" charset="0"/>
                <a:cs typeface="Source Han Sans CN Normal" charset="0"/>
              </a:defRPr>
            </a:lvl9pPr>
          </a:lstStyle>
          <a:p>
            <a:r>
              <a:rPr lang="ru-RU" altLang="en-US" b="1" i="1" dirty="0" err="1"/>
              <a:t>r</a:t>
            </a:r>
            <a:r>
              <a:rPr lang="ru-RU" altLang="en-US" b="1" i="1" baseline="-33000" dirty="0" err="1"/>
              <a:t>i</a:t>
            </a:r>
            <a:r>
              <a:rPr lang="ru-RU" altLang="en-US" dirty="0"/>
              <a:t>=(r</a:t>
            </a:r>
            <a:r>
              <a:rPr lang="ru-RU" altLang="en-US" baseline="-33000" dirty="0"/>
              <a:t>i,1</a:t>
            </a:r>
            <a:r>
              <a:rPr lang="ru-RU" altLang="en-US" dirty="0"/>
              <a:t>, ..., </a:t>
            </a:r>
            <a:r>
              <a:rPr lang="ru-RU" altLang="en-US" dirty="0" err="1"/>
              <a:t>r</a:t>
            </a:r>
            <a:r>
              <a:rPr lang="ru-RU" altLang="en-US" baseline="-33000" dirty="0" err="1"/>
              <a:t>i,K</a:t>
            </a:r>
            <a:r>
              <a:rPr lang="ru-RU" altLang="en-US" dirty="0"/>
              <a:t>)</a:t>
            </a:r>
          </a:p>
        </p:txBody>
      </p:sp>
      <p:sp>
        <p:nvSpPr>
          <p:cNvPr id="4108" name="Text Box 12"/>
          <p:cNvSpPr txBox="1">
            <a:spLocks noChangeArrowheads="1"/>
          </p:cNvSpPr>
          <p:nvPr/>
        </p:nvSpPr>
        <p:spPr bwMode="auto">
          <a:xfrm>
            <a:off x="2757224" y="2194921"/>
            <a:ext cx="5112000" cy="3139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8" tIns="55220" rIns="81638" bIns="40819"/>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rgbClr val="000000"/>
                </a:solidFill>
                <a:latin typeface="Arial" panose="020B0604020202020204" pitchFamily="34" charset="0"/>
                <a:ea typeface="Source Han Sans CN Normal" charset="0"/>
                <a:cs typeface="Source Han Sans CN Normal" charset="0"/>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rgbClr val="000000"/>
                </a:solidFill>
                <a:latin typeface="Arial" panose="020B0604020202020204" pitchFamily="34" charset="0"/>
                <a:ea typeface="Source Han Sans CN Normal" charset="0"/>
                <a:cs typeface="Source Han Sans CN Normal"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rgbClr val="000000"/>
                </a:solidFill>
                <a:latin typeface="Arial" panose="020B0604020202020204" pitchFamily="34" charset="0"/>
                <a:ea typeface="Source Han Sans CN Normal" charset="0"/>
                <a:cs typeface="Source Han Sans CN Normal"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rgbClr val="000000"/>
                </a:solidFill>
                <a:latin typeface="Arial" panose="020B0604020202020204" pitchFamily="34" charset="0"/>
                <a:ea typeface="Source Han Sans CN Normal" charset="0"/>
                <a:cs typeface="Source Han Sans CN Normal"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rgbClr val="000000"/>
                </a:solidFill>
                <a:latin typeface="Arial" panose="020B0604020202020204" pitchFamily="34" charset="0"/>
                <a:ea typeface="Source Han Sans CN Normal" charset="0"/>
                <a:cs typeface="Source Han Sans CN Normal"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rgbClr val="000000"/>
                </a:solidFill>
                <a:latin typeface="Arial" panose="020B0604020202020204" pitchFamily="34" charset="0"/>
                <a:ea typeface="Source Han Sans CN Normal" charset="0"/>
                <a:cs typeface="Source Han Sans CN Normal"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rgbClr val="000000"/>
                </a:solidFill>
                <a:latin typeface="Arial" panose="020B0604020202020204" pitchFamily="34" charset="0"/>
                <a:ea typeface="Source Han Sans CN Normal" charset="0"/>
                <a:cs typeface="Source Han Sans CN Normal"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rgbClr val="000000"/>
                </a:solidFill>
                <a:latin typeface="Arial" panose="020B0604020202020204" pitchFamily="34" charset="0"/>
                <a:ea typeface="Source Han Sans CN Normal" charset="0"/>
                <a:cs typeface="Source Han Sans CN Normal"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rgbClr val="000000"/>
                </a:solidFill>
                <a:latin typeface="Arial" panose="020B0604020202020204" pitchFamily="34" charset="0"/>
                <a:ea typeface="Source Han Sans CN Normal" charset="0"/>
                <a:cs typeface="Source Han Sans CN Normal" charset="0"/>
              </a:defRPr>
            </a:lvl9pPr>
          </a:lstStyle>
          <a:p>
            <a:r>
              <a:rPr lang="ru-RU" altLang="en-US" dirty="0" err="1"/>
              <a:t>and</a:t>
            </a:r>
            <a:r>
              <a:rPr lang="ru-RU" altLang="en-US" dirty="0"/>
              <a:t> </a:t>
            </a:r>
            <a:r>
              <a:rPr lang="ru-RU" altLang="en-US" b="1" i="1" dirty="0"/>
              <a:t>K</a:t>
            </a:r>
            <a:r>
              <a:rPr lang="ru-RU" altLang="en-US" dirty="0"/>
              <a:t> </a:t>
            </a:r>
            <a:r>
              <a:rPr lang="ru-RU" altLang="en-US" dirty="0" err="1"/>
              <a:t>is</a:t>
            </a:r>
            <a:r>
              <a:rPr lang="ru-RU" altLang="en-US" dirty="0"/>
              <a:t> </a:t>
            </a:r>
            <a:r>
              <a:rPr lang="ru-RU" altLang="en-US" dirty="0" err="1" smtClean="0"/>
              <a:t>the</a:t>
            </a:r>
            <a:r>
              <a:rPr lang="ru-RU" altLang="en-US" dirty="0" smtClean="0"/>
              <a:t> </a:t>
            </a:r>
            <a:r>
              <a:rPr lang="en-US" altLang="en-US" b="1" dirty="0" smtClean="0">
                <a:solidFill>
                  <a:srgbClr val="FF3366"/>
                </a:solidFill>
              </a:rPr>
              <a:t>dimension</a:t>
            </a:r>
            <a:r>
              <a:rPr lang="ru-RU" altLang="en-US" dirty="0" smtClean="0"/>
              <a:t> </a:t>
            </a:r>
            <a:r>
              <a:rPr lang="ru-RU" altLang="en-US" dirty="0"/>
              <a:t>(K=9).</a:t>
            </a:r>
          </a:p>
        </p:txBody>
      </p:sp>
      <p:sp>
        <p:nvSpPr>
          <p:cNvPr id="4109" name="Text Box 13"/>
          <p:cNvSpPr txBox="1">
            <a:spLocks noChangeArrowheads="1"/>
          </p:cNvSpPr>
          <p:nvPr/>
        </p:nvSpPr>
        <p:spPr bwMode="auto">
          <a:xfrm>
            <a:off x="463681" y="2541961"/>
            <a:ext cx="4428000" cy="364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8" tIns="55220" rIns="81638" bIns="40819"/>
          <a:lstStyle>
            <a:lvl1pPr>
              <a:tabLst>
                <a:tab pos="457200" algn="l"/>
                <a:tab pos="914400" algn="l"/>
                <a:tab pos="1371600" algn="l"/>
                <a:tab pos="1828800" algn="l"/>
                <a:tab pos="2286000" algn="l"/>
                <a:tab pos="2743200" algn="l"/>
                <a:tab pos="3200400" algn="l"/>
                <a:tab pos="3657600" algn="l"/>
                <a:tab pos="4114800" algn="l"/>
                <a:tab pos="4572000" algn="l"/>
              </a:tabLst>
              <a:defRPr>
                <a:solidFill>
                  <a:srgbClr val="000000"/>
                </a:solidFill>
                <a:latin typeface="Arial" panose="020B0604020202020204" pitchFamily="34" charset="0"/>
                <a:ea typeface="Source Han Sans CN Normal" charset="0"/>
                <a:cs typeface="Source Han Sans CN Normal" charset="0"/>
              </a:defRPr>
            </a:lvl1pPr>
            <a:lvl2pPr>
              <a:tabLst>
                <a:tab pos="457200" algn="l"/>
                <a:tab pos="914400" algn="l"/>
                <a:tab pos="1371600" algn="l"/>
                <a:tab pos="1828800" algn="l"/>
                <a:tab pos="2286000" algn="l"/>
                <a:tab pos="2743200" algn="l"/>
                <a:tab pos="3200400" algn="l"/>
                <a:tab pos="3657600" algn="l"/>
                <a:tab pos="4114800" algn="l"/>
                <a:tab pos="4572000" algn="l"/>
              </a:tabLst>
              <a:defRPr>
                <a:solidFill>
                  <a:srgbClr val="000000"/>
                </a:solidFill>
                <a:latin typeface="Arial" panose="020B0604020202020204" pitchFamily="34" charset="0"/>
                <a:ea typeface="Source Han Sans CN Normal" charset="0"/>
                <a:cs typeface="Source Han Sans CN Normal" charset="0"/>
              </a:defRPr>
            </a:lvl2pPr>
            <a:lvl3pPr>
              <a:tabLst>
                <a:tab pos="457200" algn="l"/>
                <a:tab pos="914400" algn="l"/>
                <a:tab pos="1371600" algn="l"/>
                <a:tab pos="1828800" algn="l"/>
                <a:tab pos="2286000" algn="l"/>
                <a:tab pos="2743200" algn="l"/>
                <a:tab pos="3200400" algn="l"/>
                <a:tab pos="3657600" algn="l"/>
                <a:tab pos="4114800" algn="l"/>
                <a:tab pos="4572000" algn="l"/>
              </a:tabLst>
              <a:defRPr>
                <a:solidFill>
                  <a:srgbClr val="000000"/>
                </a:solidFill>
                <a:latin typeface="Arial" panose="020B0604020202020204" pitchFamily="34" charset="0"/>
                <a:ea typeface="Source Han Sans CN Normal" charset="0"/>
                <a:cs typeface="Source Han Sans CN Normal" charset="0"/>
              </a:defRPr>
            </a:lvl3pPr>
            <a:lvl4pPr>
              <a:tabLst>
                <a:tab pos="457200" algn="l"/>
                <a:tab pos="914400" algn="l"/>
                <a:tab pos="1371600" algn="l"/>
                <a:tab pos="1828800" algn="l"/>
                <a:tab pos="2286000" algn="l"/>
                <a:tab pos="2743200" algn="l"/>
                <a:tab pos="3200400" algn="l"/>
                <a:tab pos="3657600" algn="l"/>
                <a:tab pos="4114800" algn="l"/>
                <a:tab pos="4572000" algn="l"/>
              </a:tabLst>
              <a:defRPr>
                <a:solidFill>
                  <a:srgbClr val="000000"/>
                </a:solidFill>
                <a:latin typeface="Arial" panose="020B0604020202020204" pitchFamily="34" charset="0"/>
                <a:ea typeface="Source Han Sans CN Normal" charset="0"/>
                <a:cs typeface="Source Han Sans CN Normal" charset="0"/>
              </a:defRPr>
            </a:lvl4pPr>
            <a:lvl5pPr>
              <a:tabLst>
                <a:tab pos="457200" algn="l"/>
                <a:tab pos="914400" algn="l"/>
                <a:tab pos="1371600" algn="l"/>
                <a:tab pos="1828800" algn="l"/>
                <a:tab pos="2286000" algn="l"/>
                <a:tab pos="2743200" algn="l"/>
                <a:tab pos="3200400" algn="l"/>
                <a:tab pos="3657600" algn="l"/>
                <a:tab pos="4114800" algn="l"/>
                <a:tab pos="4572000" algn="l"/>
              </a:tabLst>
              <a:defRPr>
                <a:solidFill>
                  <a:srgbClr val="000000"/>
                </a:solidFill>
                <a:latin typeface="Arial" panose="020B0604020202020204" pitchFamily="34" charset="0"/>
                <a:ea typeface="Source Han Sans CN Normal" charset="0"/>
                <a:cs typeface="Source Han Sans CN Normal"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Lst>
              <a:defRPr>
                <a:solidFill>
                  <a:srgbClr val="000000"/>
                </a:solidFill>
                <a:latin typeface="Arial" panose="020B0604020202020204" pitchFamily="34" charset="0"/>
                <a:ea typeface="Source Han Sans CN Normal" charset="0"/>
                <a:cs typeface="Source Han Sans CN Normal"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Lst>
              <a:defRPr>
                <a:solidFill>
                  <a:srgbClr val="000000"/>
                </a:solidFill>
                <a:latin typeface="Arial" panose="020B0604020202020204" pitchFamily="34" charset="0"/>
                <a:ea typeface="Source Han Sans CN Normal" charset="0"/>
                <a:cs typeface="Source Han Sans CN Normal"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Lst>
              <a:defRPr>
                <a:solidFill>
                  <a:srgbClr val="000000"/>
                </a:solidFill>
                <a:latin typeface="Arial" panose="020B0604020202020204" pitchFamily="34" charset="0"/>
                <a:ea typeface="Source Han Sans CN Normal" charset="0"/>
                <a:cs typeface="Source Han Sans CN Normal"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Lst>
              <a:defRPr>
                <a:solidFill>
                  <a:srgbClr val="000000"/>
                </a:solidFill>
                <a:latin typeface="Arial" panose="020B0604020202020204" pitchFamily="34" charset="0"/>
                <a:ea typeface="Source Han Sans CN Normal" charset="0"/>
                <a:cs typeface="Source Han Sans CN Normal" charset="0"/>
              </a:defRPr>
            </a:lvl9pPr>
          </a:lstStyle>
          <a:p>
            <a:r>
              <a:rPr lang="ru-RU" altLang="en-US"/>
              <a:t>We seek two sets </a:t>
            </a:r>
            <a:r>
              <a:rPr lang="ru-RU" altLang="en-US" b="1" i="1"/>
              <a:t>S=(s</a:t>
            </a:r>
            <a:r>
              <a:rPr lang="ru-RU" altLang="en-US" b="1" i="1" baseline="-33000"/>
              <a:t>1</a:t>
            </a:r>
            <a:r>
              <a:rPr lang="ru-RU" altLang="en-US" b="1" i="1"/>
              <a:t>,...,s</a:t>
            </a:r>
            <a:r>
              <a:rPr lang="ru-RU" altLang="en-US" b="1" i="1" baseline="-33000"/>
              <a:t>p</a:t>
            </a:r>
            <a:r>
              <a:rPr lang="ru-RU" altLang="en-US" b="1" i="1"/>
              <a:t>)</a:t>
            </a:r>
            <a:r>
              <a:rPr lang="ru-RU" altLang="en-US"/>
              <a:t> and </a:t>
            </a:r>
            <a:r>
              <a:rPr lang="ru-RU" altLang="en-US" b="1" i="1"/>
              <a:t>A=(a</a:t>
            </a:r>
            <a:r>
              <a:rPr lang="ru-RU" altLang="en-US" b="1" i="1" baseline="-33000"/>
              <a:t>1</a:t>
            </a:r>
            <a:r>
              <a:rPr lang="ru-RU" altLang="en-US" b="1" i="1"/>
              <a:t>,...,a</a:t>
            </a:r>
            <a:r>
              <a:rPr lang="ru-RU" altLang="en-US" b="1" i="1" baseline="-33000"/>
              <a:t>p</a:t>
            </a:r>
            <a:r>
              <a:rPr lang="ru-RU" altLang="en-US" b="1" i="1"/>
              <a:t>)</a:t>
            </a:r>
          </a:p>
        </p:txBody>
      </p:sp>
      <p:sp>
        <p:nvSpPr>
          <p:cNvPr id="4110" name="Text Box 14"/>
          <p:cNvSpPr txBox="1">
            <a:spLocks noChangeArrowheads="1"/>
          </p:cNvSpPr>
          <p:nvPr/>
        </p:nvSpPr>
        <p:spPr bwMode="auto">
          <a:xfrm>
            <a:off x="5481421" y="2541961"/>
            <a:ext cx="727200" cy="3139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8" tIns="55220" rIns="81638" bIns="40819"/>
          <a:lstStyle>
            <a:lvl1pPr>
              <a:tabLst>
                <a:tab pos="457200" algn="l"/>
              </a:tabLst>
              <a:defRPr>
                <a:solidFill>
                  <a:srgbClr val="000000"/>
                </a:solidFill>
                <a:latin typeface="Arial" panose="020B0604020202020204" pitchFamily="34" charset="0"/>
                <a:ea typeface="Source Han Sans CN Normal" charset="0"/>
                <a:cs typeface="Source Han Sans CN Normal" charset="0"/>
              </a:defRPr>
            </a:lvl1pPr>
            <a:lvl2pPr>
              <a:tabLst>
                <a:tab pos="457200" algn="l"/>
              </a:tabLst>
              <a:defRPr>
                <a:solidFill>
                  <a:srgbClr val="000000"/>
                </a:solidFill>
                <a:latin typeface="Arial" panose="020B0604020202020204" pitchFamily="34" charset="0"/>
                <a:ea typeface="Source Han Sans CN Normal" charset="0"/>
                <a:cs typeface="Source Han Sans CN Normal" charset="0"/>
              </a:defRPr>
            </a:lvl2pPr>
            <a:lvl3pPr>
              <a:tabLst>
                <a:tab pos="457200" algn="l"/>
              </a:tabLst>
              <a:defRPr>
                <a:solidFill>
                  <a:srgbClr val="000000"/>
                </a:solidFill>
                <a:latin typeface="Arial" panose="020B0604020202020204" pitchFamily="34" charset="0"/>
                <a:ea typeface="Source Han Sans CN Normal" charset="0"/>
                <a:cs typeface="Source Han Sans CN Normal" charset="0"/>
              </a:defRPr>
            </a:lvl3pPr>
            <a:lvl4pPr>
              <a:tabLst>
                <a:tab pos="457200" algn="l"/>
              </a:tabLst>
              <a:defRPr>
                <a:solidFill>
                  <a:srgbClr val="000000"/>
                </a:solidFill>
                <a:latin typeface="Arial" panose="020B0604020202020204" pitchFamily="34" charset="0"/>
                <a:ea typeface="Source Han Sans CN Normal" charset="0"/>
                <a:cs typeface="Source Han Sans CN Normal" charset="0"/>
              </a:defRPr>
            </a:lvl4pPr>
            <a:lvl5pPr>
              <a:tabLst>
                <a:tab pos="457200" algn="l"/>
              </a:tabLst>
              <a:defRPr>
                <a:solidFill>
                  <a:srgbClr val="000000"/>
                </a:solidFill>
                <a:latin typeface="Arial" panose="020B0604020202020204" pitchFamily="34" charset="0"/>
                <a:ea typeface="Source Han Sans CN Normal" charset="0"/>
                <a:cs typeface="Source Han Sans CN Normal"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Lst>
              <a:defRPr>
                <a:solidFill>
                  <a:srgbClr val="000000"/>
                </a:solidFill>
                <a:latin typeface="Arial" panose="020B0604020202020204" pitchFamily="34" charset="0"/>
                <a:ea typeface="Source Han Sans CN Normal" charset="0"/>
                <a:cs typeface="Source Han Sans CN Normal"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Lst>
              <a:defRPr>
                <a:solidFill>
                  <a:srgbClr val="000000"/>
                </a:solidFill>
                <a:latin typeface="Arial" panose="020B0604020202020204" pitchFamily="34" charset="0"/>
                <a:ea typeface="Source Han Sans CN Normal" charset="0"/>
                <a:cs typeface="Source Han Sans CN Normal"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Lst>
              <a:defRPr>
                <a:solidFill>
                  <a:srgbClr val="000000"/>
                </a:solidFill>
                <a:latin typeface="Arial" panose="020B0604020202020204" pitchFamily="34" charset="0"/>
                <a:ea typeface="Source Han Sans CN Normal" charset="0"/>
                <a:cs typeface="Source Han Sans CN Normal"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Lst>
              <a:defRPr>
                <a:solidFill>
                  <a:srgbClr val="000000"/>
                </a:solidFill>
                <a:latin typeface="Arial" panose="020B0604020202020204" pitchFamily="34" charset="0"/>
                <a:ea typeface="Source Han Sans CN Normal" charset="0"/>
                <a:cs typeface="Source Han Sans CN Normal" charset="0"/>
              </a:defRPr>
            </a:lvl9pPr>
          </a:lstStyle>
          <a:p>
            <a:r>
              <a:rPr lang="ru-RU" altLang="en-US" dirty="0" err="1"/>
              <a:t>where</a:t>
            </a:r>
            <a:endParaRPr lang="ru-RU" altLang="en-US" dirty="0"/>
          </a:p>
        </p:txBody>
      </p:sp>
      <p:sp>
        <p:nvSpPr>
          <p:cNvPr id="4111" name="Text Box 15"/>
          <p:cNvSpPr txBox="1">
            <a:spLocks noChangeArrowheads="1"/>
          </p:cNvSpPr>
          <p:nvPr/>
        </p:nvSpPr>
        <p:spPr bwMode="auto">
          <a:xfrm>
            <a:off x="498240" y="2906281"/>
            <a:ext cx="3818880" cy="364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8" tIns="55220" rIns="81638" bIns="40819"/>
          <a:lstStyle>
            <a:lvl1pPr>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panose="020B0604020202020204" pitchFamily="34" charset="0"/>
                <a:ea typeface="Source Han Sans CN Normal" charset="0"/>
                <a:cs typeface="Source Han Sans CN Normal" charset="0"/>
              </a:defRPr>
            </a:lvl1pPr>
            <a:lvl2pPr>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panose="020B0604020202020204" pitchFamily="34" charset="0"/>
                <a:ea typeface="Source Han Sans CN Normal" charset="0"/>
                <a:cs typeface="Source Han Sans CN Normal" charset="0"/>
              </a:defRPr>
            </a:lvl2pPr>
            <a:lvl3pPr>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panose="020B0604020202020204" pitchFamily="34" charset="0"/>
                <a:ea typeface="Source Han Sans CN Normal" charset="0"/>
                <a:cs typeface="Source Han Sans CN Normal" charset="0"/>
              </a:defRPr>
            </a:lvl3pPr>
            <a:lvl4pPr>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panose="020B0604020202020204" pitchFamily="34" charset="0"/>
                <a:ea typeface="Source Han Sans CN Normal" charset="0"/>
                <a:cs typeface="Source Han Sans CN Normal" charset="0"/>
              </a:defRPr>
            </a:lvl4pPr>
            <a:lvl5pPr>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panose="020B0604020202020204" pitchFamily="34" charset="0"/>
                <a:ea typeface="Source Han Sans CN Normal" charset="0"/>
                <a:cs typeface="Source Han Sans CN Normal"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panose="020B0604020202020204" pitchFamily="34" charset="0"/>
                <a:ea typeface="Source Han Sans CN Normal" charset="0"/>
                <a:cs typeface="Source Han Sans CN Normal"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panose="020B0604020202020204" pitchFamily="34" charset="0"/>
                <a:ea typeface="Source Han Sans CN Normal" charset="0"/>
                <a:cs typeface="Source Han Sans CN Normal"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panose="020B0604020202020204" pitchFamily="34" charset="0"/>
                <a:ea typeface="Source Han Sans CN Normal" charset="0"/>
                <a:cs typeface="Source Han Sans CN Normal"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panose="020B0604020202020204" pitchFamily="34" charset="0"/>
                <a:ea typeface="Source Han Sans CN Normal" charset="0"/>
                <a:cs typeface="Source Han Sans CN Normal" charset="0"/>
              </a:defRPr>
            </a:lvl9pPr>
          </a:lstStyle>
          <a:p>
            <a:r>
              <a:rPr lang="ru-RU" altLang="en-US" b="1" i="1"/>
              <a:t>s</a:t>
            </a:r>
            <a:r>
              <a:rPr lang="ru-RU" altLang="en-US" b="1" i="1" baseline="-33000"/>
              <a:t>i</a:t>
            </a:r>
            <a:r>
              <a:rPr lang="ru-RU" altLang="en-US"/>
              <a:t> are the indices of modern populations</a:t>
            </a:r>
          </a:p>
        </p:txBody>
      </p:sp>
      <p:sp>
        <p:nvSpPr>
          <p:cNvPr id="4112" name="Text Box 16"/>
          <p:cNvSpPr txBox="1">
            <a:spLocks noChangeArrowheads="1"/>
          </p:cNvSpPr>
          <p:nvPr/>
        </p:nvSpPr>
        <p:spPr bwMode="auto">
          <a:xfrm>
            <a:off x="4667041" y="2873161"/>
            <a:ext cx="4207680" cy="364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8" tIns="55220" rIns="81638" bIns="40819"/>
          <a:lstStyle>
            <a:lvl1pPr>
              <a:tabLst>
                <a:tab pos="457200" algn="l"/>
                <a:tab pos="914400" algn="l"/>
                <a:tab pos="1371600" algn="l"/>
                <a:tab pos="1828800" algn="l"/>
                <a:tab pos="2286000" algn="l"/>
                <a:tab pos="2743200" algn="l"/>
                <a:tab pos="3200400" algn="l"/>
                <a:tab pos="3657600" algn="l"/>
                <a:tab pos="4114800" algn="l"/>
                <a:tab pos="4572000" algn="l"/>
              </a:tabLst>
              <a:defRPr>
                <a:solidFill>
                  <a:srgbClr val="000000"/>
                </a:solidFill>
                <a:latin typeface="Arial" panose="020B0604020202020204" pitchFamily="34" charset="0"/>
                <a:ea typeface="Source Han Sans CN Normal" charset="0"/>
                <a:cs typeface="Source Han Sans CN Normal" charset="0"/>
              </a:defRPr>
            </a:lvl1pPr>
            <a:lvl2pPr>
              <a:tabLst>
                <a:tab pos="457200" algn="l"/>
                <a:tab pos="914400" algn="l"/>
                <a:tab pos="1371600" algn="l"/>
                <a:tab pos="1828800" algn="l"/>
                <a:tab pos="2286000" algn="l"/>
                <a:tab pos="2743200" algn="l"/>
                <a:tab pos="3200400" algn="l"/>
                <a:tab pos="3657600" algn="l"/>
                <a:tab pos="4114800" algn="l"/>
                <a:tab pos="4572000" algn="l"/>
              </a:tabLst>
              <a:defRPr>
                <a:solidFill>
                  <a:srgbClr val="000000"/>
                </a:solidFill>
                <a:latin typeface="Arial" panose="020B0604020202020204" pitchFamily="34" charset="0"/>
                <a:ea typeface="Source Han Sans CN Normal" charset="0"/>
                <a:cs typeface="Source Han Sans CN Normal" charset="0"/>
              </a:defRPr>
            </a:lvl2pPr>
            <a:lvl3pPr>
              <a:tabLst>
                <a:tab pos="457200" algn="l"/>
                <a:tab pos="914400" algn="l"/>
                <a:tab pos="1371600" algn="l"/>
                <a:tab pos="1828800" algn="l"/>
                <a:tab pos="2286000" algn="l"/>
                <a:tab pos="2743200" algn="l"/>
                <a:tab pos="3200400" algn="l"/>
                <a:tab pos="3657600" algn="l"/>
                <a:tab pos="4114800" algn="l"/>
                <a:tab pos="4572000" algn="l"/>
              </a:tabLst>
              <a:defRPr>
                <a:solidFill>
                  <a:srgbClr val="000000"/>
                </a:solidFill>
                <a:latin typeface="Arial" panose="020B0604020202020204" pitchFamily="34" charset="0"/>
                <a:ea typeface="Source Han Sans CN Normal" charset="0"/>
                <a:cs typeface="Source Han Sans CN Normal" charset="0"/>
              </a:defRPr>
            </a:lvl3pPr>
            <a:lvl4pPr>
              <a:tabLst>
                <a:tab pos="457200" algn="l"/>
                <a:tab pos="914400" algn="l"/>
                <a:tab pos="1371600" algn="l"/>
                <a:tab pos="1828800" algn="l"/>
                <a:tab pos="2286000" algn="l"/>
                <a:tab pos="2743200" algn="l"/>
                <a:tab pos="3200400" algn="l"/>
                <a:tab pos="3657600" algn="l"/>
                <a:tab pos="4114800" algn="l"/>
                <a:tab pos="4572000" algn="l"/>
              </a:tabLst>
              <a:defRPr>
                <a:solidFill>
                  <a:srgbClr val="000000"/>
                </a:solidFill>
                <a:latin typeface="Arial" panose="020B0604020202020204" pitchFamily="34" charset="0"/>
                <a:ea typeface="Source Han Sans CN Normal" charset="0"/>
                <a:cs typeface="Source Han Sans CN Normal" charset="0"/>
              </a:defRPr>
            </a:lvl4pPr>
            <a:lvl5pPr>
              <a:tabLst>
                <a:tab pos="457200" algn="l"/>
                <a:tab pos="914400" algn="l"/>
                <a:tab pos="1371600" algn="l"/>
                <a:tab pos="1828800" algn="l"/>
                <a:tab pos="2286000" algn="l"/>
                <a:tab pos="2743200" algn="l"/>
                <a:tab pos="3200400" algn="l"/>
                <a:tab pos="3657600" algn="l"/>
                <a:tab pos="4114800" algn="l"/>
                <a:tab pos="4572000" algn="l"/>
              </a:tabLst>
              <a:defRPr>
                <a:solidFill>
                  <a:srgbClr val="000000"/>
                </a:solidFill>
                <a:latin typeface="Arial" panose="020B0604020202020204" pitchFamily="34" charset="0"/>
                <a:ea typeface="Source Han Sans CN Normal" charset="0"/>
                <a:cs typeface="Source Han Sans CN Normal"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Lst>
              <a:defRPr>
                <a:solidFill>
                  <a:srgbClr val="000000"/>
                </a:solidFill>
                <a:latin typeface="Arial" panose="020B0604020202020204" pitchFamily="34" charset="0"/>
                <a:ea typeface="Source Han Sans CN Normal" charset="0"/>
                <a:cs typeface="Source Han Sans CN Normal"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Lst>
              <a:defRPr>
                <a:solidFill>
                  <a:srgbClr val="000000"/>
                </a:solidFill>
                <a:latin typeface="Arial" panose="020B0604020202020204" pitchFamily="34" charset="0"/>
                <a:ea typeface="Source Han Sans CN Normal" charset="0"/>
                <a:cs typeface="Source Han Sans CN Normal"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Lst>
              <a:defRPr>
                <a:solidFill>
                  <a:srgbClr val="000000"/>
                </a:solidFill>
                <a:latin typeface="Arial" panose="020B0604020202020204" pitchFamily="34" charset="0"/>
                <a:ea typeface="Source Han Sans CN Normal" charset="0"/>
                <a:cs typeface="Source Han Sans CN Normal"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Lst>
              <a:defRPr>
                <a:solidFill>
                  <a:srgbClr val="000000"/>
                </a:solidFill>
                <a:latin typeface="Arial" panose="020B0604020202020204" pitchFamily="34" charset="0"/>
                <a:ea typeface="Source Han Sans CN Normal" charset="0"/>
                <a:cs typeface="Source Han Sans CN Normal" charset="0"/>
              </a:defRPr>
            </a:lvl9pPr>
          </a:lstStyle>
          <a:p>
            <a:r>
              <a:rPr lang="ru-RU" altLang="en-US" b="1" i="1"/>
              <a:t>a</a:t>
            </a:r>
            <a:r>
              <a:rPr lang="ru-RU" altLang="en-US" b="1" i="1" baseline="-33000"/>
              <a:t>i</a:t>
            </a:r>
            <a:r>
              <a:rPr lang="ru-RU" altLang="en-US"/>
              <a:t> are the coefficients of modern populations</a:t>
            </a:r>
          </a:p>
        </p:txBody>
      </p:sp>
      <p:pic>
        <p:nvPicPr>
          <p:cNvPr id="4113"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3680" y="3253321"/>
            <a:ext cx="3265920" cy="32976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14" name="Text Box 18"/>
          <p:cNvSpPr txBox="1">
            <a:spLocks noChangeArrowheads="1"/>
          </p:cNvSpPr>
          <p:nvPr/>
        </p:nvSpPr>
        <p:spPr bwMode="auto">
          <a:xfrm>
            <a:off x="498240" y="3253321"/>
            <a:ext cx="2079360" cy="3139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55220" rIns="81638" bIns="40819"/>
          <a:lstStyle>
            <a:lvl1pPr>
              <a:tabLst>
                <a:tab pos="457200" algn="l"/>
                <a:tab pos="914400" algn="l"/>
                <a:tab pos="1371600" algn="l"/>
                <a:tab pos="1828800" algn="l"/>
                <a:tab pos="2286000" algn="l"/>
              </a:tabLst>
              <a:defRPr>
                <a:solidFill>
                  <a:srgbClr val="000000"/>
                </a:solidFill>
                <a:latin typeface="Arial" panose="020B0604020202020204" pitchFamily="34" charset="0"/>
                <a:ea typeface="Source Han Sans CN Normal" charset="0"/>
                <a:cs typeface="Source Han Sans CN Normal" charset="0"/>
              </a:defRPr>
            </a:lvl1pPr>
            <a:lvl2pPr>
              <a:tabLst>
                <a:tab pos="457200" algn="l"/>
                <a:tab pos="914400" algn="l"/>
                <a:tab pos="1371600" algn="l"/>
                <a:tab pos="1828800" algn="l"/>
                <a:tab pos="2286000" algn="l"/>
              </a:tabLst>
              <a:defRPr>
                <a:solidFill>
                  <a:srgbClr val="000000"/>
                </a:solidFill>
                <a:latin typeface="Arial" panose="020B0604020202020204" pitchFamily="34" charset="0"/>
                <a:ea typeface="Source Han Sans CN Normal" charset="0"/>
                <a:cs typeface="Source Han Sans CN Normal" charset="0"/>
              </a:defRPr>
            </a:lvl2pPr>
            <a:lvl3pPr>
              <a:tabLst>
                <a:tab pos="457200" algn="l"/>
                <a:tab pos="914400" algn="l"/>
                <a:tab pos="1371600" algn="l"/>
                <a:tab pos="1828800" algn="l"/>
                <a:tab pos="2286000" algn="l"/>
              </a:tabLst>
              <a:defRPr>
                <a:solidFill>
                  <a:srgbClr val="000000"/>
                </a:solidFill>
                <a:latin typeface="Arial" panose="020B0604020202020204" pitchFamily="34" charset="0"/>
                <a:ea typeface="Source Han Sans CN Normal" charset="0"/>
                <a:cs typeface="Source Han Sans CN Normal" charset="0"/>
              </a:defRPr>
            </a:lvl3pPr>
            <a:lvl4pPr>
              <a:tabLst>
                <a:tab pos="457200" algn="l"/>
                <a:tab pos="914400" algn="l"/>
                <a:tab pos="1371600" algn="l"/>
                <a:tab pos="1828800" algn="l"/>
                <a:tab pos="2286000" algn="l"/>
              </a:tabLst>
              <a:defRPr>
                <a:solidFill>
                  <a:srgbClr val="000000"/>
                </a:solidFill>
                <a:latin typeface="Arial" panose="020B0604020202020204" pitchFamily="34" charset="0"/>
                <a:ea typeface="Source Han Sans CN Normal" charset="0"/>
                <a:cs typeface="Source Han Sans CN Normal" charset="0"/>
              </a:defRPr>
            </a:lvl4pPr>
            <a:lvl5pPr>
              <a:tabLst>
                <a:tab pos="457200" algn="l"/>
                <a:tab pos="914400" algn="l"/>
                <a:tab pos="1371600" algn="l"/>
                <a:tab pos="1828800" algn="l"/>
                <a:tab pos="2286000" algn="l"/>
              </a:tabLst>
              <a:defRPr>
                <a:solidFill>
                  <a:srgbClr val="000000"/>
                </a:solidFill>
                <a:latin typeface="Arial" panose="020B0604020202020204" pitchFamily="34" charset="0"/>
                <a:ea typeface="Source Han Sans CN Normal" charset="0"/>
                <a:cs typeface="Source Han Sans CN Normal"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rgbClr val="000000"/>
                </a:solidFill>
                <a:latin typeface="Arial" panose="020B0604020202020204" pitchFamily="34" charset="0"/>
                <a:ea typeface="Source Han Sans CN Normal" charset="0"/>
                <a:cs typeface="Source Han Sans CN Normal"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rgbClr val="000000"/>
                </a:solidFill>
                <a:latin typeface="Arial" panose="020B0604020202020204" pitchFamily="34" charset="0"/>
                <a:ea typeface="Source Han Sans CN Normal" charset="0"/>
                <a:cs typeface="Source Han Sans CN Normal"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rgbClr val="000000"/>
                </a:solidFill>
                <a:latin typeface="Arial" panose="020B0604020202020204" pitchFamily="34" charset="0"/>
                <a:ea typeface="Source Han Sans CN Normal" charset="0"/>
                <a:cs typeface="Source Han Sans CN Normal"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rgbClr val="000000"/>
                </a:solidFill>
                <a:latin typeface="Arial" panose="020B0604020202020204" pitchFamily="34" charset="0"/>
                <a:ea typeface="Source Han Sans CN Normal" charset="0"/>
                <a:cs typeface="Source Han Sans CN Normal" charset="0"/>
              </a:defRPr>
            </a:lvl9pPr>
          </a:lstStyle>
          <a:p>
            <a:r>
              <a:rPr lang="ru-RU" altLang="en-US"/>
              <a:t>in the approximation</a:t>
            </a:r>
          </a:p>
        </p:txBody>
      </p:sp>
      <p:sp>
        <p:nvSpPr>
          <p:cNvPr id="4115" name="Text Box 19"/>
          <p:cNvSpPr txBox="1">
            <a:spLocks noChangeArrowheads="1"/>
          </p:cNvSpPr>
          <p:nvPr/>
        </p:nvSpPr>
        <p:spPr bwMode="auto">
          <a:xfrm>
            <a:off x="466561" y="2216521"/>
            <a:ext cx="777600" cy="297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55220" rIns="81638" bIns="40819"/>
          <a:lstStyle>
            <a:lvl1pPr>
              <a:tabLst>
                <a:tab pos="457200" algn="l"/>
              </a:tabLst>
              <a:defRPr>
                <a:solidFill>
                  <a:srgbClr val="000000"/>
                </a:solidFill>
                <a:latin typeface="Arial" panose="020B0604020202020204" pitchFamily="34" charset="0"/>
                <a:ea typeface="Source Han Sans CN Normal" charset="0"/>
                <a:cs typeface="Source Han Sans CN Normal" charset="0"/>
              </a:defRPr>
            </a:lvl1pPr>
            <a:lvl2pPr>
              <a:tabLst>
                <a:tab pos="457200" algn="l"/>
              </a:tabLst>
              <a:defRPr>
                <a:solidFill>
                  <a:srgbClr val="000000"/>
                </a:solidFill>
                <a:latin typeface="Arial" panose="020B0604020202020204" pitchFamily="34" charset="0"/>
                <a:ea typeface="Source Han Sans CN Normal" charset="0"/>
                <a:cs typeface="Source Han Sans CN Normal" charset="0"/>
              </a:defRPr>
            </a:lvl2pPr>
            <a:lvl3pPr>
              <a:tabLst>
                <a:tab pos="457200" algn="l"/>
              </a:tabLst>
              <a:defRPr>
                <a:solidFill>
                  <a:srgbClr val="000000"/>
                </a:solidFill>
                <a:latin typeface="Arial" panose="020B0604020202020204" pitchFamily="34" charset="0"/>
                <a:ea typeface="Source Han Sans CN Normal" charset="0"/>
                <a:cs typeface="Source Han Sans CN Normal" charset="0"/>
              </a:defRPr>
            </a:lvl3pPr>
            <a:lvl4pPr>
              <a:tabLst>
                <a:tab pos="457200" algn="l"/>
              </a:tabLst>
              <a:defRPr>
                <a:solidFill>
                  <a:srgbClr val="000000"/>
                </a:solidFill>
                <a:latin typeface="Arial" panose="020B0604020202020204" pitchFamily="34" charset="0"/>
                <a:ea typeface="Source Han Sans CN Normal" charset="0"/>
                <a:cs typeface="Source Han Sans CN Normal" charset="0"/>
              </a:defRPr>
            </a:lvl4pPr>
            <a:lvl5pPr>
              <a:tabLst>
                <a:tab pos="457200" algn="l"/>
              </a:tabLst>
              <a:defRPr>
                <a:solidFill>
                  <a:srgbClr val="000000"/>
                </a:solidFill>
                <a:latin typeface="Arial" panose="020B0604020202020204" pitchFamily="34" charset="0"/>
                <a:ea typeface="Source Han Sans CN Normal" charset="0"/>
                <a:cs typeface="Source Han Sans CN Normal"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Lst>
              <a:defRPr>
                <a:solidFill>
                  <a:srgbClr val="000000"/>
                </a:solidFill>
                <a:latin typeface="Arial" panose="020B0604020202020204" pitchFamily="34" charset="0"/>
                <a:ea typeface="Source Han Sans CN Normal" charset="0"/>
                <a:cs typeface="Source Han Sans CN Normal"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Lst>
              <a:defRPr>
                <a:solidFill>
                  <a:srgbClr val="000000"/>
                </a:solidFill>
                <a:latin typeface="Arial" panose="020B0604020202020204" pitchFamily="34" charset="0"/>
                <a:ea typeface="Source Han Sans CN Normal" charset="0"/>
                <a:cs typeface="Source Han Sans CN Normal"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Lst>
              <a:defRPr>
                <a:solidFill>
                  <a:srgbClr val="000000"/>
                </a:solidFill>
                <a:latin typeface="Arial" panose="020B0604020202020204" pitchFamily="34" charset="0"/>
                <a:ea typeface="Source Han Sans CN Normal" charset="0"/>
                <a:cs typeface="Source Han Sans CN Normal"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Lst>
              <a:defRPr>
                <a:solidFill>
                  <a:srgbClr val="000000"/>
                </a:solidFill>
                <a:latin typeface="Arial" panose="020B0604020202020204" pitchFamily="34" charset="0"/>
                <a:ea typeface="Source Han Sans CN Normal" charset="0"/>
                <a:cs typeface="Source Han Sans CN Normal" charset="0"/>
              </a:defRPr>
            </a:lvl9pPr>
          </a:lstStyle>
          <a:p>
            <a:r>
              <a:rPr lang="ru-RU" altLang="en-US" dirty="0" err="1"/>
              <a:t>each</a:t>
            </a:r>
            <a:endParaRPr lang="ru-RU" altLang="en-US" dirty="0"/>
          </a:p>
        </p:txBody>
      </p:sp>
      <p:sp>
        <p:nvSpPr>
          <p:cNvPr id="4116" name="Text Box 20"/>
          <p:cNvSpPr txBox="1">
            <a:spLocks noChangeArrowheads="1"/>
          </p:cNvSpPr>
          <p:nvPr/>
        </p:nvSpPr>
        <p:spPr bwMode="auto">
          <a:xfrm>
            <a:off x="5971681" y="3251881"/>
            <a:ext cx="1658880" cy="3139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55220" rIns="81638" bIns="40819"/>
          <a:lstStyle>
            <a:lvl1pPr>
              <a:tabLst>
                <a:tab pos="457200" algn="l"/>
                <a:tab pos="914400" algn="l"/>
                <a:tab pos="1371600" algn="l"/>
                <a:tab pos="1828800" algn="l"/>
              </a:tabLst>
              <a:defRPr>
                <a:solidFill>
                  <a:srgbClr val="000000"/>
                </a:solidFill>
                <a:latin typeface="Arial" panose="020B0604020202020204" pitchFamily="34" charset="0"/>
                <a:ea typeface="Source Han Sans CN Normal" charset="0"/>
                <a:cs typeface="Source Han Sans CN Normal" charset="0"/>
              </a:defRPr>
            </a:lvl1pPr>
            <a:lvl2pPr>
              <a:tabLst>
                <a:tab pos="457200" algn="l"/>
                <a:tab pos="914400" algn="l"/>
                <a:tab pos="1371600" algn="l"/>
                <a:tab pos="1828800" algn="l"/>
              </a:tabLst>
              <a:defRPr>
                <a:solidFill>
                  <a:srgbClr val="000000"/>
                </a:solidFill>
                <a:latin typeface="Arial" panose="020B0604020202020204" pitchFamily="34" charset="0"/>
                <a:ea typeface="Source Han Sans CN Normal" charset="0"/>
                <a:cs typeface="Source Han Sans CN Normal" charset="0"/>
              </a:defRPr>
            </a:lvl2pPr>
            <a:lvl3pPr>
              <a:tabLst>
                <a:tab pos="457200" algn="l"/>
                <a:tab pos="914400" algn="l"/>
                <a:tab pos="1371600" algn="l"/>
                <a:tab pos="1828800" algn="l"/>
              </a:tabLst>
              <a:defRPr>
                <a:solidFill>
                  <a:srgbClr val="000000"/>
                </a:solidFill>
                <a:latin typeface="Arial" panose="020B0604020202020204" pitchFamily="34" charset="0"/>
                <a:ea typeface="Source Han Sans CN Normal" charset="0"/>
                <a:cs typeface="Source Han Sans CN Normal" charset="0"/>
              </a:defRPr>
            </a:lvl3pPr>
            <a:lvl4pPr>
              <a:tabLst>
                <a:tab pos="457200" algn="l"/>
                <a:tab pos="914400" algn="l"/>
                <a:tab pos="1371600" algn="l"/>
                <a:tab pos="1828800" algn="l"/>
              </a:tabLst>
              <a:defRPr>
                <a:solidFill>
                  <a:srgbClr val="000000"/>
                </a:solidFill>
                <a:latin typeface="Arial" panose="020B0604020202020204" pitchFamily="34" charset="0"/>
                <a:ea typeface="Source Han Sans CN Normal" charset="0"/>
                <a:cs typeface="Source Han Sans CN Normal" charset="0"/>
              </a:defRPr>
            </a:lvl4pPr>
            <a:lvl5pPr>
              <a:tabLst>
                <a:tab pos="457200" algn="l"/>
                <a:tab pos="914400" algn="l"/>
                <a:tab pos="1371600" algn="l"/>
                <a:tab pos="1828800" algn="l"/>
              </a:tabLst>
              <a:defRPr>
                <a:solidFill>
                  <a:srgbClr val="000000"/>
                </a:solidFill>
                <a:latin typeface="Arial" panose="020B0604020202020204" pitchFamily="34" charset="0"/>
                <a:ea typeface="Source Han Sans CN Normal" charset="0"/>
                <a:cs typeface="Source Han Sans CN Normal"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Source Han Sans CN Normal" charset="0"/>
                <a:cs typeface="Source Han Sans CN Normal"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Source Han Sans CN Normal" charset="0"/>
                <a:cs typeface="Source Han Sans CN Normal"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Source Han Sans CN Normal" charset="0"/>
                <a:cs typeface="Source Han Sans CN Normal"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Source Han Sans CN Normal" charset="0"/>
                <a:cs typeface="Source Han Sans CN Normal" charset="0"/>
              </a:defRPr>
            </a:lvl9pPr>
          </a:lstStyle>
          <a:p>
            <a:r>
              <a:rPr lang="ru-RU" altLang="en-US"/>
              <a:t>of test vector T</a:t>
            </a:r>
          </a:p>
        </p:txBody>
      </p:sp>
    </p:spTree>
    <p:extLst>
      <p:ext uri="{BB962C8B-B14F-4D97-AF65-F5344CB8AC3E}">
        <p14:creationId xmlns:p14="http://schemas.microsoft.com/office/powerpoint/2010/main" val="308768993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Date Placeholder 2"/>
          <p:cNvSpPr>
            <a:spLocks noGrp="1"/>
          </p:cNvSpPr>
          <p:nvPr>
            <p:ph type="dt" idx="10"/>
          </p:nvPr>
        </p:nvSpPr>
        <p:spPr/>
        <p:txBody>
          <a:bodyPr/>
          <a:lstStyle/>
          <a:p>
            <a:fld id="{5EBD4B96-BB3E-4DCD-A82E-69255CA89C73}" type="datetime1">
              <a:rPr lang="ru-RU" altLang="en-US"/>
              <a:pPr/>
              <a:t>09.07.2015</a:t>
            </a:fld>
            <a:endParaRPr lang="ru-RU" altLang="en-US"/>
          </a:p>
        </p:txBody>
      </p:sp>
      <p:sp>
        <p:nvSpPr>
          <p:cNvPr id="5121" name="Rectangle 1"/>
          <p:cNvSpPr>
            <a:spLocks noGrp="1" noChangeArrowheads="1"/>
          </p:cNvSpPr>
          <p:nvPr>
            <p:ph type="title"/>
          </p:nvPr>
        </p:nvSpPr>
        <p:spPr>
          <a:xfrm>
            <a:off x="2571841" y="273961"/>
            <a:ext cx="6114240" cy="1144800"/>
          </a:xfrm>
          <a:ln/>
        </p:spPr>
        <p:txBody>
          <a:bodyPr vert="horz" wrap="square" lIns="0" tIns="26401" rIns="0" bIns="0" numCol="1" anchor="ctr" anchorCtr="0" compatLnSpc="1">
            <a:prstTxWarp prst="textNoShape">
              <a:avLst/>
            </a:prstTxWarp>
          </a:bodyPr>
          <a:lstStyle/>
          <a:p>
            <a:pPr algn="r">
              <a:tabLst>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Lst>
            </a:pPr>
            <a:r>
              <a:rPr lang="en-US" altLang="en-US"/>
              <a:t>Phase 1. Build and improve the initial solution set</a:t>
            </a:r>
          </a:p>
        </p:txBody>
      </p:sp>
      <p:sp>
        <p:nvSpPr>
          <p:cNvPr id="5122" name="Text Box 2"/>
          <p:cNvSpPr txBox="1">
            <a:spLocks noChangeArrowheads="1"/>
          </p:cNvSpPr>
          <p:nvPr/>
        </p:nvSpPr>
        <p:spPr bwMode="auto">
          <a:xfrm>
            <a:off x="3402721" y="4133161"/>
            <a:ext cx="2332800" cy="3139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8" tIns="55220" rIns="81638" bIns="40819"/>
          <a:lstStyle>
            <a:lvl1pPr>
              <a:tabLst>
                <a:tab pos="457200" algn="l"/>
                <a:tab pos="914400" algn="l"/>
                <a:tab pos="1371600" algn="l"/>
                <a:tab pos="1828800" algn="l"/>
                <a:tab pos="2286000" algn="l"/>
              </a:tabLst>
              <a:defRPr>
                <a:solidFill>
                  <a:srgbClr val="000000"/>
                </a:solidFill>
                <a:latin typeface="Arial" panose="020B0604020202020204" pitchFamily="34" charset="0"/>
                <a:ea typeface="Source Han Sans CN Normal" charset="0"/>
                <a:cs typeface="Source Han Sans CN Normal" charset="0"/>
              </a:defRPr>
            </a:lvl1pPr>
            <a:lvl2pPr>
              <a:tabLst>
                <a:tab pos="457200" algn="l"/>
                <a:tab pos="914400" algn="l"/>
                <a:tab pos="1371600" algn="l"/>
                <a:tab pos="1828800" algn="l"/>
                <a:tab pos="2286000" algn="l"/>
              </a:tabLst>
              <a:defRPr>
                <a:solidFill>
                  <a:srgbClr val="000000"/>
                </a:solidFill>
                <a:latin typeface="Arial" panose="020B0604020202020204" pitchFamily="34" charset="0"/>
                <a:ea typeface="Source Han Sans CN Normal" charset="0"/>
                <a:cs typeface="Source Han Sans CN Normal" charset="0"/>
              </a:defRPr>
            </a:lvl2pPr>
            <a:lvl3pPr>
              <a:tabLst>
                <a:tab pos="457200" algn="l"/>
                <a:tab pos="914400" algn="l"/>
                <a:tab pos="1371600" algn="l"/>
                <a:tab pos="1828800" algn="l"/>
                <a:tab pos="2286000" algn="l"/>
              </a:tabLst>
              <a:defRPr>
                <a:solidFill>
                  <a:srgbClr val="000000"/>
                </a:solidFill>
                <a:latin typeface="Arial" panose="020B0604020202020204" pitchFamily="34" charset="0"/>
                <a:ea typeface="Source Han Sans CN Normal" charset="0"/>
                <a:cs typeface="Source Han Sans CN Normal" charset="0"/>
              </a:defRPr>
            </a:lvl3pPr>
            <a:lvl4pPr>
              <a:tabLst>
                <a:tab pos="457200" algn="l"/>
                <a:tab pos="914400" algn="l"/>
                <a:tab pos="1371600" algn="l"/>
                <a:tab pos="1828800" algn="l"/>
                <a:tab pos="2286000" algn="l"/>
              </a:tabLst>
              <a:defRPr>
                <a:solidFill>
                  <a:srgbClr val="000000"/>
                </a:solidFill>
                <a:latin typeface="Arial" panose="020B0604020202020204" pitchFamily="34" charset="0"/>
                <a:ea typeface="Source Han Sans CN Normal" charset="0"/>
                <a:cs typeface="Source Han Sans CN Normal" charset="0"/>
              </a:defRPr>
            </a:lvl4pPr>
            <a:lvl5pPr>
              <a:tabLst>
                <a:tab pos="457200" algn="l"/>
                <a:tab pos="914400" algn="l"/>
                <a:tab pos="1371600" algn="l"/>
                <a:tab pos="1828800" algn="l"/>
                <a:tab pos="2286000" algn="l"/>
              </a:tabLst>
              <a:defRPr>
                <a:solidFill>
                  <a:srgbClr val="000000"/>
                </a:solidFill>
                <a:latin typeface="Arial" panose="020B0604020202020204" pitchFamily="34" charset="0"/>
                <a:ea typeface="Source Han Sans CN Normal" charset="0"/>
                <a:cs typeface="Source Han Sans CN Normal"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rgbClr val="000000"/>
                </a:solidFill>
                <a:latin typeface="Arial" panose="020B0604020202020204" pitchFamily="34" charset="0"/>
                <a:ea typeface="Source Han Sans CN Normal" charset="0"/>
                <a:cs typeface="Source Han Sans CN Normal"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rgbClr val="000000"/>
                </a:solidFill>
                <a:latin typeface="Arial" panose="020B0604020202020204" pitchFamily="34" charset="0"/>
                <a:ea typeface="Source Han Sans CN Normal" charset="0"/>
                <a:cs typeface="Source Han Sans CN Normal"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rgbClr val="000000"/>
                </a:solidFill>
                <a:latin typeface="Arial" panose="020B0604020202020204" pitchFamily="34" charset="0"/>
                <a:ea typeface="Source Han Sans CN Normal" charset="0"/>
                <a:cs typeface="Source Han Sans CN Normal"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rgbClr val="000000"/>
                </a:solidFill>
                <a:latin typeface="Arial" panose="020B0604020202020204" pitchFamily="34" charset="0"/>
                <a:ea typeface="Source Han Sans CN Normal" charset="0"/>
                <a:cs typeface="Source Han Sans CN Normal" charset="0"/>
              </a:defRPr>
            </a:lvl9pPr>
          </a:lstStyle>
          <a:p>
            <a:r>
              <a:rPr lang="ru-RU" altLang="en-US"/>
              <a:t>S - individual’s ancestry</a:t>
            </a:r>
          </a:p>
        </p:txBody>
      </p:sp>
      <p:sp>
        <p:nvSpPr>
          <p:cNvPr id="5123" name="Text Box 3"/>
          <p:cNvSpPr txBox="1">
            <a:spLocks noChangeArrowheads="1"/>
          </p:cNvSpPr>
          <p:nvPr/>
        </p:nvSpPr>
        <p:spPr bwMode="auto">
          <a:xfrm>
            <a:off x="3677431" y="5007961"/>
            <a:ext cx="1658880" cy="3139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55220" rIns="81638" bIns="40819"/>
          <a:lstStyle>
            <a:lvl1pPr>
              <a:tabLst>
                <a:tab pos="457200" algn="l"/>
                <a:tab pos="914400" algn="l"/>
                <a:tab pos="1371600" algn="l"/>
                <a:tab pos="1828800" algn="l"/>
              </a:tabLst>
              <a:defRPr>
                <a:solidFill>
                  <a:srgbClr val="000000"/>
                </a:solidFill>
                <a:latin typeface="Arial" panose="020B0604020202020204" pitchFamily="34" charset="0"/>
                <a:ea typeface="Source Han Sans CN Normal" charset="0"/>
                <a:cs typeface="Source Han Sans CN Normal" charset="0"/>
              </a:defRPr>
            </a:lvl1pPr>
            <a:lvl2pPr>
              <a:tabLst>
                <a:tab pos="457200" algn="l"/>
                <a:tab pos="914400" algn="l"/>
                <a:tab pos="1371600" algn="l"/>
                <a:tab pos="1828800" algn="l"/>
              </a:tabLst>
              <a:defRPr>
                <a:solidFill>
                  <a:srgbClr val="000000"/>
                </a:solidFill>
                <a:latin typeface="Arial" panose="020B0604020202020204" pitchFamily="34" charset="0"/>
                <a:ea typeface="Source Han Sans CN Normal" charset="0"/>
                <a:cs typeface="Source Han Sans CN Normal" charset="0"/>
              </a:defRPr>
            </a:lvl2pPr>
            <a:lvl3pPr>
              <a:tabLst>
                <a:tab pos="457200" algn="l"/>
                <a:tab pos="914400" algn="l"/>
                <a:tab pos="1371600" algn="l"/>
                <a:tab pos="1828800" algn="l"/>
              </a:tabLst>
              <a:defRPr>
                <a:solidFill>
                  <a:srgbClr val="000000"/>
                </a:solidFill>
                <a:latin typeface="Arial" panose="020B0604020202020204" pitchFamily="34" charset="0"/>
                <a:ea typeface="Source Han Sans CN Normal" charset="0"/>
                <a:cs typeface="Source Han Sans CN Normal" charset="0"/>
              </a:defRPr>
            </a:lvl3pPr>
            <a:lvl4pPr>
              <a:tabLst>
                <a:tab pos="457200" algn="l"/>
                <a:tab pos="914400" algn="l"/>
                <a:tab pos="1371600" algn="l"/>
                <a:tab pos="1828800" algn="l"/>
              </a:tabLst>
              <a:defRPr>
                <a:solidFill>
                  <a:srgbClr val="000000"/>
                </a:solidFill>
                <a:latin typeface="Arial" panose="020B0604020202020204" pitchFamily="34" charset="0"/>
                <a:ea typeface="Source Han Sans CN Normal" charset="0"/>
                <a:cs typeface="Source Han Sans CN Normal" charset="0"/>
              </a:defRPr>
            </a:lvl4pPr>
            <a:lvl5pPr>
              <a:tabLst>
                <a:tab pos="457200" algn="l"/>
                <a:tab pos="914400" algn="l"/>
                <a:tab pos="1371600" algn="l"/>
                <a:tab pos="1828800" algn="l"/>
              </a:tabLst>
              <a:defRPr>
                <a:solidFill>
                  <a:srgbClr val="000000"/>
                </a:solidFill>
                <a:latin typeface="Arial" panose="020B0604020202020204" pitchFamily="34" charset="0"/>
                <a:ea typeface="Source Han Sans CN Normal" charset="0"/>
                <a:cs typeface="Source Han Sans CN Normal"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Source Han Sans CN Normal" charset="0"/>
                <a:cs typeface="Source Han Sans CN Normal"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Source Han Sans CN Normal" charset="0"/>
                <a:cs typeface="Source Han Sans CN Normal"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Source Han Sans CN Normal" charset="0"/>
                <a:cs typeface="Source Han Sans CN Normal"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Source Han Sans CN Normal" charset="0"/>
                <a:cs typeface="Source Han Sans CN Normal" charset="0"/>
              </a:defRPr>
            </a:lvl9pPr>
          </a:lstStyle>
          <a:p>
            <a:r>
              <a:rPr lang="ru-RU" altLang="en-US"/>
              <a:t>T – test vector</a:t>
            </a:r>
          </a:p>
        </p:txBody>
      </p:sp>
      <p:sp>
        <p:nvSpPr>
          <p:cNvPr id="5124" name="Text Box 4"/>
          <p:cNvSpPr txBox="1">
            <a:spLocks noChangeArrowheads="1"/>
          </p:cNvSpPr>
          <p:nvPr/>
        </p:nvSpPr>
        <p:spPr bwMode="auto">
          <a:xfrm>
            <a:off x="3401281" y="4396681"/>
            <a:ext cx="2986560" cy="331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55220" rIns="81638" bIns="40819"/>
          <a:lstStyle>
            <a:lvl1pPr>
              <a:tabLst>
                <a:tab pos="457200" algn="l"/>
                <a:tab pos="914400" algn="l"/>
                <a:tab pos="1371600" algn="l"/>
                <a:tab pos="1828800" algn="l"/>
                <a:tab pos="2286000" algn="l"/>
                <a:tab pos="2743200" algn="l"/>
                <a:tab pos="3200400" algn="l"/>
              </a:tabLst>
              <a:defRPr>
                <a:solidFill>
                  <a:srgbClr val="000000"/>
                </a:solidFill>
                <a:latin typeface="Arial" panose="020B0604020202020204" pitchFamily="34" charset="0"/>
                <a:ea typeface="Source Han Sans CN Normal" charset="0"/>
                <a:cs typeface="Source Han Sans CN Normal" charset="0"/>
              </a:defRPr>
            </a:lvl1pPr>
            <a:lvl2pPr>
              <a:tabLst>
                <a:tab pos="457200" algn="l"/>
                <a:tab pos="914400" algn="l"/>
                <a:tab pos="1371600" algn="l"/>
                <a:tab pos="1828800" algn="l"/>
                <a:tab pos="2286000" algn="l"/>
                <a:tab pos="2743200" algn="l"/>
                <a:tab pos="3200400" algn="l"/>
              </a:tabLst>
              <a:defRPr>
                <a:solidFill>
                  <a:srgbClr val="000000"/>
                </a:solidFill>
                <a:latin typeface="Arial" panose="020B0604020202020204" pitchFamily="34" charset="0"/>
                <a:ea typeface="Source Han Sans CN Normal" charset="0"/>
                <a:cs typeface="Source Han Sans CN Normal" charset="0"/>
              </a:defRPr>
            </a:lvl2pPr>
            <a:lvl3pPr>
              <a:tabLst>
                <a:tab pos="457200" algn="l"/>
                <a:tab pos="914400" algn="l"/>
                <a:tab pos="1371600" algn="l"/>
                <a:tab pos="1828800" algn="l"/>
                <a:tab pos="2286000" algn="l"/>
                <a:tab pos="2743200" algn="l"/>
                <a:tab pos="3200400" algn="l"/>
              </a:tabLst>
              <a:defRPr>
                <a:solidFill>
                  <a:srgbClr val="000000"/>
                </a:solidFill>
                <a:latin typeface="Arial" panose="020B0604020202020204" pitchFamily="34" charset="0"/>
                <a:ea typeface="Source Han Sans CN Normal" charset="0"/>
                <a:cs typeface="Source Han Sans CN Normal" charset="0"/>
              </a:defRPr>
            </a:lvl3pPr>
            <a:lvl4pPr>
              <a:tabLst>
                <a:tab pos="457200" algn="l"/>
                <a:tab pos="914400" algn="l"/>
                <a:tab pos="1371600" algn="l"/>
                <a:tab pos="1828800" algn="l"/>
                <a:tab pos="2286000" algn="l"/>
                <a:tab pos="2743200" algn="l"/>
                <a:tab pos="3200400" algn="l"/>
              </a:tabLst>
              <a:defRPr>
                <a:solidFill>
                  <a:srgbClr val="000000"/>
                </a:solidFill>
                <a:latin typeface="Arial" panose="020B0604020202020204" pitchFamily="34" charset="0"/>
                <a:ea typeface="Source Han Sans CN Normal" charset="0"/>
                <a:cs typeface="Source Han Sans CN Normal" charset="0"/>
              </a:defRPr>
            </a:lvl4pPr>
            <a:lvl5pPr>
              <a:tabLst>
                <a:tab pos="457200" algn="l"/>
                <a:tab pos="914400" algn="l"/>
                <a:tab pos="1371600" algn="l"/>
                <a:tab pos="1828800" algn="l"/>
                <a:tab pos="2286000" algn="l"/>
                <a:tab pos="2743200" algn="l"/>
                <a:tab pos="3200400" algn="l"/>
              </a:tabLst>
              <a:defRPr>
                <a:solidFill>
                  <a:srgbClr val="000000"/>
                </a:solidFill>
                <a:latin typeface="Arial" panose="020B0604020202020204" pitchFamily="34" charset="0"/>
                <a:ea typeface="Source Han Sans CN Normal" charset="0"/>
                <a:cs typeface="Source Han Sans CN Normal"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rgbClr val="000000"/>
                </a:solidFill>
                <a:latin typeface="Arial" panose="020B0604020202020204" pitchFamily="34" charset="0"/>
                <a:ea typeface="Source Han Sans CN Normal" charset="0"/>
                <a:cs typeface="Source Han Sans CN Normal"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rgbClr val="000000"/>
                </a:solidFill>
                <a:latin typeface="Arial" panose="020B0604020202020204" pitchFamily="34" charset="0"/>
                <a:ea typeface="Source Han Sans CN Normal" charset="0"/>
                <a:cs typeface="Source Han Sans CN Normal"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rgbClr val="000000"/>
                </a:solidFill>
                <a:latin typeface="Arial" panose="020B0604020202020204" pitchFamily="34" charset="0"/>
                <a:ea typeface="Source Han Sans CN Normal" charset="0"/>
                <a:cs typeface="Source Han Sans CN Normal"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rgbClr val="000000"/>
                </a:solidFill>
                <a:latin typeface="Arial" panose="020B0604020202020204" pitchFamily="34" charset="0"/>
                <a:ea typeface="Source Han Sans CN Normal" charset="0"/>
                <a:cs typeface="Source Han Sans CN Normal" charset="0"/>
              </a:defRPr>
            </a:lvl9pPr>
          </a:lstStyle>
          <a:p>
            <a:r>
              <a:rPr lang="ru-RU" altLang="en-US" dirty="0"/>
              <a:t>N - </a:t>
            </a:r>
            <a:r>
              <a:rPr lang="ru-RU" altLang="en-US" dirty="0" err="1"/>
              <a:t>desired</a:t>
            </a:r>
            <a:r>
              <a:rPr lang="ru-RU" altLang="en-US" dirty="0"/>
              <a:t> </a:t>
            </a:r>
            <a:r>
              <a:rPr lang="ru-RU" altLang="en-US" dirty="0" err="1"/>
              <a:t>size</a:t>
            </a:r>
            <a:r>
              <a:rPr lang="ru-RU" altLang="en-US" dirty="0"/>
              <a:t> </a:t>
            </a:r>
            <a:r>
              <a:rPr lang="ru-RU" altLang="en-US" dirty="0" err="1"/>
              <a:t>of</a:t>
            </a:r>
            <a:r>
              <a:rPr lang="ru-RU" altLang="en-US" dirty="0"/>
              <a:t> </a:t>
            </a:r>
            <a:r>
              <a:rPr lang="ru-RU" altLang="en-US" dirty="0" err="1"/>
              <a:t>the</a:t>
            </a:r>
            <a:r>
              <a:rPr lang="ru-RU" altLang="en-US" dirty="0"/>
              <a:t> </a:t>
            </a:r>
            <a:r>
              <a:rPr lang="ru-RU" altLang="en-US" dirty="0" err="1"/>
              <a:t>solution</a:t>
            </a:r>
            <a:endParaRPr lang="ru-RU" altLang="en-US" dirty="0"/>
          </a:p>
        </p:txBody>
      </p:sp>
      <p:sp>
        <p:nvSpPr>
          <p:cNvPr id="5125" name="Text Box 5"/>
          <p:cNvSpPr txBox="1">
            <a:spLocks noChangeArrowheads="1"/>
          </p:cNvSpPr>
          <p:nvPr/>
        </p:nvSpPr>
        <p:spPr bwMode="auto">
          <a:xfrm>
            <a:off x="3752640" y="5321881"/>
            <a:ext cx="2214720" cy="545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8" tIns="55220" rIns="81638" bIns="40819"/>
          <a:lstStyle>
            <a:lvl1pPr>
              <a:tabLst>
                <a:tab pos="457200" algn="l"/>
                <a:tab pos="914400" algn="l"/>
                <a:tab pos="1371600" algn="l"/>
                <a:tab pos="1828800" algn="l"/>
                <a:tab pos="2286000" algn="l"/>
              </a:tabLst>
              <a:defRPr>
                <a:solidFill>
                  <a:srgbClr val="000000"/>
                </a:solidFill>
                <a:latin typeface="Arial" panose="020B0604020202020204" pitchFamily="34" charset="0"/>
                <a:ea typeface="Source Han Sans CN Normal" charset="0"/>
                <a:cs typeface="Source Han Sans CN Normal" charset="0"/>
              </a:defRPr>
            </a:lvl1pPr>
            <a:lvl2pPr>
              <a:tabLst>
                <a:tab pos="457200" algn="l"/>
                <a:tab pos="914400" algn="l"/>
                <a:tab pos="1371600" algn="l"/>
                <a:tab pos="1828800" algn="l"/>
                <a:tab pos="2286000" algn="l"/>
              </a:tabLst>
              <a:defRPr>
                <a:solidFill>
                  <a:srgbClr val="000000"/>
                </a:solidFill>
                <a:latin typeface="Arial" panose="020B0604020202020204" pitchFamily="34" charset="0"/>
                <a:ea typeface="Source Han Sans CN Normal" charset="0"/>
                <a:cs typeface="Source Han Sans CN Normal" charset="0"/>
              </a:defRPr>
            </a:lvl2pPr>
            <a:lvl3pPr>
              <a:tabLst>
                <a:tab pos="457200" algn="l"/>
                <a:tab pos="914400" algn="l"/>
                <a:tab pos="1371600" algn="l"/>
                <a:tab pos="1828800" algn="l"/>
                <a:tab pos="2286000" algn="l"/>
              </a:tabLst>
              <a:defRPr>
                <a:solidFill>
                  <a:srgbClr val="000000"/>
                </a:solidFill>
                <a:latin typeface="Arial" panose="020B0604020202020204" pitchFamily="34" charset="0"/>
                <a:ea typeface="Source Han Sans CN Normal" charset="0"/>
                <a:cs typeface="Source Han Sans CN Normal" charset="0"/>
              </a:defRPr>
            </a:lvl3pPr>
            <a:lvl4pPr>
              <a:tabLst>
                <a:tab pos="457200" algn="l"/>
                <a:tab pos="914400" algn="l"/>
                <a:tab pos="1371600" algn="l"/>
                <a:tab pos="1828800" algn="l"/>
                <a:tab pos="2286000" algn="l"/>
              </a:tabLst>
              <a:defRPr>
                <a:solidFill>
                  <a:srgbClr val="000000"/>
                </a:solidFill>
                <a:latin typeface="Arial" panose="020B0604020202020204" pitchFamily="34" charset="0"/>
                <a:ea typeface="Source Han Sans CN Normal" charset="0"/>
                <a:cs typeface="Source Han Sans CN Normal" charset="0"/>
              </a:defRPr>
            </a:lvl4pPr>
            <a:lvl5pPr>
              <a:tabLst>
                <a:tab pos="457200" algn="l"/>
                <a:tab pos="914400" algn="l"/>
                <a:tab pos="1371600" algn="l"/>
                <a:tab pos="1828800" algn="l"/>
                <a:tab pos="2286000" algn="l"/>
              </a:tabLst>
              <a:defRPr>
                <a:solidFill>
                  <a:srgbClr val="000000"/>
                </a:solidFill>
                <a:latin typeface="Arial" panose="020B0604020202020204" pitchFamily="34" charset="0"/>
                <a:ea typeface="Source Han Sans CN Normal" charset="0"/>
                <a:cs typeface="Source Han Sans CN Normal"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rgbClr val="000000"/>
                </a:solidFill>
                <a:latin typeface="Arial" panose="020B0604020202020204" pitchFamily="34" charset="0"/>
                <a:ea typeface="Source Han Sans CN Normal" charset="0"/>
                <a:cs typeface="Source Han Sans CN Normal"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rgbClr val="000000"/>
                </a:solidFill>
                <a:latin typeface="Arial" panose="020B0604020202020204" pitchFamily="34" charset="0"/>
                <a:ea typeface="Source Han Sans CN Normal" charset="0"/>
                <a:cs typeface="Source Han Sans CN Normal"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rgbClr val="000000"/>
                </a:solidFill>
                <a:latin typeface="Arial" panose="020B0604020202020204" pitchFamily="34" charset="0"/>
                <a:ea typeface="Source Han Sans CN Normal" charset="0"/>
                <a:cs typeface="Source Han Sans CN Normal"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rgbClr val="000000"/>
                </a:solidFill>
                <a:latin typeface="Arial" panose="020B0604020202020204" pitchFamily="34" charset="0"/>
                <a:ea typeface="Source Han Sans CN Normal" charset="0"/>
                <a:cs typeface="Source Han Sans CN Normal" charset="0"/>
              </a:defRPr>
            </a:lvl9pPr>
          </a:lstStyle>
          <a:p>
            <a:r>
              <a:rPr lang="ru-RU" altLang="en-US" dirty="0"/>
              <a:t>R –  </a:t>
            </a:r>
            <a:r>
              <a:rPr lang="ru-RU" altLang="en-US" dirty="0" err="1"/>
              <a:t>the</a:t>
            </a:r>
            <a:r>
              <a:rPr lang="ru-RU" altLang="en-US" dirty="0"/>
              <a:t> </a:t>
            </a:r>
            <a:r>
              <a:rPr lang="ru-RU" altLang="en-US" dirty="0" err="1"/>
              <a:t>set</a:t>
            </a:r>
            <a:r>
              <a:rPr lang="ru-RU" altLang="en-US" dirty="0"/>
              <a:t> </a:t>
            </a:r>
            <a:r>
              <a:rPr lang="ru-RU" altLang="en-US" dirty="0" err="1"/>
              <a:t>of</a:t>
            </a:r>
            <a:r>
              <a:rPr lang="ru-RU" altLang="en-US" dirty="0"/>
              <a:t> </a:t>
            </a:r>
            <a:r>
              <a:rPr lang="ru-RU" altLang="en-US" dirty="0" err="1"/>
              <a:t>modern</a:t>
            </a:r>
            <a:endParaRPr lang="ru-RU" altLang="en-US" dirty="0"/>
          </a:p>
          <a:p>
            <a:r>
              <a:rPr lang="ru-RU" altLang="en-US" dirty="0" err="1"/>
              <a:t>populations</a:t>
            </a:r>
            <a:endParaRPr lang="ru-RU" altLang="en-US" dirty="0"/>
          </a:p>
        </p:txBody>
      </p:sp>
      <p:sp>
        <p:nvSpPr>
          <p:cNvPr id="5126" name="AutoShape 6"/>
          <p:cNvSpPr>
            <a:spLocks noChangeArrowheads="1"/>
          </p:cNvSpPr>
          <p:nvPr/>
        </p:nvSpPr>
        <p:spPr bwMode="auto">
          <a:xfrm>
            <a:off x="3853441" y="3240361"/>
            <a:ext cx="1575360" cy="663840"/>
          </a:xfrm>
          <a:prstGeom prst="flowChartDecision">
            <a:avLst/>
          </a:prstGeom>
          <a:noFill/>
          <a:ln w="183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802" tIns="63384" rIns="89802" bIns="48983" anchor="ctr"/>
          <a:lstStyle>
            <a:lvl1pPr>
              <a:tabLst>
                <a:tab pos="457200" algn="l"/>
                <a:tab pos="914400" algn="l"/>
                <a:tab pos="1371600" algn="l"/>
              </a:tabLst>
              <a:defRPr>
                <a:solidFill>
                  <a:srgbClr val="000000"/>
                </a:solidFill>
                <a:latin typeface="Arial" panose="020B0604020202020204" pitchFamily="34" charset="0"/>
                <a:ea typeface="Source Han Sans CN Normal" charset="0"/>
                <a:cs typeface="Source Han Sans CN Normal" charset="0"/>
              </a:defRPr>
            </a:lvl1pPr>
            <a:lvl2pPr>
              <a:tabLst>
                <a:tab pos="457200" algn="l"/>
                <a:tab pos="914400" algn="l"/>
                <a:tab pos="1371600" algn="l"/>
              </a:tabLst>
              <a:defRPr>
                <a:solidFill>
                  <a:srgbClr val="000000"/>
                </a:solidFill>
                <a:latin typeface="Arial" panose="020B0604020202020204" pitchFamily="34" charset="0"/>
                <a:ea typeface="Source Han Sans CN Normal" charset="0"/>
                <a:cs typeface="Source Han Sans CN Normal" charset="0"/>
              </a:defRPr>
            </a:lvl2pPr>
            <a:lvl3pPr>
              <a:tabLst>
                <a:tab pos="457200" algn="l"/>
                <a:tab pos="914400" algn="l"/>
                <a:tab pos="1371600" algn="l"/>
              </a:tabLst>
              <a:defRPr>
                <a:solidFill>
                  <a:srgbClr val="000000"/>
                </a:solidFill>
                <a:latin typeface="Arial" panose="020B0604020202020204" pitchFamily="34" charset="0"/>
                <a:ea typeface="Source Han Sans CN Normal" charset="0"/>
                <a:cs typeface="Source Han Sans CN Normal" charset="0"/>
              </a:defRPr>
            </a:lvl3pPr>
            <a:lvl4pPr>
              <a:tabLst>
                <a:tab pos="457200" algn="l"/>
                <a:tab pos="914400" algn="l"/>
                <a:tab pos="1371600" algn="l"/>
              </a:tabLst>
              <a:defRPr>
                <a:solidFill>
                  <a:srgbClr val="000000"/>
                </a:solidFill>
                <a:latin typeface="Arial" panose="020B0604020202020204" pitchFamily="34" charset="0"/>
                <a:ea typeface="Source Han Sans CN Normal" charset="0"/>
                <a:cs typeface="Source Han Sans CN Normal" charset="0"/>
              </a:defRPr>
            </a:lvl4pPr>
            <a:lvl5pPr>
              <a:tabLst>
                <a:tab pos="457200" algn="l"/>
                <a:tab pos="914400" algn="l"/>
                <a:tab pos="1371600" algn="l"/>
              </a:tabLst>
              <a:defRPr>
                <a:solidFill>
                  <a:srgbClr val="000000"/>
                </a:solidFill>
                <a:latin typeface="Arial" panose="020B0604020202020204" pitchFamily="34" charset="0"/>
                <a:ea typeface="Source Han Sans CN Normal" charset="0"/>
                <a:cs typeface="Source Han Sans CN Normal"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Lst>
              <a:defRPr>
                <a:solidFill>
                  <a:srgbClr val="000000"/>
                </a:solidFill>
                <a:latin typeface="Arial" panose="020B0604020202020204" pitchFamily="34" charset="0"/>
                <a:ea typeface="Source Han Sans CN Normal" charset="0"/>
                <a:cs typeface="Source Han Sans CN Normal"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Lst>
              <a:defRPr>
                <a:solidFill>
                  <a:srgbClr val="000000"/>
                </a:solidFill>
                <a:latin typeface="Arial" panose="020B0604020202020204" pitchFamily="34" charset="0"/>
                <a:ea typeface="Source Han Sans CN Normal" charset="0"/>
                <a:cs typeface="Source Han Sans CN Normal"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Lst>
              <a:defRPr>
                <a:solidFill>
                  <a:srgbClr val="000000"/>
                </a:solidFill>
                <a:latin typeface="Arial" panose="020B0604020202020204" pitchFamily="34" charset="0"/>
                <a:ea typeface="Source Han Sans CN Normal" charset="0"/>
                <a:cs typeface="Source Han Sans CN Normal"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Lst>
              <a:defRPr>
                <a:solidFill>
                  <a:srgbClr val="000000"/>
                </a:solidFill>
                <a:latin typeface="Arial" panose="020B0604020202020204" pitchFamily="34" charset="0"/>
                <a:ea typeface="Source Han Sans CN Normal" charset="0"/>
                <a:cs typeface="Source Han Sans CN Normal" charset="0"/>
              </a:defRPr>
            </a:lvl9pPr>
          </a:lstStyle>
          <a:p>
            <a:pPr algn="ctr"/>
            <a:r>
              <a:rPr lang="ru-RU" altLang="en-US"/>
              <a:t>dim(S) &lt; N</a:t>
            </a:r>
          </a:p>
        </p:txBody>
      </p:sp>
      <p:sp>
        <p:nvSpPr>
          <p:cNvPr id="5127" name="AutoShape 7"/>
          <p:cNvSpPr>
            <a:spLocks noChangeArrowheads="1"/>
          </p:cNvSpPr>
          <p:nvPr/>
        </p:nvSpPr>
        <p:spPr bwMode="auto">
          <a:xfrm>
            <a:off x="3483361" y="1680841"/>
            <a:ext cx="2322720" cy="1244160"/>
          </a:xfrm>
          <a:prstGeom prst="flowChartProcess">
            <a:avLst/>
          </a:prstGeom>
          <a:noFill/>
          <a:ln w="183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802" tIns="63384" rIns="89802" bIns="48983" anchor="ctr"/>
          <a:lstStyle>
            <a:lvl1pPr>
              <a:tabLst>
                <a:tab pos="457200" algn="l"/>
                <a:tab pos="914400" algn="l"/>
                <a:tab pos="1371600" algn="l"/>
                <a:tab pos="1828800" algn="l"/>
                <a:tab pos="2286000" algn="l"/>
              </a:tabLst>
              <a:defRPr>
                <a:solidFill>
                  <a:srgbClr val="000000"/>
                </a:solidFill>
                <a:latin typeface="Arial" panose="020B0604020202020204" pitchFamily="34" charset="0"/>
                <a:ea typeface="Source Han Sans CN Normal" charset="0"/>
                <a:cs typeface="Source Han Sans CN Normal" charset="0"/>
              </a:defRPr>
            </a:lvl1pPr>
            <a:lvl2pPr>
              <a:tabLst>
                <a:tab pos="457200" algn="l"/>
                <a:tab pos="914400" algn="l"/>
                <a:tab pos="1371600" algn="l"/>
                <a:tab pos="1828800" algn="l"/>
                <a:tab pos="2286000" algn="l"/>
              </a:tabLst>
              <a:defRPr>
                <a:solidFill>
                  <a:srgbClr val="000000"/>
                </a:solidFill>
                <a:latin typeface="Arial" panose="020B0604020202020204" pitchFamily="34" charset="0"/>
                <a:ea typeface="Source Han Sans CN Normal" charset="0"/>
                <a:cs typeface="Source Han Sans CN Normal" charset="0"/>
              </a:defRPr>
            </a:lvl2pPr>
            <a:lvl3pPr>
              <a:tabLst>
                <a:tab pos="457200" algn="l"/>
                <a:tab pos="914400" algn="l"/>
                <a:tab pos="1371600" algn="l"/>
                <a:tab pos="1828800" algn="l"/>
                <a:tab pos="2286000" algn="l"/>
              </a:tabLst>
              <a:defRPr>
                <a:solidFill>
                  <a:srgbClr val="000000"/>
                </a:solidFill>
                <a:latin typeface="Arial" panose="020B0604020202020204" pitchFamily="34" charset="0"/>
                <a:ea typeface="Source Han Sans CN Normal" charset="0"/>
                <a:cs typeface="Source Han Sans CN Normal" charset="0"/>
              </a:defRPr>
            </a:lvl3pPr>
            <a:lvl4pPr>
              <a:tabLst>
                <a:tab pos="457200" algn="l"/>
                <a:tab pos="914400" algn="l"/>
                <a:tab pos="1371600" algn="l"/>
                <a:tab pos="1828800" algn="l"/>
                <a:tab pos="2286000" algn="l"/>
              </a:tabLst>
              <a:defRPr>
                <a:solidFill>
                  <a:srgbClr val="000000"/>
                </a:solidFill>
                <a:latin typeface="Arial" panose="020B0604020202020204" pitchFamily="34" charset="0"/>
                <a:ea typeface="Source Han Sans CN Normal" charset="0"/>
                <a:cs typeface="Source Han Sans CN Normal" charset="0"/>
              </a:defRPr>
            </a:lvl4pPr>
            <a:lvl5pPr>
              <a:tabLst>
                <a:tab pos="457200" algn="l"/>
                <a:tab pos="914400" algn="l"/>
                <a:tab pos="1371600" algn="l"/>
                <a:tab pos="1828800" algn="l"/>
                <a:tab pos="2286000" algn="l"/>
              </a:tabLst>
              <a:defRPr>
                <a:solidFill>
                  <a:srgbClr val="000000"/>
                </a:solidFill>
                <a:latin typeface="Arial" panose="020B0604020202020204" pitchFamily="34" charset="0"/>
                <a:ea typeface="Source Han Sans CN Normal" charset="0"/>
                <a:cs typeface="Source Han Sans CN Normal"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rgbClr val="000000"/>
                </a:solidFill>
                <a:latin typeface="Arial" panose="020B0604020202020204" pitchFamily="34" charset="0"/>
                <a:ea typeface="Source Han Sans CN Normal" charset="0"/>
                <a:cs typeface="Source Han Sans CN Normal"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rgbClr val="000000"/>
                </a:solidFill>
                <a:latin typeface="Arial" panose="020B0604020202020204" pitchFamily="34" charset="0"/>
                <a:ea typeface="Source Han Sans CN Normal" charset="0"/>
                <a:cs typeface="Source Han Sans CN Normal"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rgbClr val="000000"/>
                </a:solidFill>
                <a:latin typeface="Arial" panose="020B0604020202020204" pitchFamily="34" charset="0"/>
                <a:ea typeface="Source Han Sans CN Normal" charset="0"/>
                <a:cs typeface="Source Han Sans CN Normal"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rgbClr val="000000"/>
                </a:solidFill>
                <a:latin typeface="Arial" panose="020B0604020202020204" pitchFamily="34" charset="0"/>
                <a:ea typeface="Source Han Sans CN Normal" charset="0"/>
                <a:cs typeface="Source Han Sans CN Normal" charset="0"/>
              </a:defRPr>
            </a:lvl9pPr>
          </a:lstStyle>
          <a:p>
            <a:pPr algn="ctr"/>
            <a:r>
              <a:rPr lang="ru-RU" altLang="en-US" dirty="0"/>
              <a:t>j=</a:t>
            </a:r>
            <a:r>
              <a:rPr lang="ru-RU" altLang="en-US" dirty="0" err="1"/>
              <a:t>arg</a:t>
            </a:r>
            <a:r>
              <a:rPr lang="ru-RU" altLang="en-US" dirty="0"/>
              <a:t> </a:t>
            </a:r>
            <a:r>
              <a:rPr lang="ru-RU" altLang="en-US" dirty="0" err="1"/>
              <a:t>max</a:t>
            </a:r>
            <a:r>
              <a:rPr lang="ru-RU" altLang="en-US" dirty="0"/>
              <a:t>[F(</a:t>
            </a:r>
            <a:r>
              <a:rPr lang="ru-RU" altLang="en-US" dirty="0" err="1"/>
              <a:t>r</a:t>
            </a:r>
            <a:r>
              <a:rPr lang="ru-RU" altLang="en-US" baseline="-33000" dirty="0" err="1"/>
              <a:t>j</a:t>
            </a:r>
            <a:r>
              <a:rPr lang="ru-RU" altLang="en-US" dirty="0" err="1"/>
              <a:t>,T</a:t>
            </a:r>
            <a:r>
              <a:rPr lang="ru-RU" altLang="en-US" dirty="0"/>
              <a:t>)]</a:t>
            </a:r>
          </a:p>
          <a:p>
            <a:pPr algn="ctr"/>
            <a:r>
              <a:rPr lang="ru-RU" altLang="en-US" dirty="0"/>
              <a:t>S = S ∪ {j}</a:t>
            </a:r>
          </a:p>
          <a:p>
            <a:pPr algn="ctr"/>
            <a:r>
              <a:rPr lang="ru-RU" altLang="en-US" dirty="0" err="1" smtClean="0"/>
              <a:t>a</a:t>
            </a:r>
            <a:r>
              <a:rPr lang="ru-RU" altLang="en-US" baseline="-33000" dirty="0" err="1" smtClean="0"/>
              <a:t>j</a:t>
            </a:r>
            <a:r>
              <a:rPr lang="ru-RU" altLang="en-US" dirty="0" smtClean="0"/>
              <a:t>=</a:t>
            </a:r>
            <a:r>
              <a:rPr lang="ru-RU" altLang="en-US" dirty="0" err="1" smtClean="0"/>
              <a:t>max</a:t>
            </a:r>
            <a:r>
              <a:rPr lang="ru-RU" altLang="en-US" dirty="0" smtClean="0"/>
              <a:t>[</a:t>
            </a:r>
            <a:r>
              <a:rPr lang="ru-RU" altLang="en-US" dirty="0" smtClean="0">
                <a:latin typeface="Cambria Math" panose="02040503050406030204" pitchFamily="18" charset="0"/>
                <a:ea typeface="Cambria Math" panose="02040503050406030204" pitchFamily="18" charset="0"/>
              </a:rPr>
              <a:t>α</a:t>
            </a:r>
            <a:r>
              <a:rPr lang="ru-RU" altLang="en-US" dirty="0" smtClean="0"/>
              <a:t>:</a:t>
            </a:r>
            <a:r>
              <a:rPr lang="ru-RU" altLang="en-US" dirty="0" smtClean="0">
                <a:latin typeface="Cambria Math" panose="02040503050406030204" pitchFamily="18" charset="0"/>
                <a:ea typeface="Cambria Math" panose="02040503050406030204" pitchFamily="18" charset="0"/>
              </a:rPr>
              <a:t>α</a:t>
            </a:r>
            <a:r>
              <a:rPr lang="ru-RU" altLang="en-US" dirty="0" smtClean="0"/>
              <a:t>·</a:t>
            </a:r>
            <a:r>
              <a:rPr lang="ru-RU" altLang="en-US" dirty="0" err="1" smtClean="0"/>
              <a:t>r</a:t>
            </a:r>
            <a:r>
              <a:rPr lang="ru-RU" altLang="en-US" baseline="-33000" dirty="0" err="1" smtClean="0"/>
              <a:t>j</a:t>
            </a:r>
            <a:r>
              <a:rPr lang="ru-RU" altLang="en-US" dirty="0" smtClean="0"/>
              <a:t>&lt;</a:t>
            </a:r>
            <a:r>
              <a:rPr lang="ru-RU" altLang="en-US" dirty="0" err="1" smtClean="0"/>
              <a:t>T+ε</a:t>
            </a:r>
            <a:r>
              <a:rPr lang="ru-RU" altLang="en-US" dirty="0"/>
              <a:t>]×β</a:t>
            </a:r>
          </a:p>
          <a:p>
            <a:pPr algn="ctr"/>
            <a:r>
              <a:rPr lang="ru-RU" altLang="en-US" dirty="0"/>
              <a:t>T = T − </a:t>
            </a:r>
            <a:r>
              <a:rPr lang="ru-RU" altLang="en-US" dirty="0" err="1"/>
              <a:t>a</a:t>
            </a:r>
            <a:r>
              <a:rPr lang="ru-RU" altLang="en-US" baseline="-33000" dirty="0" err="1"/>
              <a:t>j</a:t>
            </a:r>
            <a:r>
              <a:rPr lang="ru-RU" altLang="en-US" dirty="0" err="1"/>
              <a:t>r</a:t>
            </a:r>
            <a:r>
              <a:rPr lang="ru-RU" altLang="en-US" baseline="-33000" dirty="0" err="1"/>
              <a:t>j</a:t>
            </a:r>
            <a:endParaRPr lang="ru-RU" altLang="en-US" baseline="-33000" dirty="0"/>
          </a:p>
        </p:txBody>
      </p:sp>
      <p:cxnSp>
        <p:nvCxnSpPr>
          <p:cNvPr id="5128" name="AutoShape 8"/>
          <p:cNvCxnSpPr>
            <a:cxnSpLocks noChangeShapeType="1"/>
            <a:stCxn id="5126" idx="1"/>
            <a:endCxn id="5127" idx="1"/>
          </p:cNvCxnSpPr>
          <p:nvPr/>
        </p:nvCxnSpPr>
        <p:spPr bwMode="auto">
          <a:xfrm rot="10800000">
            <a:off x="3481921" y="2301480"/>
            <a:ext cx="372960" cy="1272960"/>
          </a:xfrm>
          <a:prstGeom prst="bentConnector3">
            <a:avLst>
              <a:gd name="adj1" fmla="val 146384"/>
            </a:avLst>
          </a:prstGeom>
          <a:noFill/>
          <a:ln w="9525"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5129" name="AutoShape 9"/>
          <p:cNvSpPr>
            <a:spLocks noChangeArrowheads="1"/>
          </p:cNvSpPr>
          <p:nvPr/>
        </p:nvSpPr>
        <p:spPr bwMode="auto">
          <a:xfrm>
            <a:off x="6675841" y="2599561"/>
            <a:ext cx="1824480" cy="331200"/>
          </a:xfrm>
          <a:prstGeom prst="flowChartProcess">
            <a:avLst/>
          </a:prstGeom>
          <a:noFill/>
          <a:ln w="183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802" tIns="63384" rIns="89802" bIns="48983" anchor="ctr"/>
          <a:lstStyle>
            <a:lvl1pPr>
              <a:tabLst>
                <a:tab pos="457200" algn="l"/>
                <a:tab pos="914400" algn="l"/>
                <a:tab pos="1371600" algn="l"/>
                <a:tab pos="1828800" algn="l"/>
              </a:tabLst>
              <a:defRPr>
                <a:solidFill>
                  <a:srgbClr val="000000"/>
                </a:solidFill>
                <a:latin typeface="Arial" panose="020B0604020202020204" pitchFamily="34" charset="0"/>
                <a:ea typeface="Source Han Sans CN Normal" charset="0"/>
                <a:cs typeface="Source Han Sans CN Normal" charset="0"/>
              </a:defRPr>
            </a:lvl1pPr>
            <a:lvl2pPr>
              <a:tabLst>
                <a:tab pos="457200" algn="l"/>
                <a:tab pos="914400" algn="l"/>
                <a:tab pos="1371600" algn="l"/>
                <a:tab pos="1828800" algn="l"/>
              </a:tabLst>
              <a:defRPr>
                <a:solidFill>
                  <a:srgbClr val="000000"/>
                </a:solidFill>
                <a:latin typeface="Arial" panose="020B0604020202020204" pitchFamily="34" charset="0"/>
                <a:ea typeface="Source Han Sans CN Normal" charset="0"/>
                <a:cs typeface="Source Han Sans CN Normal" charset="0"/>
              </a:defRPr>
            </a:lvl2pPr>
            <a:lvl3pPr>
              <a:tabLst>
                <a:tab pos="457200" algn="l"/>
                <a:tab pos="914400" algn="l"/>
                <a:tab pos="1371600" algn="l"/>
                <a:tab pos="1828800" algn="l"/>
              </a:tabLst>
              <a:defRPr>
                <a:solidFill>
                  <a:srgbClr val="000000"/>
                </a:solidFill>
                <a:latin typeface="Arial" panose="020B0604020202020204" pitchFamily="34" charset="0"/>
                <a:ea typeface="Source Han Sans CN Normal" charset="0"/>
                <a:cs typeface="Source Han Sans CN Normal" charset="0"/>
              </a:defRPr>
            </a:lvl3pPr>
            <a:lvl4pPr>
              <a:tabLst>
                <a:tab pos="457200" algn="l"/>
                <a:tab pos="914400" algn="l"/>
                <a:tab pos="1371600" algn="l"/>
                <a:tab pos="1828800" algn="l"/>
              </a:tabLst>
              <a:defRPr>
                <a:solidFill>
                  <a:srgbClr val="000000"/>
                </a:solidFill>
                <a:latin typeface="Arial" panose="020B0604020202020204" pitchFamily="34" charset="0"/>
                <a:ea typeface="Source Han Sans CN Normal" charset="0"/>
                <a:cs typeface="Source Han Sans CN Normal" charset="0"/>
              </a:defRPr>
            </a:lvl4pPr>
            <a:lvl5pPr>
              <a:tabLst>
                <a:tab pos="457200" algn="l"/>
                <a:tab pos="914400" algn="l"/>
                <a:tab pos="1371600" algn="l"/>
                <a:tab pos="1828800" algn="l"/>
              </a:tabLst>
              <a:defRPr>
                <a:solidFill>
                  <a:srgbClr val="000000"/>
                </a:solidFill>
                <a:latin typeface="Arial" panose="020B0604020202020204" pitchFamily="34" charset="0"/>
                <a:ea typeface="Source Han Sans CN Normal" charset="0"/>
                <a:cs typeface="Source Han Sans CN Normal"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Source Han Sans CN Normal" charset="0"/>
                <a:cs typeface="Source Han Sans CN Normal"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Source Han Sans CN Normal" charset="0"/>
                <a:cs typeface="Source Han Sans CN Normal"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Source Han Sans CN Normal" charset="0"/>
                <a:cs typeface="Source Han Sans CN Normal"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Source Han Sans CN Normal" charset="0"/>
                <a:cs typeface="Source Han Sans CN Normal" charset="0"/>
              </a:defRPr>
            </a:lvl9pPr>
          </a:lstStyle>
          <a:p>
            <a:pPr algn="ctr"/>
            <a:r>
              <a:rPr lang="ru-RU" altLang="en-US"/>
              <a:t>S</a:t>
            </a:r>
            <a:r>
              <a:rPr lang="ru-RU" altLang="en-US" baseline="-33000"/>
              <a:t>0</a:t>
            </a:r>
            <a:r>
              <a:rPr lang="ru-RU" altLang="en-US"/>
              <a:t> = (S \ s</a:t>
            </a:r>
            <a:r>
              <a:rPr lang="ru-RU" altLang="en-US" baseline="-33000"/>
              <a:t>i</a:t>
            </a:r>
            <a:r>
              <a:rPr lang="ru-RU" altLang="en-US"/>
              <a:t>) U {r</a:t>
            </a:r>
            <a:r>
              <a:rPr lang="ru-RU" altLang="en-US" baseline="-33000"/>
              <a:t>k</a:t>
            </a:r>
            <a:r>
              <a:rPr lang="ru-RU" altLang="en-US"/>
              <a:t>}</a:t>
            </a:r>
          </a:p>
        </p:txBody>
      </p:sp>
      <p:sp>
        <p:nvSpPr>
          <p:cNvPr id="5130" name="AutoShape 10"/>
          <p:cNvSpPr>
            <a:spLocks noChangeArrowheads="1"/>
          </p:cNvSpPr>
          <p:nvPr/>
        </p:nvSpPr>
        <p:spPr bwMode="auto">
          <a:xfrm>
            <a:off x="6996961" y="4318921"/>
            <a:ext cx="1160640" cy="331200"/>
          </a:xfrm>
          <a:prstGeom prst="flowChartProcess">
            <a:avLst/>
          </a:prstGeom>
          <a:noFill/>
          <a:ln w="183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802" tIns="63384" rIns="89802" bIns="48983" anchor="ctr"/>
          <a:lstStyle>
            <a:lvl1pPr>
              <a:tabLst>
                <a:tab pos="457200" algn="l"/>
                <a:tab pos="914400" algn="l"/>
              </a:tabLst>
              <a:defRPr>
                <a:solidFill>
                  <a:srgbClr val="000000"/>
                </a:solidFill>
                <a:latin typeface="Arial" panose="020B0604020202020204" pitchFamily="34" charset="0"/>
                <a:ea typeface="Source Han Sans CN Normal" charset="0"/>
                <a:cs typeface="Source Han Sans CN Normal" charset="0"/>
              </a:defRPr>
            </a:lvl1pPr>
            <a:lvl2pPr>
              <a:tabLst>
                <a:tab pos="457200" algn="l"/>
                <a:tab pos="914400" algn="l"/>
              </a:tabLst>
              <a:defRPr>
                <a:solidFill>
                  <a:srgbClr val="000000"/>
                </a:solidFill>
                <a:latin typeface="Arial" panose="020B0604020202020204" pitchFamily="34" charset="0"/>
                <a:ea typeface="Source Han Sans CN Normal" charset="0"/>
                <a:cs typeface="Source Han Sans CN Normal" charset="0"/>
              </a:defRPr>
            </a:lvl2pPr>
            <a:lvl3pPr>
              <a:tabLst>
                <a:tab pos="457200" algn="l"/>
                <a:tab pos="914400" algn="l"/>
              </a:tabLst>
              <a:defRPr>
                <a:solidFill>
                  <a:srgbClr val="000000"/>
                </a:solidFill>
                <a:latin typeface="Arial" panose="020B0604020202020204" pitchFamily="34" charset="0"/>
                <a:ea typeface="Source Han Sans CN Normal" charset="0"/>
                <a:cs typeface="Source Han Sans CN Normal" charset="0"/>
              </a:defRPr>
            </a:lvl3pPr>
            <a:lvl4pPr>
              <a:tabLst>
                <a:tab pos="457200" algn="l"/>
                <a:tab pos="914400" algn="l"/>
              </a:tabLst>
              <a:defRPr>
                <a:solidFill>
                  <a:srgbClr val="000000"/>
                </a:solidFill>
                <a:latin typeface="Arial" panose="020B0604020202020204" pitchFamily="34" charset="0"/>
                <a:ea typeface="Source Han Sans CN Normal" charset="0"/>
                <a:cs typeface="Source Han Sans CN Normal" charset="0"/>
              </a:defRPr>
            </a:lvl4pPr>
            <a:lvl5pPr>
              <a:tabLst>
                <a:tab pos="457200" algn="l"/>
                <a:tab pos="914400" algn="l"/>
              </a:tabLst>
              <a:defRPr>
                <a:solidFill>
                  <a:srgbClr val="000000"/>
                </a:solidFill>
                <a:latin typeface="Arial" panose="020B0604020202020204" pitchFamily="34" charset="0"/>
                <a:ea typeface="Source Han Sans CN Normal" charset="0"/>
                <a:cs typeface="Source Han Sans CN Normal"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Lst>
              <a:defRPr>
                <a:solidFill>
                  <a:srgbClr val="000000"/>
                </a:solidFill>
                <a:latin typeface="Arial" panose="020B0604020202020204" pitchFamily="34" charset="0"/>
                <a:ea typeface="Source Han Sans CN Normal" charset="0"/>
                <a:cs typeface="Source Han Sans CN Normal"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Lst>
              <a:defRPr>
                <a:solidFill>
                  <a:srgbClr val="000000"/>
                </a:solidFill>
                <a:latin typeface="Arial" panose="020B0604020202020204" pitchFamily="34" charset="0"/>
                <a:ea typeface="Source Han Sans CN Normal" charset="0"/>
                <a:cs typeface="Source Han Sans CN Normal"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Lst>
              <a:defRPr>
                <a:solidFill>
                  <a:srgbClr val="000000"/>
                </a:solidFill>
                <a:latin typeface="Arial" panose="020B0604020202020204" pitchFamily="34" charset="0"/>
                <a:ea typeface="Source Han Sans CN Normal" charset="0"/>
                <a:cs typeface="Source Han Sans CN Normal"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Lst>
              <a:defRPr>
                <a:solidFill>
                  <a:srgbClr val="000000"/>
                </a:solidFill>
                <a:latin typeface="Arial" panose="020B0604020202020204" pitchFamily="34" charset="0"/>
                <a:ea typeface="Source Han Sans CN Normal" charset="0"/>
                <a:cs typeface="Source Han Sans CN Normal" charset="0"/>
              </a:defRPr>
            </a:lvl9pPr>
          </a:lstStyle>
          <a:p>
            <a:pPr algn="ctr"/>
            <a:r>
              <a:rPr lang="ru-RU" altLang="en-US"/>
              <a:t>S = S</a:t>
            </a:r>
            <a:r>
              <a:rPr lang="ru-RU" altLang="en-US" baseline="-33000"/>
              <a:t>0</a:t>
            </a:r>
            <a:r>
              <a:rPr lang="ru-RU" altLang="en-US"/>
              <a:t> </a:t>
            </a:r>
          </a:p>
        </p:txBody>
      </p:sp>
      <p:sp>
        <p:nvSpPr>
          <p:cNvPr id="5131" name="AutoShape 11"/>
          <p:cNvSpPr>
            <a:spLocks noChangeArrowheads="1"/>
          </p:cNvSpPr>
          <p:nvPr/>
        </p:nvSpPr>
        <p:spPr bwMode="auto">
          <a:xfrm>
            <a:off x="6647041" y="1830601"/>
            <a:ext cx="1908000" cy="498240"/>
          </a:xfrm>
          <a:prstGeom prst="flowChartPreparation">
            <a:avLst/>
          </a:prstGeom>
          <a:noFill/>
          <a:ln w="183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802" tIns="63384" rIns="89802" bIns="48983" anchor="ctr"/>
          <a:lstStyle>
            <a:lvl1pPr>
              <a:tabLst>
                <a:tab pos="457200" algn="l"/>
                <a:tab pos="914400" algn="l"/>
                <a:tab pos="1371600" algn="l"/>
                <a:tab pos="1828800" algn="l"/>
              </a:tabLst>
              <a:defRPr>
                <a:solidFill>
                  <a:srgbClr val="000000"/>
                </a:solidFill>
                <a:latin typeface="Arial" panose="020B0604020202020204" pitchFamily="34" charset="0"/>
                <a:ea typeface="Source Han Sans CN Normal" charset="0"/>
                <a:cs typeface="Source Han Sans CN Normal" charset="0"/>
              </a:defRPr>
            </a:lvl1pPr>
            <a:lvl2pPr>
              <a:tabLst>
                <a:tab pos="457200" algn="l"/>
                <a:tab pos="914400" algn="l"/>
                <a:tab pos="1371600" algn="l"/>
                <a:tab pos="1828800" algn="l"/>
              </a:tabLst>
              <a:defRPr>
                <a:solidFill>
                  <a:srgbClr val="000000"/>
                </a:solidFill>
                <a:latin typeface="Arial" panose="020B0604020202020204" pitchFamily="34" charset="0"/>
                <a:ea typeface="Source Han Sans CN Normal" charset="0"/>
                <a:cs typeface="Source Han Sans CN Normal" charset="0"/>
              </a:defRPr>
            </a:lvl2pPr>
            <a:lvl3pPr>
              <a:tabLst>
                <a:tab pos="457200" algn="l"/>
                <a:tab pos="914400" algn="l"/>
                <a:tab pos="1371600" algn="l"/>
                <a:tab pos="1828800" algn="l"/>
              </a:tabLst>
              <a:defRPr>
                <a:solidFill>
                  <a:srgbClr val="000000"/>
                </a:solidFill>
                <a:latin typeface="Arial" panose="020B0604020202020204" pitchFamily="34" charset="0"/>
                <a:ea typeface="Source Han Sans CN Normal" charset="0"/>
                <a:cs typeface="Source Han Sans CN Normal" charset="0"/>
              </a:defRPr>
            </a:lvl3pPr>
            <a:lvl4pPr>
              <a:tabLst>
                <a:tab pos="457200" algn="l"/>
                <a:tab pos="914400" algn="l"/>
                <a:tab pos="1371600" algn="l"/>
                <a:tab pos="1828800" algn="l"/>
              </a:tabLst>
              <a:defRPr>
                <a:solidFill>
                  <a:srgbClr val="000000"/>
                </a:solidFill>
                <a:latin typeface="Arial" panose="020B0604020202020204" pitchFamily="34" charset="0"/>
                <a:ea typeface="Source Han Sans CN Normal" charset="0"/>
                <a:cs typeface="Source Han Sans CN Normal" charset="0"/>
              </a:defRPr>
            </a:lvl4pPr>
            <a:lvl5pPr>
              <a:tabLst>
                <a:tab pos="457200" algn="l"/>
                <a:tab pos="914400" algn="l"/>
                <a:tab pos="1371600" algn="l"/>
                <a:tab pos="1828800" algn="l"/>
              </a:tabLst>
              <a:defRPr>
                <a:solidFill>
                  <a:srgbClr val="000000"/>
                </a:solidFill>
                <a:latin typeface="Arial" panose="020B0604020202020204" pitchFamily="34" charset="0"/>
                <a:ea typeface="Source Han Sans CN Normal" charset="0"/>
                <a:cs typeface="Source Han Sans CN Normal"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Source Han Sans CN Normal" charset="0"/>
                <a:cs typeface="Source Han Sans CN Normal"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Source Han Sans CN Normal" charset="0"/>
                <a:cs typeface="Source Han Sans CN Normal"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Source Han Sans CN Normal" charset="0"/>
                <a:cs typeface="Source Han Sans CN Normal"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Source Han Sans CN Normal" charset="0"/>
                <a:cs typeface="Source Han Sans CN Normal" charset="0"/>
              </a:defRPr>
            </a:lvl9pPr>
          </a:lstStyle>
          <a:p>
            <a:pPr algn="ctr"/>
            <a:r>
              <a:rPr lang="ru-RU" altLang="en-US"/>
              <a:t>i=0..dim(S)</a:t>
            </a:r>
          </a:p>
          <a:p>
            <a:pPr algn="ctr"/>
            <a:r>
              <a:rPr lang="ru-RU" altLang="en-US"/>
              <a:t>k=0..dim(R)</a:t>
            </a:r>
          </a:p>
        </p:txBody>
      </p:sp>
      <p:sp>
        <p:nvSpPr>
          <p:cNvPr id="5132" name="AutoShape 12"/>
          <p:cNvSpPr>
            <a:spLocks noChangeArrowheads="1"/>
          </p:cNvSpPr>
          <p:nvPr/>
        </p:nvSpPr>
        <p:spPr bwMode="auto">
          <a:xfrm>
            <a:off x="6531840" y="3158281"/>
            <a:ext cx="2073600" cy="764640"/>
          </a:xfrm>
          <a:prstGeom prst="flowChartDecision">
            <a:avLst/>
          </a:prstGeom>
          <a:noFill/>
          <a:ln w="183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802" tIns="63384" rIns="89802" bIns="48983" anchor="ctr"/>
          <a:lstStyle>
            <a:lvl1pPr>
              <a:tabLst>
                <a:tab pos="457200" algn="l"/>
                <a:tab pos="914400" algn="l"/>
                <a:tab pos="1371600" algn="l"/>
                <a:tab pos="1828800" algn="l"/>
                <a:tab pos="2286000" algn="l"/>
              </a:tabLst>
              <a:defRPr>
                <a:solidFill>
                  <a:srgbClr val="000000"/>
                </a:solidFill>
                <a:latin typeface="Arial" panose="020B0604020202020204" pitchFamily="34" charset="0"/>
                <a:ea typeface="Source Han Sans CN Normal" charset="0"/>
                <a:cs typeface="Source Han Sans CN Normal" charset="0"/>
              </a:defRPr>
            </a:lvl1pPr>
            <a:lvl2pPr>
              <a:tabLst>
                <a:tab pos="457200" algn="l"/>
                <a:tab pos="914400" algn="l"/>
                <a:tab pos="1371600" algn="l"/>
                <a:tab pos="1828800" algn="l"/>
                <a:tab pos="2286000" algn="l"/>
              </a:tabLst>
              <a:defRPr>
                <a:solidFill>
                  <a:srgbClr val="000000"/>
                </a:solidFill>
                <a:latin typeface="Arial" panose="020B0604020202020204" pitchFamily="34" charset="0"/>
                <a:ea typeface="Source Han Sans CN Normal" charset="0"/>
                <a:cs typeface="Source Han Sans CN Normal" charset="0"/>
              </a:defRPr>
            </a:lvl2pPr>
            <a:lvl3pPr>
              <a:tabLst>
                <a:tab pos="457200" algn="l"/>
                <a:tab pos="914400" algn="l"/>
                <a:tab pos="1371600" algn="l"/>
                <a:tab pos="1828800" algn="l"/>
                <a:tab pos="2286000" algn="l"/>
              </a:tabLst>
              <a:defRPr>
                <a:solidFill>
                  <a:srgbClr val="000000"/>
                </a:solidFill>
                <a:latin typeface="Arial" panose="020B0604020202020204" pitchFamily="34" charset="0"/>
                <a:ea typeface="Source Han Sans CN Normal" charset="0"/>
                <a:cs typeface="Source Han Sans CN Normal" charset="0"/>
              </a:defRPr>
            </a:lvl3pPr>
            <a:lvl4pPr>
              <a:tabLst>
                <a:tab pos="457200" algn="l"/>
                <a:tab pos="914400" algn="l"/>
                <a:tab pos="1371600" algn="l"/>
                <a:tab pos="1828800" algn="l"/>
                <a:tab pos="2286000" algn="l"/>
              </a:tabLst>
              <a:defRPr>
                <a:solidFill>
                  <a:srgbClr val="000000"/>
                </a:solidFill>
                <a:latin typeface="Arial" panose="020B0604020202020204" pitchFamily="34" charset="0"/>
                <a:ea typeface="Source Han Sans CN Normal" charset="0"/>
                <a:cs typeface="Source Han Sans CN Normal" charset="0"/>
              </a:defRPr>
            </a:lvl4pPr>
            <a:lvl5pPr>
              <a:tabLst>
                <a:tab pos="457200" algn="l"/>
                <a:tab pos="914400" algn="l"/>
                <a:tab pos="1371600" algn="l"/>
                <a:tab pos="1828800" algn="l"/>
                <a:tab pos="2286000" algn="l"/>
              </a:tabLst>
              <a:defRPr>
                <a:solidFill>
                  <a:srgbClr val="000000"/>
                </a:solidFill>
                <a:latin typeface="Arial" panose="020B0604020202020204" pitchFamily="34" charset="0"/>
                <a:ea typeface="Source Han Sans CN Normal" charset="0"/>
                <a:cs typeface="Source Han Sans CN Normal"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rgbClr val="000000"/>
                </a:solidFill>
                <a:latin typeface="Arial" panose="020B0604020202020204" pitchFamily="34" charset="0"/>
                <a:ea typeface="Source Han Sans CN Normal" charset="0"/>
                <a:cs typeface="Source Han Sans CN Normal"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rgbClr val="000000"/>
                </a:solidFill>
                <a:latin typeface="Arial" panose="020B0604020202020204" pitchFamily="34" charset="0"/>
                <a:ea typeface="Source Han Sans CN Normal" charset="0"/>
                <a:cs typeface="Source Han Sans CN Normal"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rgbClr val="000000"/>
                </a:solidFill>
                <a:latin typeface="Arial" panose="020B0604020202020204" pitchFamily="34" charset="0"/>
                <a:ea typeface="Source Han Sans CN Normal" charset="0"/>
                <a:cs typeface="Source Han Sans CN Normal"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rgbClr val="000000"/>
                </a:solidFill>
                <a:latin typeface="Arial" panose="020B0604020202020204" pitchFamily="34" charset="0"/>
                <a:ea typeface="Source Han Sans CN Normal" charset="0"/>
                <a:cs typeface="Source Han Sans CN Normal" charset="0"/>
              </a:defRPr>
            </a:lvl9pPr>
          </a:lstStyle>
          <a:p>
            <a:pPr algn="ctr"/>
            <a:r>
              <a:rPr lang="ru-RU" altLang="en-US"/>
              <a:t>f(S</a:t>
            </a:r>
            <a:r>
              <a:rPr lang="ru-RU" altLang="en-US" baseline="-33000"/>
              <a:t>0</a:t>
            </a:r>
            <a:r>
              <a:rPr lang="ru-RU" altLang="en-US"/>
              <a:t>,T) &lt; f(S,T)</a:t>
            </a:r>
          </a:p>
        </p:txBody>
      </p:sp>
      <p:cxnSp>
        <p:nvCxnSpPr>
          <p:cNvPr id="5133" name="AutoShape 13"/>
          <p:cNvCxnSpPr>
            <a:cxnSpLocks noChangeShapeType="1"/>
            <a:stCxn id="5130" idx="2"/>
            <a:endCxn id="5131" idx="1"/>
          </p:cNvCxnSpPr>
          <p:nvPr/>
        </p:nvCxnSpPr>
        <p:spPr bwMode="auto">
          <a:xfrm rot="16200000" flipV="1">
            <a:off x="5825521" y="2899801"/>
            <a:ext cx="2573280" cy="933120"/>
          </a:xfrm>
          <a:prstGeom prst="bentConnector4">
            <a:avLst>
              <a:gd name="adj1" fmla="val -6690"/>
              <a:gd name="adj2" fmla="val 138514"/>
            </a:avLst>
          </a:prstGeom>
          <a:noFill/>
          <a:ln w="9525"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134" name="AutoShape 14"/>
          <p:cNvCxnSpPr>
            <a:cxnSpLocks noChangeShapeType="1"/>
            <a:stCxn id="5132" idx="3"/>
            <a:endCxn id="5131" idx="3"/>
          </p:cNvCxnSpPr>
          <p:nvPr/>
        </p:nvCxnSpPr>
        <p:spPr bwMode="auto">
          <a:xfrm rot="10800000">
            <a:off x="8553601" y="2078281"/>
            <a:ext cx="53280" cy="1463040"/>
          </a:xfrm>
          <a:prstGeom prst="bentConnector3">
            <a:avLst>
              <a:gd name="adj1" fmla="val -342204"/>
            </a:avLst>
          </a:prstGeom>
          <a:noFill/>
          <a:ln w="9525"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135" name="AutoShape 15"/>
          <p:cNvCxnSpPr>
            <a:cxnSpLocks noChangeShapeType="1"/>
            <a:stCxn id="5132" idx="2"/>
            <a:endCxn id="5130" idx="0"/>
          </p:cNvCxnSpPr>
          <p:nvPr/>
        </p:nvCxnSpPr>
        <p:spPr bwMode="auto">
          <a:xfrm>
            <a:off x="7568641" y="3922920"/>
            <a:ext cx="8640" cy="397440"/>
          </a:xfrm>
          <a:prstGeom prst="straightConnector1">
            <a:avLst/>
          </a:prstGeom>
          <a:noFill/>
          <a:ln w="9525"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136" name="AutoShape 16"/>
          <p:cNvCxnSpPr>
            <a:cxnSpLocks noChangeShapeType="1"/>
            <a:stCxn id="5127" idx="2"/>
            <a:endCxn id="5126" idx="0"/>
          </p:cNvCxnSpPr>
          <p:nvPr/>
        </p:nvCxnSpPr>
        <p:spPr bwMode="auto">
          <a:xfrm flipH="1">
            <a:off x="4642561" y="2925001"/>
            <a:ext cx="2880" cy="316800"/>
          </a:xfrm>
          <a:prstGeom prst="straightConnector1">
            <a:avLst/>
          </a:prstGeom>
          <a:noFill/>
          <a:ln w="9525"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137" name="AutoShape 17"/>
          <p:cNvCxnSpPr>
            <a:cxnSpLocks noChangeShapeType="1"/>
            <a:stCxn id="5129" idx="2"/>
            <a:endCxn id="5132" idx="0"/>
          </p:cNvCxnSpPr>
          <p:nvPr/>
        </p:nvCxnSpPr>
        <p:spPr bwMode="auto">
          <a:xfrm flipH="1">
            <a:off x="7568641" y="2930761"/>
            <a:ext cx="18720" cy="227520"/>
          </a:xfrm>
          <a:prstGeom prst="straightConnector1">
            <a:avLst/>
          </a:prstGeom>
          <a:noFill/>
          <a:ln w="9525"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138" name="AutoShape 18"/>
          <p:cNvCxnSpPr>
            <a:cxnSpLocks noChangeShapeType="1"/>
            <a:stCxn id="5131" idx="2"/>
            <a:endCxn id="5129" idx="0"/>
          </p:cNvCxnSpPr>
          <p:nvPr/>
        </p:nvCxnSpPr>
        <p:spPr bwMode="auto">
          <a:xfrm flipH="1">
            <a:off x="7587361" y="2328841"/>
            <a:ext cx="12960" cy="270720"/>
          </a:xfrm>
          <a:prstGeom prst="straightConnector1">
            <a:avLst/>
          </a:prstGeom>
          <a:noFill/>
          <a:ln w="9525"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139" name="AutoShape 19"/>
          <p:cNvCxnSpPr>
            <a:cxnSpLocks noChangeShapeType="1"/>
            <a:stCxn id="5126" idx="2"/>
            <a:endCxn id="5131" idx="0"/>
          </p:cNvCxnSpPr>
          <p:nvPr/>
        </p:nvCxnSpPr>
        <p:spPr bwMode="auto">
          <a:xfrm rot="16200000">
            <a:off x="5083921" y="1387801"/>
            <a:ext cx="2076480" cy="2959200"/>
          </a:xfrm>
          <a:prstGeom prst="bentConnector5">
            <a:avLst>
              <a:gd name="adj1" fmla="val -8296"/>
              <a:gd name="adj2" fmla="val 47199"/>
              <a:gd name="adj3" fmla="val 108282"/>
            </a:avLst>
          </a:prstGeom>
          <a:noFill/>
          <a:ln w="9525"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5140" name="Text Box 20"/>
          <p:cNvSpPr txBox="1">
            <a:spLocks noChangeArrowheads="1"/>
          </p:cNvSpPr>
          <p:nvPr/>
        </p:nvSpPr>
        <p:spPr bwMode="auto">
          <a:xfrm>
            <a:off x="861121" y="3715561"/>
            <a:ext cx="1510560" cy="3139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55220" rIns="81638" bIns="40819"/>
          <a:lstStyle>
            <a:lvl1pPr>
              <a:tabLst>
                <a:tab pos="457200" algn="l"/>
                <a:tab pos="914400" algn="l"/>
                <a:tab pos="1371600" algn="l"/>
              </a:tabLst>
              <a:defRPr>
                <a:solidFill>
                  <a:srgbClr val="000000"/>
                </a:solidFill>
                <a:latin typeface="Arial" panose="020B0604020202020204" pitchFamily="34" charset="0"/>
                <a:ea typeface="Source Han Sans CN Normal" charset="0"/>
                <a:cs typeface="Source Han Sans CN Normal" charset="0"/>
              </a:defRPr>
            </a:lvl1pPr>
            <a:lvl2pPr>
              <a:tabLst>
                <a:tab pos="457200" algn="l"/>
                <a:tab pos="914400" algn="l"/>
                <a:tab pos="1371600" algn="l"/>
              </a:tabLst>
              <a:defRPr>
                <a:solidFill>
                  <a:srgbClr val="000000"/>
                </a:solidFill>
                <a:latin typeface="Arial" panose="020B0604020202020204" pitchFamily="34" charset="0"/>
                <a:ea typeface="Source Han Sans CN Normal" charset="0"/>
                <a:cs typeface="Source Han Sans CN Normal" charset="0"/>
              </a:defRPr>
            </a:lvl2pPr>
            <a:lvl3pPr>
              <a:tabLst>
                <a:tab pos="457200" algn="l"/>
                <a:tab pos="914400" algn="l"/>
                <a:tab pos="1371600" algn="l"/>
              </a:tabLst>
              <a:defRPr>
                <a:solidFill>
                  <a:srgbClr val="000000"/>
                </a:solidFill>
                <a:latin typeface="Arial" panose="020B0604020202020204" pitchFamily="34" charset="0"/>
                <a:ea typeface="Source Han Sans CN Normal" charset="0"/>
                <a:cs typeface="Source Han Sans CN Normal" charset="0"/>
              </a:defRPr>
            </a:lvl3pPr>
            <a:lvl4pPr>
              <a:tabLst>
                <a:tab pos="457200" algn="l"/>
                <a:tab pos="914400" algn="l"/>
                <a:tab pos="1371600" algn="l"/>
              </a:tabLst>
              <a:defRPr>
                <a:solidFill>
                  <a:srgbClr val="000000"/>
                </a:solidFill>
                <a:latin typeface="Arial" panose="020B0604020202020204" pitchFamily="34" charset="0"/>
                <a:ea typeface="Source Han Sans CN Normal" charset="0"/>
                <a:cs typeface="Source Han Sans CN Normal" charset="0"/>
              </a:defRPr>
            </a:lvl4pPr>
            <a:lvl5pPr>
              <a:tabLst>
                <a:tab pos="457200" algn="l"/>
                <a:tab pos="914400" algn="l"/>
                <a:tab pos="1371600" algn="l"/>
              </a:tabLst>
              <a:defRPr>
                <a:solidFill>
                  <a:srgbClr val="000000"/>
                </a:solidFill>
                <a:latin typeface="Arial" panose="020B0604020202020204" pitchFamily="34" charset="0"/>
                <a:ea typeface="Source Han Sans CN Normal" charset="0"/>
                <a:cs typeface="Source Han Sans CN Normal"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Lst>
              <a:defRPr>
                <a:solidFill>
                  <a:srgbClr val="000000"/>
                </a:solidFill>
                <a:latin typeface="Arial" panose="020B0604020202020204" pitchFamily="34" charset="0"/>
                <a:ea typeface="Source Han Sans CN Normal" charset="0"/>
                <a:cs typeface="Source Han Sans CN Normal"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Lst>
              <a:defRPr>
                <a:solidFill>
                  <a:srgbClr val="000000"/>
                </a:solidFill>
                <a:latin typeface="Arial" panose="020B0604020202020204" pitchFamily="34" charset="0"/>
                <a:ea typeface="Source Han Sans CN Normal" charset="0"/>
                <a:cs typeface="Source Han Sans CN Normal"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Lst>
              <a:defRPr>
                <a:solidFill>
                  <a:srgbClr val="000000"/>
                </a:solidFill>
                <a:latin typeface="Arial" panose="020B0604020202020204" pitchFamily="34" charset="0"/>
                <a:ea typeface="Source Han Sans CN Normal" charset="0"/>
                <a:cs typeface="Source Han Sans CN Normal"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Lst>
              <a:defRPr>
                <a:solidFill>
                  <a:srgbClr val="000000"/>
                </a:solidFill>
                <a:latin typeface="Arial" panose="020B0604020202020204" pitchFamily="34" charset="0"/>
                <a:ea typeface="Source Han Sans CN Normal" charset="0"/>
                <a:cs typeface="Source Han Sans CN Normal" charset="0"/>
              </a:defRPr>
            </a:lvl9pPr>
          </a:lstStyle>
          <a:p>
            <a:r>
              <a:rPr lang="ru-RU" altLang="en-US" b="1"/>
              <a:t>Affinity score</a:t>
            </a:r>
          </a:p>
        </p:txBody>
      </p:sp>
      <p:pic>
        <p:nvPicPr>
          <p:cNvPr id="5141" name="Pictur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761" y="4075561"/>
            <a:ext cx="2612160" cy="38448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42" name="Picture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8794" y="5833053"/>
            <a:ext cx="1673281" cy="37301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44" name="Text Box 24"/>
          <p:cNvSpPr txBox="1">
            <a:spLocks noChangeArrowheads="1"/>
          </p:cNvSpPr>
          <p:nvPr/>
        </p:nvSpPr>
        <p:spPr bwMode="auto">
          <a:xfrm>
            <a:off x="329761" y="4460041"/>
            <a:ext cx="2917440" cy="3556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55220" rIns="81638" bIns="40819"/>
          <a:lstStyle>
            <a:lvl1pPr>
              <a:tabLst>
                <a:tab pos="457200" algn="l"/>
                <a:tab pos="914400" algn="l"/>
                <a:tab pos="1371600" algn="l"/>
                <a:tab pos="1828800" algn="l"/>
                <a:tab pos="2286000" algn="l"/>
                <a:tab pos="2743200" algn="l"/>
              </a:tabLst>
              <a:defRPr>
                <a:solidFill>
                  <a:srgbClr val="000000"/>
                </a:solidFill>
                <a:latin typeface="Arial" panose="020B0604020202020204" pitchFamily="34" charset="0"/>
                <a:ea typeface="Source Han Sans CN Normal" charset="0"/>
                <a:cs typeface="Source Han Sans CN Normal" charset="0"/>
              </a:defRPr>
            </a:lvl1pPr>
            <a:lvl2pPr>
              <a:tabLst>
                <a:tab pos="457200" algn="l"/>
                <a:tab pos="914400" algn="l"/>
                <a:tab pos="1371600" algn="l"/>
                <a:tab pos="1828800" algn="l"/>
                <a:tab pos="2286000" algn="l"/>
                <a:tab pos="2743200" algn="l"/>
              </a:tabLst>
              <a:defRPr>
                <a:solidFill>
                  <a:srgbClr val="000000"/>
                </a:solidFill>
                <a:latin typeface="Arial" panose="020B0604020202020204" pitchFamily="34" charset="0"/>
                <a:ea typeface="Source Han Sans CN Normal" charset="0"/>
                <a:cs typeface="Source Han Sans CN Normal" charset="0"/>
              </a:defRPr>
            </a:lvl2pPr>
            <a:lvl3pPr>
              <a:tabLst>
                <a:tab pos="457200" algn="l"/>
                <a:tab pos="914400" algn="l"/>
                <a:tab pos="1371600" algn="l"/>
                <a:tab pos="1828800" algn="l"/>
                <a:tab pos="2286000" algn="l"/>
                <a:tab pos="2743200" algn="l"/>
              </a:tabLst>
              <a:defRPr>
                <a:solidFill>
                  <a:srgbClr val="000000"/>
                </a:solidFill>
                <a:latin typeface="Arial" panose="020B0604020202020204" pitchFamily="34" charset="0"/>
                <a:ea typeface="Source Han Sans CN Normal" charset="0"/>
                <a:cs typeface="Source Han Sans CN Normal" charset="0"/>
              </a:defRPr>
            </a:lvl3pPr>
            <a:lvl4pPr>
              <a:tabLst>
                <a:tab pos="457200" algn="l"/>
                <a:tab pos="914400" algn="l"/>
                <a:tab pos="1371600" algn="l"/>
                <a:tab pos="1828800" algn="l"/>
                <a:tab pos="2286000" algn="l"/>
                <a:tab pos="2743200" algn="l"/>
              </a:tabLst>
              <a:defRPr>
                <a:solidFill>
                  <a:srgbClr val="000000"/>
                </a:solidFill>
                <a:latin typeface="Arial" panose="020B0604020202020204" pitchFamily="34" charset="0"/>
                <a:ea typeface="Source Han Sans CN Normal" charset="0"/>
                <a:cs typeface="Source Han Sans CN Normal" charset="0"/>
              </a:defRPr>
            </a:lvl4pPr>
            <a:lvl5pPr>
              <a:tabLst>
                <a:tab pos="457200" algn="l"/>
                <a:tab pos="914400" algn="l"/>
                <a:tab pos="1371600" algn="l"/>
                <a:tab pos="1828800" algn="l"/>
                <a:tab pos="2286000" algn="l"/>
                <a:tab pos="2743200" algn="l"/>
              </a:tabLst>
              <a:defRPr>
                <a:solidFill>
                  <a:srgbClr val="000000"/>
                </a:solidFill>
                <a:latin typeface="Arial" panose="020B0604020202020204" pitchFamily="34" charset="0"/>
                <a:ea typeface="Source Han Sans CN Normal" charset="0"/>
                <a:cs typeface="Source Han Sans CN Normal"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ea typeface="Source Han Sans CN Normal" charset="0"/>
                <a:cs typeface="Source Han Sans CN Normal"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ea typeface="Source Han Sans CN Normal" charset="0"/>
                <a:cs typeface="Source Han Sans CN Normal"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ea typeface="Source Han Sans CN Normal" charset="0"/>
                <a:cs typeface="Source Han Sans CN Normal"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ea typeface="Source Han Sans CN Normal" charset="0"/>
                <a:cs typeface="Source Han Sans CN Normal" charset="0"/>
              </a:defRPr>
            </a:lvl9pPr>
          </a:lstStyle>
          <a:p>
            <a:r>
              <a:rPr lang="ru-RU" altLang="en-US" dirty="0" err="1"/>
              <a:t>minimizes</a:t>
            </a:r>
            <a:r>
              <a:rPr lang="ru-RU" altLang="en-US" dirty="0"/>
              <a:t> </a:t>
            </a:r>
            <a:r>
              <a:rPr lang="ru-RU" altLang="en-US" dirty="0" err="1"/>
              <a:t>the</a:t>
            </a:r>
            <a:r>
              <a:rPr lang="ru-RU" altLang="en-US" dirty="0"/>
              <a:t> </a:t>
            </a:r>
            <a:r>
              <a:rPr lang="ru-RU" altLang="en-US" b="1" dirty="0" err="1"/>
              <a:t>loss</a:t>
            </a:r>
            <a:r>
              <a:rPr lang="ru-RU" altLang="en-US" b="1" dirty="0"/>
              <a:t> </a:t>
            </a:r>
            <a:r>
              <a:rPr lang="ru-RU" altLang="en-US" b="1" dirty="0" err="1"/>
              <a:t>function</a:t>
            </a:r>
            <a:endParaRPr lang="ru-RU" altLang="en-US" b="1" dirty="0"/>
          </a:p>
        </p:txBody>
      </p:sp>
      <p:sp>
        <p:nvSpPr>
          <p:cNvPr id="5145" name="Text Box 25"/>
          <p:cNvSpPr txBox="1">
            <a:spLocks noChangeArrowheads="1"/>
          </p:cNvSpPr>
          <p:nvPr/>
        </p:nvSpPr>
        <p:spPr bwMode="auto">
          <a:xfrm>
            <a:off x="612638" y="5727241"/>
            <a:ext cx="727200" cy="3139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8" tIns="55220" rIns="81638" bIns="40819"/>
          <a:lstStyle>
            <a:lvl1pPr>
              <a:tabLst>
                <a:tab pos="457200" algn="l"/>
              </a:tabLst>
              <a:defRPr>
                <a:solidFill>
                  <a:srgbClr val="000000"/>
                </a:solidFill>
                <a:latin typeface="Arial" panose="020B0604020202020204" pitchFamily="34" charset="0"/>
                <a:ea typeface="Source Han Sans CN Normal" charset="0"/>
                <a:cs typeface="Source Han Sans CN Normal" charset="0"/>
              </a:defRPr>
            </a:lvl1pPr>
            <a:lvl2pPr>
              <a:tabLst>
                <a:tab pos="457200" algn="l"/>
              </a:tabLst>
              <a:defRPr>
                <a:solidFill>
                  <a:srgbClr val="000000"/>
                </a:solidFill>
                <a:latin typeface="Arial" panose="020B0604020202020204" pitchFamily="34" charset="0"/>
                <a:ea typeface="Source Han Sans CN Normal" charset="0"/>
                <a:cs typeface="Source Han Sans CN Normal" charset="0"/>
              </a:defRPr>
            </a:lvl2pPr>
            <a:lvl3pPr>
              <a:tabLst>
                <a:tab pos="457200" algn="l"/>
              </a:tabLst>
              <a:defRPr>
                <a:solidFill>
                  <a:srgbClr val="000000"/>
                </a:solidFill>
                <a:latin typeface="Arial" panose="020B0604020202020204" pitchFamily="34" charset="0"/>
                <a:ea typeface="Source Han Sans CN Normal" charset="0"/>
                <a:cs typeface="Source Han Sans CN Normal" charset="0"/>
              </a:defRPr>
            </a:lvl3pPr>
            <a:lvl4pPr>
              <a:tabLst>
                <a:tab pos="457200" algn="l"/>
              </a:tabLst>
              <a:defRPr>
                <a:solidFill>
                  <a:srgbClr val="000000"/>
                </a:solidFill>
                <a:latin typeface="Arial" panose="020B0604020202020204" pitchFamily="34" charset="0"/>
                <a:ea typeface="Source Han Sans CN Normal" charset="0"/>
                <a:cs typeface="Source Han Sans CN Normal" charset="0"/>
              </a:defRPr>
            </a:lvl4pPr>
            <a:lvl5pPr>
              <a:tabLst>
                <a:tab pos="457200" algn="l"/>
              </a:tabLst>
              <a:defRPr>
                <a:solidFill>
                  <a:srgbClr val="000000"/>
                </a:solidFill>
                <a:latin typeface="Arial" panose="020B0604020202020204" pitchFamily="34" charset="0"/>
                <a:ea typeface="Source Han Sans CN Normal" charset="0"/>
                <a:cs typeface="Source Han Sans CN Normal"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Lst>
              <a:defRPr>
                <a:solidFill>
                  <a:srgbClr val="000000"/>
                </a:solidFill>
                <a:latin typeface="Arial" panose="020B0604020202020204" pitchFamily="34" charset="0"/>
                <a:ea typeface="Source Han Sans CN Normal" charset="0"/>
                <a:cs typeface="Source Han Sans CN Normal"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Lst>
              <a:defRPr>
                <a:solidFill>
                  <a:srgbClr val="000000"/>
                </a:solidFill>
                <a:latin typeface="Arial" panose="020B0604020202020204" pitchFamily="34" charset="0"/>
                <a:ea typeface="Source Han Sans CN Normal" charset="0"/>
                <a:cs typeface="Source Han Sans CN Normal"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Lst>
              <a:defRPr>
                <a:solidFill>
                  <a:srgbClr val="000000"/>
                </a:solidFill>
                <a:latin typeface="Arial" panose="020B0604020202020204" pitchFamily="34" charset="0"/>
                <a:ea typeface="Source Han Sans CN Normal" charset="0"/>
                <a:cs typeface="Source Han Sans CN Normal"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Lst>
              <a:defRPr>
                <a:solidFill>
                  <a:srgbClr val="000000"/>
                </a:solidFill>
                <a:latin typeface="Arial" panose="020B0604020202020204" pitchFamily="34" charset="0"/>
                <a:ea typeface="Source Han Sans CN Normal" charset="0"/>
                <a:cs typeface="Source Han Sans CN Normal" charset="0"/>
              </a:defRPr>
            </a:lvl9pPr>
          </a:lstStyle>
          <a:p>
            <a:r>
              <a:rPr lang="ru-RU" altLang="en-US" dirty="0" err="1"/>
              <a:t>where</a:t>
            </a:r>
            <a:endParaRPr lang="ru-RU" altLang="en-US" dirty="0"/>
          </a:p>
        </p:txBody>
      </p:sp>
      <p:sp>
        <p:nvSpPr>
          <p:cNvPr id="5146" name="Text Box 26"/>
          <p:cNvSpPr txBox="1">
            <a:spLocks noChangeArrowheads="1"/>
          </p:cNvSpPr>
          <p:nvPr/>
        </p:nvSpPr>
        <p:spPr bwMode="auto">
          <a:xfrm>
            <a:off x="331201" y="1510921"/>
            <a:ext cx="3232800" cy="545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55220" rIns="81638" bIns="40819"/>
          <a:lstStyle>
            <a:lvl1pPr>
              <a:tabLst>
                <a:tab pos="457200" algn="l"/>
                <a:tab pos="914400" algn="l"/>
                <a:tab pos="1371600" algn="l"/>
                <a:tab pos="1828800" algn="l"/>
                <a:tab pos="2286000" algn="l"/>
                <a:tab pos="2743200" algn="l"/>
                <a:tab pos="3200400" algn="l"/>
              </a:tabLst>
              <a:defRPr>
                <a:solidFill>
                  <a:srgbClr val="000000"/>
                </a:solidFill>
                <a:latin typeface="Arial" panose="020B0604020202020204" pitchFamily="34" charset="0"/>
                <a:ea typeface="Source Han Sans CN Normal" charset="0"/>
                <a:cs typeface="Source Han Sans CN Normal" charset="0"/>
              </a:defRPr>
            </a:lvl1pPr>
            <a:lvl2pPr>
              <a:tabLst>
                <a:tab pos="457200" algn="l"/>
                <a:tab pos="914400" algn="l"/>
                <a:tab pos="1371600" algn="l"/>
                <a:tab pos="1828800" algn="l"/>
                <a:tab pos="2286000" algn="l"/>
                <a:tab pos="2743200" algn="l"/>
                <a:tab pos="3200400" algn="l"/>
              </a:tabLst>
              <a:defRPr>
                <a:solidFill>
                  <a:srgbClr val="000000"/>
                </a:solidFill>
                <a:latin typeface="Arial" panose="020B0604020202020204" pitchFamily="34" charset="0"/>
                <a:ea typeface="Source Han Sans CN Normal" charset="0"/>
                <a:cs typeface="Source Han Sans CN Normal" charset="0"/>
              </a:defRPr>
            </a:lvl2pPr>
            <a:lvl3pPr>
              <a:tabLst>
                <a:tab pos="457200" algn="l"/>
                <a:tab pos="914400" algn="l"/>
                <a:tab pos="1371600" algn="l"/>
                <a:tab pos="1828800" algn="l"/>
                <a:tab pos="2286000" algn="l"/>
                <a:tab pos="2743200" algn="l"/>
                <a:tab pos="3200400" algn="l"/>
              </a:tabLst>
              <a:defRPr>
                <a:solidFill>
                  <a:srgbClr val="000000"/>
                </a:solidFill>
                <a:latin typeface="Arial" panose="020B0604020202020204" pitchFamily="34" charset="0"/>
                <a:ea typeface="Source Han Sans CN Normal" charset="0"/>
                <a:cs typeface="Source Han Sans CN Normal" charset="0"/>
              </a:defRPr>
            </a:lvl3pPr>
            <a:lvl4pPr>
              <a:tabLst>
                <a:tab pos="457200" algn="l"/>
                <a:tab pos="914400" algn="l"/>
                <a:tab pos="1371600" algn="l"/>
                <a:tab pos="1828800" algn="l"/>
                <a:tab pos="2286000" algn="l"/>
                <a:tab pos="2743200" algn="l"/>
                <a:tab pos="3200400" algn="l"/>
              </a:tabLst>
              <a:defRPr>
                <a:solidFill>
                  <a:srgbClr val="000000"/>
                </a:solidFill>
                <a:latin typeface="Arial" panose="020B0604020202020204" pitchFamily="34" charset="0"/>
                <a:ea typeface="Source Han Sans CN Normal" charset="0"/>
                <a:cs typeface="Source Han Sans CN Normal" charset="0"/>
              </a:defRPr>
            </a:lvl4pPr>
            <a:lvl5pPr>
              <a:tabLst>
                <a:tab pos="457200" algn="l"/>
                <a:tab pos="914400" algn="l"/>
                <a:tab pos="1371600" algn="l"/>
                <a:tab pos="1828800" algn="l"/>
                <a:tab pos="2286000" algn="l"/>
                <a:tab pos="2743200" algn="l"/>
                <a:tab pos="3200400" algn="l"/>
              </a:tabLst>
              <a:defRPr>
                <a:solidFill>
                  <a:srgbClr val="000000"/>
                </a:solidFill>
                <a:latin typeface="Arial" panose="020B0604020202020204" pitchFamily="34" charset="0"/>
                <a:ea typeface="Source Han Sans CN Normal" charset="0"/>
                <a:cs typeface="Source Han Sans CN Normal"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rgbClr val="000000"/>
                </a:solidFill>
                <a:latin typeface="Arial" panose="020B0604020202020204" pitchFamily="34" charset="0"/>
                <a:ea typeface="Source Han Sans CN Normal" charset="0"/>
                <a:cs typeface="Source Han Sans CN Normal"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rgbClr val="000000"/>
                </a:solidFill>
                <a:latin typeface="Arial" panose="020B0604020202020204" pitchFamily="34" charset="0"/>
                <a:ea typeface="Source Han Sans CN Normal" charset="0"/>
                <a:cs typeface="Source Han Sans CN Normal"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rgbClr val="000000"/>
                </a:solidFill>
                <a:latin typeface="Arial" panose="020B0604020202020204" pitchFamily="34" charset="0"/>
                <a:ea typeface="Source Han Sans CN Normal" charset="0"/>
                <a:cs typeface="Source Han Sans CN Normal"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rgbClr val="000000"/>
                </a:solidFill>
                <a:latin typeface="Arial" panose="020B0604020202020204" pitchFamily="34" charset="0"/>
                <a:ea typeface="Source Han Sans CN Normal" charset="0"/>
                <a:cs typeface="Source Han Sans CN Normal" charset="0"/>
              </a:defRPr>
            </a:lvl9pPr>
          </a:lstStyle>
          <a:p>
            <a:r>
              <a:rPr lang="ru-RU" altLang="en-US" b="1">
                <a:solidFill>
                  <a:srgbClr val="FF3366"/>
                </a:solidFill>
              </a:rPr>
              <a:t>Find</a:t>
            </a:r>
            <a:r>
              <a:rPr lang="ru-RU" altLang="en-US"/>
              <a:t> the population vector with the highest affinity score.</a:t>
            </a:r>
          </a:p>
        </p:txBody>
      </p:sp>
      <p:sp>
        <p:nvSpPr>
          <p:cNvPr id="5147" name="Text Box 27"/>
          <p:cNvSpPr txBox="1">
            <a:spLocks noChangeArrowheads="1"/>
          </p:cNvSpPr>
          <p:nvPr/>
        </p:nvSpPr>
        <p:spPr bwMode="auto">
          <a:xfrm>
            <a:off x="331201" y="2056681"/>
            <a:ext cx="3232800" cy="545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55220" rIns="81638" bIns="40819"/>
          <a:lstStyle>
            <a:lvl1pPr>
              <a:tabLst>
                <a:tab pos="457200" algn="l"/>
                <a:tab pos="914400" algn="l"/>
                <a:tab pos="1371600" algn="l"/>
                <a:tab pos="1828800" algn="l"/>
                <a:tab pos="2286000" algn="l"/>
                <a:tab pos="2743200" algn="l"/>
                <a:tab pos="3200400" algn="l"/>
              </a:tabLst>
              <a:defRPr>
                <a:solidFill>
                  <a:srgbClr val="000000"/>
                </a:solidFill>
                <a:latin typeface="Arial" panose="020B0604020202020204" pitchFamily="34" charset="0"/>
                <a:ea typeface="Source Han Sans CN Normal" charset="0"/>
                <a:cs typeface="Source Han Sans CN Normal" charset="0"/>
              </a:defRPr>
            </a:lvl1pPr>
            <a:lvl2pPr>
              <a:tabLst>
                <a:tab pos="457200" algn="l"/>
                <a:tab pos="914400" algn="l"/>
                <a:tab pos="1371600" algn="l"/>
                <a:tab pos="1828800" algn="l"/>
                <a:tab pos="2286000" algn="l"/>
                <a:tab pos="2743200" algn="l"/>
                <a:tab pos="3200400" algn="l"/>
              </a:tabLst>
              <a:defRPr>
                <a:solidFill>
                  <a:srgbClr val="000000"/>
                </a:solidFill>
                <a:latin typeface="Arial" panose="020B0604020202020204" pitchFamily="34" charset="0"/>
                <a:ea typeface="Source Han Sans CN Normal" charset="0"/>
                <a:cs typeface="Source Han Sans CN Normal" charset="0"/>
              </a:defRPr>
            </a:lvl2pPr>
            <a:lvl3pPr>
              <a:tabLst>
                <a:tab pos="457200" algn="l"/>
                <a:tab pos="914400" algn="l"/>
                <a:tab pos="1371600" algn="l"/>
                <a:tab pos="1828800" algn="l"/>
                <a:tab pos="2286000" algn="l"/>
                <a:tab pos="2743200" algn="l"/>
                <a:tab pos="3200400" algn="l"/>
              </a:tabLst>
              <a:defRPr>
                <a:solidFill>
                  <a:srgbClr val="000000"/>
                </a:solidFill>
                <a:latin typeface="Arial" panose="020B0604020202020204" pitchFamily="34" charset="0"/>
                <a:ea typeface="Source Han Sans CN Normal" charset="0"/>
                <a:cs typeface="Source Han Sans CN Normal" charset="0"/>
              </a:defRPr>
            </a:lvl3pPr>
            <a:lvl4pPr>
              <a:tabLst>
                <a:tab pos="457200" algn="l"/>
                <a:tab pos="914400" algn="l"/>
                <a:tab pos="1371600" algn="l"/>
                <a:tab pos="1828800" algn="l"/>
                <a:tab pos="2286000" algn="l"/>
                <a:tab pos="2743200" algn="l"/>
                <a:tab pos="3200400" algn="l"/>
              </a:tabLst>
              <a:defRPr>
                <a:solidFill>
                  <a:srgbClr val="000000"/>
                </a:solidFill>
                <a:latin typeface="Arial" panose="020B0604020202020204" pitchFamily="34" charset="0"/>
                <a:ea typeface="Source Han Sans CN Normal" charset="0"/>
                <a:cs typeface="Source Han Sans CN Normal" charset="0"/>
              </a:defRPr>
            </a:lvl4pPr>
            <a:lvl5pPr>
              <a:tabLst>
                <a:tab pos="457200" algn="l"/>
                <a:tab pos="914400" algn="l"/>
                <a:tab pos="1371600" algn="l"/>
                <a:tab pos="1828800" algn="l"/>
                <a:tab pos="2286000" algn="l"/>
                <a:tab pos="2743200" algn="l"/>
                <a:tab pos="3200400" algn="l"/>
              </a:tabLst>
              <a:defRPr>
                <a:solidFill>
                  <a:srgbClr val="000000"/>
                </a:solidFill>
                <a:latin typeface="Arial" panose="020B0604020202020204" pitchFamily="34" charset="0"/>
                <a:ea typeface="Source Han Sans CN Normal" charset="0"/>
                <a:cs typeface="Source Han Sans CN Normal"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rgbClr val="000000"/>
                </a:solidFill>
                <a:latin typeface="Arial" panose="020B0604020202020204" pitchFamily="34" charset="0"/>
                <a:ea typeface="Source Han Sans CN Normal" charset="0"/>
                <a:cs typeface="Source Han Sans CN Normal"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rgbClr val="000000"/>
                </a:solidFill>
                <a:latin typeface="Arial" panose="020B0604020202020204" pitchFamily="34" charset="0"/>
                <a:ea typeface="Source Han Sans CN Normal" charset="0"/>
                <a:cs typeface="Source Han Sans CN Normal"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rgbClr val="000000"/>
                </a:solidFill>
                <a:latin typeface="Arial" panose="020B0604020202020204" pitchFamily="34" charset="0"/>
                <a:ea typeface="Source Han Sans CN Normal" charset="0"/>
                <a:cs typeface="Source Han Sans CN Normal"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rgbClr val="000000"/>
                </a:solidFill>
                <a:latin typeface="Arial" panose="020B0604020202020204" pitchFamily="34" charset="0"/>
                <a:ea typeface="Source Han Sans CN Normal" charset="0"/>
                <a:cs typeface="Source Han Sans CN Normal" charset="0"/>
              </a:defRPr>
            </a:lvl9pPr>
          </a:lstStyle>
          <a:p>
            <a:r>
              <a:rPr lang="ru-RU" altLang="en-US" b="1">
                <a:solidFill>
                  <a:srgbClr val="FF3366"/>
                </a:solidFill>
              </a:rPr>
              <a:t>Append</a:t>
            </a:r>
            <a:r>
              <a:rPr lang="ru-RU" altLang="en-US"/>
              <a:t> this population to the solution set.</a:t>
            </a:r>
          </a:p>
        </p:txBody>
      </p:sp>
      <p:sp>
        <p:nvSpPr>
          <p:cNvPr id="5148" name="Text Box 28"/>
          <p:cNvSpPr txBox="1">
            <a:spLocks noChangeArrowheads="1"/>
          </p:cNvSpPr>
          <p:nvPr/>
        </p:nvSpPr>
        <p:spPr bwMode="auto">
          <a:xfrm>
            <a:off x="331201" y="2603881"/>
            <a:ext cx="3234240" cy="10108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55220" rIns="81638" bIns="40819"/>
          <a:lstStyle>
            <a:lvl1pPr>
              <a:tabLst>
                <a:tab pos="457200" algn="l"/>
                <a:tab pos="914400" algn="l"/>
                <a:tab pos="1371600" algn="l"/>
                <a:tab pos="1828800" algn="l"/>
                <a:tab pos="2286000" algn="l"/>
                <a:tab pos="2743200" algn="l"/>
                <a:tab pos="3200400" algn="l"/>
              </a:tabLst>
              <a:defRPr>
                <a:solidFill>
                  <a:srgbClr val="000000"/>
                </a:solidFill>
                <a:latin typeface="Arial" panose="020B0604020202020204" pitchFamily="34" charset="0"/>
                <a:ea typeface="Source Han Sans CN Normal" charset="0"/>
                <a:cs typeface="Source Han Sans CN Normal" charset="0"/>
              </a:defRPr>
            </a:lvl1pPr>
            <a:lvl2pPr>
              <a:tabLst>
                <a:tab pos="457200" algn="l"/>
                <a:tab pos="914400" algn="l"/>
                <a:tab pos="1371600" algn="l"/>
                <a:tab pos="1828800" algn="l"/>
                <a:tab pos="2286000" algn="l"/>
                <a:tab pos="2743200" algn="l"/>
                <a:tab pos="3200400" algn="l"/>
              </a:tabLst>
              <a:defRPr>
                <a:solidFill>
                  <a:srgbClr val="000000"/>
                </a:solidFill>
                <a:latin typeface="Arial" panose="020B0604020202020204" pitchFamily="34" charset="0"/>
                <a:ea typeface="Source Han Sans CN Normal" charset="0"/>
                <a:cs typeface="Source Han Sans CN Normal" charset="0"/>
              </a:defRPr>
            </a:lvl2pPr>
            <a:lvl3pPr>
              <a:tabLst>
                <a:tab pos="457200" algn="l"/>
                <a:tab pos="914400" algn="l"/>
                <a:tab pos="1371600" algn="l"/>
                <a:tab pos="1828800" algn="l"/>
                <a:tab pos="2286000" algn="l"/>
                <a:tab pos="2743200" algn="l"/>
                <a:tab pos="3200400" algn="l"/>
              </a:tabLst>
              <a:defRPr>
                <a:solidFill>
                  <a:srgbClr val="000000"/>
                </a:solidFill>
                <a:latin typeface="Arial" panose="020B0604020202020204" pitchFamily="34" charset="0"/>
                <a:ea typeface="Source Han Sans CN Normal" charset="0"/>
                <a:cs typeface="Source Han Sans CN Normal" charset="0"/>
              </a:defRPr>
            </a:lvl3pPr>
            <a:lvl4pPr>
              <a:tabLst>
                <a:tab pos="457200" algn="l"/>
                <a:tab pos="914400" algn="l"/>
                <a:tab pos="1371600" algn="l"/>
                <a:tab pos="1828800" algn="l"/>
                <a:tab pos="2286000" algn="l"/>
                <a:tab pos="2743200" algn="l"/>
                <a:tab pos="3200400" algn="l"/>
              </a:tabLst>
              <a:defRPr>
                <a:solidFill>
                  <a:srgbClr val="000000"/>
                </a:solidFill>
                <a:latin typeface="Arial" panose="020B0604020202020204" pitchFamily="34" charset="0"/>
                <a:ea typeface="Source Han Sans CN Normal" charset="0"/>
                <a:cs typeface="Source Han Sans CN Normal" charset="0"/>
              </a:defRPr>
            </a:lvl4pPr>
            <a:lvl5pPr>
              <a:tabLst>
                <a:tab pos="457200" algn="l"/>
                <a:tab pos="914400" algn="l"/>
                <a:tab pos="1371600" algn="l"/>
                <a:tab pos="1828800" algn="l"/>
                <a:tab pos="2286000" algn="l"/>
                <a:tab pos="2743200" algn="l"/>
                <a:tab pos="3200400" algn="l"/>
              </a:tabLst>
              <a:defRPr>
                <a:solidFill>
                  <a:srgbClr val="000000"/>
                </a:solidFill>
                <a:latin typeface="Arial" panose="020B0604020202020204" pitchFamily="34" charset="0"/>
                <a:ea typeface="Source Han Sans CN Normal" charset="0"/>
                <a:cs typeface="Source Han Sans CN Normal"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rgbClr val="000000"/>
                </a:solidFill>
                <a:latin typeface="Arial" panose="020B0604020202020204" pitchFamily="34" charset="0"/>
                <a:ea typeface="Source Han Sans CN Normal" charset="0"/>
                <a:cs typeface="Source Han Sans CN Normal"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rgbClr val="000000"/>
                </a:solidFill>
                <a:latin typeface="Arial" panose="020B0604020202020204" pitchFamily="34" charset="0"/>
                <a:ea typeface="Source Han Sans CN Normal" charset="0"/>
                <a:cs typeface="Source Han Sans CN Normal"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rgbClr val="000000"/>
                </a:solidFill>
                <a:latin typeface="Arial" panose="020B0604020202020204" pitchFamily="34" charset="0"/>
                <a:ea typeface="Source Han Sans CN Normal" charset="0"/>
                <a:cs typeface="Source Han Sans CN Normal"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rgbClr val="000000"/>
                </a:solidFill>
                <a:latin typeface="Arial" panose="020B0604020202020204" pitchFamily="34" charset="0"/>
                <a:ea typeface="Source Han Sans CN Normal" charset="0"/>
                <a:cs typeface="Source Han Sans CN Normal" charset="0"/>
              </a:defRPr>
            </a:lvl9pPr>
          </a:lstStyle>
          <a:p>
            <a:r>
              <a:rPr lang="ru-RU" altLang="en-US" b="1" dirty="0" err="1">
                <a:solidFill>
                  <a:srgbClr val="FF3366"/>
                </a:solidFill>
              </a:rPr>
              <a:t>Calculate</a:t>
            </a:r>
            <a:r>
              <a:rPr lang="ru-RU" altLang="en-US" dirty="0"/>
              <a:t> </a:t>
            </a:r>
            <a:r>
              <a:rPr lang="ru-RU" altLang="en-US" dirty="0" err="1"/>
              <a:t>the</a:t>
            </a:r>
            <a:r>
              <a:rPr lang="ru-RU" altLang="en-US" dirty="0"/>
              <a:t> </a:t>
            </a:r>
            <a:r>
              <a:rPr lang="ru-RU" altLang="en-US" dirty="0" err="1"/>
              <a:t>weight</a:t>
            </a:r>
            <a:r>
              <a:rPr lang="ru-RU" altLang="en-US" dirty="0"/>
              <a:t> </a:t>
            </a:r>
            <a:r>
              <a:rPr lang="ru-RU" altLang="en-US" dirty="0" err="1"/>
              <a:t>of</a:t>
            </a:r>
            <a:r>
              <a:rPr lang="ru-RU" altLang="en-US" dirty="0"/>
              <a:t> </a:t>
            </a:r>
            <a:r>
              <a:rPr lang="ru-RU" altLang="en-US" dirty="0" err="1"/>
              <a:t>the</a:t>
            </a:r>
            <a:r>
              <a:rPr lang="ru-RU" altLang="en-US" dirty="0"/>
              <a:t> </a:t>
            </a:r>
            <a:r>
              <a:rPr lang="ru-RU" altLang="en-US" dirty="0" err="1"/>
              <a:t>population</a:t>
            </a:r>
            <a:r>
              <a:rPr lang="ru-RU" altLang="en-US" dirty="0"/>
              <a:t> </a:t>
            </a:r>
            <a:r>
              <a:rPr lang="ru-RU" altLang="en-US" dirty="0" err="1"/>
              <a:t>vector</a:t>
            </a:r>
            <a:r>
              <a:rPr lang="ru-RU" altLang="en-US" dirty="0"/>
              <a:t> </a:t>
            </a:r>
            <a:r>
              <a:rPr lang="ru-RU" altLang="en-US" dirty="0" err="1"/>
              <a:t>to</a:t>
            </a:r>
            <a:r>
              <a:rPr lang="ru-RU" altLang="en-US" dirty="0"/>
              <a:t> </a:t>
            </a:r>
            <a:r>
              <a:rPr lang="ru-RU" altLang="en-US" dirty="0" err="1"/>
              <a:t>be</a:t>
            </a:r>
            <a:r>
              <a:rPr lang="ru-RU" altLang="en-US" dirty="0"/>
              <a:t> </a:t>
            </a:r>
            <a:r>
              <a:rPr lang="ru-RU" altLang="en-US" dirty="0" err="1"/>
              <a:t>proportional</a:t>
            </a:r>
            <a:r>
              <a:rPr lang="ru-RU" altLang="en-US" dirty="0"/>
              <a:t> </a:t>
            </a:r>
            <a:r>
              <a:rPr lang="ru-RU" altLang="en-US" dirty="0" err="1"/>
              <a:t>to</a:t>
            </a:r>
            <a:r>
              <a:rPr lang="ru-RU" altLang="en-US" dirty="0"/>
              <a:t> </a:t>
            </a:r>
            <a:r>
              <a:rPr lang="ru-RU" altLang="en-US" dirty="0" err="1"/>
              <a:t>the</a:t>
            </a:r>
            <a:r>
              <a:rPr lang="ru-RU" altLang="en-US" dirty="0"/>
              <a:t> </a:t>
            </a:r>
            <a:r>
              <a:rPr lang="ru-RU" altLang="en-US" dirty="0" err="1"/>
              <a:t>maximal</a:t>
            </a:r>
            <a:r>
              <a:rPr lang="ru-RU" altLang="en-US" dirty="0"/>
              <a:t> </a:t>
            </a:r>
            <a:r>
              <a:rPr lang="ru-RU" altLang="en-US" dirty="0" err="1"/>
              <a:t>possible</a:t>
            </a:r>
            <a:r>
              <a:rPr lang="ru-RU" altLang="en-US" dirty="0"/>
              <a:t>.</a:t>
            </a:r>
          </a:p>
        </p:txBody>
      </p:sp>
      <p:sp>
        <p:nvSpPr>
          <p:cNvPr id="5149" name="Text Box 29"/>
          <p:cNvSpPr txBox="1">
            <a:spLocks noChangeArrowheads="1"/>
          </p:cNvSpPr>
          <p:nvPr/>
        </p:nvSpPr>
        <p:spPr bwMode="auto">
          <a:xfrm>
            <a:off x="6157441" y="4913641"/>
            <a:ext cx="2653920" cy="1242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55220" rIns="81638" bIns="40819"/>
          <a:lstStyle>
            <a:lvl1pPr>
              <a:tabLst>
                <a:tab pos="457200" algn="l"/>
                <a:tab pos="914400" algn="l"/>
                <a:tab pos="1371600" algn="l"/>
                <a:tab pos="1828800" algn="l"/>
                <a:tab pos="2286000" algn="l"/>
                <a:tab pos="2743200" algn="l"/>
              </a:tabLst>
              <a:defRPr>
                <a:solidFill>
                  <a:srgbClr val="000000"/>
                </a:solidFill>
                <a:latin typeface="Arial" panose="020B0604020202020204" pitchFamily="34" charset="0"/>
                <a:ea typeface="Source Han Sans CN Normal" charset="0"/>
                <a:cs typeface="Source Han Sans CN Normal" charset="0"/>
              </a:defRPr>
            </a:lvl1pPr>
            <a:lvl2pPr>
              <a:tabLst>
                <a:tab pos="457200" algn="l"/>
                <a:tab pos="914400" algn="l"/>
                <a:tab pos="1371600" algn="l"/>
                <a:tab pos="1828800" algn="l"/>
                <a:tab pos="2286000" algn="l"/>
                <a:tab pos="2743200" algn="l"/>
              </a:tabLst>
              <a:defRPr>
                <a:solidFill>
                  <a:srgbClr val="000000"/>
                </a:solidFill>
                <a:latin typeface="Arial" panose="020B0604020202020204" pitchFamily="34" charset="0"/>
                <a:ea typeface="Source Han Sans CN Normal" charset="0"/>
                <a:cs typeface="Source Han Sans CN Normal" charset="0"/>
              </a:defRPr>
            </a:lvl2pPr>
            <a:lvl3pPr>
              <a:tabLst>
                <a:tab pos="457200" algn="l"/>
                <a:tab pos="914400" algn="l"/>
                <a:tab pos="1371600" algn="l"/>
                <a:tab pos="1828800" algn="l"/>
                <a:tab pos="2286000" algn="l"/>
                <a:tab pos="2743200" algn="l"/>
              </a:tabLst>
              <a:defRPr>
                <a:solidFill>
                  <a:srgbClr val="000000"/>
                </a:solidFill>
                <a:latin typeface="Arial" panose="020B0604020202020204" pitchFamily="34" charset="0"/>
                <a:ea typeface="Source Han Sans CN Normal" charset="0"/>
                <a:cs typeface="Source Han Sans CN Normal" charset="0"/>
              </a:defRPr>
            </a:lvl3pPr>
            <a:lvl4pPr>
              <a:tabLst>
                <a:tab pos="457200" algn="l"/>
                <a:tab pos="914400" algn="l"/>
                <a:tab pos="1371600" algn="l"/>
                <a:tab pos="1828800" algn="l"/>
                <a:tab pos="2286000" algn="l"/>
                <a:tab pos="2743200" algn="l"/>
              </a:tabLst>
              <a:defRPr>
                <a:solidFill>
                  <a:srgbClr val="000000"/>
                </a:solidFill>
                <a:latin typeface="Arial" panose="020B0604020202020204" pitchFamily="34" charset="0"/>
                <a:ea typeface="Source Han Sans CN Normal" charset="0"/>
                <a:cs typeface="Source Han Sans CN Normal" charset="0"/>
              </a:defRPr>
            </a:lvl4pPr>
            <a:lvl5pPr>
              <a:tabLst>
                <a:tab pos="457200" algn="l"/>
                <a:tab pos="914400" algn="l"/>
                <a:tab pos="1371600" algn="l"/>
                <a:tab pos="1828800" algn="l"/>
                <a:tab pos="2286000" algn="l"/>
                <a:tab pos="2743200" algn="l"/>
              </a:tabLst>
              <a:defRPr>
                <a:solidFill>
                  <a:srgbClr val="000000"/>
                </a:solidFill>
                <a:latin typeface="Arial" panose="020B0604020202020204" pitchFamily="34" charset="0"/>
                <a:ea typeface="Source Han Sans CN Normal" charset="0"/>
                <a:cs typeface="Source Han Sans CN Normal"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ea typeface="Source Han Sans CN Normal" charset="0"/>
                <a:cs typeface="Source Han Sans CN Normal"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ea typeface="Source Han Sans CN Normal" charset="0"/>
                <a:cs typeface="Source Han Sans CN Normal"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ea typeface="Source Han Sans CN Normal" charset="0"/>
                <a:cs typeface="Source Han Sans CN Normal"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ea typeface="Source Han Sans CN Normal" charset="0"/>
                <a:cs typeface="Source Han Sans CN Normal" charset="0"/>
              </a:defRPr>
            </a:lvl9pPr>
          </a:lstStyle>
          <a:p>
            <a:r>
              <a:rPr lang="ru-RU" altLang="en-US" dirty="0" err="1"/>
              <a:t>For</a:t>
            </a:r>
            <a:r>
              <a:rPr lang="ru-RU" altLang="en-US" dirty="0"/>
              <a:t> </a:t>
            </a:r>
            <a:r>
              <a:rPr lang="ru-RU" altLang="en-US" dirty="0" err="1"/>
              <a:t>all</a:t>
            </a:r>
            <a:r>
              <a:rPr lang="ru-RU" altLang="en-US" dirty="0"/>
              <a:t> </a:t>
            </a:r>
            <a:r>
              <a:rPr lang="ru-RU" altLang="en-US" dirty="0" err="1"/>
              <a:t>populations</a:t>
            </a:r>
            <a:r>
              <a:rPr lang="ru-RU" altLang="en-US" dirty="0"/>
              <a:t> </a:t>
            </a:r>
            <a:r>
              <a:rPr lang="ru-RU" altLang="en-US" b="1" dirty="0"/>
              <a:t>x</a:t>
            </a:r>
            <a:r>
              <a:rPr lang="ru-RU" altLang="en-US" dirty="0"/>
              <a:t> </a:t>
            </a:r>
            <a:r>
              <a:rPr lang="ru-RU" altLang="en-US" dirty="0" err="1"/>
              <a:t>in</a:t>
            </a:r>
            <a:r>
              <a:rPr lang="ru-RU" altLang="en-US" dirty="0"/>
              <a:t> </a:t>
            </a:r>
            <a:r>
              <a:rPr lang="ru-RU" altLang="en-US" dirty="0" err="1"/>
              <a:t>the</a:t>
            </a:r>
            <a:r>
              <a:rPr lang="ru-RU" altLang="en-US" dirty="0"/>
              <a:t> </a:t>
            </a:r>
            <a:r>
              <a:rPr lang="ru-RU" altLang="en-US" dirty="0" err="1"/>
              <a:t>current</a:t>
            </a:r>
            <a:r>
              <a:rPr lang="ru-RU" altLang="en-US" dirty="0"/>
              <a:t> </a:t>
            </a:r>
            <a:r>
              <a:rPr lang="ru-RU" altLang="en-US" dirty="0" err="1"/>
              <a:t>solution</a:t>
            </a:r>
            <a:r>
              <a:rPr lang="ru-RU" altLang="en-US" dirty="0"/>
              <a:t> </a:t>
            </a:r>
            <a:r>
              <a:rPr lang="ru-RU" altLang="en-US" dirty="0" err="1"/>
              <a:t>and</a:t>
            </a:r>
            <a:r>
              <a:rPr lang="ru-RU" altLang="en-US" dirty="0"/>
              <a:t> </a:t>
            </a:r>
            <a:r>
              <a:rPr lang="ru-RU" altLang="en-US" dirty="0" err="1"/>
              <a:t>for</a:t>
            </a:r>
            <a:r>
              <a:rPr lang="ru-RU" altLang="en-US" dirty="0"/>
              <a:t> </a:t>
            </a:r>
            <a:r>
              <a:rPr lang="ru-RU" altLang="en-US" dirty="0" err="1"/>
              <a:t>all</a:t>
            </a:r>
            <a:r>
              <a:rPr lang="ru-RU" altLang="en-US" dirty="0"/>
              <a:t> </a:t>
            </a:r>
            <a:r>
              <a:rPr lang="ru-RU" altLang="en-US" b="1" dirty="0"/>
              <a:t>y</a:t>
            </a:r>
            <a:r>
              <a:rPr lang="ru-RU" altLang="en-US" dirty="0"/>
              <a:t> </a:t>
            </a:r>
            <a:r>
              <a:rPr lang="ru-RU" altLang="en-US" dirty="0" err="1"/>
              <a:t>outside</a:t>
            </a:r>
            <a:r>
              <a:rPr lang="ru-RU" altLang="en-US" dirty="0"/>
              <a:t> </a:t>
            </a:r>
            <a:r>
              <a:rPr lang="ru-RU" altLang="en-US" dirty="0" err="1"/>
              <a:t>the</a:t>
            </a:r>
            <a:r>
              <a:rPr lang="ru-RU" altLang="en-US" dirty="0"/>
              <a:t> </a:t>
            </a:r>
            <a:r>
              <a:rPr lang="ru-RU" altLang="en-US" dirty="0" err="1"/>
              <a:t>solution</a:t>
            </a:r>
            <a:r>
              <a:rPr lang="ru-RU" altLang="en-US" dirty="0"/>
              <a:t>, </a:t>
            </a:r>
            <a:r>
              <a:rPr lang="ru-RU" altLang="en-US" b="1" dirty="0" err="1">
                <a:solidFill>
                  <a:srgbClr val="FF3366"/>
                </a:solidFill>
              </a:rPr>
              <a:t>replace</a:t>
            </a:r>
            <a:r>
              <a:rPr lang="ru-RU" altLang="en-US" dirty="0"/>
              <a:t> x </a:t>
            </a:r>
            <a:r>
              <a:rPr lang="ru-RU" altLang="en-US" dirty="0" err="1"/>
              <a:t>with</a:t>
            </a:r>
            <a:r>
              <a:rPr lang="ru-RU" altLang="en-US" dirty="0"/>
              <a:t> y, </a:t>
            </a:r>
            <a:r>
              <a:rPr lang="ru-RU" altLang="en-US" dirty="0" err="1"/>
              <a:t>if</a:t>
            </a:r>
            <a:r>
              <a:rPr lang="ru-RU" altLang="en-US" dirty="0"/>
              <a:t> </a:t>
            </a:r>
            <a:r>
              <a:rPr lang="en-US" altLang="en-US" dirty="0" smtClean="0"/>
              <a:t>it</a:t>
            </a:r>
            <a:r>
              <a:rPr lang="ru-RU" altLang="en-US" dirty="0" smtClean="0"/>
              <a:t> </a:t>
            </a:r>
            <a:r>
              <a:rPr lang="ru-RU" altLang="en-US" dirty="0" err="1"/>
              <a:t>reduces</a:t>
            </a:r>
            <a:r>
              <a:rPr lang="ru-RU" altLang="en-US" dirty="0"/>
              <a:t> </a:t>
            </a:r>
            <a:r>
              <a:rPr lang="ru-RU" altLang="en-US" dirty="0" err="1"/>
              <a:t>the</a:t>
            </a:r>
            <a:r>
              <a:rPr lang="ru-RU" altLang="en-US" dirty="0"/>
              <a:t> </a:t>
            </a:r>
            <a:r>
              <a:rPr lang="ru-RU" altLang="en-US" dirty="0" err="1"/>
              <a:t>error</a:t>
            </a:r>
            <a:r>
              <a:rPr lang="ru-RU" altLang="en-US" dirty="0"/>
              <a:t>.</a:t>
            </a:r>
          </a:p>
        </p:txBody>
      </p:sp>
      <mc:AlternateContent xmlns:mc="http://schemas.openxmlformats.org/markup-compatibility/2006" xmlns:a14="http://schemas.microsoft.com/office/drawing/2010/main">
        <mc:Choice Requires="a14">
          <p:sp>
            <p:nvSpPr>
              <p:cNvPr id="3" name="Rectangle 2"/>
              <p:cNvSpPr/>
              <p:nvPr/>
            </p:nvSpPr>
            <p:spPr>
              <a:xfrm>
                <a:off x="206465" y="4991401"/>
                <a:ext cx="3569054" cy="9074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𝐿</m:t>
                      </m:r>
                      <m:d>
                        <m:dPr>
                          <m:ctrlPr>
                            <a:rPr lang="en-US" b="0" i="1" smtClean="0">
                              <a:latin typeface="Cambria Math" panose="02040503050406030204" pitchFamily="18" charset="0"/>
                            </a:rPr>
                          </m:ctrlPr>
                        </m:dPr>
                        <m:e>
                          <m:r>
                            <a:rPr lang="en-US" b="0" i="1" smtClean="0">
                              <a:latin typeface="Cambria Math" panose="02040503050406030204" pitchFamily="18" charset="0"/>
                            </a:rPr>
                            <m:t>𝑑</m:t>
                          </m:r>
                        </m:e>
                      </m:d>
                      <m:r>
                        <a:rPr lang="en-US" b="0" i="1" smtClean="0">
                          <a:latin typeface="Cambria Math" panose="02040503050406030204" pitchFamily="18" charset="0"/>
                        </a:rPr>
                        <m:t>=</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𝐾</m:t>
                          </m:r>
                        </m:sup>
                        <m:e>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𝑑</m:t>
                              </m:r>
                            </m:e>
                            <m:sub>
                              <m:r>
                                <a:rPr lang="en-US" b="0" i="1" smtClean="0">
                                  <a:latin typeface="Cambria Math" panose="02040503050406030204" pitchFamily="18" charset="0"/>
                                </a:rPr>
                                <m:t>𝑖</m:t>
                              </m:r>
                            </m:sub>
                            <m:sup>
                              <m:r>
                                <a:rPr lang="en-US" b="0" i="1" smtClean="0">
                                  <a:latin typeface="Cambria Math" panose="02040503050406030204" pitchFamily="18" charset="0"/>
                                </a:rPr>
                                <m:t>2</m:t>
                              </m:r>
                            </m:sup>
                          </m:sSubSup>
                        </m:e>
                      </m:nary>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𝑖</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𝑖</m:t>
                              </m:r>
                            </m:sub>
                          </m:sSub>
                          <m:r>
                            <m:rPr>
                              <m:brk m:alnAt="7"/>
                            </m:rPr>
                            <a:rPr lang="en-US" b="0" i="1" smtClean="0">
                              <a:latin typeface="Cambria Math" panose="02040503050406030204" pitchFamily="18" charset="0"/>
                            </a:rPr>
                            <m:t>&lt;</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𝜀</m:t>
                          </m:r>
                        </m:sub>
                        <m:sup/>
                        <m:e>
                          <m:r>
                            <a:rPr lang="en-US" b="0" i="1" smtClean="0">
                              <a:latin typeface="Cambria Math" panose="02040503050406030204" pitchFamily="18" charset="0"/>
                            </a:rPr>
                            <m:t>(1+2|</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𝑖</m:t>
                              </m:r>
                            </m:sub>
                          </m:sSub>
                          <m:r>
                            <a:rPr lang="en-US" b="0" i="1" smtClean="0">
                              <a:latin typeface="Cambria Math" panose="02040503050406030204" pitchFamily="18" charset="0"/>
                            </a:rPr>
                            <m:t>|)</m:t>
                          </m:r>
                        </m:e>
                      </m:nary>
                    </m:oMath>
                  </m:oMathPara>
                </a14:m>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206465" y="4991401"/>
                <a:ext cx="3569054" cy="907428"/>
              </a:xfrm>
              <a:prstGeom prst="rect">
                <a:avLst/>
              </a:prstGeom>
              <a:blipFill rotWithShape="0">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52941556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Random step</a:t>
            </a:r>
            <a:endParaRPr lang="en-US" dirty="0"/>
          </a:p>
        </p:txBody>
      </p:sp>
      <p:sp>
        <p:nvSpPr>
          <p:cNvPr id="3" name="Content Placeholder 2"/>
          <p:cNvSpPr>
            <a:spLocks noGrp="1"/>
          </p:cNvSpPr>
          <p:nvPr>
            <p:ph idx="1"/>
          </p:nvPr>
        </p:nvSpPr>
        <p:spPr/>
        <p:txBody>
          <a:bodyPr/>
          <a:lstStyle/>
          <a:p>
            <a:r>
              <a:rPr lang="en-US" dirty="0" smtClean="0"/>
              <a:t>Try all possible combinations</a:t>
            </a:r>
          </a:p>
          <a:p>
            <a:r>
              <a:rPr lang="en-US" dirty="0" smtClean="0"/>
              <a:t>Simulated annealing</a:t>
            </a:r>
          </a:p>
          <a:p>
            <a:r>
              <a:rPr lang="en-US" dirty="0" smtClean="0"/>
              <a:t>Differential Evolution</a:t>
            </a:r>
          </a:p>
          <a:p>
            <a:endParaRPr lang="en-US" dirty="0"/>
          </a:p>
        </p:txBody>
      </p:sp>
    </p:spTree>
    <p:extLst>
      <p:ext uri="{BB962C8B-B14F-4D97-AF65-F5344CB8AC3E}">
        <p14:creationId xmlns:p14="http://schemas.microsoft.com/office/powerpoint/2010/main" val="6962426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22553</TotalTime>
  <Words>2582</Words>
  <Application>Microsoft Office PowerPoint</Application>
  <PresentationFormat>On-screen Show (4:3)</PresentationFormat>
  <Paragraphs>658</Paragraphs>
  <Slides>42</Slides>
  <Notes>12</Notes>
  <HiddenSlides>1</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ＭＳ Ｐゴシック</vt:lpstr>
      <vt:lpstr>ＭＳ Ｐゴシック</vt:lpstr>
      <vt:lpstr>Arial</vt:lpstr>
      <vt:lpstr>Calibri</vt:lpstr>
      <vt:lpstr>Cambria Math</vt:lpstr>
      <vt:lpstr>Century Gothic</vt:lpstr>
      <vt:lpstr>Courier New</vt:lpstr>
      <vt:lpstr>Source Han Sans CN Normal</vt:lpstr>
      <vt:lpstr>Times New Roman</vt:lpstr>
      <vt:lpstr>Trebuchet MS</vt:lpstr>
      <vt:lpstr>ヒラギノ角ゴ Pro W3</vt:lpstr>
      <vt:lpstr>Office Theme</vt:lpstr>
      <vt:lpstr>Genes and geography-2 Tatiana Tatarinova</vt:lpstr>
      <vt:lpstr>PowerPoint Presentation</vt:lpstr>
      <vt:lpstr>How it works</vt:lpstr>
      <vt:lpstr>Reference genomes (R)</vt:lpstr>
      <vt:lpstr>Why there are sub-populations</vt:lpstr>
      <vt:lpstr>Problem formulation</vt:lpstr>
      <vt:lpstr>reAdmix approach</vt:lpstr>
      <vt:lpstr>Phase 1. Build and improve the initial solution set</vt:lpstr>
      <vt:lpstr>Random step</vt:lpstr>
      <vt:lpstr>Phase 2. Optimize the solution by global stochastic and local search</vt:lpstr>
      <vt:lpstr>Phase 2</vt:lpstr>
      <vt:lpstr>Phase 3. Averaging</vt:lpstr>
      <vt:lpstr>Example</vt:lpstr>
      <vt:lpstr>Benchmark-1</vt:lpstr>
      <vt:lpstr>Benchmark-2: simulated 500 50:50 mixtures</vt:lpstr>
      <vt:lpstr>Benchmark-2: simulated 500 50:25:25 mixtures</vt:lpstr>
      <vt:lpstr>Sohn et (2012) al benchmark</vt:lpstr>
      <vt:lpstr>Arabic data Analysis</vt:lpstr>
      <vt:lpstr>Admixture Analysis</vt:lpstr>
      <vt:lpstr>PowerPoint Presentation</vt:lpstr>
      <vt:lpstr>Hierarchical clustering</vt:lpstr>
      <vt:lpstr>GPS1 results</vt:lpstr>
      <vt:lpstr>reAdmix</vt:lpstr>
      <vt:lpstr>reAdmix</vt:lpstr>
      <vt:lpstr>Using readmix</vt:lpstr>
      <vt:lpstr>PowerPoint Presentation</vt:lpstr>
      <vt:lpstr>Other organisms</vt:lpstr>
      <vt:lpstr>PowerPoint Presentation</vt:lpstr>
      <vt:lpstr>Data</vt:lpstr>
      <vt:lpstr>Filtering SNPs</vt:lpstr>
      <vt:lpstr>ADMIXTURE</vt:lpstr>
      <vt:lpstr>Relationship between genetic and geographic distances</vt:lpstr>
      <vt:lpstr>Admixture coefficients</vt:lpstr>
      <vt:lpstr>GPS Leave-one-out validation</vt:lpstr>
      <vt:lpstr>GPS analysis of O. sativa</vt:lpstr>
      <vt:lpstr>Accuracy for rice</vt:lpstr>
      <vt:lpstr>GPS prediction after SNP and geographic filtering</vt:lpstr>
      <vt:lpstr>Why it does not work for rice?</vt:lpstr>
      <vt:lpstr>Fruit fly migration</vt:lpstr>
      <vt:lpstr>Fruit fly example</vt:lpstr>
      <vt:lpstr>Fruit fly example</vt:lpstr>
      <vt:lpstr>Medicago</vt:lpstr>
    </vt:vector>
  </TitlesOfParts>
  <Company>CHLA IS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Alex Vaz</dc:creator>
  <cp:lastModifiedBy>Tatiana Tatarinova</cp:lastModifiedBy>
  <cp:revision>517</cp:revision>
  <cp:lastPrinted>2012-10-29T21:04:44Z</cp:lastPrinted>
  <dcterms:created xsi:type="dcterms:W3CDTF">2014-11-15T14:58:17Z</dcterms:created>
  <dcterms:modified xsi:type="dcterms:W3CDTF">2015-07-09T08:37:02Z</dcterms:modified>
</cp:coreProperties>
</file>