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</p:sldMasterIdLst>
  <p:notesMasterIdLst>
    <p:notesMasterId r:id="rId50"/>
  </p:notesMasterIdLst>
  <p:sldIdLst>
    <p:sldId id="256" r:id="rId3"/>
    <p:sldId id="409" r:id="rId4"/>
    <p:sldId id="407" r:id="rId5"/>
    <p:sldId id="439" r:id="rId6"/>
    <p:sldId id="424" r:id="rId7"/>
    <p:sldId id="431" r:id="rId8"/>
    <p:sldId id="432" r:id="rId9"/>
    <p:sldId id="455" r:id="rId10"/>
    <p:sldId id="456" r:id="rId11"/>
    <p:sldId id="457" r:id="rId12"/>
    <p:sldId id="436" r:id="rId13"/>
    <p:sldId id="437" r:id="rId14"/>
    <p:sldId id="390" r:id="rId15"/>
    <p:sldId id="411" r:id="rId16"/>
    <p:sldId id="382" r:id="rId17"/>
    <p:sldId id="416" r:id="rId18"/>
    <p:sldId id="421" r:id="rId19"/>
    <p:sldId id="413" r:id="rId20"/>
    <p:sldId id="423" r:id="rId21"/>
    <p:sldId id="420" r:id="rId22"/>
    <p:sldId id="418" r:id="rId23"/>
    <p:sldId id="459" r:id="rId24"/>
    <p:sldId id="460" r:id="rId25"/>
    <p:sldId id="461" r:id="rId26"/>
    <p:sldId id="419" r:id="rId27"/>
    <p:sldId id="462" r:id="rId28"/>
    <p:sldId id="463" r:id="rId29"/>
    <p:sldId id="464" r:id="rId30"/>
    <p:sldId id="465" r:id="rId31"/>
    <p:sldId id="438" r:id="rId32"/>
    <p:sldId id="466" r:id="rId33"/>
    <p:sldId id="406" r:id="rId34"/>
    <p:sldId id="408" r:id="rId35"/>
    <p:sldId id="358" r:id="rId36"/>
    <p:sldId id="453" r:id="rId37"/>
    <p:sldId id="454" r:id="rId38"/>
    <p:sldId id="440" r:id="rId39"/>
    <p:sldId id="441" r:id="rId40"/>
    <p:sldId id="442" r:id="rId41"/>
    <p:sldId id="443" r:id="rId42"/>
    <p:sldId id="458" r:id="rId43"/>
    <p:sldId id="447" r:id="rId44"/>
    <p:sldId id="448" r:id="rId45"/>
    <p:sldId id="449" r:id="rId46"/>
    <p:sldId id="450" r:id="rId47"/>
    <p:sldId id="451" r:id="rId48"/>
    <p:sldId id="452" r:id="rId49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DE"/>
    <a:srgbClr val="007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099" autoAdjust="0"/>
    <p:restoredTop sz="94676" autoAdjust="0"/>
  </p:normalViewPr>
  <p:slideViewPr>
    <p:cSldViewPr>
      <p:cViewPr varScale="1">
        <p:scale>
          <a:sx n="97" d="100"/>
          <a:sy n="97" d="100"/>
        </p:scale>
        <p:origin x="-8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32"/>
    </p:cViewPr>
  </p:sorter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9433308-D2FE-4C9E-8398-189CF8544291}" type="datetimeFigureOut">
              <a:rPr lang="hu-HU" smtClean="0"/>
              <a:pPr/>
              <a:t>2015.05.28.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B3CAC76-6D8E-4F1C-8568-85E1CBD634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978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19"/>
            <a:ext cx="7772400" cy="417720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62128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520259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hu-HU" smtClean="0"/>
              <a:t>2 June 2015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520259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Spam, Ranking and Recommenders 12:00 – 13:00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908720"/>
            <a:ext cx="3008313" cy="191854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908720"/>
            <a:ext cx="4995863" cy="54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893615"/>
            <a:ext cx="3008313" cy="3503068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 June 2015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Spam, Ranking and Recommenders 12:00 – 13:00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908720"/>
            <a:ext cx="5711824" cy="936104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916832"/>
            <a:ext cx="6054724" cy="381642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 June 2015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Spam, Ranking and Recommenders 12:00 – 13:00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 June 2015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Spam, Ranking and Recommenders 12:00 – 13:00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49148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491485"/>
          </a:xfrm>
        </p:spPr>
        <p:txBody>
          <a:bodyPr vert="eaVert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 June 2015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Spam, Ranking and Recommenders 12:00 – 13:00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pPr eaLnBrk="1" latinLnBrk="0" hangingPunct="1"/>
            <a:r>
              <a:rPr lang="hu-HU" dirty="0" smtClean="0"/>
              <a:t>Sample Title</a:t>
            </a:r>
            <a:endParaRPr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 hasCustomPrompt="1"/>
          </p:nvPr>
        </p:nvSpPr>
        <p:spPr>
          <a:xfrm>
            <a:off x="324000" y="1051200"/>
            <a:ext cx="8460000" cy="525812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kumimoji="0" lang="hu-HU" dirty="0" smtClean="0"/>
              <a:t>Edit sample text</a:t>
            </a:r>
          </a:p>
          <a:p>
            <a:pPr lvl="1" eaLnBrk="1" latinLnBrk="0" hangingPunct="1"/>
            <a:r>
              <a:rPr kumimoji="0" lang="hu-HU" dirty="0" smtClean="0"/>
              <a:t>Second level text</a:t>
            </a:r>
          </a:p>
          <a:p>
            <a:pPr lvl="2" eaLnBrk="1" latinLnBrk="0" hangingPunct="1"/>
            <a:r>
              <a:rPr kumimoji="0" lang="hu-HU" dirty="0" smtClean="0"/>
              <a:t>Third level text</a:t>
            </a:r>
          </a:p>
          <a:p>
            <a:pPr lvl="3" eaLnBrk="1" latinLnBrk="0" hangingPunct="1"/>
            <a:r>
              <a:rPr kumimoji="0" lang="hu-HU" dirty="0" smtClean="0"/>
              <a:t>Fourth level text</a:t>
            </a:r>
          </a:p>
          <a:p>
            <a:pPr lvl="4" eaLnBrk="1" latinLnBrk="0" hangingPunct="1"/>
            <a:r>
              <a:rPr kumimoji="0" lang="hu-HU" dirty="0" smtClean="0"/>
              <a:t>Fifth level text</a:t>
            </a:r>
            <a:endParaRPr kumimoji="0"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r>
              <a:rPr lang="hu-HU" smtClean="0"/>
              <a:t>2 June 2015</a:t>
            </a:r>
            <a:endParaRPr kumimoji="0" lang="hu-HU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hu-HU" sz="1000" smtClean="0"/>
              <a:pPr algn="r"/>
              <a:t>‹#›</a:t>
            </a:fld>
            <a:endParaRPr kumimoji="0" lang="hu-H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Spam, Ranking and Recommenders 12:00 – 13:00</a:t>
            </a:r>
            <a:endParaRPr kumimoji="0"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5"/>
          <p:cNvSpPr/>
          <p:nvPr/>
        </p:nvSpPr>
        <p:spPr>
          <a:xfrm>
            <a:off x="0" y="5589588"/>
            <a:ext cx="9144000" cy="1268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6" name="Kép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0000">
            <a:off x="5853113" y="3001963"/>
            <a:ext cx="3929062" cy="3929062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6925"/>
            <a:ext cx="2881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95536" y="1255095"/>
            <a:ext cx="7560000" cy="540000"/>
          </a:xfrm>
          <a:noFill/>
        </p:spPr>
        <p:txBody>
          <a:bodyPr>
            <a:noAutofit/>
          </a:bodyPr>
          <a:lstStyle>
            <a:lvl1pPr>
              <a:defRPr sz="4800" b="0" spc="15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5400000" cy="360000"/>
          </a:xfrm>
          <a:noFill/>
        </p:spPr>
        <p:txBody>
          <a:bodyPr>
            <a:noAutofit/>
          </a:bodyPr>
          <a:lstStyle>
            <a:lvl1pPr marL="0" indent="0" algn="l" eaLnBrk="1" latinLnBrk="0" hangingPunct="1">
              <a:buNone/>
              <a:defRPr kumimoji="0" lang="hu-HU" sz="1800" b="0" baseline="0">
                <a:solidFill>
                  <a:schemeClr val="tx2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288" y="2197100"/>
            <a:ext cx="7560000" cy="540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lang="hu-HU" sz="2800" b="0" i="1" cap="none" spc="15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ftr" sz="quarter" idx="14"/>
          </p:nvPr>
        </p:nvSpPr>
        <p:spPr>
          <a:xfrm>
            <a:off x="395288" y="4879975"/>
            <a:ext cx="5400675" cy="277813"/>
          </a:xfrm>
          <a:noFill/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Spam, Ranking and Recommenders 12:00 – 13:00</a:t>
            </a:r>
            <a:endParaRPr lang="de-DE">
              <a:solidFill>
                <a:srgbClr val="4A4A4A"/>
              </a:solidFill>
            </a:endParaRP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5"/>
          </p:nvPr>
        </p:nvSpPr>
        <p:spPr>
          <a:xfrm>
            <a:off x="379413" y="5240338"/>
            <a:ext cx="1600200" cy="276225"/>
          </a:xfrm>
        </p:spPr>
        <p:txBody>
          <a:bodyPr/>
          <a:lstStyle>
            <a:lvl1pPr algn="l"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2 June 2015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95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4038600"/>
            <a:ext cx="9144000" cy="6096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" name="Kép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6372225"/>
            <a:ext cx="2124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3"/>
          <p:cNvGrpSpPr>
            <a:grpSpLocks noChangeAspect="1"/>
          </p:cNvGrpSpPr>
          <p:nvPr/>
        </p:nvGrpSpPr>
        <p:grpSpPr bwMode="auto">
          <a:xfrm>
            <a:off x="36513" y="1698625"/>
            <a:ext cx="530225" cy="442913"/>
            <a:chOff x="36000" y="1664213"/>
            <a:chExt cx="590017" cy="512065"/>
          </a:xfrm>
        </p:grpSpPr>
        <p:pic>
          <p:nvPicPr>
            <p:cNvPr id="6" name="Kép 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" y="1664213"/>
              <a:ext cx="280417" cy="51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Kép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00" y="1664213"/>
              <a:ext cx="280417" cy="51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11560" y="1653545"/>
            <a:ext cx="7239000" cy="533400"/>
          </a:xfrm>
          <a:noFill/>
        </p:spPr>
        <p:txBody>
          <a:bodyPr>
            <a:noAutofit/>
          </a:bodyPr>
          <a:lstStyle>
            <a:lvl1pPr algn="l" eaLnBrk="1" latinLnBrk="0" hangingPunct="1">
              <a:defRPr kumimoji="0" lang="hu-HU" sz="4800" b="0" cap="none" spc="150" baseline="0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0"/>
          </p:nvPr>
        </p:nvSpPr>
        <p:spPr>
          <a:xfrm>
            <a:off x="395288" y="6383338"/>
            <a:ext cx="6156325" cy="304800"/>
          </a:xfrm>
        </p:spPr>
        <p:txBody>
          <a:bodyPr/>
          <a:lstStyle>
            <a:lvl1pPr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Spam, Ranking and Recommenders 12:00 – 13:00</a:t>
            </a:r>
            <a:endParaRPr lang="en-US">
              <a:solidFill>
                <a:srgbClr val="4A4A4A"/>
              </a:solidFill>
            </a:endParaRPr>
          </a:p>
        </p:txBody>
      </p:sp>
      <p:sp>
        <p:nvSpPr>
          <p:cNvPr id="9" name="Rectangle 3"/>
          <p:cNvSpPr>
            <a:spLocks noGrp="1"/>
          </p:cNvSpPr>
          <p:nvPr>
            <p:ph type="dt" sz="half" idx="11"/>
          </p:nvPr>
        </p:nvSpPr>
        <p:spPr>
          <a:xfrm>
            <a:off x="4932363" y="6383338"/>
            <a:ext cx="1600200" cy="304800"/>
          </a:xfrm>
        </p:spPr>
        <p:txBody>
          <a:bodyPr/>
          <a:lstStyle>
            <a:lvl1pPr algn="r"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2 June 2015</a:t>
            </a:r>
            <a:endParaRPr dirty="0">
              <a:solidFill>
                <a:srgbClr val="4A4A4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0" y="6383338"/>
            <a:ext cx="395288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11691C0-26EB-4745-8F17-CA1F857B869B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6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2 June 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F0CF98AD-E33B-478D-8F18-783267EA94E2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5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Spam, Ranking and Recommenders 12:00 – 13:00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76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382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No Big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6372225"/>
            <a:ext cx="2124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81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cio-2013\header-background-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71"/>
            <a:ext cx="9144000" cy="78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5116"/>
            <a:ext cx="8352928" cy="731899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pic>
        <p:nvPicPr>
          <p:cNvPr id="1026" name="Picture 2" descr="D:\cio-2013\footer-lin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04941"/>
            <a:ext cx="9144000" cy="1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7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Hierarc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24000" y="1051200"/>
            <a:ext cx="8460000" cy="525812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2 June 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5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233C061A-245F-424E-B14D-FA879654E21A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Spam, Ranking and Recommenders 12:00 – 13:00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91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5184576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5184576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2 June 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6" name="Rectangle 2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F49DECF-CC35-4695-A6DB-975528802E70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7" name="Rectangle 2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Spam, Ranking and Recommenders 12:00 – 13:00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34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box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252000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717032"/>
            <a:ext cx="8446712" cy="252000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252000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2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2 June 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7" name="Rectangle 2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9DC98CF-7C43-49CE-8975-1492C49B5BDF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8" name="Rectangle 2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Spam, Ranking and Recommenders 12:00 – 13:00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8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box vertic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518457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572000" y="3717032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2 June 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2502927-3E26-4DB0-82F0-E4F952807C64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Spam, Ranking and Recommenders 12:00 – 13:00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66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box vertic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717032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518457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Rectangle 2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2 June 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7" name="Rectangle 2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EF9B7DE3-393B-4E5A-89DF-2BD8091F31F9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8" name="Rectangle 2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Spam, Ranking and Recommenders 12:00 – 13:00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13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717032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572000" y="3717032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2 June 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8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D0C1BB0-84DE-4B2D-A46B-ADE5A3D1A1F6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9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Spam, Ranking and Recommenders 12:00 – 13:00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27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76575"/>
            <a:ext cx="9144000" cy="3781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94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B006-C48B-41AC-B2E5-16A652439207}" type="slidenum">
              <a:rPr lang="en-US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1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201611" y="-17461"/>
            <a:ext cx="2238374" cy="83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lvl1pPr>
            <a:lvl2pPr marL="742950" indent="-28575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 baseline="0">
                <a:solidFill>
                  <a:srgbClr val="000000"/>
                </a:solidFill>
              </a:defRPr>
            </a:lvl2pPr>
            <a:lvl3pPr marL="1143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 baseline="0">
                <a:solidFill>
                  <a:srgbClr val="000000"/>
                </a:solidFill>
              </a:defRPr>
            </a:lvl3pPr>
            <a:lvl4pPr marL="1600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 baseline="0">
                <a:solidFill>
                  <a:srgbClr val="000000"/>
                </a:solidFill>
              </a:defRPr>
            </a:lvl4pPr>
            <a:lvl5pPr marL="20574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 baseline="0">
                <a:solidFill>
                  <a:srgbClr val="000000"/>
                </a:solidFill>
              </a:defRPr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3250" cy="4519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 sz="280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 sz="2000" baseline="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 sz="1900" baseline="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 sz="1800" baseline="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000" baseline="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80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80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80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80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4" name="Shape 66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27250" cy="598488"/>
          </a:xfrm>
        </p:spPr>
        <p:txBody>
          <a:bodyPr lIns="91425" tIns="91425" rIns="91425" bIns="91425" anchor="t"/>
          <a:lstStyle>
            <a:lvl1pPr marL="0" marR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139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fent, 1 l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717032"/>
            <a:ext cx="8446712" cy="25200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dirty="0"/>
          </a:p>
        </p:txBody>
      </p:sp>
      <p:sp>
        <p:nvSpPr>
          <p:cNvPr id="6" name="Rectangle 2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2 June 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7" name="Rectangle 2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FD30054-73F9-45E6-85FD-DBFCA87D3ED6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 sz="1200">
              <a:solidFill>
                <a:srgbClr val="4A4A4A"/>
              </a:solidFill>
            </a:endParaRPr>
          </a:p>
        </p:txBody>
      </p:sp>
      <p:sp>
        <p:nvSpPr>
          <p:cNvPr id="8" name="Rectangle 2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Spam, Ranking and Recommenders 12:00 – 13:00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0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pic>
        <p:nvPicPr>
          <p:cNvPr id="1026" name="Picture 2" descr="D:\cio-2013\footer-li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04941"/>
            <a:ext cx="9144000" cy="1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io-2013\footer-li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0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VITY Csak cí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429420" cy="71437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Click to edit Master title style</a:t>
            </a:r>
            <a:endParaRPr lang="hu-HU" dirty="0"/>
          </a:p>
        </p:txBody>
      </p:sp>
      <p:sp>
        <p:nvSpPr>
          <p:cNvPr id="3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2 June 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4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Spam, Ranking and Recommenders 12:00 – 13:00</a:t>
            </a:r>
            <a:endParaRPr/>
          </a:p>
        </p:txBody>
      </p:sp>
      <p:sp>
        <p:nvSpPr>
          <p:cNvPr id="5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919913" y="6330950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ECE6EA12-952C-4698-94AC-3A0AABEBCAC5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84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hu-HU" noProof="0" smtClean="0"/>
              <a:t>Mintacím szerkesztése</a:t>
            </a:r>
            <a:endParaRPr lang="en-US" noProof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24000" y="1051200"/>
            <a:ext cx="8460000" cy="525812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en-US" noProof="0"/>
          </a:p>
        </p:txBody>
      </p:sp>
      <p:sp>
        <p:nvSpPr>
          <p:cNvPr id="4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2 June 2015</a:t>
            </a:r>
            <a:endParaRPr lang="en-US">
              <a:solidFill>
                <a:srgbClr val="4A4A4A"/>
              </a:solidFill>
            </a:endParaRPr>
          </a:p>
        </p:txBody>
      </p:sp>
      <p:sp>
        <p:nvSpPr>
          <p:cNvPr id="5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AC4AA6A9-87C0-44AC-8505-D705AC2F915B}" type="slidenum">
              <a:rPr lang="en-US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srgbClr val="4A4A4A"/>
              </a:solidFill>
            </a:endParaRPr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Spam, Ranking and Recommenders 12:00 – 13:00</a:t>
            </a:r>
            <a:endParaRPr lang="en-US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13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4038600"/>
            <a:ext cx="9144000" cy="6096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6372225"/>
            <a:ext cx="2124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3"/>
          <p:cNvGrpSpPr>
            <a:grpSpLocks noChangeAspect="1"/>
          </p:cNvGrpSpPr>
          <p:nvPr/>
        </p:nvGrpSpPr>
        <p:grpSpPr bwMode="auto">
          <a:xfrm>
            <a:off x="36513" y="1698625"/>
            <a:ext cx="530225" cy="442913"/>
            <a:chOff x="36000" y="1664213"/>
            <a:chExt cx="590017" cy="512065"/>
          </a:xfrm>
        </p:grpSpPr>
        <p:pic>
          <p:nvPicPr>
            <p:cNvPr id="6" name="Kép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" y="1664213"/>
              <a:ext cx="280417" cy="51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Kép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00" y="1664213"/>
              <a:ext cx="280417" cy="51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11560" y="1653545"/>
            <a:ext cx="7239000" cy="533400"/>
          </a:xfrm>
          <a:noFill/>
        </p:spPr>
        <p:txBody>
          <a:bodyPr>
            <a:noAutofit/>
          </a:bodyPr>
          <a:lstStyle>
            <a:lvl1pPr algn="l" eaLnBrk="1" latinLnBrk="0" hangingPunct="1">
              <a:defRPr kumimoji="0" lang="hu-HU" sz="4800" b="0" cap="none" spc="150" baseline="0">
                <a:solidFill>
                  <a:schemeClr val="accent2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0"/>
          </p:nvPr>
        </p:nvSpPr>
        <p:spPr>
          <a:xfrm>
            <a:off x="395288" y="6383338"/>
            <a:ext cx="6156325" cy="304800"/>
          </a:xfrm>
        </p:spPr>
        <p:txBody>
          <a:bodyPr/>
          <a:lstStyle>
            <a:lvl1pPr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Spam, Ranking and Recommenders 12:00 – 13:00</a:t>
            </a:r>
            <a:endParaRPr lang="en-US">
              <a:solidFill>
                <a:srgbClr val="4A4A4A"/>
              </a:solidFill>
            </a:endParaRPr>
          </a:p>
        </p:txBody>
      </p:sp>
      <p:sp>
        <p:nvSpPr>
          <p:cNvPr id="9" name="Rectangle 3"/>
          <p:cNvSpPr>
            <a:spLocks noGrp="1"/>
          </p:cNvSpPr>
          <p:nvPr>
            <p:ph type="dt" sz="half" idx="11"/>
          </p:nvPr>
        </p:nvSpPr>
        <p:spPr>
          <a:xfrm>
            <a:off x="4932363" y="6383338"/>
            <a:ext cx="1600200" cy="304800"/>
          </a:xfrm>
        </p:spPr>
        <p:txBody>
          <a:bodyPr/>
          <a:lstStyle>
            <a:lvl1pPr algn="r"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hu-HU" smtClean="0">
                <a:solidFill>
                  <a:srgbClr val="4A4A4A"/>
                </a:solidFill>
              </a:rPr>
              <a:t>2 June 2015</a:t>
            </a:r>
            <a:endParaRPr dirty="0">
              <a:solidFill>
                <a:srgbClr val="4A4A4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0" y="6383338"/>
            <a:ext cx="395288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E1AE9FD-B686-4953-A8A7-06EDD5B8B37C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4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2089"/>
          </a:xfrm>
        </p:spPr>
        <p:txBody>
          <a:bodyPr/>
          <a:lstStyle>
            <a:lvl1pPr algn="l">
              <a:defRPr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464496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 June 2015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Spam, Ranking and Recommenders 12:00 – 13:00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7BC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hu-HU" smtClean="0"/>
              <a:t>2 June 2015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Spam, Ranking and Recommenders 12:00 – 13:00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683568" y="3933056"/>
            <a:ext cx="7848872" cy="0"/>
          </a:xfrm>
          <a:prstGeom prst="line">
            <a:avLst/>
          </a:prstGeom>
          <a:ln w="571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30"/>
            <a:ext cx="4038600" cy="3960497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 June 2015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Spam, Ranking and Recommenders 12:00 – 13:00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2420887"/>
            <a:ext cx="4041648" cy="396077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420888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 June 2015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Spam, Ranking and Recommenders 12:00 – 13:00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3068960"/>
            <a:ext cx="4041648" cy="3312368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3068864"/>
            <a:ext cx="4041648" cy="3311991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 June 2015</a:t>
            </a: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Spam, Ranking and Recommenders 12:00 – 13:00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 June 2015</a:t>
            </a: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Spam, Ranking and Recommenders 12:00 – 13:00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1522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1429"/>
            <a:ext cx="8229600" cy="3949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520259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hu-HU" smtClean="0"/>
              <a:t>2 June 2015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520259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Spam, Ranking and Recommenders 12:00 – 13:00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520259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7760" y="666329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7498" y="666329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719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rgbClr val="007BC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73993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Sample title</a:t>
            </a:r>
            <a:endParaRPr lang="en-US" dirty="0"/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 bwMode="auto">
          <a:xfrm>
            <a:off x="323850" y="1052513"/>
            <a:ext cx="846137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Edit sample text</a:t>
            </a:r>
          </a:p>
          <a:p>
            <a:pPr lvl="1"/>
            <a:r>
              <a:rPr lang="hu-HU" smtClean="0"/>
              <a:t>Second level text</a:t>
            </a:r>
          </a:p>
          <a:p>
            <a:pPr lvl="2"/>
            <a:r>
              <a:rPr lang="hu-HU" smtClean="0"/>
              <a:t>Third level text</a:t>
            </a:r>
          </a:p>
          <a:p>
            <a:pPr lvl="3"/>
            <a:r>
              <a:rPr lang="hu-HU" smtClean="0"/>
              <a:t>Fourth level text</a:t>
            </a:r>
          </a:p>
          <a:p>
            <a:pPr lvl="4"/>
            <a:r>
              <a:rPr lang="hu-HU" smtClean="0"/>
              <a:t>Fifth level text</a:t>
            </a:r>
            <a:endParaRPr lang="en-US" smtClean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0" y="6381750"/>
            <a:ext cx="395288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E907DEE-F142-4F92-8F03-7ADB47D511CF}" type="slidenum">
              <a:rPr lang="hu-HU">
                <a:solidFill>
                  <a:srgbClr val="4A4A4A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4A4A4A"/>
              </a:solidFill>
              <a:ea typeface="ＭＳ Ｐゴシック" pitchFamily="34" charset="-128"/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395288" y="6384925"/>
            <a:ext cx="6156325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algn="l" eaLnBrk="1" latinLnBrk="0" hangingPunct="1">
              <a:defRPr kumimoji="0" lang="hu-HU" sz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4A4A4A"/>
                </a:solidFill>
              </a:rPr>
              <a:t>Spam, Ranking and Recommenders 12:00 – 13:00</a:t>
            </a:r>
            <a:endParaRPr lang="en-US">
              <a:solidFill>
                <a:srgbClr val="4A4A4A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932363" y="6383338"/>
            <a:ext cx="1601787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hu-HU" sz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4A4A4A"/>
                </a:solidFill>
              </a:rPr>
              <a:t>2 June 2015</a:t>
            </a:r>
            <a:endParaRPr dirty="0">
              <a:solidFill>
                <a:srgbClr val="4A4A4A"/>
              </a:solidFill>
            </a:endParaRPr>
          </a:p>
        </p:txBody>
      </p:sp>
      <p:pic>
        <p:nvPicPr>
          <p:cNvPr id="1032" name="Kép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6372225"/>
            <a:ext cx="2124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Kép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0000">
            <a:off x="7704138" y="-222250"/>
            <a:ext cx="15509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76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hu-HU" sz="2800" b="1" cap="small">
          <a:solidFill>
            <a:schemeClr val="accent1"/>
          </a:solidFill>
          <a:latin typeface="+mj-lt"/>
          <a:ea typeface="ＭＳ Ｐゴシック" charset="0"/>
          <a:cs typeface="ＭＳ Ｐゴシック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ＭＳ Ｐゴシック" charset="0"/>
          <a:cs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ＭＳ Ｐゴシック" charset="0"/>
          <a:cs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ＭＳ Ｐゴシック" charset="0"/>
          <a:cs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ＭＳ Ｐゴシック" charset="0"/>
          <a:cs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9pPr>
      <a:extLst/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Arial" pitchFamily="34" charset="0"/>
        <a:buChar char="•"/>
        <a:defRPr lang="hu-HU" sz="2000">
          <a:solidFill>
            <a:schemeClr val="tx2"/>
          </a:solidFill>
          <a:latin typeface="+mn-lt"/>
          <a:ea typeface="ＭＳ Ｐゴシック" charset="0"/>
          <a:cs typeface="ＭＳ Ｐゴシック" pitchFamily="34" charset="-128"/>
        </a:defRPr>
      </a:lvl1pPr>
      <a:lvl2pPr marL="539750" indent="-2333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Wingdings" pitchFamily="2" charset="2"/>
        <a:buChar char="§"/>
        <a:defRPr lang="hu-HU" sz="2000">
          <a:solidFill>
            <a:schemeClr val="tx2"/>
          </a:solidFill>
          <a:latin typeface="+mn-lt"/>
          <a:ea typeface="ＭＳ Ｐゴシック" pitchFamily="34" charset="-128"/>
          <a:cs typeface="ＭＳ Ｐゴシック" pitchFamily="34" charset="-128"/>
        </a:defRPr>
      </a:lvl2pPr>
      <a:lvl3pPr marL="827088" indent="-215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Courier New" pitchFamily="49" charset="0"/>
        <a:buChar char="o"/>
        <a:defRPr lang="hu-HU">
          <a:solidFill>
            <a:schemeClr val="tx2"/>
          </a:solidFill>
          <a:latin typeface="+mn-lt"/>
          <a:ea typeface="ＭＳ Ｐゴシック" pitchFamily="34" charset="-128"/>
          <a:cs typeface="ＭＳ Ｐゴシック" pitchFamily="34" charset="-128"/>
        </a:defRPr>
      </a:lvl3pPr>
      <a:lvl4pPr marL="1114425" indent="-215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−"/>
        <a:defRPr lang="hu-HU">
          <a:solidFill>
            <a:schemeClr val="tx2"/>
          </a:solidFill>
          <a:latin typeface="+mn-lt"/>
          <a:ea typeface="ＭＳ Ｐゴシック" pitchFamily="34" charset="-128"/>
          <a:cs typeface="ＭＳ Ｐゴシック" pitchFamily="34" charset="-128"/>
        </a:defRPr>
      </a:lvl4pPr>
      <a:lvl5pPr marL="1439863" indent="-215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lang="hu-HU">
          <a:solidFill>
            <a:schemeClr val="tx2"/>
          </a:solidFill>
          <a:latin typeface="+mn-lt"/>
          <a:ea typeface="ＭＳ Ｐゴシック" pitchFamily="34" charset="-128"/>
          <a:cs typeface="ＭＳ Ｐゴシック" pitchFamily="34" charset="-128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ms.sztaki.hu/" TargetMode="External"/><Relationship Id="rId2" Type="http://schemas.openxmlformats.org/officeDocument/2006/relationships/hyperlink" Target="mailto:benczur@sztaki.mta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9.png"/><Relationship Id="rId10" Type="http://schemas.openxmlformats.org/officeDocument/2006/relationships/image" Target="../media/image26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dato.com/learn/gallery/notebooks/recsys2014_palovic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5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.pn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6864" cy="2376265"/>
          </a:xfrm>
        </p:spPr>
        <p:txBody>
          <a:bodyPr/>
          <a:lstStyle/>
          <a:p>
            <a:r>
              <a:rPr lang="hu-HU" sz="5400" dirty="0" err="1"/>
              <a:t>Recommendation</a:t>
            </a:r>
            <a:r>
              <a:rPr lang="hu-HU" sz="5400" dirty="0"/>
              <a:t> </a:t>
            </a:r>
            <a:r>
              <a:rPr lang="hu-HU" sz="5400" dirty="0" err="1"/>
              <a:t>systems</a:t>
            </a:r>
            <a:r>
              <a:rPr lang="hu-HU" sz="5400" dirty="0"/>
              <a:t> and </a:t>
            </a:r>
            <a:r>
              <a:rPr lang="hu-HU" sz="5400" dirty="0" err="1"/>
              <a:t>networks</a:t>
            </a:r>
            <a:endParaRPr lang="hu-HU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2880320"/>
          </a:xfrm>
        </p:spPr>
        <p:txBody>
          <a:bodyPr>
            <a:normAutofit/>
          </a:bodyPr>
          <a:lstStyle/>
          <a:p>
            <a:r>
              <a:rPr lang="hu-HU" dirty="0" err="1" smtClean="0"/>
              <a:t>Andras</a:t>
            </a:r>
            <a:r>
              <a:rPr lang="hu-HU" dirty="0" smtClean="0"/>
              <a:t> </a:t>
            </a:r>
            <a:r>
              <a:rPr lang="hu-HU" dirty="0" err="1" smtClean="0"/>
              <a:t>Benczur</a:t>
            </a:r>
            <a:endParaRPr lang="hu-HU" dirty="0" smtClean="0"/>
          </a:p>
          <a:p>
            <a:r>
              <a:rPr lang="hu-HU" dirty="0" err="1" smtClean="0"/>
              <a:t>Insitute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Computer Science and </a:t>
            </a:r>
            <a:r>
              <a:rPr lang="hu-HU" dirty="0" err="1" smtClean="0"/>
              <a:t>Control</a:t>
            </a:r>
            <a:endParaRPr lang="hu-HU" dirty="0" smtClean="0"/>
          </a:p>
          <a:p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Academy</a:t>
            </a:r>
            <a:r>
              <a:rPr lang="hu-HU" dirty="0" smtClean="0"/>
              <a:t> of </a:t>
            </a:r>
            <a:r>
              <a:rPr lang="hu-HU" dirty="0" err="1" smtClean="0"/>
              <a:t>Sciences</a:t>
            </a:r>
            <a:r>
              <a:rPr lang="hu-HU" dirty="0" smtClean="0"/>
              <a:t> (</a:t>
            </a:r>
            <a:r>
              <a:rPr lang="hu-HU" b="1" dirty="0" smtClean="0"/>
              <a:t>P3 – Budapest</a:t>
            </a:r>
            <a:r>
              <a:rPr lang="hu-HU" dirty="0" smtClean="0"/>
              <a:t>)</a:t>
            </a:r>
          </a:p>
          <a:p>
            <a:r>
              <a:rPr lang="hu-HU" sz="2000" dirty="0" err="1" smtClean="0">
                <a:hlinkClick r:id="rId2"/>
              </a:rPr>
              <a:t>benczur</a:t>
            </a:r>
            <a:r>
              <a:rPr lang="hu-HU" sz="2000" dirty="0" smtClean="0">
                <a:hlinkClick r:id="rId2"/>
              </a:rPr>
              <a:t>@</a:t>
            </a:r>
            <a:r>
              <a:rPr lang="hu-HU" sz="2000" dirty="0" err="1" smtClean="0">
                <a:hlinkClick r:id="rId2"/>
              </a:rPr>
              <a:t>sztaki.mta.hu</a:t>
            </a:r>
            <a:endParaRPr lang="hu-HU" sz="2000" dirty="0" smtClean="0"/>
          </a:p>
          <a:p>
            <a:r>
              <a:rPr lang="hu-HU" sz="2000" dirty="0" smtClean="0">
                <a:hlinkClick r:id="rId3"/>
              </a:rPr>
              <a:t>http://datamining.sztaki.hu</a:t>
            </a:r>
            <a:endParaRPr lang="hu-HU" sz="2000" dirty="0" smtClean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dirty="0" smtClean="0"/>
              <a:t>2 </a:t>
            </a:r>
            <a:r>
              <a:rPr lang="hu-HU" dirty="0" err="1" smtClean="0"/>
              <a:t>June</a:t>
            </a:r>
            <a:r>
              <a:rPr lang="hu-HU" dirty="0" smtClean="0"/>
              <a:t> 2015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1259632" y="566124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Supported by the EC FET Open project "New tools and algorithms for directed network analysis" (NADINE No 288956) 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3"/>
          </p:nvPr>
        </p:nvSpPr>
        <p:spPr>
          <a:xfrm>
            <a:off x="467544" y="6520259"/>
            <a:ext cx="3528392" cy="365125"/>
          </a:xfrm>
        </p:spPr>
        <p:txBody>
          <a:bodyPr/>
          <a:lstStyle/>
          <a:p>
            <a:r>
              <a:rPr lang="hu-HU" dirty="0" smtClean="0"/>
              <a:t>Spam, </a:t>
            </a:r>
            <a:r>
              <a:rPr lang="hu-HU" dirty="0" err="1" smtClean="0"/>
              <a:t>Ranking</a:t>
            </a:r>
            <a:r>
              <a:rPr lang="hu-HU" dirty="0" smtClean="0"/>
              <a:t> and </a:t>
            </a:r>
            <a:r>
              <a:rPr lang="hu-HU" dirty="0" err="1" smtClean="0"/>
              <a:t>Recommenders</a:t>
            </a:r>
            <a:r>
              <a:rPr lang="hu-HU" dirty="0" smtClean="0"/>
              <a:t> 12:00 – 13:00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52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" descr="Screen Shot 2015-05-17 at 19.23.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4" b="5658"/>
          <a:stretch/>
        </p:blipFill>
        <p:spPr>
          <a:xfrm>
            <a:off x="4347862" y="1239331"/>
            <a:ext cx="4472610" cy="74950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Central</a:t>
            </a:r>
            <a:r>
              <a:rPr lang="hu-H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tool</a:t>
            </a:r>
            <a:r>
              <a:rPr lang="hu-H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1: </a:t>
            </a:r>
            <a:r>
              <a:rPr lang="hu-H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Similarity </a:t>
            </a:r>
            <a:r>
              <a:rPr lang="hu-H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ernel</a:t>
            </a:r>
            <a:endParaRPr lang="hu-HU" dirty="0"/>
          </a:p>
        </p:txBody>
      </p:sp>
      <p:sp>
        <p:nvSpPr>
          <p:cNvPr id="5" name="Rectangle 3"/>
          <p:cNvSpPr/>
          <p:nvPr/>
        </p:nvSpPr>
        <p:spPr>
          <a:xfrm>
            <a:off x="353877" y="938288"/>
            <a:ext cx="86409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epresent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doc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X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as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Random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Field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P(</a:t>
            </a:r>
            <a:r>
              <a:rPr lang="hu-HU" sz="2000" dirty="0" err="1">
                <a:solidFill>
                  <a:srgbClr val="7F7F7F"/>
                </a:solidFill>
                <a:latin typeface="Calibri"/>
                <a:cs typeface="Calibri"/>
              </a:rPr>
              <a:t>X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|θ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) 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generated by distances from other docs d</a:t>
            </a:r>
            <a:r>
              <a:rPr lang="hu-HU" sz="2000" baseline="-25000" dirty="0" smtClean="0">
                <a:solidFill>
                  <a:srgbClr val="7F7F7F"/>
                </a:solidFill>
                <a:latin typeface="Calibri"/>
                <a:cs typeface="Calibri"/>
              </a:rPr>
              <a:t>1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, d</a:t>
            </a:r>
            <a:r>
              <a:rPr lang="hu-HU" sz="2000" baseline="-25000" dirty="0" smtClean="0">
                <a:solidFill>
                  <a:srgbClr val="7F7F7F"/>
                </a:solidFill>
                <a:latin typeface="Calibri"/>
                <a:cs typeface="Calibri"/>
              </a:rPr>
              <a:t>2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, …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by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energy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function</a:t>
            </a:r>
            <a:endParaRPr lang="hu-HU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Sample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set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S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can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be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all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training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set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, a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sample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,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or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cluster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representatives</a:t>
            </a:r>
            <a:endParaRPr lang="hu-HU" sz="2000" dirty="0" smtClean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6" name="Oval 4"/>
          <p:cNvSpPr/>
          <p:nvPr/>
        </p:nvSpPr>
        <p:spPr>
          <a:xfrm>
            <a:off x="468997" y="3244914"/>
            <a:ext cx="216024" cy="225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"/>
          <p:cNvSpPr/>
          <p:nvPr/>
        </p:nvSpPr>
        <p:spPr>
          <a:xfrm>
            <a:off x="1117069" y="324491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/>
          <p:nvPr/>
        </p:nvSpPr>
        <p:spPr>
          <a:xfrm>
            <a:off x="1765141" y="325420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/>
          <p:cNvSpPr/>
          <p:nvPr/>
        </p:nvSpPr>
        <p:spPr>
          <a:xfrm>
            <a:off x="3061285" y="324491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8"/>
          <p:cNvSpPr/>
          <p:nvPr/>
        </p:nvSpPr>
        <p:spPr>
          <a:xfrm>
            <a:off x="1837149" y="526113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9"/>
          <p:cNvSpPr txBox="1"/>
          <p:nvPr/>
        </p:nvSpPr>
        <p:spPr>
          <a:xfrm>
            <a:off x="2301061" y="3172906"/>
            <a:ext cx="47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…..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0"/>
          <p:cNvCxnSpPr>
            <a:stCxn id="10" idx="0"/>
            <a:endCxn id="6" idx="5"/>
          </p:cNvCxnSpPr>
          <p:nvPr/>
        </p:nvCxnSpPr>
        <p:spPr>
          <a:xfrm flipH="1" flipV="1">
            <a:off x="653385" y="3437233"/>
            <a:ext cx="1291776" cy="1823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"/>
          <p:cNvCxnSpPr>
            <a:stCxn id="10" idx="0"/>
            <a:endCxn id="7" idx="4"/>
          </p:cNvCxnSpPr>
          <p:nvPr/>
        </p:nvCxnSpPr>
        <p:spPr>
          <a:xfrm flipH="1" flipV="1">
            <a:off x="1225081" y="3460938"/>
            <a:ext cx="720080" cy="18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2"/>
          <p:cNvCxnSpPr>
            <a:stCxn id="10" idx="0"/>
            <a:endCxn id="8" idx="4"/>
          </p:cNvCxnSpPr>
          <p:nvPr/>
        </p:nvCxnSpPr>
        <p:spPr>
          <a:xfrm flipH="1" flipV="1">
            <a:off x="1873153" y="3470230"/>
            <a:ext cx="72008" cy="1790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3"/>
          <p:cNvCxnSpPr>
            <a:stCxn id="10" idx="0"/>
            <a:endCxn id="9" idx="3"/>
          </p:cNvCxnSpPr>
          <p:nvPr/>
        </p:nvCxnSpPr>
        <p:spPr>
          <a:xfrm flipV="1">
            <a:off x="1945161" y="3429302"/>
            <a:ext cx="1147760" cy="18318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4"/>
          <p:cNvSpPr txBox="1"/>
          <p:nvPr/>
        </p:nvSpPr>
        <p:spPr>
          <a:xfrm>
            <a:off x="396989" y="2812866"/>
            <a:ext cx="406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endParaRPr lang="en-US" sz="2000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1045061" y="2812866"/>
            <a:ext cx="406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lang="en-US" sz="2000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1700229" y="2812866"/>
            <a:ext cx="406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endParaRPr lang="en-US" sz="2000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2917269" y="2812866"/>
            <a:ext cx="543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|s|</a:t>
            </a:r>
            <a:endParaRPr lang="en-US" sz="2000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1837923" y="5477162"/>
            <a:ext cx="295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344" y="5064333"/>
            <a:ext cx="184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7F7F7F"/>
                </a:solidFill>
                <a:latin typeface="Calibri"/>
                <a:cs typeface="Calibri"/>
              </a:rPr>
              <a:t>The s</a:t>
            </a:r>
            <a:r>
              <a:rPr lang="en-US" dirty="0" err="1" smtClean="0">
                <a:solidFill>
                  <a:srgbClr val="7F7F7F"/>
                </a:solidFill>
                <a:latin typeface="Calibri"/>
                <a:cs typeface="Calibri"/>
              </a:rPr>
              <a:t>implest</a:t>
            </a:r>
            <a:r>
              <a:rPr lang="en-US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dirty="0" smtClean="0">
                <a:solidFill>
                  <a:srgbClr val="7F7F7F"/>
                </a:solidFill>
                <a:latin typeface="Calibri"/>
                <a:cs typeface="Calibri"/>
              </a:rPr>
              <a:t>Random </a:t>
            </a:r>
            <a:r>
              <a:rPr lang="hu-HU" dirty="0" err="1" smtClean="0">
                <a:solidFill>
                  <a:srgbClr val="7F7F7F"/>
                </a:solidFill>
                <a:latin typeface="Calibri"/>
                <a:cs typeface="Calibri"/>
              </a:rPr>
              <a:t>Field</a:t>
            </a:r>
            <a:endParaRPr lang="en-US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19872" y="2284274"/>
            <a:ext cx="58619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Fisher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score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of X is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vector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lang="en-US" sz="2000" baseline="-250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= ∇θ log P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x|θ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hu-HU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lang="en-US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efine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a mapping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x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→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lang="en-US" sz="2000" baseline="-250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  <a:cs typeface="Calibri"/>
              </a:rPr>
              <a:t>-1/2 </a:t>
            </a:r>
            <a:endParaRPr lang="hu-HU" sz="2000" baseline="30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Yields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Ke</a:t>
            </a:r>
            <a:r>
              <a:rPr lang="en-US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rnel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 </a:t>
            </a:r>
            <a:r>
              <a:rPr lang="en-US" sz="2000" dirty="0" smtClean="0">
                <a:latin typeface="Calibri"/>
                <a:cs typeface="Calibri"/>
              </a:rPr>
              <a:t>K(x, y </a:t>
            </a:r>
            <a:r>
              <a:rPr lang="en-US" sz="2000" dirty="0">
                <a:latin typeface="Calibri"/>
                <a:cs typeface="Calibri"/>
              </a:rPr>
              <a:t>) = </a:t>
            </a:r>
            <a:r>
              <a:rPr lang="en-US" sz="2000" dirty="0" err="1" smtClean="0">
                <a:latin typeface="Calibri"/>
                <a:cs typeface="Calibri"/>
              </a:rPr>
              <a:t>G</a:t>
            </a:r>
            <a:r>
              <a:rPr lang="en-US" sz="2000" baseline="-25000" dirty="0" err="1" smtClean="0">
                <a:latin typeface="Calibri"/>
                <a:cs typeface="Calibri"/>
              </a:rPr>
              <a:t>x</a:t>
            </a:r>
            <a:r>
              <a:rPr lang="en-US" sz="2000" baseline="30000" dirty="0" err="1" smtClean="0">
                <a:latin typeface="Calibri"/>
                <a:cs typeface="Calibri"/>
              </a:rPr>
              <a:t>T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F</a:t>
            </a:r>
            <a:r>
              <a:rPr lang="en-US" sz="2000" baseline="30000" dirty="0">
                <a:latin typeface="Calibri"/>
                <a:cs typeface="Calibri"/>
              </a:rPr>
              <a:t>-1 </a:t>
            </a:r>
            <a:r>
              <a:rPr lang="en-US" sz="2000" dirty="0" err="1" smtClean="0">
                <a:latin typeface="Calibri"/>
                <a:cs typeface="Calibri"/>
              </a:rPr>
              <a:t>G</a:t>
            </a:r>
            <a:r>
              <a:rPr lang="en-US" sz="2000" baseline="-25000" dirty="0" err="1">
                <a:latin typeface="Calibri"/>
                <a:cs typeface="Calibri"/>
              </a:rPr>
              <a:t>y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endParaRPr lang="hu-HU" sz="2000" dirty="0" smtClean="0"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lang="en-US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ntuitive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interpretation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: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G</a:t>
            </a:r>
            <a:r>
              <a:rPr lang="en-US" sz="2000" baseline="-25000" dirty="0" smtClean="0">
                <a:solidFill>
                  <a:srgbClr val="7F7F7F"/>
                </a:solidFill>
                <a:latin typeface="Calibri"/>
                <a:cs typeface="Calibri"/>
              </a:rPr>
              <a:t>X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is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direction where the parameter vector θ should be changed to fit best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to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data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point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X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endParaRPr lang="hu-HU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endParaRPr lang="en-US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For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a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Gibbs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Random Field (with approx. Fisher Information matrix) 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we get a natural normalization of the distances from the sample set S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:</a:t>
            </a:r>
            <a:endParaRPr lang="en-US" sz="20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Screen Shot 2015-05-17 at 19.16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75" y="5801444"/>
            <a:ext cx="5633841" cy="8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Options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Sim</a:t>
            </a:r>
            <a:r>
              <a:rPr lang="hu-HU" dirty="0" smtClean="0"/>
              <a:t> kernel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616624"/>
          </a:xfrm>
        </p:spPr>
        <p:txBody>
          <a:bodyPr/>
          <a:lstStyle/>
          <a:p>
            <a:r>
              <a:rPr lang="hu-HU" dirty="0" smtClean="0"/>
              <a:t>L2 over C3 attributes:  PageRank, </a:t>
            </a:r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 err="1" smtClean="0"/>
              <a:t>media</a:t>
            </a:r>
            <a:r>
              <a:rPr lang="hu-HU" dirty="0" smtClean="0"/>
              <a:t>, NLP, …</a:t>
            </a:r>
            <a:endParaRPr lang="hu-HU" dirty="0" smtClean="0"/>
          </a:p>
          <a:p>
            <a:r>
              <a:rPr lang="hu-HU" dirty="0" smtClean="0"/>
              <a:t>Combinations of bag of words</a:t>
            </a:r>
          </a:p>
          <a:p>
            <a:pPr lvl="1"/>
            <a:r>
              <a:rPr lang="hu-HU" sz="2000" dirty="0" smtClean="0"/>
              <a:t>TF, TF-IDF, BM25, </a:t>
            </a:r>
            <a:r>
              <a:rPr lang="hu-HU" sz="2000" dirty="0" err="1" smtClean="0"/>
              <a:t>bicluster</a:t>
            </a:r>
            <a:endParaRPr lang="hu-HU" sz="2000" dirty="0" smtClean="0"/>
          </a:p>
          <a:p>
            <a:pPr lvl="1"/>
            <a:r>
              <a:rPr lang="hu-HU" sz="2000" dirty="0" smtClean="0"/>
              <a:t>L2, </a:t>
            </a:r>
            <a:r>
              <a:rPr lang="hu-HU" sz="2000" dirty="0" err="1" smtClean="0"/>
              <a:t>Jensen-Shannon</a:t>
            </a:r>
            <a:endParaRPr lang="hu-HU" sz="2000" dirty="0" smtClean="0"/>
          </a:p>
          <a:p>
            <a:r>
              <a:rPr lang="hu-HU" dirty="0" err="1" smtClean="0"/>
              <a:t>Multiple</a:t>
            </a:r>
            <a:r>
              <a:rPr lang="hu-HU" dirty="0" smtClean="0"/>
              <a:t> </a:t>
            </a:r>
            <a:r>
              <a:rPr lang="hu-HU" dirty="0" err="1" smtClean="0"/>
              <a:t>similarities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used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kernel</a:t>
            </a:r>
          </a:p>
          <a:p>
            <a:pPr lvl="1"/>
            <a:r>
              <a:rPr lang="hu-HU" sz="2000" dirty="0" err="1" smtClean="0"/>
              <a:t>Our</a:t>
            </a:r>
            <a:r>
              <a:rPr lang="hu-HU" sz="2000" dirty="0" smtClean="0"/>
              <a:t> </a:t>
            </a:r>
            <a:r>
              <a:rPr lang="hu-HU" sz="2000" dirty="0" err="1" smtClean="0"/>
              <a:t>method</a:t>
            </a:r>
            <a:r>
              <a:rPr lang="hu-HU" sz="2000" dirty="0" smtClean="0"/>
              <a:t> </a:t>
            </a:r>
            <a:r>
              <a:rPr lang="hu-HU" sz="2000" dirty="0" err="1" smtClean="0"/>
              <a:t>scales</a:t>
            </a:r>
            <a:r>
              <a:rPr lang="hu-HU" sz="2000" dirty="0" smtClean="0"/>
              <a:t> </a:t>
            </a:r>
            <a:r>
              <a:rPr lang="hu-HU" sz="2000" dirty="0" err="1" smtClean="0"/>
              <a:t>different</a:t>
            </a:r>
            <a:r>
              <a:rPr lang="hu-HU" sz="2000" dirty="0" smtClean="0"/>
              <a:t> </a:t>
            </a:r>
            <a:r>
              <a:rPr lang="hu-HU" sz="2000" dirty="0" err="1" smtClean="0"/>
              <a:t>distances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a </a:t>
            </a:r>
            <a:r>
              <a:rPr lang="hu-HU" sz="2000" dirty="0" err="1" smtClean="0"/>
              <a:t>theoretically</a:t>
            </a:r>
            <a:r>
              <a:rPr lang="hu-HU" sz="2000" dirty="0" smtClean="0"/>
              <a:t> </a:t>
            </a:r>
            <a:r>
              <a:rPr lang="hu-HU" sz="2000" dirty="0" err="1" smtClean="0"/>
              <a:t>justified</a:t>
            </a:r>
            <a:r>
              <a:rPr lang="hu-HU" sz="2000" dirty="0" smtClean="0"/>
              <a:t> </a:t>
            </a:r>
            <a:r>
              <a:rPr lang="hu-HU" sz="2000" dirty="0" err="1" smtClean="0"/>
              <a:t>way</a:t>
            </a:r>
            <a:endParaRPr lang="hu-HU" sz="2000" dirty="0" smtClean="0"/>
          </a:p>
          <a:p>
            <a:pPr lvl="1"/>
            <a:r>
              <a:rPr lang="hu-HU" sz="2000" dirty="0" err="1" smtClean="0"/>
              <a:t>Energy</a:t>
            </a:r>
            <a:r>
              <a:rPr lang="hu-HU" sz="2000" dirty="0" smtClean="0"/>
              <a:t> </a:t>
            </a:r>
            <a:r>
              <a:rPr lang="hu-HU" sz="2000" dirty="0" err="1" smtClean="0"/>
              <a:t>function</a:t>
            </a:r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r>
              <a:rPr lang="hu-HU" sz="2000" dirty="0" smtClean="0"/>
              <a:t>Gibbs Field                                                             </a:t>
            </a:r>
            <a:endParaRPr lang="hu-HU" sz="20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188"/>
              </p:ext>
            </p:extLst>
          </p:nvPr>
        </p:nvGraphicFramePr>
        <p:xfrm>
          <a:off x="179512" y="5423242"/>
          <a:ext cx="8784976" cy="117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576064"/>
                <a:gridCol w="1173268"/>
                <a:gridCol w="644657"/>
                <a:gridCol w="564285"/>
                <a:gridCol w="554006"/>
                <a:gridCol w="574339"/>
                <a:gridCol w="564173"/>
                <a:gridCol w="644769"/>
                <a:gridCol w="564173"/>
                <a:gridCol w="886557"/>
                <a:gridCol w="886557"/>
              </a:tblGrid>
              <a:tr h="375027">
                <a:tc rowSpan="2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dirty="0" smtClean="0"/>
                        <a:t>C3</a:t>
                      </a:r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Bi-cluster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hu-HU" dirty="0" smtClean="0"/>
                        <a:t>TF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u-HU" dirty="0" smtClean="0"/>
                        <a:t>TFIDF 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hu-HU" dirty="0" smtClean="0"/>
                        <a:t>BM25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dirty="0" smtClean="0"/>
                        <a:t>BM25 + C3</a:t>
                      </a:r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dirty="0" err="1" smtClean="0"/>
                        <a:t>All</a:t>
                      </a:r>
                      <a:endParaRPr lang="hu-HU" dirty="0"/>
                    </a:p>
                  </a:txBody>
                  <a:tcPr/>
                </a:tc>
              </a:tr>
              <a:tr h="375027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J-S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L2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J-S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L2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J-S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L2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24056">
                <a:tc>
                  <a:txBody>
                    <a:bodyPr/>
                    <a:lstStyle/>
                    <a:p>
                      <a:r>
                        <a:rPr lang="hu-HU" dirty="0" smtClean="0"/>
                        <a:t>AUC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.66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.68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.70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.65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.70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.66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.67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.71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.72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.73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.73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Screen Shot 2015-05-17 at 19.18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37112"/>
            <a:ext cx="2960329" cy="864096"/>
          </a:xfrm>
          <a:prstGeom prst="rect">
            <a:avLst/>
          </a:prstGeom>
        </p:spPr>
      </p:pic>
      <p:pic>
        <p:nvPicPr>
          <p:cNvPr id="13" name="Picture 12" descr="Screen Shot 2015-05-17 at 19.23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02" y="3212976"/>
            <a:ext cx="447261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Web </a:t>
            </a: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classification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Bag of words gives strong results, similar to spam and genre classification</a:t>
            </a:r>
          </a:p>
          <a:p>
            <a:r>
              <a:rPr lang="en-US" dirty="0" smtClean="0"/>
              <a:t>Best result</a:t>
            </a:r>
            <a:r>
              <a:rPr lang="hu-HU" dirty="0" smtClean="0"/>
              <a:t> is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Sim</a:t>
            </a:r>
            <a:r>
              <a:rPr lang="hu-HU" dirty="0" smtClean="0"/>
              <a:t> </a:t>
            </a:r>
            <a:r>
              <a:rPr lang="hu-HU" dirty="0" err="1" smtClean="0"/>
              <a:t>kernels</a:t>
            </a:r>
            <a:r>
              <a:rPr lang="hu-HU" dirty="0" smtClean="0"/>
              <a:t>, </a:t>
            </a:r>
            <a:r>
              <a:rPr lang="hu-HU" dirty="0" err="1" smtClean="0"/>
              <a:t>in</a:t>
            </a:r>
            <a:r>
              <a:rPr lang="hu-HU" dirty="0" smtClean="0"/>
              <a:t> a </a:t>
            </a:r>
            <a:r>
              <a:rPr lang="hu-HU" dirty="0" err="1" smtClean="0"/>
              <a:t>few</a:t>
            </a:r>
            <a:r>
              <a:rPr lang="hu-HU" dirty="0" smtClean="0"/>
              <a:t> </a:t>
            </a:r>
            <a:r>
              <a:rPr lang="hu-HU" dirty="0" err="1" smtClean="0"/>
              <a:t>occassions</a:t>
            </a:r>
            <a:r>
              <a:rPr lang="hu-HU" dirty="0" smtClean="0"/>
              <a:t> </a:t>
            </a:r>
            <a:r>
              <a:rPr lang="hu-HU" dirty="0" err="1" smtClean="0"/>
              <a:t>marginally</a:t>
            </a:r>
            <a:r>
              <a:rPr lang="hu-HU" dirty="0" smtClean="0"/>
              <a:t> </a:t>
            </a:r>
            <a:r>
              <a:rPr lang="hu-HU" dirty="0" err="1" smtClean="0"/>
              <a:t>improved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GBT and </a:t>
            </a:r>
            <a:r>
              <a:rPr lang="hu-HU" dirty="0" err="1" smtClean="0"/>
              <a:t>LibFM</a:t>
            </a:r>
            <a:r>
              <a:rPr lang="hu-HU" dirty="0" smtClean="0"/>
              <a:t> (*)</a:t>
            </a:r>
            <a:endParaRPr lang="en-US" dirty="0" smtClean="0"/>
          </a:p>
          <a:p>
            <a:r>
              <a:rPr lang="en-US" dirty="0" smtClean="0"/>
              <a:t>The Similarity Kernel is a very powerful general technique</a:t>
            </a:r>
            <a:endParaRPr lang="en-US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05793"/>
              </p:ext>
            </p:extLst>
          </p:nvPr>
        </p:nvGraphicFramePr>
        <p:xfrm>
          <a:off x="539552" y="3284984"/>
          <a:ext cx="5256584" cy="318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785327"/>
                <a:gridCol w="792088"/>
                <a:gridCol w="720080"/>
                <a:gridCol w="648072"/>
                <a:gridCol w="792088"/>
                <a:gridCol w="648072"/>
              </a:tblGrid>
              <a:tr h="180020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Credibility</a:t>
                      </a:r>
                      <a:endParaRPr lang="hu-H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Presentation</a:t>
                      </a:r>
                      <a:endParaRPr lang="hu-H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Knowledge</a:t>
                      </a:r>
                      <a:endParaRPr lang="hu-H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Intentions</a:t>
                      </a:r>
                      <a:endParaRPr lang="hu-H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Completeness</a:t>
                      </a:r>
                      <a:endParaRPr lang="hu-H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Average</a:t>
                      </a:r>
                      <a:endParaRPr lang="hu-H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AUC</a:t>
                      </a:r>
                    </a:p>
                    <a:p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0.74</a:t>
                      </a:r>
                    </a:p>
                    <a:p>
                      <a:r>
                        <a:rPr lang="hu-HU" dirty="0" smtClean="0"/>
                        <a:t>* 0.75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0.81</a:t>
                      </a:r>
                    </a:p>
                    <a:p>
                      <a:r>
                        <a:rPr lang="hu-HU" dirty="0" smtClean="0"/>
                        <a:t>* 0.82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0.71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0.72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0.70</a:t>
                      </a:r>
                    </a:p>
                    <a:p>
                      <a:r>
                        <a:rPr lang="hu-HU" dirty="0" smtClean="0"/>
                        <a:t>* 0.71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0.73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RMSE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0.71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0.84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0.78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0.79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0.77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0.78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MAE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0.54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0.63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0.59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0.60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0.58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0.59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704846"/>
              </p:ext>
            </p:extLst>
          </p:nvPr>
        </p:nvGraphicFramePr>
        <p:xfrm>
          <a:off x="6300192" y="3284984"/>
          <a:ext cx="2448272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2008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Average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AUC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Gradient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Boosted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Trees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0.67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LibFM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0.67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BM25 </a:t>
                      </a:r>
                      <a:r>
                        <a:rPr lang="hu-HU" dirty="0" err="1" smtClean="0"/>
                        <a:t>linear</a:t>
                      </a:r>
                      <a:r>
                        <a:rPr lang="hu-HU" baseline="0" dirty="0" smtClean="0"/>
                        <a:t> kernel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0.69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BM25 </a:t>
                      </a:r>
                      <a:r>
                        <a:rPr lang="hu-HU" dirty="0" err="1" smtClean="0"/>
                        <a:t>sim</a:t>
                      </a:r>
                      <a:r>
                        <a:rPr lang="hu-HU" dirty="0" smtClean="0"/>
                        <a:t> kernel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0.71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616624"/>
          </a:xfrm>
        </p:spPr>
        <p:txBody>
          <a:bodyPr/>
          <a:lstStyle/>
          <a:p>
            <a:r>
              <a:rPr lang="en-US" dirty="0" smtClean="0"/>
              <a:t>BM25 of top terms can be aggregated in memory</a:t>
            </a:r>
          </a:p>
          <a:p>
            <a:r>
              <a:rPr lang="en-US" dirty="0" smtClean="0"/>
              <a:t>SVM training is “expensive”</a:t>
            </a:r>
            <a:r>
              <a:rPr lang="hu-HU" dirty="0" smtClean="0"/>
              <a:t> </a:t>
            </a:r>
            <a:r>
              <a:rPr lang="en-US" dirty="0" smtClean="0"/>
              <a:t>but …</a:t>
            </a:r>
          </a:p>
          <a:p>
            <a:pPr lvl="0"/>
            <a:r>
              <a:rPr lang="en-US" dirty="0" smtClean="0"/>
              <a:t>SVM learning just needs the support vectors</a:t>
            </a:r>
          </a:p>
          <a:p>
            <a:pPr lvl="0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Classification result is immediately available once sufficient number of sample pages (~100) crawled</a:t>
            </a:r>
          </a:p>
          <a:p>
            <a:pPr lvl="0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Also tested by Ericsson HU for user profiling</a:t>
            </a:r>
            <a:r>
              <a:rPr lang="en-US" dirty="0" smtClean="0"/>
              <a:t> (Spanish)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into </a:t>
            </a:r>
            <a:r>
              <a:rPr lang="en-US" dirty="0" err="1" smtClean="0"/>
              <a:t>BubiNG</a:t>
            </a:r>
            <a:r>
              <a:rPr lang="en-US" dirty="0" smtClean="0"/>
              <a:t> Crawler</a:t>
            </a:r>
            <a:endParaRPr lang="en-US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1547664" y="3717032"/>
            <a:ext cx="6120680" cy="3096344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0-Porn</a:t>
            </a:r>
          </a:p>
          <a:p>
            <a:r>
              <a:rPr lang="en-US" dirty="0" smtClean="0"/>
              <a:t>1-Arts</a:t>
            </a:r>
          </a:p>
          <a:p>
            <a:r>
              <a:rPr lang="en-US" dirty="0" smtClean="0"/>
              <a:t>2-Music</a:t>
            </a:r>
          </a:p>
          <a:p>
            <a:r>
              <a:rPr lang="en-US" dirty="0" smtClean="0"/>
              <a:t>3-Movies</a:t>
            </a:r>
          </a:p>
          <a:p>
            <a:r>
              <a:rPr lang="en-US" dirty="0" smtClean="0"/>
              <a:t>4-Literature</a:t>
            </a:r>
          </a:p>
          <a:p>
            <a:r>
              <a:rPr lang="en-US" dirty="0" smtClean="0"/>
              <a:t>5-VisualArts</a:t>
            </a:r>
          </a:p>
          <a:p>
            <a:r>
              <a:rPr lang="en-US" dirty="0" smtClean="0"/>
              <a:t>6-Television</a:t>
            </a:r>
          </a:p>
          <a:p>
            <a:r>
              <a:rPr lang="en-US" dirty="0" smtClean="0"/>
              <a:t>7-Games</a:t>
            </a:r>
          </a:p>
          <a:p>
            <a:r>
              <a:rPr lang="en-US" dirty="0" smtClean="0"/>
              <a:t>8-Reference</a:t>
            </a:r>
          </a:p>
          <a:p>
            <a:r>
              <a:rPr lang="en-US" dirty="0" smtClean="0"/>
              <a:t>9-Shopping</a:t>
            </a:r>
          </a:p>
          <a:p>
            <a:r>
              <a:rPr lang="en-US" dirty="0" smtClean="0"/>
              <a:t>10-Clothing</a:t>
            </a:r>
          </a:p>
          <a:p>
            <a:r>
              <a:rPr lang="en-US" dirty="0" smtClean="0"/>
              <a:t>11-Consumer</a:t>
            </a:r>
          </a:p>
          <a:p>
            <a:endParaRPr lang="en-US" dirty="0" smtClean="0"/>
          </a:p>
          <a:p>
            <a:r>
              <a:rPr lang="en-US" dirty="0" smtClean="0"/>
              <a:t>12-Food</a:t>
            </a:r>
          </a:p>
          <a:p>
            <a:r>
              <a:rPr lang="en-US" dirty="0" smtClean="0"/>
              <a:t>13-Gifts</a:t>
            </a:r>
          </a:p>
          <a:p>
            <a:r>
              <a:rPr lang="en-US" dirty="0" smtClean="0"/>
              <a:t>14-Vehicles</a:t>
            </a:r>
          </a:p>
          <a:p>
            <a:r>
              <a:rPr lang="en-US" dirty="0" smtClean="0"/>
              <a:t>15-Business</a:t>
            </a:r>
          </a:p>
          <a:p>
            <a:r>
              <a:rPr lang="en-US" dirty="0" smtClean="0"/>
              <a:t>16-Financial</a:t>
            </a:r>
          </a:p>
          <a:p>
            <a:r>
              <a:rPr lang="en-US" dirty="0" smtClean="0"/>
              <a:t>18-Electronics</a:t>
            </a:r>
          </a:p>
          <a:p>
            <a:r>
              <a:rPr lang="en-US" dirty="0" smtClean="0"/>
              <a:t>20-Telecom</a:t>
            </a:r>
          </a:p>
          <a:p>
            <a:r>
              <a:rPr lang="en-US" dirty="0" smtClean="0"/>
              <a:t>21-Transportation</a:t>
            </a:r>
          </a:p>
          <a:p>
            <a:r>
              <a:rPr lang="en-US" dirty="0" smtClean="0"/>
              <a:t>22-Health</a:t>
            </a:r>
          </a:p>
          <a:p>
            <a:r>
              <a:rPr lang="en-US" dirty="0" smtClean="0"/>
              <a:t>23-News</a:t>
            </a:r>
          </a:p>
          <a:p>
            <a:r>
              <a:rPr lang="en-US" dirty="0" smtClean="0"/>
              <a:t>24-Newspapers</a:t>
            </a:r>
          </a:p>
          <a:p>
            <a:r>
              <a:rPr lang="en-US" dirty="0" smtClean="0"/>
              <a:t>25-Society</a:t>
            </a:r>
          </a:p>
          <a:p>
            <a:endParaRPr lang="en-US" dirty="0" smtClean="0"/>
          </a:p>
          <a:p>
            <a:r>
              <a:rPr lang="en-US" dirty="0" smtClean="0"/>
              <a:t>26-Computers</a:t>
            </a:r>
          </a:p>
          <a:p>
            <a:r>
              <a:rPr lang="en-US" dirty="0" smtClean="0"/>
              <a:t>27-Home</a:t>
            </a:r>
          </a:p>
          <a:p>
            <a:r>
              <a:rPr lang="en-US" dirty="0" smtClean="0"/>
              <a:t>28-Recreation</a:t>
            </a:r>
          </a:p>
          <a:p>
            <a:r>
              <a:rPr lang="en-US" dirty="0" smtClean="0"/>
              <a:t>29-Science</a:t>
            </a:r>
          </a:p>
          <a:p>
            <a:r>
              <a:rPr lang="en-US" dirty="0" smtClean="0"/>
              <a:t>30-Sports</a:t>
            </a:r>
          </a:p>
          <a:p>
            <a:r>
              <a:rPr lang="en-US" dirty="0" smtClean="0"/>
              <a:t>31-AmericanFootball</a:t>
            </a:r>
          </a:p>
          <a:p>
            <a:r>
              <a:rPr lang="en-US" dirty="0" smtClean="0"/>
              <a:t>32-Baseball</a:t>
            </a:r>
          </a:p>
          <a:p>
            <a:r>
              <a:rPr lang="en-US" dirty="0" smtClean="0"/>
              <a:t>33-Soccer</a:t>
            </a:r>
          </a:p>
          <a:p>
            <a:r>
              <a:rPr lang="en-US" dirty="0" smtClean="0"/>
              <a:t>34-Basketball</a:t>
            </a:r>
          </a:p>
          <a:p>
            <a:r>
              <a:rPr lang="en-US" dirty="0" smtClean="0"/>
              <a:t>35-Golf</a:t>
            </a:r>
          </a:p>
          <a:p>
            <a:r>
              <a:rPr lang="en-US" dirty="0" smtClean="0"/>
              <a:t>36-Motorsports</a:t>
            </a:r>
          </a:p>
          <a:p>
            <a:r>
              <a:rPr lang="en-US" dirty="0" smtClean="0"/>
              <a:t>37-Watersports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Further work, collaboration, exploitation</a:t>
            </a:r>
            <a:endParaRPr lang="en-US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Fisher similarity kernel</a:t>
            </a:r>
          </a:p>
          <a:p>
            <a:pPr lvl="1"/>
            <a:r>
              <a:rPr lang="en-US" sz="2000" dirty="0" smtClean="0"/>
              <a:t>Tool to use arbitrary similarity functions in classification</a:t>
            </a:r>
          </a:p>
          <a:p>
            <a:pPr lvl="1"/>
            <a:r>
              <a:rPr lang="en-US" sz="2000" dirty="0" smtClean="0"/>
              <a:t>Combine similarities of even completely incompatible attribute sets</a:t>
            </a:r>
          </a:p>
          <a:p>
            <a:pPr lvl="1"/>
            <a:r>
              <a:rPr lang="en-US" sz="2000" dirty="0" smtClean="0"/>
              <a:t>Works well for quite a few practical problems</a:t>
            </a:r>
          </a:p>
          <a:p>
            <a:r>
              <a:rPr lang="en-US" dirty="0" smtClean="0"/>
              <a:t>Ericsson HU: Time series classification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Planned to use for advanced network similarity measures in a continuation proposal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r="5089"/>
          <a:stretch/>
        </p:blipFill>
        <p:spPr>
          <a:xfrm>
            <a:off x="971600" y="2852936"/>
            <a:ext cx="3188802" cy="282296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r="7775"/>
          <a:stretch/>
        </p:blipFill>
        <p:spPr>
          <a:xfrm>
            <a:off x="4788024" y="2908699"/>
            <a:ext cx="3024336" cy="2767197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2534802" y="3614391"/>
            <a:ext cx="1294570" cy="64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/>
              <a:t>no drop</a:t>
            </a:r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799379" y="4635698"/>
            <a:ext cx="1294570" cy="64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/>
              <a:t> drop</a:t>
            </a:r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1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5976175" y="1529824"/>
            <a:ext cx="2817740" cy="1248237"/>
            <a:chOff x="5976175" y="1529824"/>
            <a:chExt cx="2817740" cy="1248237"/>
          </a:xfrm>
        </p:grpSpPr>
        <p:sp>
          <p:nvSpPr>
            <p:cNvPr id="4" name="Téglalap 3"/>
            <p:cNvSpPr/>
            <p:nvPr/>
          </p:nvSpPr>
          <p:spPr bwMode="auto">
            <a:xfrm>
              <a:off x="6336215" y="1616641"/>
              <a:ext cx="720080" cy="86409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7421239" y="1616641"/>
              <a:ext cx="288032" cy="86409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7859791" y="1616641"/>
              <a:ext cx="636664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6453046" y="1817856"/>
              <a:ext cx="4864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2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</a:t>
              </a:r>
              <a:endParaRPr lang="hu-H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7317142" y="1817856"/>
              <a:ext cx="4864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</a:t>
              </a:r>
              <a:endParaRPr lang="hu-H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7934914" y="1529824"/>
              <a:ext cx="4864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2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Q</a:t>
              </a:r>
              <a:endParaRPr lang="hu-H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Szövegdoboz 11"/>
                <p:cNvSpPr txBox="1"/>
                <p:nvPr/>
              </p:nvSpPr>
              <p:spPr>
                <a:xfrm>
                  <a:off x="6874135" y="1760656"/>
                  <a:ext cx="7249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800" i="1" smtClean="0">
                            <a:latin typeface="Cambria Math"/>
                            <a:ea typeface="Cambria Math"/>
                          </a:rPr>
                          <m:t>≈</m:t>
                        </m:r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12" name="Szövegdoboz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4135" y="1760656"/>
                  <a:ext cx="724984" cy="52322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Szövegdoboz 12"/>
                <p:cNvSpPr txBox="1"/>
                <p:nvPr/>
              </p:nvSpPr>
              <p:spPr>
                <a:xfrm>
                  <a:off x="7957582" y="1847356"/>
                  <a:ext cx="441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13" name="Szövegdoboz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7582" y="1847356"/>
                  <a:ext cx="441082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Szövegdoboz 13"/>
                <p:cNvSpPr txBox="1"/>
                <p:nvPr/>
              </p:nvSpPr>
              <p:spPr>
                <a:xfrm>
                  <a:off x="6475714" y="2408729"/>
                  <a:ext cx="441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14" name="Szövegdoboz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5714" y="2408729"/>
                  <a:ext cx="441082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Szövegdoboz 14"/>
                <p:cNvSpPr txBox="1"/>
                <p:nvPr/>
              </p:nvSpPr>
              <p:spPr>
                <a:xfrm>
                  <a:off x="5976175" y="1837600"/>
                  <a:ext cx="3767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15" name="Szövegdoboz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175" y="1837600"/>
                  <a:ext cx="376744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r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Szövegdoboz 15"/>
                <p:cNvSpPr txBox="1"/>
                <p:nvPr/>
              </p:nvSpPr>
              <p:spPr>
                <a:xfrm>
                  <a:off x="7615093" y="1904673"/>
                  <a:ext cx="3769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16" name="Szövegdoboz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5093" y="1904673"/>
                  <a:ext cx="376934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r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Szövegdoboz 16"/>
                <p:cNvSpPr txBox="1"/>
                <p:nvPr/>
              </p:nvSpPr>
              <p:spPr>
                <a:xfrm>
                  <a:off x="8376237" y="1575990"/>
                  <a:ext cx="4176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b="0" i="1" smtClean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17" name="Szövegdoboz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6237" y="1575990"/>
                  <a:ext cx="417678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Szövegdoboz 17"/>
                <p:cNvSpPr txBox="1"/>
                <p:nvPr/>
              </p:nvSpPr>
              <p:spPr>
                <a:xfrm>
                  <a:off x="7351512" y="2408729"/>
                  <a:ext cx="4176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b="0" i="1" smtClean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18" name="Szövegdoboz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1512" y="2408729"/>
                  <a:ext cx="417678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tool</a:t>
            </a:r>
            <a:r>
              <a:rPr lang="hu-HU" dirty="0" smtClean="0"/>
              <a:t> 2: </a:t>
            </a:r>
            <a:r>
              <a:rPr lang="en-US" dirty="0" smtClean="0"/>
              <a:t>Matrix 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Model</a:t>
                </a:r>
              </a:p>
              <a:p>
                <a:pPr lvl="1"/>
                <a:r>
                  <a:rPr lang="en-US" sz="2400" dirty="0" smtClean="0"/>
                  <a:t>How we approximate user preferences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Objective function (error function)</a:t>
                </a:r>
              </a:p>
              <a:p>
                <a:pPr lvl="1"/>
                <a:r>
                  <a:rPr lang="en-US" sz="2400" dirty="0" smtClean="0"/>
                  <a:t>What we want to minimize or optimize?</a:t>
                </a:r>
              </a:p>
              <a:p>
                <a:pPr lvl="1"/>
                <a:r>
                  <a:rPr lang="en-US" sz="2400" dirty="0" smtClean="0"/>
                  <a:t>E.g. optimize for RMSE with regularization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L</m:t>
                    </m:r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𝑢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)∈</m:t>
                        </m:r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𝑟𝑎𝑖𝑛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𝑈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0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u-HU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000" i="1" smtClean="0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hu-HU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Learning method</a:t>
                </a:r>
              </a:p>
              <a:p>
                <a:pPr lvl="1"/>
                <a:r>
                  <a:rPr lang="en-US" sz="2400" dirty="0" smtClean="0"/>
                  <a:t>How we improve the objective function?</a:t>
                </a:r>
              </a:p>
              <a:p>
                <a:pPr lvl="1"/>
                <a:r>
                  <a:rPr lang="en-US" sz="2400" dirty="0" smtClean="0"/>
                  <a:t>E.g. stochastic gradient descent (SGD)</a:t>
                </a:r>
                <a:r>
                  <a:rPr lang="hu-HU" sz="2400" dirty="0" smtClean="0"/>
                  <a:t>:</a:t>
                </a:r>
              </a:p>
              <a:p>
                <a:pPr lvl="1"/>
                <a:endParaRPr lang="hu-HU" sz="2400" dirty="0"/>
              </a:p>
              <a:p>
                <a:pPr lvl="1"/>
                <a:endParaRPr lang="hu-HU" sz="2400" dirty="0" smtClean="0"/>
              </a:p>
              <a:p>
                <a:r>
                  <a:rPr lang="hu-HU" dirty="0" err="1" smtClean="0"/>
                  <a:t>Can</a:t>
                </a:r>
                <a:r>
                  <a:rPr lang="hu-HU" dirty="0" smtClean="0"/>
                  <a:t> be </a:t>
                </a:r>
                <a:r>
                  <a:rPr lang="hu-HU" dirty="0" err="1" smtClean="0"/>
                  <a:t>used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for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graph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adjacency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matrices</a:t>
                </a:r>
                <a:r>
                  <a:rPr lang="hu-HU" dirty="0" smtClean="0"/>
                  <a:t> R </a:t>
                </a:r>
                <a:r>
                  <a:rPr lang="hu-HU" dirty="0" err="1" smtClean="0"/>
                  <a:t>as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well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0"/>
                <a:stretch>
                  <a:fillRect l="-963" t="-15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ktum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412647"/>
              </p:ext>
            </p:extLst>
          </p:nvPr>
        </p:nvGraphicFramePr>
        <p:xfrm>
          <a:off x="1331640" y="5229200"/>
          <a:ext cx="33861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11" imgW="1358900" imgH="228600" progId="Equation.3">
                  <p:embed/>
                </p:oleObj>
              </mc:Choice>
              <mc:Fallback>
                <p:oleObj name="Equation" r:id="rId11" imgW="13589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229200"/>
                        <a:ext cx="338613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ktum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170246"/>
              </p:ext>
            </p:extLst>
          </p:nvPr>
        </p:nvGraphicFramePr>
        <p:xfrm>
          <a:off x="4932090" y="5229200"/>
          <a:ext cx="33845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13" imgW="1358900" imgH="228600" progId="Equation.3">
                  <p:embed/>
                </p:oleObj>
              </mc:Choice>
              <mc:Fallback>
                <p:oleObj name="Equation" r:id="rId13" imgW="13589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90" y="5229200"/>
                        <a:ext cx="33845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7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Influence</a:t>
            </a:r>
            <a:r>
              <a:rPr lang="hu-HU" sz="4000" dirty="0" smtClean="0"/>
              <a:t> </a:t>
            </a:r>
            <a:r>
              <a:rPr lang="en-US" sz="4000" dirty="0" smtClean="0"/>
              <a:t>Learning </a:t>
            </a:r>
            <a:r>
              <a:rPr lang="hu-HU" sz="4000" dirty="0" err="1" smtClean="0"/>
              <a:t>by</a:t>
            </a:r>
            <a:r>
              <a:rPr lang="hu-HU" sz="4000" dirty="0" smtClean="0"/>
              <a:t> </a:t>
            </a:r>
            <a:r>
              <a:rPr lang="hu-HU" sz="4000" dirty="0" err="1" smtClean="0"/>
              <a:t>Gradient</a:t>
            </a:r>
            <a:r>
              <a:rPr lang="hu-HU" sz="4000" dirty="0" smtClean="0"/>
              <a:t> </a:t>
            </a:r>
            <a:r>
              <a:rPr lang="hu-HU" sz="4000" dirty="0" err="1" smtClean="0"/>
              <a:t>Descent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I</a:t>
            </a:r>
            <a:r>
              <a:rPr lang="en-US" sz="2800" dirty="0" err="1" smtClean="0"/>
              <a:t>nfluence</a:t>
            </a:r>
            <a:r>
              <a:rPr lang="en-US" sz="2800" dirty="0" smtClean="0"/>
              <a:t> recommender</a:t>
            </a:r>
            <a:r>
              <a:rPr lang="hu-HU" sz="2800" dirty="0" smtClean="0"/>
              <a:t> </a:t>
            </a:r>
            <a:r>
              <a:rPr lang="hu-HU" sz="2800" dirty="0" err="1" smtClean="0"/>
              <a:t>reported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Period</a:t>
            </a:r>
            <a:r>
              <a:rPr lang="hu-HU" sz="2800" dirty="0" smtClean="0"/>
              <a:t> I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 lvl="1"/>
            <a:r>
              <a:rPr lang="en-US" sz="1800" dirty="0" smtClean="0"/>
              <a:t>heuristic weighted network learning </a:t>
            </a:r>
          </a:p>
          <a:p>
            <a:pPr lvl="1"/>
            <a:r>
              <a:rPr lang="en-US" sz="1800" dirty="0" smtClean="0"/>
              <a:t>no artist based learning part </a:t>
            </a:r>
          </a:p>
          <a:p>
            <a:r>
              <a:rPr lang="en-US" sz="2800" dirty="0" smtClean="0"/>
              <a:t>Heuristic combination of the influence and factor models</a:t>
            </a:r>
          </a:p>
          <a:p>
            <a:pPr lvl="1"/>
            <a:r>
              <a:rPr lang="en-US" sz="1800" dirty="0" smtClean="0"/>
              <a:t>Is it likely that user v influences user u on artist a?</a:t>
            </a:r>
          </a:p>
          <a:p>
            <a:pPr lvl="1"/>
            <a:r>
              <a:rPr lang="en-US" sz="1800" dirty="0" smtClean="0"/>
              <a:t>Can user a be influenced at all in case of artist a?</a:t>
            </a:r>
          </a:p>
          <a:p>
            <a:r>
              <a:rPr lang="hu-HU" sz="2800" dirty="0" err="1" smtClean="0"/>
              <a:t>Now</a:t>
            </a:r>
            <a:r>
              <a:rPr lang="hu-HU" sz="2800" dirty="0" smtClean="0"/>
              <a:t> </a:t>
            </a:r>
            <a:r>
              <a:rPr lang="hu-HU" sz="2800" dirty="0" err="1" smtClean="0"/>
              <a:t>we</a:t>
            </a:r>
            <a:r>
              <a:rPr lang="hu-HU" sz="2800" dirty="0" smtClean="0"/>
              <a:t> u</a:t>
            </a:r>
            <a:r>
              <a:rPr lang="en-US" sz="2800" dirty="0" smtClean="0"/>
              <a:t>se </a:t>
            </a:r>
            <a:r>
              <a:rPr lang="en-US" sz="2800" dirty="0" smtClean="0"/>
              <a:t>SGD </a:t>
            </a:r>
            <a:r>
              <a:rPr lang="en-US" sz="2800" dirty="0" smtClean="0"/>
              <a:t>to </a:t>
            </a:r>
            <a:r>
              <a:rPr lang="en-US" sz="2800" dirty="0" smtClean="0"/>
              <a:t>learn user and artist factors</a:t>
            </a:r>
            <a:endParaRPr lang="en-US" sz="28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449387" y="4752974"/>
          <a:ext cx="5220143" cy="98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3" imgW="1815840" imgH="342720" progId="Equation.3">
                  <p:embed/>
                </p:oleObj>
              </mc:Choice>
              <mc:Fallback>
                <p:oleObj name="Equation" r:id="rId3" imgW="18158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7" y="4752974"/>
                        <a:ext cx="5220143" cy="980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3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Factorization Machine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found</a:t>
            </a:r>
            <a:r>
              <a:rPr lang="hu-HU" dirty="0" smtClean="0"/>
              <a:t>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applications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Steffen</a:t>
            </a:r>
            <a:r>
              <a:rPr lang="hu-HU" dirty="0" smtClean="0"/>
              <a:t> </a:t>
            </a:r>
            <a:r>
              <a:rPr lang="hu-HU" dirty="0" err="1" smtClean="0"/>
              <a:t>Rendle</a:t>
            </a:r>
            <a:r>
              <a:rPr lang="hu-HU" dirty="0" smtClean="0"/>
              <a:t>’s </a:t>
            </a:r>
            <a:r>
              <a:rPr lang="hu-HU" dirty="0" err="1" smtClean="0"/>
              <a:t>technique</a:t>
            </a:r>
            <a:r>
              <a:rPr lang="hu-HU" dirty="0" smtClean="0"/>
              <a:t>:</a:t>
            </a:r>
          </a:p>
          <a:p>
            <a:r>
              <a:rPr lang="hu-HU" dirty="0" smtClean="0"/>
              <a:t>General formula: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Matrix factorization: x=(0…0,1,0…0;0…0,1,0…0)</a:t>
            </a:r>
          </a:p>
          <a:p>
            <a:endParaRPr lang="hu-HU" dirty="0" smtClean="0"/>
          </a:p>
          <a:p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/>
              <a:t>be </a:t>
            </a:r>
            <a:r>
              <a:rPr lang="hu-HU" dirty="0" err="1"/>
              <a:t>extended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more </a:t>
            </a:r>
            <a:r>
              <a:rPr lang="hu-HU" dirty="0" err="1" smtClean="0"/>
              <a:t>context</a:t>
            </a:r>
            <a:r>
              <a:rPr lang="hu-HU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Tensors</a:t>
            </a:r>
          </a:p>
          <a:p>
            <a:pPr lvl="1"/>
            <a:r>
              <a:rPr lang="en-US" dirty="0" smtClean="0"/>
              <a:t>Nearest neighbors</a:t>
            </a:r>
            <a:endParaRPr lang="hu-HU" dirty="0" smtClean="0"/>
          </a:p>
          <a:p>
            <a:pPr lvl="1"/>
            <a:r>
              <a:rPr lang="hu-HU" dirty="0" smtClean="0"/>
              <a:t>Time series, </a:t>
            </a:r>
            <a:r>
              <a:rPr lang="hu-HU" dirty="0" err="1" smtClean="0"/>
              <a:t>history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35532"/>
            <a:ext cx="48006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339752" y="256112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Global bias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88224" y="254158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Pairwise interaction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419872" y="268008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Regression: strength of variable </a:t>
            </a:r>
            <a:r>
              <a:rPr lang="hu-H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148064" y="26996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Factorization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067944" y="40677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Row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484204" y="40677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Column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25" y="4308904"/>
            <a:ext cx="17430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6707959" y="62280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Users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 rot="16200000">
            <a:off x="5470510" y="535678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Items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 rot="18928874">
            <a:off x="6130001" y="4404366"/>
            <a:ext cx="10847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Context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New </a:t>
            </a:r>
            <a:r>
              <a:rPr lang="hu-HU" sz="4000" dirty="0" err="1" smtClean="0"/>
              <a:t>users</a:t>
            </a:r>
            <a:r>
              <a:rPr lang="hu-HU" sz="4000" dirty="0" smtClean="0"/>
              <a:t> of </a:t>
            </a:r>
            <a:r>
              <a:rPr lang="hu-HU" sz="4000" dirty="0" err="1" smtClean="0"/>
              <a:t>factorization</a:t>
            </a:r>
            <a:r>
              <a:rPr lang="hu-HU" sz="4000" dirty="0" smtClean="0"/>
              <a:t> </a:t>
            </a:r>
            <a:r>
              <a:rPr lang="hu-HU" sz="4000" dirty="0" err="1" smtClean="0"/>
              <a:t>technology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651304" cy="5616624"/>
          </a:xfrm>
        </p:spPr>
        <p:txBody>
          <a:bodyPr/>
          <a:lstStyle/>
          <a:p>
            <a:r>
              <a:rPr lang="hu-HU" dirty="0" smtClean="0"/>
              <a:t>WTO: </a:t>
            </a:r>
            <a:r>
              <a:rPr lang="hu-HU" dirty="0" err="1" smtClean="0"/>
              <a:t>tensor</a:t>
            </a:r>
            <a:r>
              <a:rPr lang="hu-HU" dirty="0" smtClean="0"/>
              <a:t> </a:t>
            </a:r>
            <a:r>
              <a:rPr lang="hu-HU" dirty="0" err="1" smtClean="0"/>
              <a:t>factorization</a:t>
            </a:r>
            <a:endParaRPr lang="hu-HU" dirty="0" smtClean="0"/>
          </a:p>
          <a:p>
            <a:pPr lvl="1"/>
            <a:r>
              <a:rPr lang="en-GB" sz="2000" dirty="0"/>
              <a:t>Dyadic </a:t>
            </a:r>
            <a:r>
              <a:rPr lang="en-GB" sz="2000" dirty="0" smtClean="0"/>
              <a:t>prediction</a:t>
            </a:r>
            <a:r>
              <a:rPr lang="hu-HU" sz="2000" dirty="0" smtClean="0"/>
              <a:t>:</a:t>
            </a:r>
            <a:r>
              <a:rPr lang="en-GB" sz="2000" dirty="0" smtClean="0"/>
              <a:t> </a:t>
            </a:r>
            <a:r>
              <a:rPr lang="en-GB" sz="2000" dirty="0"/>
              <a:t>generalization of recommender systems </a:t>
            </a:r>
            <a:r>
              <a:rPr lang="hu-HU" sz="2000" dirty="0" smtClean="0"/>
              <a:t>– </a:t>
            </a:r>
            <a:r>
              <a:rPr lang="en-GB" sz="2000" dirty="0" smtClean="0"/>
              <a:t>classification</a:t>
            </a:r>
            <a:r>
              <a:rPr lang="hu-HU" sz="2000" dirty="0" smtClean="0"/>
              <a:t> </a:t>
            </a:r>
            <a:r>
              <a:rPr lang="en-GB" sz="2000" dirty="0" smtClean="0"/>
              <a:t>or </a:t>
            </a:r>
            <a:r>
              <a:rPr lang="en-GB" sz="2000" dirty="0"/>
              <a:t>regression is </a:t>
            </a:r>
            <a:r>
              <a:rPr lang="en-GB" sz="2000" dirty="0" smtClean="0"/>
              <a:t>over </a:t>
            </a:r>
            <a:r>
              <a:rPr lang="en-GB" sz="2000" dirty="0"/>
              <a:t>two classes of </a:t>
            </a:r>
            <a:r>
              <a:rPr lang="en-GB" sz="2000" dirty="0" smtClean="0"/>
              <a:t>objects</a:t>
            </a:r>
            <a:r>
              <a:rPr lang="hu-HU" sz="2000" dirty="0" smtClean="0"/>
              <a:t>:</a:t>
            </a:r>
            <a:r>
              <a:rPr lang="en-GB" sz="2000" dirty="0" smtClean="0"/>
              <a:t> </a:t>
            </a:r>
            <a:r>
              <a:rPr lang="en-GB" sz="2000" dirty="0"/>
              <a:t>users and items. </a:t>
            </a:r>
            <a:endParaRPr lang="hu-HU" sz="2000" dirty="0" smtClean="0"/>
          </a:p>
          <a:p>
            <a:pPr lvl="1"/>
            <a:r>
              <a:rPr lang="hu-HU" sz="2000" dirty="0" err="1" smtClean="0"/>
              <a:t>Triadic</a:t>
            </a:r>
            <a:r>
              <a:rPr lang="hu-HU" sz="2000" dirty="0" smtClean="0"/>
              <a:t> </a:t>
            </a:r>
            <a:r>
              <a:rPr lang="hu-HU" sz="2000" dirty="0" err="1" smtClean="0"/>
              <a:t>or</a:t>
            </a:r>
            <a:r>
              <a:rPr lang="hu-HU" sz="2000" dirty="0" smtClean="0"/>
              <a:t> </a:t>
            </a:r>
            <a:r>
              <a:rPr lang="hu-HU" sz="2000" dirty="0" err="1" smtClean="0"/>
              <a:t>higher</a:t>
            </a:r>
            <a:r>
              <a:rPr lang="hu-HU" sz="2000" dirty="0" smtClean="0"/>
              <a:t> </a:t>
            </a:r>
            <a:r>
              <a:rPr lang="hu-HU" sz="2000" dirty="0" err="1" smtClean="0"/>
              <a:t>order</a:t>
            </a:r>
            <a:r>
              <a:rPr lang="hu-HU" sz="2000" dirty="0" smtClean="0"/>
              <a:t> </a:t>
            </a:r>
            <a:r>
              <a:rPr lang="en-GB" sz="2000" dirty="0" smtClean="0"/>
              <a:t>tensor factorization</a:t>
            </a:r>
            <a:r>
              <a:rPr lang="hu-HU" sz="2000" dirty="0" smtClean="0"/>
              <a:t>:</a:t>
            </a:r>
            <a:r>
              <a:rPr lang="en-GB" sz="2000" dirty="0" smtClean="0"/>
              <a:t> higher </a:t>
            </a:r>
            <a:r>
              <a:rPr lang="en-GB" sz="2000" dirty="0"/>
              <a:t>order interactions are also </a:t>
            </a:r>
            <a:r>
              <a:rPr lang="en-GB" sz="2000" dirty="0" err="1" smtClean="0"/>
              <a:t>modeled</a:t>
            </a:r>
            <a:endParaRPr lang="hu-HU" sz="2000" dirty="0" smtClean="0"/>
          </a:p>
          <a:p>
            <a:pPr lvl="1"/>
            <a:r>
              <a:rPr lang="hu-HU" sz="2000" dirty="0" smtClean="0"/>
              <a:t>U</a:t>
            </a:r>
            <a:r>
              <a:rPr lang="en-GB" sz="2000" dirty="0" err="1" smtClean="0"/>
              <a:t>nified</a:t>
            </a:r>
            <a:r>
              <a:rPr lang="en-GB" sz="2000" dirty="0" smtClean="0"/>
              <a:t> </a:t>
            </a:r>
            <a:r>
              <a:rPr lang="en-GB" sz="2000" dirty="0"/>
              <a:t>model of importer, exporter and </a:t>
            </a:r>
            <a:r>
              <a:rPr lang="en-GB" sz="2000" dirty="0" smtClean="0"/>
              <a:t>product</a:t>
            </a:r>
            <a:r>
              <a:rPr lang="hu-HU" sz="2000" dirty="0" smtClean="0"/>
              <a:t> </a:t>
            </a:r>
            <a:r>
              <a:rPr lang="en-GB" sz="2000" dirty="0" smtClean="0"/>
              <a:t>tensors</a:t>
            </a:r>
            <a:r>
              <a:rPr lang="en-GB" sz="2000" dirty="0"/>
              <a:t>. </a:t>
            </a:r>
            <a:endParaRPr lang="hu-HU" sz="2000" dirty="0" smtClean="0"/>
          </a:p>
          <a:p>
            <a:pPr lvl="1"/>
            <a:r>
              <a:rPr lang="hu-HU" sz="2000" dirty="0" smtClean="0"/>
              <a:t>C</a:t>
            </a:r>
            <a:r>
              <a:rPr lang="en-GB" sz="2000" dirty="0" err="1" smtClean="0"/>
              <a:t>hallenge</a:t>
            </a:r>
            <a:r>
              <a:rPr lang="hu-HU" sz="2000" dirty="0" smtClean="0"/>
              <a:t>:</a:t>
            </a:r>
            <a:r>
              <a:rPr lang="en-GB" sz="2000" dirty="0" smtClean="0"/>
              <a:t> find </a:t>
            </a:r>
            <a:r>
              <a:rPr lang="en-GB" sz="2000" dirty="0"/>
              <a:t>appropriate methods to learn the non-diagonal core tensor and interpret the triadic factor interactions</a:t>
            </a:r>
            <a:endParaRPr lang="hu-HU" sz="2000" dirty="0" smtClean="0"/>
          </a:p>
          <a:p>
            <a:r>
              <a:rPr lang="hu-HU" dirty="0" smtClean="0"/>
              <a:t>H2020 and EIT </a:t>
            </a:r>
            <a:r>
              <a:rPr lang="hu-HU" dirty="0" err="1" smtClean="0"/>
              <a:t>ICTLabs</a:t>
            </a:r>
            <a:r>
              <a:rPr lang="hu-HU" dirty="0" smtClean="0"/>
              <a:t> </a:t>
            </a:r>
            <a:r>
              <a:rPr lang="hu-HU" dirty="0" err="1" smtClean="0"/>
              <a:t>proposals</a:t>
            </a:r>
            <a:r>
              <a:rPr lang="hu-HU" dirty="0" smtClean="0"/>
              <a:t>: </a:t>
            </a:r>
            <a:r>
              <a:rPr lang="hu-HU" dirty="0" err="1" smtClean="0"/>
              <a:t>Rovio</a:t>
            </a:r>
            <a:r>
              <a:rPr lang="hu-HU" dirty="0" smtClean="0"/>
              <a:t> (FI), </a:t>
            </a:r>
            <a:r>
              <a:rPr lang="hu-HU" dirty="0" err="1" smtClean="0"/>
              <a:t>Portugal</a:t>
            </a:r>
            <a:r>
              <a:rPr lang="hu-HU" dirty="0" smtClean="0"/>
              <a:t> Telecom (PT), </a:t>
            </a:r>
            <a:r>
              <a:rPr lang="hu-HU" dirty="0" err="1" smtClean="0"/>
              <a:t>NMusic</a:t>
            </a:r>
            <a:r>
              <a:rPr lang="hu-HU" dirty="0" smtClean="0"/>
              <a:t> (</a:t>
            </a:r>
            <a:r>
              <a:rPr lang="hu-HU" dirty="0" err="1" smtClean="0"/>
              <a:t>PT</a:t>
            </a:r>
            <a:r>
              <a:rPr lang="hu-HU" dirty="0" smtClean="0"/>
              <a:t>): </a:t>
            </a:r>
            <a:r>
              <a:rPr lang="hu-HU" dirty="0" err="1" smtClean="0"/>
              <a:t>Recommender</a:t>
            </a:r>
            <a:r>
              <a:rPr lang="hu-HU" dirty="0" smtClean="0"/>
              <a:t> </a:t>
            </a:r>
            <a:r>
              <a:rPr lang="hu-HU" dirty="0" err="1" smtClean="0"/>
              <a:t>systems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networks</a:t>
            </a:r>
            <a:endParaRPr lang="hu-HU" dirty="0" smtClean="0"/>
          </a:p>
          <a:p>
            <a:pPr lvl="1"/>
            <a:r>
              <a:rPr lang="hu-HU" sz="2000" dirty="0" err="1"/>
              <a:t>Use</a:t>
            </a:r>
            <a:r>
              <a:rPr lang="hu-HU" sz="2000" dirty="0"/>
              <a:t> of </a:t>
            </a:r>
            <a:r>
              <a:rPr lang="hu-HU" sz="2000" dirty="0" err="1"/>
              <a:t>context</a:t>
            </a:r>
            <a:r>
              <a:rPr lang="hu-HU" sz="2000" dirty="0"/>
              <a:t>: </a:t>
            </a:r>
            <a:r>
              <a:rPr lang="hu-HU" sz="2000" dirty="0" err="1"/>
              <a:t>geography</a:t>
            </a:r>
            <a:r>
              <a:rPr lang="hu-HU" sz="2000" dirty="0"/>
              <a:t>; </a:t>
            </a:r>
            <a:r>
              <a:rPr lang="hu-HU" sz="2000" dirty="0" err="1"/>
              <a:t>walking</a:t>
            </a:r>
            <a:r>
              <a:rPr lang="hu-HU" sz="2000" dirty="0"/>
              <a:t>, jogging, </a:t>
            </a:r>
            <a:r>
              <a:rPr lang="hu-HU" sz="2000" dirty="0" err="1"/>
              <a:t>cycling</a:t>
            </a:r>
            <a:r>
              <a:rPr lang="hu-HU" sz="2000" dirty="0"/>
              <a:t>, </a:t>
            </a:r>
            <a:r>
              <a:rPr lang="hu-HU" sz="2000" dirty="0" err="1"/>
              <a:t>driving</a:t>
            </a:r>
            <a:r>
              <a:rPr lang="hu-HU" sz="2000" dirty="0"/>
              <a:t>; </a:t>
            </a:r>
            <a:r>
              <a:rPr lang="hu-HU" sz="2000" dirty="0" err="1"/>
              <a:t>weather</a:t>
            </a:r>
            <a:r>
              <a:rPr lang="hu-HU" sz="2000" dirty="0"/>
              <a:t>, </a:t>
            </a:r>
            <a:r>
              <a:rPr lang="hu-HU" sz="2000" dirty="0" err="1" smtClean="0"/>
              <a:t>mood</a:t>
            </a:r>
            <a:r>
              <a:rPr lang="hu-HU" sz="2000" dirty="0" smtClean="0"/>
              <a:t> – </a:t>
            </a:r>
            <a:r>
              <a:rPr lang="hu-HU" sz="2000" dirty="0" err="1" smtClean="0"/>
              <a:t>obtained</a:t>
            </a:r>
            <a:r>
              <a:rPr lang="hu-HU" sz="2000" dirty="0" smtClean="0"/>
              <a:t> </a:t>
            </a:r>
            <a:r>
              <a:rPr lang="hu-HU" sz="2000" dirty="0" err="1" smtClean="0"/>
              <a:t>from</a:t>
            </a:r>
            <a:r>
              <a:rPr lang="hu-HU" sz="2000" dirty="0" smtClean="0"/>
              <a:t> </a:t>
            </a:r>
            <a:r>
              <a:rPr lang="hu-HU" sz="2000" dirty="0" err="1" smtClean="0"/>
              <a:t>different</a:t>
            </a:r>
            <a:r>
              <a:rPr lang="hu-HU" sz="2000" dirty="0" smtClean="0"/>
              <a:t> </a:t>
            </a:r>
            <a:r>
              <a:rPr lang="hu-HU" sz="2000" dirty="0" err="1" smtClean="0"/>
              <a:t>sensors</a:t>
            </a:r>
            <a:r>
              <a:rPr lang="hu-HU" sz="2000" dirty="0" smtClean="0"/>
              <a:t> and </a:t>
            </a:r>
            <a:r>
              <a:rPr lang="hu-HU" sz="2000" dirty="0" err="1" smtClean="0"/>
              <a:t>sources</a:t>
            </a:r>
            <a:endParaRPr lang="hu-HU" sz="2000" dirty="0"/>
          </a:p>
          <a:p>
            <a:pPr lvl="1"/>
            <a:r>
              <a:rPr lang="hu-HU" sz="2000" dirty="0" err="1"/>
              <a:t>React</a:t>
            </a:r>
            <a:r>
              <a:rPr lang="hu-HU" sz="2000" dirty="0"/>
              <a:t> </a:t>
            </a:r>
            <a:r>
              <a:rPr lang="hu-HU" sz="2000" dirty="0" err="1"/>
              <a:t>immediately</a:t>
            </a:r>
            <a:r>
              <a:rPr lang="hu-HU" sz="2000" dirty="0"/>
              <a:t>: show </a:t>
            </a:r>
            <a:r>
              <a:rPr lang="hu-HU" sz="2000" dirty="0" err="1"/>
              <a:t>different</a:t>
            </a:r>
            <a:r>
              <a:rPr lang="hu-HU" sz="2000" dirty="0"/>
              <a:t> </a:t>
            </a:r>
            <a:r>
              <a:rPr lang="hu-HU" sz="2000" dirty="0" err="1"/>
              <a:t>or</a:t>
            </a:r>
            <a:r>
              <a:rPr lang="hu-HU" sz="2000" dirty="0"/>
              <a:t> no </a:t>
            </a:r>
            <a:r>
              <a:rPr lang="hu-HU" sz="2000" dirty="0" err="1"/>
              <a:t>ads</a:t>
            </a:r>
            <a:r>
              <a:rPr lang="hu-HU" sz="2000" dirty="0"/>
              <a:t> right </a:t>
            </a:r>
            <a:r>
              <a:rPr lang="hu-HU" sz="2000" dirty="0" err="1"/>
              <a:t>after</a:t>
            </a:r>
            <a:r>
              <a:rPr lang="hu-HU" sz="2000" dirty="0"/>
              <a:t> an upgrade </a:t>
            </a:r>
            <a:r>
              <a:rPr lang="hu-HU" sz="2000" dirty="0" err="1" smtClean="0"/>
              <a:t>purchase</a:t>
            </a:r>
            <a:r>
              <a:rPr lang="hu-HU" sz="2000" dirty="0" smtClean="0"/>
              <a:t>, </a:t>
            </a:r>
            <a:r>
              <a:rPr lang="hu-HU" sz="2000" dirty="0" err="1" smtClean="0"/>
              <a:t>immediately</a:t>
            </a:r>
            <a:r>
              <a:rPr lang="hu-HU" sz="2000" dirty="0" smtClean="0"/>
              <a:t> </a:t>
            </a:r>
            <a:r>
              <a:rPr lang="hu-HU" sz="2000" dirty="0" err="1" smtClean="0"/>
              <a:t>distinguish</a:t>
            </a:r>
            <a:r>
              <a:rPr lang="hu-HU" sz="2000" dirty="0" smtClean="0"/>
              <a:t> </a:t>
            </a:r>
            <a:r>
              <a:rPr lang="hu-HU" sz="2000" dirty="0" err="1" smtClean="0"/>
              <a:t>from</a:t>
            </a:r>
            <a:r>
              <a:rPr lang="hu-HU" sz="2000" dirty="0" smtClean="0"/>
              <a:t> free service </a:t>
            </a:r>
            <a:r>
              <a:rPr lang="hu-HU" sz="2000" dirty="0" err="1" smtClean="0"/>
              <a:t>users</a:t>
            </a:r>
            <a:endParaRPr lang="hu-HU" sz="2000" dirty="0"/>
          </a:p>
          <a:p>
            <a:pPr lvl="1"/>
            <a:r>
              <a:rPr lang="hu-HU" sz="2000" dirty="0" err="1"/>
              <a:t>Support</a:t>
            </a:r>
            <a:r>
              <a:rPr lang="hu-HU" sz="2000" dirty="0"/>
              <a:t> service </a:t>
            </a:r>
            <a:r>
              <a:rPr lang="hu-HU" sz="2000" dirty="0" err="1"/>
              <a:t>convergence</a:t>
            </a:r>
            <a:r>
              <a:rPr lang="hu-HU" sz="2000" dirty="0"/>
              <a:t> (mobile, internet, TV)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1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The </a:t>
            </a:r>
            <a:r>
              <a:rPr lang="hu-HU" sz="3600" dirty="0" err="1" smtClean="0"/>
              <a:t>RecSys</a:t>
            </a:r>
            <a:r>
              <a:rPr lang="hu-HU" sz="3600" dirty="0" smtClean="0"/>
              <a:t> </a:t>
            </a:r>
            <a:r>
              <a:rPr lang="hu-HU" sz="3600" dirty="0" err="1" smtClean="0"/>
              <a:t>Challenge</a:t>
            </a:r>
            <a:r>
              <a:rPr lang="hu-HU" sz="3600" dirty="0" smtClean="0"/>
              <a:t> 2014 (P 3.9)</a:t>
            </a:r>
            <a:endParaRPr lang="hu-HU" sz="3600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518864" y="836712"/>
            <a:ext cx="822960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hu-HU" dirty="0" smtClean="0"/>
              <a:t>A multi-facet </a:t>
            </a:r>
            <a:r>
              <a:rPr lang="hu-HU" dirty="0" err="1" smtClean="0"/>
              <a:t>regression</a:t>
            </a:r>
            <a:r>
              <a:rPr lang="hu-HU" dirty="0" smtClean="0"/>
              <a:t> </a:t>
            </a:r>
            <a:r>
              <a:rPr lang="hu-HU" dirty="0" err="1" smtClean="0"/>
              <a:t>task</a:t>
            </a:r>
            <a:r>
              <a:rPr lang="hu-HU" dirty="0"/>
              <a:t>: </a:t>
            </a:r>
            <a:r>
              <a:rPr lang="hu-HU" dirty="0" smtClean="0"/>
              <a:t>2014.recsyschallenge.com</a:t>
            </a:r>
            <a:endParaRPr lang="hu-HU" dirty="0"/>
          </a:p>
        </p:txBody>
      </p:sp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090087"/>
              </p:ext>
            </p:extLst>
          </p:nvPr>
        </p:nvGraphicFramePr>
        <p:xfrm>
          <a:off x="5220072" y="1772816"/>
          <a:ext cx="3610744" cy="45034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02632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 err="1" smtClean="0">
                          <a:effectLst/>
                        </a:rPr>
                        <a:t>Winner</a:t>
                      </a:r>
                      <a:r>
                        <a:rPr lang="hu-HU" sz="2000" u="none" strike="noStrike" dirty="0" smtClean="0">
                          <a:effectLst/>
                        </a:rPr>
                        <a:t> (INRIA)</a:t>
                      </a:r>
                    </a:p>
                    <a:p>
                      <a:pPr algn="l" fontAlgn="b"/>
                      <a:r>
                        <a:rPr lang="hu-HU" sz="2000" u="none" strike="noStrike" dirty="0" smtClean="0">
                          <a:effectLst/>
                        </a:rPr>
                        <a:t>SZTAKI (2nd </a:t>
                      </a:r>
                      <a:r>
                        <a:rPr lang="hu-HU" sz="2000" u="none" strike="noStrike" dirty="0" err="1" smtClean="0">
                          <a:effectLst/>
                        </a:rPr>
                        <a:t>place</a:t>
                      </a:r>
                      <a:r>
                        <a:rPr lang="hu-HU" sz="2000" u="none" strike="noStrike" dirty="0" smtClean="0">
                          <a:effectLst/>
                        </a:rPr>
                        <a:t>) Best </a:t>
                      </a:r>
                      <a:r>
                        <a:rPr lang="hu-HU" sz="2000" u="none" strike="noStrike" dirty="0" err="1" smtClean="0">
                          <a:effectLst/>
                        </a:rPr>
                        <a:t>combination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 smtClean="0">
                          <a:effectLst/>
                        </a:rPr>
                        <a:t>0.876</a:t>
                      </a:r>
                    </a:p>
                    <a:p>
                      <a:pPr algn="l" fontAlgn="b"/>
                      <a:endParaRPr lang="hu-HU" sz="20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hu-HU" sz="2000" u="none" strike="noStrike" dirty="0" smtClean="0">
                          <a:effectLst/>
                        </a:rPr>
                        <a:t>0.874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u="none" strike="noStrike" dirty="0" err="1" smtClean="0">
                          <a:effectLst/>
                        </a:rPr>
                        <a:t>Support</a:t>
                      </a:r>
                      <a:r>
                        <a:rPr lang="hu-HU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hu-HU" sz="2000" u="none" strike="noStrike" baseline="0" dirty="0" err="1" smtClean="0">
                          <a:effectLst/>
                        </a:rPr>
                        <a:t>Vector</a:t>
                      </a:r>
                      <a:r>
                        <a:rPr lang="hu-HU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hu-HU" sz="2000" u="none" strike="noStrike" baseline="0" dirty="0" err="1" smtClean="0">
                          <a:effectLst/>
                        </a:rPr>
                        <a:t>Machines</a:t>
                      </a:r>
                      <a:endParaRPr lang="hu-H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>
                          <a:effectLst/>
                        </a:rPr>
                        <a:t>0.868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Gradient Boosted Tree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0.871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Linear Regression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>
                          <a:effectLst/>
                        </a:rPr>
                        <a:t>0.860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Logistic Regression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0.860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 err="1" smtClean="0">
                          <a:effectLst/>
                        </a:rPr>
                        <a:t>Matrix</a:t>
                      </a:r>
                      <a:r>
                        <a:rPr lang="hu-HU" sz="2000" u="none" strike="noStrike" dirty="0" smtClean="0">
                          <a:effectLst/>
                        </a:rPr>
                        <a:t> </a:t>
                      </a:r>
                      <a:r>
                        <a:rPr lang="hu-HU" sz="2000" u="none" strike="noStrike" dirty="0" err="1" smtClean="0">
                          <a:effectLst/>
                        </a:rPr>
                        <a:t>Factorization</a:t>
                      </a:r>
                      <a:r>
                        <a:rPr lang="hu-HU" sz="2000" u="none" strike="noStrike" dirty="0" smtClean="0">
                          <a:effectLst/>
                        </a:rPr>
                        <a:t> </a:t>
                      </a:r>
                      <a:r>
                        <a:rPr lang="hu-HU" sz="2000" u="none" strike="noStrike" dirty="0" err="1" smtClean="0">
                          <a:effectLst/>
                        </a:rPr>
                        <a:t>with</a:t>
                      </a:r>
                      <a:r>
                        <a:rPr lang="hu-HU" sz="2000" u="none" strike="noStrike" dirty="0" smtClean="0">
                          <a:effectLst/>
                        </a:rPr>
                        <a:t> </a:t>
                      </a:r>
                      <a:r>
                        <a:rPr lang="hu-HU" sz="2000" u="none" strike="noStrike" dirty="0" err="1" smtClean="0">
                          <a:effectLst/>
                        </a:rPr>
                        <a:t>Side</a:t>
                      </a:r>
                      <a:r>
                        <a:rPr lang="hu-HU" sz="2000" u="none" strike="noStrike" dirty="0" smtClean="0">
                          <a:effectLst/>
                        </a:rPr>
                        <a:t> </a:t>
                      </a:r>
                      <a:r>
                        <a:rPr lang="hu-HU" sz="2000" u="none" strike="noStrike" dirty="0" err="1" smtClean="0">
                          <a:effectLst/>
                        </a:rPr>
                        <a:t>Information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0.862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 err="1" smtClean="0">
                          <a:effectLst/>
                        </a:rPr>
                        <a:t>LibFM</a:t>
                      </a:r>
                      <a:r>
                        <a:rPr lang="hu-HU" sz="2000" u="none" strike="noStrike" dirty="0" smtClean="0">
                          <a:effectLst/>
                        </a:rPr>
                        <a:t>: </a:t>
                      </a:r>
                      <a:r>
                        <a:rPr lang="hu-HU" sz="2000" u="none" strike="noStrike" dirty="0" err="1" smtClean="0">
                          <a:effectLst/>
                        </a:rPr>
                        <a:t>Factorization</a:t>
                      </a:r>
                      <a:r>
                        <a:rPr lang="hu-HU" sz="2000" u="none" strike="noStrike" dirty="0" smtClean="0">
                          <a:effectLst/>
                        </a:rPr>
                        <a:t> </a:t>
                      </a:r>
                      <a:r>
                        <a:rPr lang="hu-HU" sz="2000" u="none" strike="noStrike" dirty="0" err="1" smtClean="0">
                          <a:effectLst/>
                        </a:rPr>
                        <a:t>Machine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0.841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u="none" strike="noStrike" dirty="0" err="1" smtClean="0">
                          <a:effectLst/>
                        </a:rPr>
                        <a:t>Learning</a:t>
                      </a:r>
                      <a:r>
                        <a:rPr lang="hu-HU" sz="2000" u="none" strike="noStrike" dirty="0" smtClean="0">
                          <a:effectLst/>
                        </a:rPr>
                        <a:t> </a:t>
                      </a:r>
                      <a:r>
                        <a:rPr lang="hu-HU" sz="2000" u="none" strike="noStrike" dirty="0" err="1" smtClean="0">
                          <a:effectLst/>
                        </a:rPr>
                        <a:t>to</a:t>
                      </a:r>
                      <a:r>
                        <a:rPr lang="hu-HU" sz="2000" u="none" strike="noStrike" dirty="0" smtClean="0">
                          <a:effectLst/>
                        </a:rPr>
                        <a:t> </a:t>
                      </a:r>
                      <a:r>
                        <a:rPr lang="hu-HU" sz="2000" u="none" strike="noStrike" dirty="0" err="1" smtClean="0">
                          <a:effectLst/>
                        </a:rPr>
                        <a:t>Rank</a:t>
                      </a:r>
                      <a:r>
                        <a:rPr lang="hu-HU" sz="2000" u="none" strike="noStrike" dirty="0" smtClean="0">
                          <a:effectLst/>
                        </a:rPr>
                        <a:t> (</a:t>
                      </a:r>
                      <a:r>
                        <a:rPr lang="hu-HU" sz="2000" u="none" strike="noStrike" dirty="0" err="1" smtClean="0">
                          <a:effectLst/>
                        </a:rPr>
                        <a:t>NDCGBoost</a:t>
                      </a:r>
                      <a:r>
                        <a:rPr lang="hu-HU" sz="2000" u="none" strike="noStrike" dirty="0" smtClean="0">
                          <a:effectLst/>
                        </a:rPr>
                        <a:t>)</a:t>
                      </a:r>
                      <a:endParaRPr lang="hu-H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>
                          <a:effectLst/>
                        </a:rPr>
                        <a:t>0.862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56021"/>
              </p:ext>
            </p:extLst>
          </p:nvPr>
        </p:nvGraphicFramePr>
        <p:xfrm>
          <a:off x="395536" y="1340768"/>
          <a:ext cx="4320480" cy="5365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/>
                <a:gridCol w="2016224"/>
              </a:tblGrid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user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824143586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tweet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324077847926931000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movie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1045658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rating_diff_from_avg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0,8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user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created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at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1347659915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user_followers_count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165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user_friends_count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258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user_favourites_count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user_statuses_count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451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tweet_creation_time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1366097554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tweet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hashtag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num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tweet_url_num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tweet_mention_num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tweet_is_retweet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tweet_has_retweet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movie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41829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movie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num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384348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movie</a:t>
                      </a:r>
                      <a:r>
                        <a:rPr lang="hu-HU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Romance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hu-H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Comedy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9396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engagement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?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</a:tbl>
          </a:graphicData>
        </a:graphic>
      </p:graphicFrame>
      <p:sp>
        <p:nvSpPr>
          <p:cNvPr id="7" name="Tartalom helye 2"/>
          <p:cNvSpPr txBox="1">
            <a:spLocks/>
          </p:cNvSpPr>
          <p:nvPr/>
        </p:nvSpPr>
        <p:spPr>
          <a:xfrm>
            <a:off x="5148064" y="1205136"/>
            <a:ext cx="3752800" cy="495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hu-HU" dirty="0" smtClean="0"/>
              <a:t>Over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evaluation</a:t>
            </a:r>
            <a:r>
              <a:rPr lang="hu-HU" dirty="0" smtClean="0"/>
              <a:t> </a:t>
            </a:r>
            <a:r>
              <a:rPr lang="hu-HU" dirty="0" err="1" smtClean="0"/>
              <a:t>set</a:t>
            </a:r>
            <a:r>
              <a:rPr lang="hu-HU" dirty="0" smtClean="0"/>
              <a:t>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49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Milestones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presented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WP3: </a:t>
            </a:r>
            <a:r>
              <a:rPr lang="en-US" dirty="0"/>
              <a:t>Applications to voting systems in social networks</a:t>
            </a:r>
            <a:endParaRPr lang="hu-HU" b="1" dirty="0" smtClean="0"/>
          </a:p>
          <a:p>
            <a:r>
              <a:rPr lang="hu-HU" b="1" dirty="0" smtClean="0"/>
              <a:t>M12</a:t>
            </a:r>
            <a:r>
              <a:rPr lang="hu-HU" dirty="0" smtClean="0"/>
              <a:t>: </a:t>
            </a:r>
            <a:r>
              <a:rPr lang="hu-HU" dirty="0" err="1"/>
              <a:t>Voting</a:t>
            </a:r>
            <a:r>
              <a:rPr lang="hu-HU" dirty="0"/>
              <a:t> and </a:t>
            </a:r>
            <a:r>
              <a:rPr lang="hu-HU" dirty="0" err="1"/>
              <a:t>recommender</a:t>
            </a:r>
            <a:r>
              <a:rPr lang="hu-HU" dirty="0"/>
              <a:t> </a:t>
            </a:r>
            <a:r>
              <a:rPr lang="hu-HU" dirty="0" err="1" smtClean="0"/>
              <a:t>systems</a:t>
            </a:r>
            <a:endParaRPr lang="hu-HU" dirty="0" smtClean="0"/>
          </a:p>
          <a:p>
            <a:pPr lvl="1"/>
            <a:r>
              <a:rPr lang="hu-HU" sz="2000" dirty="0" err="1" smtClean="0"/>
              <a:t>Generalized</a:t>
            </a:r>
            <a:r>
              <a:rPr lang="hu-HU" sz="2000" dirty="0" smtClean="0"/>
              <a:t> </a:t>
            </a:r>
            <a:r>
              <a:rPr lang="hu-HU" sz="2000" dirty="0" err="1" smtClean="0"/>
              <a:t>Stochastic</a:t>
            </a:r>
            <a:r>
              <a:rPr lang="hu-HU" sz="2000" dirty="0" smtClean="0"/>
              <a:t> </a:t>
            </a:r>
            <a:r>
              <a:rPr lang="hu-HU" sz="2000" dirty="0" err="1" smtClean="0"/>
              <a:t>Gradient</a:t>
            </a:r>
            <a:r>
              <a:rPr lang="hu-HU" sz="2000" dirty="0" smtClean="0"/>
              <a:t> </a:t>
            </a:r>
            <a:r>
              <a:rPr lang="hu-HU" sz="2000" dirty="0" err="1" smtClean="0"/>
              <a:t>Matrix</a:t>
            </a:r>
            <a:r>
              <a:rPr lang="hu-HU" sz="2000" dirty="0" smtClean="0"/>
              <a:t> </a:t>
            </a:r>
            <a:r>
              <a:rPr lang="hu-HU" sz="2000" dirty="0" err="1" smtClean="0"/>
              <a:t>Factorization</a:t>
            </a:r>
            <a:r>
              <a:rPr lang="hu-HU" sz="2000" dirty="0" smtClean="0"/>
              <a:t> </a:t>
            </a:r>
          </a:p>
          <a:p>
            <a:pPr lvl="2"/>
            <a:r>
              <a:rPr lang="hu-HU" sz="2000" dirty="0" err="1" smtClean="0"/>
              <a:t>Papers</a:t>
            </a:r>
            <a:r>
              <a:rPr lang="hu-HU" sz="2000" dirty="0" smtClean="0"/>
              <a:t> 3.7, 3.10, 3.11, 3.16</a:t>
            </a:r>
          </a:p>
          <a:p>
            <a:pPr lvl="1"/>
            <a:r>
              <a:rPr lang="hu-HU" sz="2000" dirty="0" err="1" smtClean="0"/>
              <a:t>Also</a:t>
            </a:r>
            <a:r>
              <a:rPr lang="hu-HU" sz="2000" dirty="0" smtClean="0"/>
              <a:t> </a:t>
            </a:r>
            <a:r>
              <a:rPr lang="hu-HU" sz="2000" dirty="0" err="1" smtClean="0"/>
              <a:t>applied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link </a:t>
            </a:r>
            <a:r>
              <a:rPr lang="hu-HU" sz="2000" dirty="0" err="1" smtClean="0"/>
              <a:t>prediction</a:t>
            </a:r>
            <a:endParaRPr lang="hu-HU" sz="2000" dirty="0" smtClean="0"/>
          </a:p>
          <a:p>
            <a:pPr lvl="2"/>
            <a:r>
              <a:rPr lang="hu-HU" sz="2000" dirty="0" err="1" smtClean="0"/>
              <a:t>Papers</a:t>
            </a:r>
            <a:r>
              <a:rPr lang="hu-HU" sz="2000" dirty="0" smtClean="0"/>
              <a:t> 3.9, </a:t>
            </a:r>
            <a:r>
              <a:rPr lang="hu-HU" sz="2000" dirty="0"/>
              <a:t>3.17</a:t>
            </a:r>
          </a:p>
          <a:p>
            <a:pPr marL="0" indent="0">
              <a:buNone/>
            </a:pPr>
            <a:r>
              <a:rPr lang="hu-HU" b="1" dirty="0" smtClean="0"/>
              <a:t>WP5: </a:t>
            </a:r>
            <a:r>
              <a:rPr lang="en-US" dirty="0"/>
              <a:t>Database development of real-world </a:t>
            </a:r>
            <a:r>
              <a:rPr lang="en-US" dirty="0" smtClean="0"/>
              <a:t>networks</a:t>
            </a:r>
            <a:endParaRPr lang="hu-HU" dirty="0" smtClean="0"/>
          </a:p>
          <a:p>
            <a:r>
              <a:rPr lang="hu-HU" b="1" dirty="0" smtClean="0"/>
              <a:t>M14</a:t>
            </a:r>
            <a:r>
              <a:rPr lang="en-US" dirty="0"/>
              <a:t>: Characterization of time evolving Web </a:t>
            </a:r>
            <a:r>
              <a:rPr lang="en-US" dirty="0" smtClean="0"/>
              <a:t>structures</a:t>
            </a:r>
            <a:endParaRPr lang="hu-HU" dirty="0" smtClean="0"/>
          </a:p>
          <a:p>
            <a:pPr lvl="1"/>
            <a:r>
              <a:rPr lang="hu-HU" sz="2000" dirty="0"/>
              <a:t>Online </a:t>
            </a:r>
            <a:r>
              <a:rPr lang="hu-HU" sz="2000" dirty="0" err="1"/>
              <a:t>machine</a:t>
            </a:r>
            <a:r>
              <a:rPr lang="hu-HU" sz="2000" dirty="0"/>
              <a:t> </a:t>
            </a:r>
            <a:r>
              <a:rPr lang="hu-HU" sz="2000" dirty="0" err="1"/>
              <a:t>learning</a:t>
            </a:r>
            <a:r>
              <a:rPr lang="hu-HU" sz="2000" dirty="0"/>
              <a:t>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dirty="0" err="1"/>
              <a:t>time</a:t>
            </a:r>
            <a:r>
              <a:rPr lang="hu-HU" sz="2000" dirty="0"/>
              <a:t> </a:t>
            </a:r>
            <a:r>
              <a:rPr lang="hu-HU" sz="2000" dirty="0" err="1"/>
              <a:t>evolving</a:t>
            </a:r>
            <a:r>
              <a:rPr lang="hu-HU" sz="2000" dirty="0"/>
              <a:t> </a:t>
            </a:r>
            <a:r>
              <a:rPr lang="hu-HU" sz="2000" dirty="0" err="1" smtClean="0"/>
              <a:t>structures</a:t>
            </a:r>
            <a:endParaRPr lang="hu-HU" sz="2000" dirty="0" smtClean="0"/>
          </a:p>
          <a:p>
            <a:pPr lvl="2"/>
            <a:r>
              <a:rPr lang="hu-HU" sz="2000" dirty="0" err="1" smtClean="0"/>
              <a:t>Papers</a:t>
            </a:r>
            <a:r>
              <a:rPr lang="hu-HU" sz="2000" dirty="0" smtClean="0"/>
              <a:t>  3.11, 3.12, 3.13, 3.14, 3.17</a:t>
            </a:r>
            <a:endParaRPr lang="hu-HU" sz="2000" dirty="0"/>
          </a:p>
          <a:p>
            <a:pPr lvl="1"/>
            <a:r>
              <a:rPr lang="hu-HU" sz="2000" dirty="0" err="1"/>
              <a:t>Fisher</a:t>
            </a:r>
            <a:r>
              <a:rPr lang="en-US" sz="2000" dirty="0"/>
              <a:t> “Similarity”</a:t>
            </a:r>
            <a:r>
              <a:rPr lang="hu-HU" sz="2000" dirty="0"/>
              <a:t> kernel </a:t>
            </a:r>
            <a:r>
              <a:rPr lang="hu-HU" sz="2000" dirty="0" err="1"/>
              <a:t>Support</a:t>
            </a:r>
            <a:r>
              <a:rPr lang="hu-HU" sz="2000" dirty="0"/>
              <a:t> </a:t>
            </a:r>
            <a:r>
              <a:rPr lang="hu-HU" sz="2000" dirty="0" err="1"/>
              <a:t>Vector</a:t>
            </a:r>
            <a:r>
              <a:rPr lang="hu-HU" sz="2000" dirty="0"/>
              <a:t> </a:t>
            </a:r>
            <a:r>
              <a:rPr lang="hu-HU" sz="2000" dirty="0" err="1" smtClean="0"/>
              <a:t>Learning</a:t>
            </a:r>
            <a:endParaRPr lang="hu-HU" sz="2000" dirty="0" smtClean="0"/>
          </a:p>
          <a:p>
            <a:pPr lvl="2"/>
            <a:r>
              <a:rPr lang="hu-HU" sz="2000" dirty="0" err="1" smtClean="0"/>
              <a:t>Papers</a:t>
            </a:r>
            <a:r>
              <a:rPr lang="hu-HU" sz="2000" dirty="0" smtClean="0"/>
              <a:t> 3.8, 3.12</a:t>
            </a:r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68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403648" y="3501008"/>
            <a:ext cx="1224136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RecSys</a:t>
            </a:r>
            <a:r>
              <a:rPr lang="hu-HU" dirty="0" smtClean="0"/>
              <a:t> </a:t>
            </a:r>
            <a:r>
              <a:rPr lang="hu-HU" dirty="0" err="1" smtClean="0"/>
              <a:t>Challenge</a:t>
            </a:r>
            <a:r>
              <a:rPr lang="hu-HU" dirty="0" smtClean="0"/>
              <a:t> 2014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5616624"/>
          </a:xfrm>
        </p:spPr>
        <p:txBody>
          <a:bodyPr/>
          <a:lstStyle/>
          <a:p>
            <a:pPr marL="0" indent="0">
              <a:buNone/>
            </a:pPr>
            <a:r>
              <a:rPr lang="hu-HU" dirty="0" err="1" smtClean="0"/>
              <a:t>Published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an </a:t>
            </a:r>
            <a:r>
              <a:rPr lang="hu-HU" dirty="0" err="1" smtClean="0"/>
              <a:t>IPython</a:t>
            </a:r>
            <a:r>
              <a:rPr lang="hu-HU" dirty="0" smtClean="0"/>
              <a:t> notebook - </a:t>
            </a:r>
            <a:r>
              <a:rPr lang="hu-HU" dirty="0" err="1" smtClean="0"/>
              <a:t>research</a:t>
            </a:r>
            <a:r>
              <a:rPr lang="hu-HU" dirty="0" smtClean="0"/>
              <a:t> </a:t>
            </a:r>
            <a:r>
              <a:rPr lang="hu-HU" dirty="0" err="1" smtClean="0"/>
              <a:t>cooperation</a:t>
            </a:r>
            <a:r>
              <a:rPr lang="hu-HU" dirty="0" smtClean="0"/>
              <a:t> w/ </a:t>
            </a:r>
            <a:r>
              <a:rPr lang="hu-HU" dirty="0" err="1" smtClean="0"/>
              <a:t>Dato</a:t>
            </a:r>
            <a:r>
              <a:rPr lang="hu-HU" dirty="0" smtClean="0"/>
              <a:t>: </a:t>
            </a:r>
            <a:r>
              <a:rPr lang="hu-HU" sz="2000" dirty="0" smtClean="0">
                <a:hlinkClick r:id="rId2"/>
              </a:rPr>
              <a:t>http://dato.com/learn/gallery/notebooks/recsys2014_palovics.html</a:t>
            </a:r>
            <a:r>
              <a:rPr lang="hu-HU" sz="2000" dirty="0" smtClean="0"/>
              <a:t> </a:t>
            </a:r>
            <a:endParaRPr lang="hu-HU" dirty="0" smtClean="0"/>
          </a:p>
        </p:txBody>
      </p:sp>
      <p:pic>
        <p:nvPicPr>
          <p:cNvPr id="7170" name="Picture 2" descr="http://2014.recsyschallenge.com/img/Leaderboar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28" y="1916832"/>
            <a:ext cx="64112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9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116"/>
            <a:ext cx="9143999" cy="731899"/>
          </a:xfrm>
        </p:spPr>
        <p:txBody>
          <a:bodyPr/>
          <a:lstStyle/>
          <a:p>
            <a:r>
              <a:rPr lang="hu-HU" dirty="0" smtClean="0"/>
              <a:t>NOMAO: </a:t>
            </a:r>
            <a:r>
              <a:rPr lang="hu-HU" dirty="0" err="1" smtClean="0"/>
              <a:t>restaurants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France  (P3.16)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Analyzing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spectrum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ratings</a:t>
            </a:r>
            <a:r>
              <a:rPr lang="hu-HU" dirty="0" smtClean="0"/>
              <a:t> </a:t>
            </a:r>
            <a:r>
              <a:rPr lang="hu-HU" dirty="0" err="1" smtClean="0"/>
              <a:t>matrix</a:t>
            </a:r>
            <a:r>
              <a:rPr lang="hu-HU" dirty="0" smtClean="0"/>
              <a:t> (</a:t>
            </a:r>
            <a:r>
              <a:rPr lang="hu-HU" b="1" dirty="0" smtClean="0"/>
              <a:t>Toulouse</a:t>
            </a:r>
            <a:r>
              <a:rPr lang="hu-HU" dirty="0" smtClean="0"/>
              <a:t>), </a:t>
            </a:r>
            <a:r>
              <a:rPr lang="hu-HU" dirty="0" err="1" smtClean="0"/>
              <a:t>for</a:t>
            </a:r>
            <a:endParaRPr lang="hu-HU" dirty="0" smtClean="0"/>
          </a:p>
          <a:p>
            <a:r>
              <a:rPr lang="hu-HU" dirty="0" err="1" smtClean="0"/>
              <a:t>Giving</a:t>
            </a:r>
            <a:r>
              <a:rPr lang="hu-HU" dirty="0" smtClean="0"/>
              <a:t> </a:t>
            </a:r>
            <a:r>
              <a:rPr lang="hu-HU" dirty="0" err="1" smtClean="0"/>
              <a:t>improved</a:t>
            </a:r>
            <a:r>
              <a:rPr lang="hu-HU" dirty="0" smtClean="0"/>
              <a:t> </a:t>
            </a:r>
            <a:r>
              <a:rPr lang="hu-HU" dirty="0" err="1" smtClean="0"/>
              <a:t>recommendations</a:t>
            </a:r>
            <a:r>
              <a:rPr lang="hu-HU" dirty="0" smtClean="0"/>
              <a:t> (</a:t>
            </a:r>
            <a:r>
              <a:rPr lang="hu-HU" b="1" dirty="0" smtClean="0"/>
              <a:t>Budapest</a:t>
            </a:r>
            <a:r>
              <a:rPr lang="hu-HU" dirty="0" smtClean="0"/>
              <a:t>)</a:t>
            </a:r>
          </a:p>
          <a:p>
            <a:r>
              <a:rPr lang="hu-HU" b="1" dirty="0" smtClean="0"/>
              <a:t>NOMAO</a:t>
            </a:r>
            <a:r>
              <a:rPr lang="hu-HU" dirty="0" smtClean="0"/>
              <a:t>: Toulouse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startup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restaurant </a:t>
            </a:r>
            <a:r>
              <a:rPr lang="hu-HU" dirty="0" err="1" smtClean="0"/>
              <a:t>recommendations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4236720" cy="36195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40" y="2780928"/>
            <a:ext cx="423672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Eigenvectors</a:t>
            </a:r>
            <a:r>
              <a:rPr lang="hu-HU" dirty="0" smtClean="0"/>
              <a:t> vs. SGD </a:t>
            </a:r>
            <a:r>
              <a:rPr lang="hu-HU" dirty="0" err="1" smtClean="0"/>
              <a:t>optimization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83375" y="961380"/>
            <a:ext cx="2137097" cy="561662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SGD</a:t>
            </a:r>
            <a:endParaRPr lang="hu-H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1091902"/>
            <a:ext cx="42227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79512" y="980728"/>
            <a:ext cx="2137097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err="1" smtClean="0"/>
              <a:t>Eigenvectors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40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Recommendation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Expand</a:t>
            </a:r>
            <a:r>
              <a:rPr lang="hu-HU" dirty="0" smtClean="0"/>
              <a:t> </a:t>
            </a:r>
            <a:r>
              <a:rPr lang="hu-HU" dirty="0" err="1" smtClean="0"/>
              <a:t>ratings</a:t>
            </a:r>
            <a:r>
              <a:rPr lang="hu-HU" dirty="0" smtClean="0"/>
              <a:t> </a:t>
            </a:r>
            <a:r>
              <a:rPr lang="hu-HU" dirty="0" err="1" smtClean="0"/>
              <a:t>matrix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nearby</a:t>
            </a:r>
            <a:r>
              <a:rPr lang="hu-HU" dirty="0" smtClean="0"/>
              <a:t> </a:t>
            </a:r>
            <a:r>
              <a:rPr lang="hu-HU" dirty="0" err="1" smtClean="0"/>
              <a:t>locations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7" y="1628800"/>
            <a:ext cx="45053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657374"/>
            <a:ext cx="43529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Factor</a:t>
            </a:r>
            <a:r>
              <a:rPr lang="hu-HU" dirty="0" smtClean="0"/>
              <a:t> hints </a:t>
            </a:r>
            <a:r>
              <a:rPr lang="hu-HU" dirty="0" err="1" smtClean="0"/>
              <a:t>to</a:t>
            </a:r>
            <a:r>
              <a:rPr lang="hu-HU" dirty="0" smtClean="0"/>
              <a:t> SGD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Select</a:t>
            </a:r>
            <a:r>
              <a:rPr lang="hu-HU" dirty="0" smtClean="0"/>
              <a:t> top 10 </a:t>
            </a:r>
            <a:r>
              <a:rPr lang="hu-HU" dirty="0" err="1" smtClean="0"/>
              <a:t>cities</a:t>
            </a:r>
            <a:r>
              <a:rPr lang="hu-HU" dirty="0" smtClean="0"/>
              <a:t>,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 smtClean="0"/>
              <a:t>,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factors</a:t>
            </a:r>
            <a:endParaRPr lang="hu-HU" dirty="0" smtClean="0"/>
          </a:p>
          <a:p>
            <a:pPr lvl="1"/>
            <a:r>
              <a:rPr lang="fr-FR" dirty="0"/>
              <a:t>Paris, Marseille, Lyon, Toulouse, Nice, Nantes</a:t>
            </a:r>
            <a:r>
              <a:rPr lang="fr-FR" dirty="0" smtClean="0"/>
              <a:t>,</a:t>
            </a:r>
            <a:r>
              <a:rPr lang="hu-HU" dirty="0" smtClean="0"/>
              <a:t> Strasbourg</a:t>
            </a:r>
            <a:r>
              <a:rPr lang="hu-HU" dirty="0"/>
              <a:t>, </a:t>
            </a:r>
            <a:r>
              <a:rPr lang="hu-HU" dirty="0" err="1"/>
              <a:t>Montpellier</a:t>
            </a:r>
            <a:r>
              <a:rPr lang="hu-HU" dirty="0"/>
              <a:t>, </a:t>
            </a:r>
            <a:r>
              <a:rPr lang="hu-HU" dirty="0" smtClean="0"/>
              <a:t>Bordeaux</a:t>
            </a:r>
            <a:r>
              <a:rPr lang="hu-HU" dirty="0"/>
              <a:t>, </a:t>
            </a:r>
            <a:r>
              <a:rPr lang="hu-HU" dirty="0" smtClean="0"/>
              <a:t>Lille</a:t>
            </a:r>
          </a:p>
          <a:p>
            <a:r>
              <a:rPr lang="hu-HU" dirty="0" err="1" smtClean="0"/>
              <a:t>Train</a:t>
            </a:r>
            <a:r>
              <a:rPr lang="hu-HU" dirty="0" smtClean="0"/>
              <a:t> SGD </a:t>
            </a:r>
            <a:r>
              <a:rPr lang="hu-HU" dirty="0" err="1" smtClean="0"/>
              <a:t>by</a:t>
            </a:r>
            <a:r>
              <a:rPr lang="hu-HU" dirty="0" smtClean="0"/>
              <a:t> fixing </a:t>
            </a:r>
            <a:r>
              <a:rPr lang="hu-HU" dirty="0" err="1" smtClean="0"/>
              <a:t>these</a:t>
            </a:r>
            <a:r>
              <a:rPr lang="hu-HU" dirty="0" smtClean="0"/>
              <a:t> </a:t>
            </a:r>
            <a:r>
              <a:rPr lang="hu-HU" dirty="0" err="1" smtClean="0"/>
              <a:t>factors</a:t>
            </a:r>
            <a:endParaRPr lang="hu-HU" dirty="0" smtClean="0"/>
          </a:p>
          <a:p>
            <a:r>
              <a:rPr lang="hu-HU" dirty="0" err="1" smtClean="0"/>
              <a:t>Better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,</a:t>
            </a:r>
            <a:r>
              <a:rPr lang="hu-HU" dirty="0" err="1" smtClean="0"/>
              <a:t>faster</a:t>
            </a:r>
            <a:r>
              <a:rPr lang="hu-HU" dirty="0" smtClean="0"/>
              <a:t> </a:t>
            </a:r>
            <a:r>
              <a:rPr lang="hu-HU" dirty="0" err="1" smtClean="0"/>
              <a:t>convergence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665949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1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116"/>
            <a:ext cx="8640959" cy="731899"/>
          </a:xfrm>
        </p:spPr>
        <p:txBody>
          <a:bodyPr/>
          <a:lstStyle/>
          <a:p>
            <a:r>
              <a:rPr lang="hu-HU" dirty="0" err="1" smtClean="0"/>
              <a:t>Centrality</a:t>
            </a:r>
            <a:r>
              <a:rPr lang="hu-HU" dirty="0" smtClean="0"/>
              <a:t> </a:t>
            </a:r>
            <a:r>
              <a:rPr lang="hu-HU" dirty="0" err="1" smtClean="0"/>
              <a:t>prediction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(P 3.17)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616624"/>
          </a:xfrm>
        </p:spPr>
        <p:txBody>
          <a:bodyPr/>
          <a:lstStyle/>
          <a:p>
            <a:r>
              <a:rPr lang="hu-HU" dirty="0" smtClean="0"/>
              <a:t>Toulouse: </a:t>
            </a:r>
            <a:r>
              <a:rPr lang="hu-HU" dirty="0" err="1" smtClean="0"/>
              <a:t>analysis</a:t>
            </a:r>
            <a:r>
              <a:rPr lang="hu-HU" dirty="0" smtClean="0"/>
              <a:t> of </a:t>
            </a:r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matrix</a:t>
            </a:r>
            <a:endParaRPr lang="hu-HU" dirty="0" smtClean="0"/>
          </a:p>
          <a:p>
            <a:r>
              <a:rPr lang="hu-HU" dirty="0" smtClean="0"/>
              <a:t>Milan: </a:t>
            </a:r>
            <a:r>
              <a:rPr lang="hu-HU" dirty="0" err="1" smtClean="0"/>
              <a:t>axioms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centrality</a:t>
            </a:r>
            <a:r>
              <a:rPr lang="hu-HU" dirty="0" smtClean="0"/>
              <a:t>, </a:t>
            </a:r>
            <a:r>
              <a:rPr lang="hu-HU" dirty="0" err="1" smtClean="0"/>
              <a:t>comparison</a:t>
            </a:r>
            <a:r>
              <a:rPr lang="hu-HU" dirty="0" smtClean="0"/>
              <a:t> </a:t>
            </a:r>
            <a:r>
              <a:rPr lang="hu-HU" dirty="0" err="1" smtClean="0"/>
              <a:t>PageRank</a:t>
            </a:r>
            <a:r>
              <a:rPr lang="hu-HU" dirty="0" smtClean="0"/>
              <a:t> and </a:t>
            </a:r>
            <a:r>
              <a:rPr lang="hu-HU" dirty="0" err="1" smtClean="0"/>
              <a:t>beyond</a:t>
            </a:r>
            <a:endParaRPr lang="hu-HU" dirty="0" smtClean="0"/>
          </a:p>
          <a:p>
            <a:r>
              <a:rPr lang="hu-HU" dirty="0" err="1" smtClean="0"/>
              <a:t>Twente</a:t>
            </a:r>
            <a:r>
              <a:rPr lang="hu-HU" dirty="0" smtClean="0"/>
              <a:t>: </a:t>
            </a:r>
            <a:r>
              <a:rPr lang="hu-HU" dirty="0" err="1"/>
              <a:t>probabilistic</a:t>
            </a:r>
            <a:r>
              <a:rPr lang="hu-HU" dirty="0"/>
              <a:t> </a:t>
            </a:r>
            <a:r>
              <a:rPr lang="hu-HU" dirty="0" err="1"/>
              <a:t>properties</a:t>
            </a:r>
            <a:r>
              <a:rPr lang="hu-HU" dirty="0"/>
              <a:t> of </a:t>
            </a:r>
            <a:r>
              <a:rPr lang="hu-HU" dirty="0" err="1"/>
              <a:t>centrality</a:t>
            </a:r>
            <a:endParaRPr lang="hu-HU" dirty="0" smtClean="0"/>
          </a:p>
          <a:p>
            <a:r>
              <a:rPr lang="hu-HU" dirty="0" smtClean="0"/>
              <a:t>Budapest: </a:t>
            </a:r>
            <a:r>
              <a:rPr lang="hu-HU" dirty="0" err="1" smtClean="0"/>
              <a:t>use</a:t>
            </a:r>
            <a:r>
              <a:rPr lang="hu-HU" dirty="0" smtClean="0"/>
              <a:t> online </a:t>
            </a:r>
            <a:r>
              <a:rPr lang="hu-HU" dirty="0" err="1" smtClean="0"/>
              <a:t>matrix</a:t>
            </a:r>
            <a:r>
              <a:rPr lang="hu-HU" dirty="0" smtClean="0"/>
              <a:t> </a:t>
            </a:r>
            <a:r>
              <a:rPr lang="hu-HU" dirty="0" err="1" smtClean="0"/>
              <a:t>factorization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predict</a:t>
            </a:r>
            <a:r>
              <a:rPr lang="hu-HU" dirty="0" smtClean="0"/>
              <a:t> </a:t>
            </a:r>
            <a:r>
              <a:rPr lang="hu-HU" dirty="0" err="1" smtClean="0"/>
              <a:t>future</a:t>
            </a:r>
            <a:r>
              <a:rPr lang="hu-HU" dirty="0" smtClean="0"/>
              <a:t> </a:t>
            </a:r>
            <a:r>
              <a:rPr lang="hu-HU" dirty="0" err="1" smtClean="0"/>
              <a:t>centrality</a:t>
            </a:r>
            <a:endParaRPr lang="hu-HU" dirty="0" smtClean="0"/>
          </a:p>
          <a:p>
            <a:r>
              <a:rPr lang="hu-HU" dirty="0" smtClean="0"/>
              <a:t>Data: </a:t>
            </a:r>
            <a:r>
              <a:rPr lang="hu-HU" dirty="0" err="1" smtClean="0"/>
              <a:t>Twitter</a:t>
            </a:r>
            <a:r>
              <a:rPr lang="hu-HU" dirty="0" smtClean="0"/>
              <a:t> </a:t>
            </a:r>
            <a:r>
              <a:rPr lang="hu-HU" dirty="0" err="1" smtClean="0"/>
              <a:t>global</a:t>
            </a:r>
            <a:r>
              <a:rPr lang="hu-HU" dirty="0" smtClean="0"/>
              <a:t> </a:t>
            </a:r>
            <a:r>
              <a:rPr lang="hu-HU" dirty="0" err="1" smtClean="0"/>
              <a:t>movements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Barcelona Media (</a:t>
            </a:r>
            <a:r>
              <a:rPr lang="hu-HU" dirty="0" err="1" smtClean="0"/>
              <a:t>oc</a:t>
            </a:r>
            <a:r>
              <a:rPr lang="hu-HU" dirty="0" smtClean="0"/>
              <a:t>, 20n, </a:t>
            </a:r>
            <a:r>
              <a:rPr lang="hu-HU" dirty="0" err="1" smtClean="0"/>
              <a:t>yo</a:t>
            </a:r>
            <a:r>
              <a:rPr lang="hu-HU" dirty="0" smtClean="0"/>
              <a:t>, …) and </a:t>
            </a:r>
            <a:r>
              <a:rPr lang="hu-HU" dirty="0" err="1" smtClean="0"/>
              <a:t>Twente</a:t>
            </a:r>
            <a:r>
              <a:rPr lang="hu-HU" dirty="0" smtClean="0"/>
              <a:t> (</a:t>
            </a:r>
            <a:r>
              <a:rPr lang="hu-HU" dirty="0" err="1" smtClean="0"/>
              <a:t>euromaidan</a:t>
            </a:r>
            <a:r>
              <a:rPr lang="hu-HU" dirty="0" smtClean="0"/>
              <a:t>, …)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976960"/>
            <a:ext cx="79438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3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Changes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centrality</a:t>
            </a:r>
            <a:r>
              <a:rPr lang="hu-HU" dirty="0" smtClean="0"/>
              <a:t> (</a:t>
            </a:r>
            <a:r>
              <a:rPr lang="hu-HU" dirty="0" err="1" smtClean="0"/>
              <a:t>oc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84976" cy="5742864"/>
          </a:xfrm>
        </p:spPr>
      </p:pic>
    </p:spTree>
    <p:extLst>
      <p:ext uri="{BB962C8B-B14F-4D97-AF65-F5344CB8AC3E}">
        <p14:creationId xmlns:p14="http://schemas.microsoft.com/office/powerpoint/2010/main" val="40937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 </a:t>
            </a:r>
            <a:r>
              <a:rPr lang="hu-HU" dirty="0" err="1" smtClean="0"/>
              <a:t>prediction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online SGD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5276594" cy="316835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14081"/>
            <a:ext cx="5252076" cy="31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Centrality</a:t>
            </a:r>
            <a:r>
              <a:rPr lang="hu-HU" dirty="0" smtClean="0"/>
              <a:t> </a:t>
            </a:r>
            <a:r>
              <a:rPr lang="hu-HU" dirty="0" err="1" smtClean="0"/>
              <a:t>prediction</a:t>
            </a:r>
            <a:r>
              <a:rPr lang="hu-HU" dirty="0" smtClean="0"/>
              <a:t> (NDCG)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3" y="1311333"/>
            <a:ext cx="8174753" cy="4956058"/>
          </a:xfrm>
        </p:spPr>
      </p:pic>
    </p:spTree>
    <p:extLst>
      <p:ext uri="{BB962C8B-B14F-4D97-AF65-F5344CB8AC3E}">
        <p14:creationId xmlns:p14="http://schemas.microsoft.com/office/powerpoint/2010/main" val="486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Centrality</a:t>
            </a:r>
            <a:r>
              <a:rPr lang="hu-HU" dirty="0" smtClean="0"/>
              <a:t> </a:t>
            </a:r>
            <a:r>
              <a:rPr lang="hu-HU" dirty="0" err="1" smtClean="0"/>
              <a:t>prediction</a:t>
            </a:r>
            <a:r>
              <a:rPr lang="hu-HU" dirty="0" smtClean="0"/>
              <a:t> (</a:t>
            </a:r>
            <a:r>
              <a:rPr lang="hu-HU" dirty="0" err="1" smtClean="0"/>
              <a:t>Precision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3" y="1311333"/>
            <a:ext cx="8174753" cy="4956058"/>
          </a:xfrm>
        </p:spPr>
      </p:pic>
    </p:spTree>
    <p:extLst>
      <p:ext uri="{BB962C8B-B14F-4D97-AF65-F5344CB8AC3E}">
        <p14:creationId xmlns:p14="http://schemas.microsoft.com/office/powerpoint/2010/main" val="18424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SZTAKI Main </a:t>
            </a:r>
            <a:r>
              <a:rPr lang="hu-HU" dirty="0" err="1" smtClean="0"/>
              <a:t>Value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Collaboration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C</a:t>
            </a:r>
            <a:r>
              <a:rPr lang="en-US" dirty="0" err="1" smtClean="0"/>
              <a:t>ollaboration</a:t>
            </a:r>
            <a:r>
              <a:rPr lang="en-US" dirty="0" smtClean="0"/>
              <a:t> </a:t>
            </a:r>
            <a:r>
              <a:rPr lang="en-US" dirty="0"/>
              <a:t>of Physicists, Mathematicians and CS for applying new theoretical results for practical problems</a:t>
            </a:r>
            <a:endParaRPr lang="hu-HU" dirty="0" smtClean="0"/>
          </a:p>
          <a:p>
            <a:r>
              <a:rPr lang="hu-HU" dirty="0" err="1" smtClean="0"/>
              <a:t>Machine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big</a:t>
            </a:r>
            <a:r>
              <a:rPr lang="hu-HU" dirty="0" smtClean="0"/>
              <a:t> </a:t>
            </a:r>
            <a:r>
              <a:rPr lang="hu-HU" dirty="0" err="1" smtClean="0"/>
              <a:t>networks</a:t>
            </a:r>
            <a:endParaRPr lang="hu-HU" dirty="0" smtClean="0"/>
          </a:p>
          <a:p>
            <a:r>
              <a:rPr lang="hu-HU" dirty="0" err="1" smtClean="0"/>
              <a:t>Matrix</a:t>
            </a:r>
            <a:r>
              <a:rPr lang="hu-HU" dirty="0" smtClean="0"/>
              <a:t> </a:t>
            </a:r>
            <a:r>
              <a:rPr lang="hu-HU" dirty="0" err="1" smtClean="0"/>
              <a:t>factorization</a:t>
            </a:r>
            <a:endParaRPr lang="hu-HU" dirty="0" smtClean="0"/>
          </a:p>
          <a:p>
            <a:pPr lvl="1"/>
            <a:r>
              <a:rPr lang="hu-HU" dirty="0" err="1" smtClean="0"/>
              <a:t>Recommendation</a:t>
            </a:r>
            <a:endParaRPr lang="hu-HU" dirty="0" smtClean="0"/>
          </a:p>
          <a:p>
            <a:pPr lvl="1"/>
            <a:r>
              <a:rPr lang="hu-HU" dirty="0" smtClean="0"/>
              <a:t>Link </a:t>
            </a:r>
            <a:r>
              <a:rPr lang="hu-HU" dirty="0" err="1" smtClean="0"/>
              <a:t>prediction</a:t>
            </a:r>
            <a:endParaRPr lang="hu-HU" dirty="0" smtClean="0"/>
          </a:p>
          <a:p>
            <a:pPr lvl="1"/>
            <a:r>
              <a:rPr lang="hu-HU" dirty="0" err="1" smtClean="0"/>
              <a:t>Use</a:t>
            </a:r>
            <a:r>
              <a:rPr lang="hu-HU" dirty="0" smtClean="0"/>
              <a:t> of </a:t>
            </a:r>
            <a:r>
              <a:rPr lang="hu-HU" dirty="0" err="1" smtClean="0"/>
              <a:t>external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, 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geo-location</a:t>
            </a:r>
            <a:endParaRPr lang="hu-HU" dirty="0" smtClean="0"/>
          </a:p>
          <a:p>
            <a:r>
              <a:rPr lang="hu-HU" dirty="0" smtClean="0"/>
              <a:t>Online </a:t>
            </a:r>
            <a:r>
              <a:rPr lang="hu-HU" dirty="0" err="1" smtClean="0"/>
              <a:t>learning</a:t>
            </a:r>
            <a:r>
              <a:rPr lang="hu-HU" dirty="0" smtClean="0"/>
              <a:t>: </a:t>
            </a:r>
            <a:r>
              <a:rPr lang="hu-HU" dirty="0" err="1" smtClean="0"/>
              <a:t>model</a:t>
            </a:r>
            <a:r>
              <a:rPr lang="hu-HU" dirty="0" smtClean="0"/>
              <a:t> update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event</a:t>
            </a:r>
            <a:endParaRPr lang="hu-HU" dirty="0" smtClean="0"/>
          </a:p>
          <a:p>
            <a:pPr lvl="1"/>
            <a:r>
              <a:rPr lang="hu-HU" dirty="0" err="1" smtClean="0"/>
              <a:t>React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immediate</a:t>
            </a:r>
            <a:r>
              <a:rPr lang="hu-HU" dirty="0" smtClean="0"/>
              <a:t> </a:t>
            </a:r>
            <a:r>
              <a:rPr lang="hu-HU" dirty="0" err="1" smtClean="0"/>
              <a:t>trends</a:t>
            </a:r>
            <a:endParaRPr lang="hu-HU" dirty="0" smtClean="0"/>
          </a:p>
          <a:p>
            <a:pPr lvl="1"/>
            <a:r>
              <a:rPr lang="hu-HU" dirty="0" err="1" smtClean="0"/>
              <a:t>Predict</a:t>
            </a:r>
            <a:r>
              <a:rPr lang="hu-HU" dirty="0" smtClean="0"/>
              <a:t> </a:t>
            </a:r>
            <a:r>
              <a:rPr lang="hu-HU" dirty="0" err="1" smtClean="0"/>
              <a:t>links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near</a:t>
            </a:r>
            <a:r>
              <a:rPr lang="hu-HU" dirty="0" smtClean="0"/>
              <a:t> </a:t>
            </a:r>
            <a:r>
              <a:rPr lang="hu-HU" dirty="0" err="1" smtClean="0"/>
              <a:t>future</a:t>
            </a:r>
            <a:endParaRPr lang="hu-HU" dirty="0" smtClean="0"/>
          </a:p>
          <a:p>
            <a:r>
              <a:rPr lang="hu-HU" dirty="0" smtClean="0"/>
              <a:t>Kernel </a:t>
            </a:r>
            <a:r>
              <a:rPr lang="hu-HU" dirty="0" err="1" smtClean="0"/>
              <a:t>methods</a:t>
            </a: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And </a:t>
            </a:r>
            <a:r>
              <a:rPr lang="hu-HU" dirty="0" err="1" smtClean="0"/>
              <a:t>access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industry</a:t>
            </a:r>
            <a:r>
              <a:rPr lang="hu-HU" dirty="0" smtClean="0"/>
              <a:t> </a:t>
            </a:r>
            <a:r>
              <a:rPr lang="hu-HU" dirty="0" err="1" smtClean="0"/>
              <a:t>partners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NADINE </a:t>
            </a:r>
            <a:r>
              <a:rPr lang="hu-HU" dirty="0" err="1" smtClean="0"/>
              <a:t>results</a:t>
            </a:r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18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New </a:t>
            </a:r>
            <a:r>
              <a:rPr lang="hu-HU" sz="4000" dirty="0" err="1" smtClean="0"/>
              <a:t>tool</a:t>
            </a:r>
            <a:r>
              <a:rPr lang="hu-HU" sz="4000" dirty="0" smtClean="0"/>
              <a:t> 3: online </a:t>
            </a:r>
            <a:r>
              <a:rPr lang="hu-HU" sz="4000" dirty="0" err="1" smtClean="0"/>
              <a:t>machine</a:t>
            </a:r>
            <a:r>
              <a:rPr lang="hu-HU" sz="4000" dirty="0" smtClean="0"/>
              <a:t> </a:t>
            </a:r>
            <a:r>
              <a:rPr lang="hu-HU" sz="4000" dirty="0" err="1" smtClean="0"/>
              <a:t>learning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event</a:t>
            </a:r>
            <a:r>
              <a:rPr lang="hu-HU" dirty="0" smtClean="0"/>
              <a:t>, update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 smtClean="0"/>
          </a:p>
          <a:p>
            <a:r>
              <a:rPr lang="hu-HU" dirty="0" smtClean="0"/>
              <a:t>Online </a:t>
            </a:r>
            <a:r>
              <a:rPr lang="hu-HU" dirty="0" err="1" smtClean="0"/>
              <a:t>evaluation</a:t>
            </a:r>
            <a:r>
              <a:rPr lang="hu-HU" dirty="0" smtClean="0"/>
              <a:t>: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predictions</a:t>
            </a:r>
            <a:r>
              <a:rPr lang="hu-HU" dirty="0" smtClean="0"/>
              <a:t> </a:t>
            </a:r>
            <a:r>
              <a:rPr lang="hu-HU" dirty="0" err="1" smtClean="0"/>
              <a:t>potentially</a:t>
            </a:r>
            <a:r>
              <a:rPr lang="hu-HU" dirty="0" smtClean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event</a:t>
            </a:r>
            <a:endParaRPr lang="hu-HU" dirty="0" smtClean="0"/>
          </a:p>
          <a:p>
            <a:r>
              <a:rPr lang="hu-HU" dirty="0" smtClean="0"/>
              <a:t>New </a:t>
            </a:r>
            <a:r>
              <a:rPr lang="hu-HU" dirty="0" err="1" smtClean="0"/>
              <a:t>evaluation</a:t>
            </a:r>
            <a:r>
              <a:rPr lang="hu-HU" dirty="0" smtClean="0"/>
              <a:t> </a:t>
            </a:r>
            <a:r>
              <a:rPr lang="hu-HU" dirty="0" err="1" smtClean="0"/>
              <a:t>measure</a:t>
            </a:r>
            <a:r>
              <a:rPr lang="hu-HU" dirty="0" smtClean="0"/>
              <a:t>: </a:t>
            </a:r>
            <a:r>
              <a:rPr lang="hu-HU" dirty="0" err="1" smtClean="0"/>
              <a:t>temporal</a:t>
            </a:r>
            <a:r>
              <a:rPr lang="hu-HU" dirty="0" smtClean="0"/>
              <a:t> </a:t>
            </a:r>
            <a:r>
              <a:rPr lang="hu-HU" dirty="0" err="1" smtClean="0"/>
              <a:t>average</a:t>
            </a:r>
            <a:r>
              <a:rPr lang="hu-HU" dirty="0" smtClean="0"/>
              <a:t> DCG</a:t>
            </a:r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New </a:t>
            </a:r>
            <a:r>
              <a:rPr lang="hu-HU" dirty="0" err="1" smtClean="0"/>
              <a:t>methods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highly</a:t>
            </a:r>
            <a:r>
              <a:rPr lang="hu-HU" dirty="0" smtClean="0"/>
              <a:t> </a:t>
            </a:r>
            <a:r>
              <a:rPr lang="hu-HU" dirty="0" err="1" smtClean="0"/>
              <a:t>improved</a:t>
            </a:r>
            <a:r>
              <a:rPr lang="hu-HU" dirty="0" smtClean="0"/>
              <a:t> performance, </a:t>
            </a:r>
            <a:r>
              <a:rPr lang="hu-HU" dirty="0" err="1" smtClean="0"/>
              <a:t>e.g</a:t>
            </a:r>
            <a:r>
              <a:rPr lang="hu-HU" dirty="0" smtClean="0"/>
              <a:t>. online </a:t>
            </a:r>
            <a:r>
              <a:rPr lang="hu-HU" dirty="0" err="1" smtClean="0"/>
              <a:t>stochastic</a:t>
            </a:r>
            <a:r>
              <a:rPr lang="hu-HU" dirty="0" smtClean="0"/>
              <a:t> </a:t>
            </a:r>
            <a:r>
              <a:rPr lang="hu-HU" dirty="0" err="1" smtClean="0"/>
              <a:t>gradient</a:t>
            </a:r>
            <a:endParaRPr lang="hu-H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780928"/>
            <a:ext cx="58674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5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New </a:t>
            </a:r>
            <a:r>
              <a:rPr lang="hu-HU" sz="4000" dirty="0" err="1" smtClean="0"/>
              <a:t>tool</a:t>
            </a:r>
            <a:r>
              <a:rPr lang="hu-HU" sz="4000" dirty="0" smtClean="0"/>
              <a:t> 3: online </a:t>
            </a:r>
            <a:r>
              <a:rPr lang="hu-HU" sz="4000" dirty="0" err="1" smtClean="0"/>
              <a:t>machine</a:t>
            </a:r>
            <a:r>
              <a:rPr lang="hu-HU" sz="4000" dirty="0" smtClean="0"/>
              <a:t> </a:t>
            </a:r>
            <a:r>
              <a:rPr lang="hu-HU" sz="4000" dirty="0" err="1" smtClean="0"/>
              <a:t>learning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3068960"/>
            <a:ext cx="4176464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Batch, </a:t>
            </a:r>
            <a:r>
              <a:rPr lang="hu-HU" dirty="0" err="1" smtClean="0"/>
              <a:t>best</a:t>
            </a:r>
            <a:r>
              <a:rPr lang="hu-HU" dirty="0" smtClean="0"/>
              <a:t> </a:t>
            </a:r>
            <a:r>
              <a:rPr lang="hu-HU" dirty="0" err="1" smtClean="0"/>
              <a:t>lrate</a:t>
            </a:r>
            <a:r>
              <a:rPr lang="hu-HU" dirty="0" smtClean="0"/>
              <a:t> =0.01</a:t>
            </a:r>
            <a:endParaRPr lang="hu-H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4679082" cy="30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6688373" y="4165096"/>
            <a:ext cx="159452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dirty="0" smtClean="0"/>
              <a:t>Online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" y="3694952"/>
            <a:ext cx="5145034" cy="291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8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More NADINE </a:t>
            </a:r>
            <a:r>
              <a:rPr lang="hu-HU" dirty="0" err="1" smtClean="0"/>
              <a:t>results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Period</a:t>
            </a:r>
            <a:r>
              <a:rPr lang="hu-HU" dirty="0" smtClean="0"/>
              <a:t> 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3100" dirty="0" smtClean="0"/>
              <a:t>Journal</a:t>
            </a:r>
          </a:p>
          <a:p>
            <a:pPr marL="717550" indent="-717550">
              <a:buNone/>
            </a:pPr>
            <a:r>
              <a:rPr lang="hu-HU" dirty="0"/>
              <a:t>Róbert </a:t>
            </a:r>
            <a:r>
              <a:rPr lang="hu-HU" dirty="0" err="1"/>
              <a:t>Pálovics</a:t>
            </a:r>
            <a:r>
              <a:rPr lang="hu-HU" dirty="0"/>
              <a:t>, András A. </a:t>
            </a:r>
            <a:r>
              <a:rPr lang="hu-HU" dirty="0" smtClean="0"/>
              <a:t>Benczúr.  </a:t>
            </a:r>
            <a:r>
              <a:rPr lang="hu-HU" dirty="0" err="1"/>
              <a:t>Temporal</a:t>
            </a:r>
            <a:r>
              <a:rPr lang="hu-HU" dirty="0"/>
              <a:t> </a:t>
            </a:r>
            <a:r>
              <a:rPr lang="hu-HU" dirty="0" err="1"/>
              <a:t>influence</a:t>
            </a:r>
            <a:r>
              <a:rPr lang="hu-HU" dirty="0"/>
              <a:t> over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Last.fm</a:t>
            </a:r>
            <a:r>
              <a:rPr lang="hu-HU" dirty="0"/>
              <a:t> </a:t>
            </a:r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 smtClean="0"/>
              <a:t>network</a:t>
            </a:r>
            <a:r>
              <a:rPr lang="hu-HU" dirty="0" smtClean="0"/>
              <a:t>. </a:t>
            </a:r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/>
              <a:t>Network </a:t>
            </a:r>
            <a:r>
              <a:rPr lang="hu-HU" dirty="0" err="1"/>
              <a:t>Analysis</a:t>
            </a:r>
            <a:r>
              <a:rPr lang="hu-HU" dirty="0"/>
              <a:t> and </a:t>
            </a:r>
            <a:r>
              <a:rPr lang="hu-HU" dirty="0" err="1"/>
              <a:t>Mining</a:t>
            </a:r>
            <a:r>
              <a:rPr lang="hu-HU" dirty="0"/>
              <a:t> (Springer</a:t>
            </a:r>
            <a:r>
              <a:rPr lang="hu-HU" dirty="0" smtClean="0"/>
              <a:t>) 2015</a:t>
            </a:r>
            <a:endParaRPr lang="hu-HU" dirty="0"/>
          </a:p>
          <a:p>
            <a:pPr marL="0" indent="0">
              <a:buNone/>
            </a:pPr>
            <a:r>
              <a:rPr lang="hu-HU" sz="3100" dirty="0" err="1" smtClean="0"/>
              <a:t>Conferences</a:t>
            </a:r>
            <a:endParaRPr lang="hu-HU" dirty="0" smtClean="0"/>
          </a:p>
          <a:p>
            <a:pPr marL="717550" indent="-717550">
              <a:buNone/>
            </a:pPr>
            <a:r>
              <a:rPr lang="hu-HU" dirty="0" smtClean="0"/>
              <a:t>P3.7 	Marton </a:t>
            </a:r>
            <a:r>
              <a:rPr lang="hu-HU" dirty="0"/>
              <a:t>Balassi, Robert </a:t>
            </a:r>
            <a:r>
              <a:rPr lang="hu-HU" dirty="0" err="1"/>
              <a:t>Palovics</a:t>
            </a:r>
            <a:r>
              <a:rPr lang="hu-HU" dirty="0"/>
              <a:t> and </a:t>
            </a:r>
            <a:r>
              <a:rPr lang="hu-HU" dirty="0" err="1"/>
              <a:t>Andras</a:t>
            </a:r>
            <a:r>
              <a:rPr lang="hu-HU" dirty="0"/>
              <a:t> A. </a:t>
            </a:r>
            <a:r>
              <a:rPr lang="hu-HU" dirty="0" err="1"/>
              <a:t>Benczur</a:t>
            </a:r>
            <a:r>
              <a:rPr lang="hu-HU" dirty="0"/>
              <a:t>, "</a:t>
            </a:r>
            <a:r>
              <a:rPr lang="hu-HU" dirty="0" err="1"/>
              <a:t>Distributed</a:t>
            </a:r>
            <a:r>
              <a:rPr lang="hu-HU" dirty="0"/>
              <a:t> </a:t>
            </a:r>
            <a:r>
              <a:rPr lang="hu-HU" dirty="0" err="1"/>
              <a:t>Frameworks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Alternating</a:t>
            </a:r>
            <a:r>
              <a:rPr lang="hu-HU" dirty="0"/>
              <a:t> </a:t>
            </a:r>
            <a:r>
              <a:rPr lang="hu-HU" dirty="0" err="1"/>
              <a:t>Least</a:t>
            </a:r>
            <a:r>
              <a:rPr lang="hu-HU" dirty="0"/>
              <a:t> </a:t>
            </a:r>
            <a:r>
              <a:rPr lang="hu-HU" dirty="0" err="1"/>
              <a:t>Squares</a:t>
            </a:r>
            <a:r>
              <a:rPr lang="hu-HU" dirty="0"/>
              <a:t> (</a:t>
            </a:r>
            <a:r>
              <a:rPr lang="hu-HU" dirty="0" err="1"/>
              <a:t>Poster</a:t>
            </a:r>
            <a:r>
              <a:rPr lang="hu-HU" dirty="0"/>
              <a:t> </a:t>
            </a:r>
            <a:r>
              <a:rPr lang="hu-HU" dirty="0" err="1"/>
              <a:t>presentation</a:t>
            </a:r>
            <a:r>
              <a:rPr lang="hu-HU" dirty="0"/>
              <a:t>)", </a:t>
            </a:r>
            <a:r>
              <a:rPr lang="hu-HU" dirty="0" err="1"/>
              <a:t>Large-Scale</a:t>
            </a:r>
            <a:r>
              <a:rPr lang="hu-HU" dirty="0"/>
              <a:t> </a:t>
            </a:r>
            <a:r>
              <a:rPr lang="hu-HU" dirty="0" err="1"/>
              <a:t>Recommender</a:t>
            </a:r>
            <a:r>
              <a:rPr lang="hu-HU" dirty="0"/>
              <a:t> Systems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conjunction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RecSys</a:t>
            </a:r>
            <a:r>
              <a:rPr lang="hu-HU" dirty="0"/>
              <a:t>, Foster City, </a:t>
            </a:r>
            <a:r>
              <a:rPr lang="hu-HU" dirty="0" err="1"/>
              <a:t>Silicon</a:t>
            </a:r>
            <a:r>
              <a:rPr lang="hu-HU" dirty="0"/>
              <a:t> Valley, USA, 6th-10th </a:t>
            </a:r>
            <a:r>
              <a:rPr lang="hu-HU" dirty="0" err="1"/>
              <a:t>October</a:t>
            </a:r>
            <a:r>
              <a:rPr lang="hu-HU" dirty="0"/>
              <a:t> </a:t>
            </a:r>
            <a:r>
              <a:rPr lang="hu-HU" dirty="0" smtClean="0"/>
              <a:t>2014</a:t>
            </a:r>
          </a:p>
          <a:p>
            <a:pPr marL="717550" indent="-717550">
              <a:buNone/>
            </a:pPr>
            <a:r>
              <a:rPr lang="hu-HU" dirty="0" smtClean="0"/>
              <a:t>P3.11 	</a:t>
            </a:r>
            <a:r>
              <a:rPr lang="hu-HU" dirty="0" err="1" smtClean="0"/>
              <a:t>R.Palovics</a:t>
            </a:r>
            <a:r>
              <a:rPr lang="hu-HU" dirty="0"/>
              <a:t>, </a:t>
            </a:r>
            <a:r>
              <a:rPr lang="hu-HU" dirty="0" err="1"/>
              <a:t>A.A.Benczur</a:t>
            </a:r>
            <a:r>
              <a:rPr lang="hu-HU" dirty="0"/>
              <a:t>, </a:t>
            </a:r>
            <a:r>
              <a:rPr lang="hu-HU" dirty="0" err="1"/>
              <a:t>L.Kocsis</a:t>
            </a:r>
            <a:r>
              <a:rPr lang="hu-HU" dirty="0"/>
              <a:t>, </a:t>
            </a:r>
            <a:r>
              <a:rPr lang="hu-HU" dirty="0" err="1"/>
              <a:t>T.Kiss</a:t>
            </a:r>
            <a:r>
              <a:rPr lang="hu-HU" dirty="0"/>
              <a:t>, </a:t>
            </a:r>
            <a:r>
              <a:rPr lang="hu-HU" dirty="0" err="1"/>
              <a:t>E.Frigo</a:t>
            </a:r>
            <a:r>
              <a:rPr lang="hu-HU" dirty="0"/>
              <a:t>, "</a:t>
            </a:r>
            <a:r>
              <a:rPr lang="hu-HU" dirty="0" err="1"/>
              <a:t>Exploiting</a:t>
            </a:r>
            <a:r>
              <a:rPr lang="hu-HU" dirty="0"/>
              <a:t> </a:t>
            </a:r>
            <a:r>
              <a:rPr lang="hu-HU" dirty="0" err="1"/>
              <a:t>temporal</a:t>
            </a:r>
            <a:r>
              <a:rPr lang="hu-HU" dirty="0"/>
              <a:t> </a:t>
            </a:r>
            <a:r>
              <a:rPr lang="hu-HU" dirty="0" err="1"/>
              <a:t>influence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online </a:t>
            </a:r>
            <a:r>
              <a:rPr lang="hu-HU" dirty="0" err="1"/>
              <a:t>recommendation</a:t>
            </a:r>
            <a:r>
              <a:rPr lang="hu-HU" dirty="0"/>
              <a:t>", </a:t>
            </a:r>
            <a:r>
              <a:rPr lang="hu-HU" dirty="0" err="1"/>
              <a:t>Proceedings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8th ACM </a:t>
            </a:r>
            <a:r>
              <a:rPr lang="hu-HU" dirty="0" err="1"/>
              <a:t>Conference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Recommender</a:t>
            </a:r>
            <a:r>
              <a:rPr lang="hu-HU" dirty="0"/>
              <a:t> </a:t>
            </a:r>
            <a:r>
              <a:rPr lang="hu-HU" dirty="0" err="1"/>
              <a:t>systems</a:t>
            </a:r>
            <a:r>
              <a:rPr lang="hu-HU" dirty="0"/>
              <a:t> (pp. 273-280), ACM (</a:t>
            </a:r>
            <a:r>
              <a:rPr lang="hu-HU" dirty="0" smtClean="0"/>
              <a:t>2015)</a:t>
            </a:r>
          </a:p>
          <a:p>
            <a:pPr marL="717550" indent="-717550">
              <a:buNone/>
            </a:pPr>
            <a:r>
              <a:rPr lang="hu-HU" dirty="0" smtClean="0"/>
              <a:t>P3.13 	Frederick </a:t>
            </a:r>
            <a:r>
              <a:rPr lang="hu-HU" dirty="0" err="1"/>
              <a:t>Ayala</a:t>
            </a:r>
            <a:r>
              <a:rPr lang="hu-HU" dirty="0"/>
              <a:t>, Robert </a:t>
            </a:r>
            <a:r>
              <a:rPr lang="hu-HU" dirty="0" err="1"/>
              <a:t>Palovics</a:t>
            </a:r>
            <a:r>
              <a:rPr lang="hu-HU" dirty="0"/>
              <a:t>, </a:t>
            </a:r>
            <a:r>
              <a:rPr lang="hu-HU" dirty="0" err="1"/>
              <a:t>Andras</a:t>
            </a:r>
            <a:r>
              <a:rPr lang="hu-HU" dirty="0"/>
              <a:t> A. </a:t>
            </a:r>
            <a:r>
              <a:rPr lang="hu-HU" dirty="0" err="1"/>
              <a:t>Benczur</a:t>
            </a:r>
            <a:r>
              <a:rPr lang="hu-HU" dirty="0"/>
              <a:t>, "</a:t>
            </a:r>
            <a:r>
              <a:rPr lang="hu-HU" dirty="0" err="1"/>
              <a:t>Temporally</a:t>
            </a:r>
            <a:r>
              <a:rPr lang="hu-HU" dirty="0"/>
              <a:t> </a:t>
            </a:r>
            <a:r>
              <a:rPr lang="hu-HU" dirty="0" err="1"/>
              <a:t>Evolving</a:t>
            </a:r>
            <a:r>
              <a:rPr lang="hu-HU" dirty="0"/>
              <a:t> </a:t>
            </a:r>
            <a:r>
              <a:rPr lang="hu-HU" dirty="0" err="1"/>
              <a:t>Models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Dynamic</a:t>
            </a:r>
            <a:r>
              <a:rPr lang="hu-HU" dirty="0"/>
              <a:t> </a:t>
            </a:r>
            <a:r>
              <a:rPr lang="hu-HU" dirty="0" err="1"/>
              <a:t>Networks</a:t>
            </a:r>
            <a:r>
              <a:rPr lang="hu-HU" dirty="0"/>
              <a:t>", </a:t>
            </a:r>
            <a:r>
              <a:rPr lang="hu-HU" dirty="0" err="1"/>
              <a:t>accepted</a:t>
            </a:r>
            <a:r>
              <a:rPr lang="hu-HU" dirty="0"/>
              <a:t> </a:t>
            </a:r>
            <a:r>
              <a:rPr lang="hu-HU" dirty="0" err="1"/>
              <a:t>poster</a:t>
            </a:r>
            <a:r>
              <a:rPr lang="hu-HU" dirty="0"/>
              <a:t> </a:t>
            </a:r>
            <a:r>
              <a:rPr lang="hu-HU" dirty="0" err="1"/>
              <a:t>presentation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International </a:t>
            </a:r>
            <a:r>
              <a:rPr lang="hu-HU" dirty="0" err="1"/>
              <a:t>Conference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Computational</a:t>
            </a:r>
            <a:r>
              <a:rPr lang="hu-HU" dirty="0"/>
              <a:t> </a:t>
            </a:r>
            <a:r>
              <a:rPr lang="hu-HU" dirty="0" err="1"/>
              <a:t>Social</a:t>
            </a:r>
            <a:r>
              <a:rPr lang="hu-HU" dirty="0"/>
              <a:t> Science, Helsinki, </a:t>
            </a:r>
            <a:r>
              <a:rPr lang="hu-HU" dirty="0" err="1"/>
              <a:t>June</a:t>
            </a:r>
            <a:r>
              <a:rPr lang="hu-HU" dirty="0"/>
              <a:t> 2015</a:t>
            </a:r>
          </a:p>
          <a:p>
            <a:pPr marL="0" indent="0">
              <a:buNone/>
            </a:pPr>
            <a:r>
              <a:rPr lang="hu-HU" sz="3100" dirty="0" err="1" smtClean="0"/>
              <a:t>Drafts</a:t>
            </a:r>
            <a:r>
              <a:rPr lang="hu-HU" sz="3100" dirty="0" smtClean="0"/>
              <a:t> </a:t>
            </a:r>
            <a:r>
              <a:rPr lang="hu-HU" sz="3100" dirty="0" err="1" smtClean="0"/>
              <a:t>under</a:t>
            </a:r>
            <a:r>
              <a:rPr lang="hu-HU" sz="3100" dirty="0" smtClean="0"/>
              <a:t> </a:t>
            </a:r>
            <a:r>
              <a:rPr lang="hu-HU" sz="3100" dirty="0" err="1" smtClean="0"/>
              <a:t>review</a:t>
            </a:r>
            <a:endParaRPr lang="hu-HU" sz="3100" dirty="0"/>
          </a:p>
          <a:p>
            <a:pPr marL="717550" indent="-717550">
              <a:buNone/>
            </a:pPr>
            <a:r>
              <a:rPr lang="hu-HU" sz="2500" dirty="0"/>
              <a:t>P3.8 </a:t>
            </a:r>
            <a:r>
              <a:rPr lang="hu-HU" sz="2500" dirty="0" smtClean="0"/>
              <a:t>	Balint </a:t>
            </a:r>
            <a:r>
              <a:rPr lang="hu-HU" sz="2500" dirty="0" err="1"/>
              <a:t>Daroczy</a:t>
            </a:r>
            <a:r>
              <a:rPr lang="hu-HU" sz="2500" dirty="0"/>
              <a:t>, </a:t>
            </a:r>
            <a:r>
              <a:rPr lang="hu-HU" sz="2500" dirty="0" err="1"/>
              <a:t>Krisztian</a:t>
            </a:r>
            <a:r>
              <a:rPr lang="hu-HU" sz="2500" dirty="0"/>
              <a:t> Buza, </a:t>
            </a:r>
            <a:r>
              <a:rPr lang="hu-HU" sz="2500" dirty="0" err="1"/>
              <a:t>Andras</a:t>
            </a:r>
            <a:r>
              <a:rPr lang="hu-HU" sz="2500" dirty="0"/>
              <a:t> A. </a:t>
            </a:r>
            <a:r>
              <a:rPr lang="hu-HU" sz="2500" dirty="0" err="1"/>
              <a:t>Benczur</a:t>
            </a:r>
            <a:r>
              <a:rPr lang="hu-HU" sz="2500" dirty="0"/>
              <a:t>, "</a:t>
            </a:r>
            <a:r>
              <a:rPr lang="hu-HU" sz="2500" dirty="0" err="1"/>
              <a:t>Similarity</a:t>
            </a:r>
            <a:r>
              <a:rPr lang="hu-HU" sz="2500" dirty="0"/>
              <a:t> Kernel </a:t>
            </a:r>
            <a:r>
              <a:rPr lang="hu-HU" sz="2500" dirty="0" err="1"/>
              <a:t>Learning</a:t>
            </a:r>
            <a:r>
              <a:rPr lang="hu-HU" sz="2500" dirty="0" smtClean="0"/>
              <a:t>"</a:t>
            </a:r>
            <a:endParaRPr lang="hu-HU" sz="2500" dirty="0"/>
          </a:p>
          <a:p>
            <a:pPr marL="717550" indent="-717550">
              <a:buNone/>
            </a:pPr>
            <a:r>
              <a:rPr lang="hu-HU" sz="2500" dirty="0"/>
              <a:t>P3.10 </a:t>
            </a:r>
            <a:r>
              <a:rPr lang="hu-HU" sz="2500" dirty="0" smtClean="0"/>
              <a:t>	Andrea </a:t>
            </a:r>
            <a:r>
              <a:rPr lang="hu-HU" sz="2500" dirty="0"/>
              <a:t>N. </a:t>
            </a:r>
            <a:r>
              <a:rPr lang="hu-HU" sz="2500" dirty="0" err="1"/>
              <a:t>Ban</a:t>
            </a:r>
            <a:r>
              <a:rPr lang="hu-HU" sz="2500" dirty="0"/>
              <a:t>, Levente Kocsis, Robert </a:t>
            </a:r>
            <a:r>
              <a:rPr lang="hu-HU" sz="2500" dirty="0" err="1"/>
              <a:t>Palovics</a:t>
            </a:r>
            <a:r>
              <a:rPr lang="hu-HU" sz="2500" dirty="0"/>
              <a:t>, "</a:t>
            </a:r>
            <a:r>
              <a:rPr lang="hu-HU" sz="2500" dirty="0" err="1"/>
              <a:t>Peer-to-peer</a:t>
            </a:r>
            <a:r>
              <a:rPr lang="hu-HU" sz="2500" dirty="0"/>
              <a:t> Online </a:t>
            </a:r>
            <a:r>
              <a:rPr lang="hu-HU" sz="2500" dirty="0" err="1"/>
              <a:t>Collaborative</a:t>
            </a:r>
            <a:r>
              <a:rPr lang="hu-HU" sz="2500" dirty="0"/>
              <a:t> </a:t>
            </a:r>
            <a:r>
              <a:rPr lang="hu-HU" sz="2500" dirty="0" err="1"/>
              <a:t>Filtering</a:t>
            </a:r>
            <a:r>
              <a:rPr lang="hu-HU" sz="2500" dirty="0"/>
              <a:t>"</a:t>
            </a:r>
          </a:p>
          <a:p>
            <a:pPr marL="717550" indent="-717550">
              <a:buNone/>
            </a:pPr>
            <a:r>
              <a:rPr lang="hu-HU" sz="2500" dirty="0"/>
              <a:t>P3.14 </a:t>
            </a:r>
            <a:r>
              <a:rPr lang="hu-HU" sz="2500" dirty="0" smtClean="0"/>
              <a:t>	Balint </a:t>
            </a:r>
            <a:r>
              <a:rPr lang="hu-HU" sz="2500" dirty="0" err="1"/>
              <a:t>Daroczy</a:t>
            </a:r>
            <a:r>
              <a:rPr lang="hu-HU" sz="2500" dirty="0"/>
              <a:t>, Robert </a:t>
            </a:r>
            <a:r>
              <a:rPr lang="hu-HU" sz="2500" dirty="0" err="1"/>
              <a:t>Palovics</a:t>
            </a:r>
            <a:r>
              <a:rPr lang="hu-HU" sz="2500" dirty="0"/>
              <a:t>, Vilmos </a:t>
            </a:r>
            <a:r>
              <a:rPr lang="hu-HU" sz="2500" dirty="0" err="1"/>
              <a:t>Wieszner</a:t>
            </a:r>
            <a:r>
              <a:rPr lang="hu-HU" sz="2500" dirty="0"/>
              <a:t>, Richard Farkas, </a:t>
            </a:r>
            <a:r>
              <a:rPr lang="hu-HU" sz="2500" dirty="0" err="1"/>
              <a:t>Andras</a:t>
            </a:r>
            <a:r>
              <a:rPr lang="hu-HU" sz="2500" dirty="0"/>
              <a:t> A. </a:t>
            </a:r>
            <a:r>
              <a:rPr lang="hu-HU" sz="2500" dirty="0" err="1"/>
              <a:t>Benczur</a:t>
            </a:r>
            <a:r>
              <a:rPr lang="hu-HU" sz="2500" dirty="0"/>
              <a:t>, "</a:t>
            </a:r>
            <a:r>
              <a:rPr lang="hu-HU" sz="2500" dirty="0" err="1"/>
              <a:t>Temporal</a:t>
            </a:r>
            <a:r>
              <a:rPr lang="hu-HU" sz="2500" dirty="0"/>
              <a:t> </a:t>
            </a:r>
            <a:r>
              <a:rPr lang="hu-HU" sz="2500" dirty="0" err="1"/>
              <a:t>Twitter</a:t>
            </a:r>
            <a:r>
              <a:rPr lang="hu-HU" sz="2500" dirty="0"/>
              <a:t> </a:t>
            </a:r>
            <a:r>
              <a:rPr lang="hu-HU" sz="2500" dirty="0" err="1"/>
              <a:t>prediction</a:t>
            </a:r>
            <a:r>
              <a:rPr lang="hu-HU" sz="2500" dirty="0"/>
              <a:t> </a:t>
            </a:r>
            <a:r>
              <a:rPr lang="hu-HU" sz="2500" dirty="0" err="1"/>
              <a:t>by</a:t>
            </a:r>
            <a:r>
              <a:rPr lang="hu-HU" sz="2500" dirty="0"/>
              <a:t> </a:t>
            </a:r>
            <a:r>
              <a:rPr lang="hu-HU" sz="2500" dirty="0" err="1"/>
              <a:t>content</a:t>
            </a:r>
            <a:r>
              <a:rPr lang="hu-HU" sz="2500" dirty="0"/>
              <a:t> and </a:t>
            </a:r>
            <a:r>
              <a:rPr lang="hu-HU" sz="2500" dirty="0" err="1"/>
              <a:t>network</a:t>
            </a:r>
            <a:r>
              <a:rPr lang="hu-HU" sz="2500" dirty="0"/>
              <a:t>"</a:t>
            </a:r>
          </a:p>
          <a:p>
            <a:pPr marL="717550" indent="-717550">
              <a:buNone/>
            </a:pPr>
            <a:r>
              <a:rPr lang="hu-HU" sz="2500" dirty="0"/>
              <a:t>P3.15 </a:t>
            </a:r>
            <a:r>
              <a:rPr lang="hu-HU" sz="2500" dirty="0" smtClean="0"/>
              <a:t>	Robert </a:t>
            </a:r>
            <a:r>
              <a:rPr lang="hu-HU" sz="2500" dirty="0" err="1"/>
              <a:t>Palovics</a:t>
            </a:r>
            <a:r>
              <a:rPr lang="hu-HU" sz="2500" dirty="0"/>
              <a:t>, </a:t>
            </a:r>
            <a:r>
              <a:rPr lang="hu-HU" sz="2500" dirty="0" err="1"/>
              <a:t>Andras</a:t>
            </a:r>
            <a:r>
              <a:rPr lang="hu-HU" sz="2500" dirty="0"/>
              <a:t> A. </a:t>
            </a:r>
            <a:r>
              <a:rPr lang="hu-HU" sz="2500" dirty="0" err="1"/>
              <a:t>Benczur</a:t>
            </a:r>
            <a:r>
              <a:rPr lang="hu-HU" sz="2500" dirty="0"/>
              <a:t>, "</a:t>
            </a:r>
            <a:r>
              <a:rPr lang="hu-HU" sz="2500" dirty="0" err="1"/>
              <a:t>Modeling</a:t>
            </a:r>
            <a:r>
              <a:rPr lang="hu-HU" sz="2500" dirty="0"/>
              <a:t> </a:t>
            </a:r>
            <a:r>
              <a:rPr lang="hu-HU" sz="2500" dirty="0" err="1"/>
              <a:t>Community</a:t>
            </a:r>
            <a:r>
              <a:rPr lang="hu-HU" sz="2500" dirty="0"/>
              <a:t> </a:t>
            </a:r>
            <a:r>
              <a:rPr lang="hu-HU" sz="2500" dirty="0" err="1"/>
              <a:t>Growth</a:t>
            </a:r>
            <a:r>
              <a:rPr lang="hu-HU" sz="2500" dirty="0"/>
              <a:t>: </a:t>
            </a:r>
            <a:r>
              <a:rPr lang="hu-HU" sz="2500" dirty="0" err="1"/>
              <a:t>densifying</a:t>
            </a:r>
            <a:r>
              <a:rPr lang="hu-HU" sz="2500" dirty="0"/>
              <a:t> </a:t>
            </a:r>
            <a:r>
              <a:rPr lang="hu-HU" sz="2500" dirty="0" err="1"/>
              <a:t>graphs</a:t>
            </a:r>
            <a:r>
              <a:rPr lang="hu-HU" sz="2500" dirty="0"/>
              <a:t> </a:t>
            </a:r>
            <a:r>
              <a:rPr lang="hu-HU" sz="2500" dirty="0" err="1"/>
              <a:t>or</a:t>
            </a:r>
            <a:r>
              <a:rPr lang="hu-HU" sz="2500" dirty="0"/>
              <a:t> </a:t>
            </a:r>
            <a:r>
              <a:rPr lang="hu-HU" sz="2500" dirty="0" err="1"/>
              <a:t>sparsifying</a:t>
            </a:r>
            <a:r>
              <a:rPr lang="hu-HU" sz="2500" dirty="0"/>
              <a:t> </a:t>
            </a:r>
            <a:r>
              <a:rPr lang="hu-HU" sz="2500" dirty="0" err="1"/>
              <a:t>subgraphs</a:t>
            </a:r>
            <a:r>
              <a:rPr lang="hu-HU" sz="2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40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Exploitation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Contract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AEGON Hungary</a:t>
            </a:r>
          </a:p>
          <a:p>
            <a:pPr lvl="1"/>
            <a:r>
              <a:rPr lang="hu-HU" dirty="0" err="1" smtClean="0"/>
              <a:t>Cleaning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database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finding</a:t>
            </a:r>
            <a:r>
              <a:rPr lang="hu-HU" dirty="0" smtClean="0"/>
              <a:t> </a:t>
            </a:r>
            <a:r>
              <a:rPr lang="hu-HU" dirty="0" err="1" smtClean="0"/>
              <a:t>networked</a:t>
            </a:r>
            <a:r>
              <a:rPr lang="hu-HU" dirty="0" smtClean="0"/>
              <a:t> </a:t>
            </a:r>
            <a:r>
              <a:rPr lang="hu-HU" dirty="0" err="1" smtClean="0"/>
              <a:t>connections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transactions</a:t>
            </a:r>
            <a:endParaRPr lang="hu-HU" dirty="0" smtClean="0"/>
          </a:p>
          <a:p>
            <a:r>
              <a:rPr lang="hu-HU" dirty="0" err="1" smtClean="0"/>
              <a:t>Contract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Ericsson Hungary</a:t>
            </a:r>
          </a:p>
          <a:p>
            <a:pPr lvl="1"/>
            <a:r>
              <a:rPr lang="hu-HU" dirty="0" err="1" smtClean="0"/>
              <a:t>Presentation</a:t>
            </a:r>
            <a:r>
              <a:rPr lang="hu-HU" dirty="0" smtClean="0"/>
              <a:t> of NADINE </a:t>
            </a:r>
            <a:r>
              <a:rPr lang="hu-HU" dirty="0" err="1" smtClean="0"/>
              <a:t>research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r>
              <a:rPr lang="hu-HU" dirty="0" smtClean="0"/>
              <a:t> </a:t>
            </a:r>
            <a:r>
              <a:rPr lang="hu-HU" dirty="0" err="1" smtClean="0"/>
              <a:t>including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Similarity</a:t>
            </a:r>
            <a:r>
              <a:rPr lang="hu-HU" dirty="0" smtClean="0"/>
              <a:t> Kernel </a:t>
            </a:r>
            <a:r>
              <a:rPr lang="hu-HU" dirty="0" err="1" smtClean="0"/>
              <a:t>helped</a:t>
            </a:r>
            <a:r>
              <a:rPr lang="hu-HU" dirty="0" smtClean="0"/>
              <a:t> </a:t>
            </a:r>
            <a:r>
              <a:rPr lang="hu-HU" dirty="0" err="1" smtClean="0"/>
              <a:t>moving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Ericsson </a:t>
            </a:r>
            <a:r>
              <a:rPr lang="hu-HU" dirty="0" err="1" smtClean="0"/>
              <a:t>Expert</a:t>
            </a:r>
            <a:r>
              <a:rPr lang="hu-HU" dirty="0" smtClean="0"/>
              <a:t> </a:t>
            </a:r>
            <a:r>
              <a:rPr lang="hu-HU" dirty="0" err="1" smtClean="0"/>
              <a:t>Analytics</a:t>
            </a:r>
            <a:r>
              <a:rPr lang="hu-HU" dirty="0" smtClean="0"/>
              <a:t> platform </a:t>
            </a:r>
            <a:r>
              <a:rPr lang="hu-HU" dirty="0" err="1" smtClean="0"/>
              <a:t>development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US </a:t>
            </a:r>
            <a:r>
              <a:rPr lang="hu-HU" dirty="0" err="1" smtClean="0"/>
              <a:t>to</a:t>
            </a:r>
            <a:r>
              <a:rPr lang="hu-HU" dirty="0" smtClean="0"/>
              <a:t> Budapest</a:t>
            </a:r>
          </a:p>
          <a:p>
            <a:r>
              <a:rPr lang="hu-HU" dirty="0" smtClean="0"/>
              <a:t>NADINE </a:t>
            </a:r>
            <a:r>
              <a:rPr lang="hu-HU" dirty="0" err="1" smtClean="0"/>
              <a:t>Presentation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Airbus</a:t>
            </a:r>
            <a:r>
              <a:rPr lang="hu-HU" dirty="0" smtClean="0"/>
              <a:t> Toulouse</a:t>
            </a:r>
          </a:p>
          <a:p>
            <a:pPr lvl="1"/>
            <a:r>
              <a:rPr lang="hu-HU" dirty="0" err="1" smtClean="0"/>
              <a:t>Workshop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Sensor</a:t>
            </a:r>
            <a:r>
              <a:rPr lang="hu-HU" dirty="0" smtClean="0"/>
              <a:t> </a:t>
            </a:r>
            <a:r>
              <a:rPr lang="hu-HU" dirty="0" err="1" smtClean="0"/>
              <a:t>Fusion</a:t>
            </a:r>
            <a:r>
              <a:rPr lang="hu-HU" dirty="0" smtClean="0"/>
              <a:t>, </a:t>
            </a:r>
            <a:r>
              <a:rPr lang="en-US" dirty="0" smtClean="0"/>
              <a:t>December </a:t>
            </a:r>
            <a:r>
              <a:rPr lang="en-US" dirty="0"/>
              <a:t>10th 2014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en-US" dirty="0" smtClean="0"/>
              <a:t>Airbus </a:t>
            </a:r>
            <a:r>
              <a:rPr lang="en-US" dirty="0"/>
              <a:t>St-Martin </a:t>
            </a:r>
            <a:endParaRPr lang="hu-HU" dirty="0" smtClean="0"/>
          </a:p>
          <a:p>
            <a:pPr lvl="1"/>
            <a:r>
              <a:rPr lang="en-US" dirty="0" smtClean="0"/>
              <a:t>Philippe </a:t>
            </a:r>
            <a:r>
              <a:rPr lang="en-US" dirty="0" err="1"/>
              <a:t>Goupil</a:t>
            </a:r>
            <a:r>
              <a:rPr lang="en-US" dirty="0"/>
              <a:t>, </a:t>
            </a:r>
            <a:r>
              <a:rPr lang="en-US" dirty="0" smtClean="0"/>
              <a:t>RTG12</a:t>
            </a:r>
            <a:r>
              <a:rPr lang="hu-HU" dirty="0" smtClean="0"/>
              <a:t>, </a:t>
            </a:r>
            <a:r>
              <a:rPr lang="en-US" dirty="0" smtClean="0"/>
              <a:t>Franck </a:t>
            </a:r>
            <a:r>
              <a:rPr lang="en-US" dirty="0" err="1"/>
              <a:t>Angella</a:t>
            </a:r>
            <a:r>
              <a:rPr lang="en-US" dirty="0"/>
              <a:t>, </a:t>
            </a:r>
            <a:r>
              <a:rPr lang="en-US" dirty="0" smtClean="0"/>
              <a:t>RTG16</a:t>
            </a:r>
            <a:endParaRPr lang="en-US" dirty="0"/>
          </a:p>
          <a:p>
            <a:r>
              <a:rPr lang="hu-HU" dirty="0" smtClean="0"/>
              <a:t>New project </a:t>
            </a:r>
            <a:r>
              <a:rPr lang="hu-HU" dirty="0" err="1" smtClean="0"/>
              <a:t>proposals</a:t>
            </a:r>
            <a:endParaRPr lang="hu-HU" dirty="0" smtClean="0"/>
          </a:p>
          <a:p>
            <a:pPr lvl="1"/>
            <a:r>
              <a:rPr lang="hu-HU" dirty="0" smtClean="0"/>
              <a:t>FET FAPLIDIN (Toulouse, </a:t>
            </a:r>
            <a:r>
              <a:rPr lang="hu-HU" dirty="0" err="1" smtClean="0"/>
              <a:t>Twente</a:t>
            </a:r>
            <a:r>
              <a:rPr lang="hu-HU" dirty="0" smtClean="0"/>
              <a:t>, Barcelona Media, DFKI, WTO)</a:t>
            </a:r>
          </a:p>
          <a:p>
            <a:pPr lvl="1"/>
            <a:r>
              <a:rPr lang="hu-HU" dirty="0" smtClean="0"/>
              <a:t>ICT and EIT </a:t>
            </a:r>
            <a:r>
              <a:rPr lang="hu-HU" dirty="0" err="1" smtClean="0"/>
              <a:t>ICTLabs</a:t>
            </a:r>
            <a:r>
              <a:rPr lang="hu-HU" dirty="0" smtClean="0"/>
              <a:t> </a:t>
            </a:r>
            <a:r>
              <a:rPr lang="hu-HU" dirty="0" err="1" smtClean="0"/>
              <a:t>Streamline</a:t>
            </a:r>
            <a:r>
              <a:rPr lang="hu-HU" dirty="0" smtClean="0"/>
              <a:t> (TU Berlin, SICS, </a:t>
            </a:r>
            <a:r>
              <a:rPr lang="hu-HU" dirty="0" err="1" smtClean="0"/>
              <a:t>Rovio</a:t>
            </a:r>
            <a:r>
              <a:rPr lang="hu-HU" dirty="0" smtClean="0"/>
              <a:t>, </a:t>
            </a:r>
            <a:r>
              <a:rPr lang="hu-HU" dirty="0" err="1" smtClean="0"/>
              <a:t>NMusic</a:t>
            </a:r>
            <a:r>
              <a:rPr lang="hu-HU" dirty="0" smtClean="0"/>
              <a:t>, </a:t>
            </a:r>
            <a:r>
              <a:rPr lang="hu-HU" dirty="0" err="1" smtClean="0"/>
              <a:t>Portugal</a:t>
            </a:r>
            <a:r>
              <a:rPr lang="hu-HU" dirty="0" smtClean="0"/>
              <a:t> Telecom, Ericsson)</a:t>
            </a:r>
          </a:p>
          <a:p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projects</a:t>
            </a:r>
            <a:endParaRPr lang="hu-HU" dirty="0" smtClean="0"/>
          </a:p>
          <a:p>
            <a:pPr lvl="1"/>
            <a:r>
              <a:rPr lang="hu-HU" dirty="0" err="1" smtClean="0"/>
              <a:t>Recommender</a:t>
            </a:r>
            <a:r>
              <a:rPr lang="hu-HU" dirty="0" smtClean="0"/>
              <a:t> </a:t>
            </a:r>
            <a:r>
              <a:rPr lang="hu-HU" dirty="0" err="1" smtClean="0"/>
              <a:t>systems</a:t>
            </a:r>
            <a:r>
              <a:rPr lang="hu-HU" dirty="0" smtClean="0"/>
              <a:t>: </a:t>
            </a:r>
            <a:r>
              <a:rPr lang="hu-HU" dirty="0" err="1" smtClean="0"/>
              <a:t>Book</a:t>
            </a:r>
            <a:r>
              <a:rPr lang="hu-HU" dirty="0" smtClean="0"/>
              <a:t> </a:t>
            </a:r>
            <a:r>
              <a:rPr lang="hu-HU" dirty="0" err="1" smtClean="0"/>
              <a:t>publishing</a:t>
            </a:r>
            <a:r>
              <a:rPr lang="hu-HU" dirty="0" smtClean="0"/>
              <a:t> house; </a:t>
            </a:r>
            <a:r>
              <a:rPr lang="hu-HU" dirty="0" err="1" smtClean="0"/>
              <a:t>Leading</a:t>
            </a:r>
            <a:r>
              <a:rPr lang="hu-HU" dirty="0" smtClean="0"/>
              <a:t> </a:t>
            </a:r>
            <a:r>
              <a:rPr lang="hu-HU" dirty="0" err="1" smtClean="0"/>
              <a:t>entertainment</a:t>
            </a:r>
            <a:r>
              <a:rPr lang="hu-HU" dirty="0" smtClean="0"/>
              <a:t> </a:t>
            </a:r>
            <a:r>
              <a:rPr lang="hu-HU" dirty="0" err="1" smtClean="0"/>
              <a:t>portal</a:t>
            </a:r>
            <a:endParaRPr lang="hu-HU" dirty="0" smtClean="0"/>
          </a:p>
          <a:p>
            <a:pPr lvl="1"/>
            <a:r>
              <a:rPr lang="hu-HU" dirty="0" err="1" smtClean="0"/>
              <a:t>Blog</a:t>
            </a:r>
            <a:r>
              <a:rPr lang="hu-HU" dirty="0" smtClean="0"/>
              <a:t> trend </a:t>
            </a:r>
            <a:r>
              <a:rPr lang="hu-HU" dirty="0" err="1" smtClean="0"/>
              <a:t>analysis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opinion</a:t>
            </a:r>
            <a:r>
              <a:rPr lang="hu-HU" dirty="0" smtClean="0"/>
              <a:t> </a:t>
            </a:r>
            <a:r>
              <a:rPr lang="hu-HU" dirty="0" err="1" smtClean="0"/>
              <a:t>poll</a:t>
            </a:r>
            <a:r>
              <a:rPr lang="hu-HU" dirty="0" smtClean="0"/>
              <a:t> </a:t>
            </a:r>
            <a:r>
              <a:rPr lang="hu-HU" dirty="0" err="1" smtClean="0"/>
              <a:t>companies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25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factorization used in conjunction with </a:t>
            </a:r>
          </a:p>
          <a:p>
            <a:pPr lvl="1"/>
            <a:r>
              <a:rPr lang="en-US" dirty="0" smtClean="0"/>
              <a:t>Toulouse: geographic recommendation</a:t>
            </a:r>
          </a:p>
          <a:p>
            <a:pPr lvl="1"/>
            <a:r>
              <a:rPr lang="en-US" dirty="0" err="1" smtClean="0"/>
              <a:t>Twente</a:t>
            </a:r>
            <a:r>
              <a:rPr lang="en-US" dirty="0" smtClean="0"/>
              <a:t>: centrality prediction in fast evolving networks</a:t>
            </a:r>
          </a:p>
          <a:p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Social recommendation</a:t>
            </a:r>
          </a:p>
          <a:p>
            <a:pPr lvl="1"/>
            <a:r>
              <a:rPr lang="en-US" dirty="0" smtClean="0"/>
              <a:t>Influences, information spread prediction</a:t>
            </a:r>
          </a:p>
          <a:p>
            <a:r>
              <a:rPr lang="en-US" dirty="0" smtClean="0"/>
              <a:t>Online machine learning in highly dynamic networks</a:t>
            </a:r>
          </a:p>
          <a:p>
            <a:r>
              <a:rPr lang="en-US" dirty="0" smtClean="0"/>
              <a:t>Fisher Similarity Kernel to be used for advanced network </a:t>
            </a:r>
            <a:r>
              <a:rPr lang="en-US" dirty="0" smtClean="0"/>
              <a:t>similarities</a:t>
            </a:r>
            <a:endParaRPr lang="hu-HU" dirty="0" smtClean="0"/>
          </a:p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learned</a:t>
            </a:r>
            <a:r>
              <a:rPr lang="hu-HU" dirty="0" smtClean="0"/>
              <a:t> a </a:t>
            </a:r>
            <a:r>
              <a:rPr lang="hu-HU" dirty="0" err="1" smtClean="0"/>
              <a:t>lot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partners</a:t>
            </a:r>
            <a:endParaRPr lang="hu-HU" dirty="0" smtClean="0"/>
          </a:p>
          <a:p>
            <a:pPr lvl="1"/>
            <a:r>
              <a:rPr lang="hu-HU" dirty="0" err="1" smtClean="0"/>
              <a:t>Plans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future</a:t>
            </a:r>
            <a:r>
              <a:rPr lang="hu-HU" dirty="0" smtClean="0"/>
              <a:t> </a:t>
            </a:r>
            <a:r>
              <a:rPr lang="hu-HU" dirty="0" err="1" smtClean="0"/>
              <a:t>research</a:t>
            </a:r>
            <a:r>
              <a:rPr lang="hu-HU" dirty="0" smtClean="0"/>
              <a:t> </a:t>
            </a:r>
            <a:r>
              <a:rPr lang="hu-HU" dirty="0" err="1" smtClean="0"/>
              <a:t>collaboration</a:t>
            </a:r>
            <a:endParaRPr lang="hu-HU" dirty="0" smtClean="0"/>
          </a:p>
          <a:p>
            <a:pPr lvl="1"/>
            <a:r>
              <a:rPr lang="hu-HU" dirty="0" err="1" smtClean="0"/>
              <a:t>Plans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exploit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Questions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Dátum hely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 June 2015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67544" y="6520259"/>
            <a:ext cx="3456384" cy="365125"/>
          </a:xfrm>
        </p:spPr>
        <p:txBody>
          <a:bodyPr/>
          <a:lstStyle/>
          <a:p>
            <a:r>
              <a:rPr lang="en-US" dirty="0" smtClean="0"/>
              <a:t>Spam, Ranking and Recommenders 12:00 – 13:00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22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Supplementary</a:t>
            </a:r>
            <a:r>
              <a:rPr lang="hu-HU" dirty="0" smtClean="0"/>
              <a:t> </a:t>
            </a:r>
            <a:r>
              <a:rPr lang="hu-HU" dirty="0" err="1" smtClean="0"/>
              <a:t>slides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Dátum hely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hu-HU" smtClean="0"/>
              <a:t>2 June 2015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67544" y="6520259"/>
            <a:ext cx="3528392" cy="365125"/>
          </a:xfrm>
        </p:spPr>
        <p:txBody>
          <a:bodyPr/>
          <a:lstStyle/>
          <a:p>
            <a:r>
              <a:rPr lang="en-US" dirty="0" smtClean="0"/>
              <a:t>Spam, Ranking and Recommenders 12:00 – 13:00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94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Mobile session </a:t>
            </a:r>
            <a:r>
              <a:rPr lang="hu-HU" dirty="0" err="1" smtClean="0"/>
              <a:t>drop</a:t>
            </a:r>
            <a:r>
              <a:rPr lang="hu-HU" dirty="0" smtClean="0"/>
              <a:t> </a:t>
            </a:r>
            <a:r>
              <a:rPr lang="hu-HU" dirty="0" err="1" smtClean="0"/>
              <a:t>prediction</a:t>
            </a:r>
            <a:endParaRPr lang="hu-HU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rtl="0">
              <a:buNone/>
            </a:pPr>
            <a:r>
              <a:rPr lang="hu-HU" dirty="0" smtClean="0"/>
              <a:t>LTE </a:t>
            </a:r>
            <a:r>
              <a:rPr lang="hu-HU" dirty="0" err="1" smtClean="0"/>
              <a:t>Base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r>
              <a:rPr lang="hu-HU" dirty="0" smtClean="0"/>
              <a:t> </a:t>
            </a:r>
            <a:r>
              <a:rPr lang="en-US" dirty="0" err="1" smtClean="0"/>
              <a:t>eNodeB</a:t>
            </a:r>
            <a:r>
              <a:rPr lang="en-US" dirty="0" smtClean="0"/>
              <a:t> </a:t>
            </a:r>
            <a:r>
              <a:rPr lang="en-US" i="1" dirty="0" smtClean="0"/>
              <a:t>CELLTRACE</a:t>
            </a:r>
            <a:r>
              <a:rPr lang="en-US" dirty="0" smtClean="0"/>
              <a:t> </a:t>
            </a:r>
            <a:r>
              <a:rPr lang="hu-HU" dirty="0" err="1" smtClean="0"/>
              <a:t>logs</a:t>
            </a:r>
            <a:endParaRPr lang="en-US" dirty="0"/>
          </a:p>
          <a:p>
            <a:pPr lvl="0" rtl="0"/>
            <a:endParaRPr lang="en-US" dirty="0" smtClean="0"/>
          </a:p>
          <a:p>
            <a:pPr lvl="0" rtl="0"/>
            <a:endParaRPr lang="en-US" dirty="0"/>
          </a:p>
          <a:p>
            <a:pPr lvl="0" rtl="0"/>
            <a:endParaRPr lang="en-US" dirty="0" smtClean="0"/>
          </a:p>
          <a:p>
            <a:pPr lvl="0" rtl="0"/>
            <a:endParaRPr lang="en-US" dirty="0"/>
          </a:p>
          <a:p>
            <a:pPr lvl="0" rtl="0"/>
            <a:endParaRPr lang="en-US" dirty="0" smtClean="0"/>
          </a:p>
          <a:p>
            <a:pPr lvl="0" rtl="0"/>
            <a:endParaRPr lang="en-US" dirty="0"/>
          </a:p>
          <a:p>
            <a:pPr lvl="0" rtl="0"/>
            <a:endParaRPr lang="en-US" dirty="0" smtClean="0"/>
          </a:p>
          <a:p>
            <a:pPr lvl="0" rtl="0"/>
            <a:endParaRPr lang="en-US" dirty="0"/>
          </a:p>
          <a:p>
            <a:pPr lvl="0" rtl="0"/>
            <a:endParaRPr lang="en-US" dirty="0" smtClean="0"/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212834" y="1844824"/>
            <a:ext cx="6359260" cy="3960440"/>
            <a:chOff x="212834" y="1620964"/>
            <a:chExt cx="7890213" cy="4184300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480936" y="1747085"/>
              <a:ext cx="24593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/>
                <a:t>RRC connection setup / </a:t>
              </a:r>
              <a:br>
                <a:rPr lang="en-US" sz="1600" dirty="0"/>
              </a:br>
              <a:r>
                <a:rPr lang="en-US" sz="1600" dirty="0"/>
                <a:t>Successful handover into the cell</a:t>
              </a:r>
            </a:p>
          </p:txBody>
        </p:sp>
        <p:cxnSp>
          <p:nvCxnSpPr>
            <p:cNvPr id="7" name="Straight Connector 3"/>
            <p:cNvCxnSpPr>
              <a:cxnSpLocks noChangeShapeType="1"/>
            </p:cNvCxnSpPr>
            <p:nvPr/>
          </p:nvCxnSpPr>
          <p:spPr bwMode="auto">
            <a:xfrm>
              <a:off x="1664781" y="3048882"/>
              <a:ext cx="4010557" cy="866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11"/>
            <p:cNvCxnSpPr>
              <a:cxnSpLocks noChangeShapeType="1"/>
            </p:cNvCxnSpPr>
            <p:nvPr/>
          </p:nvCxnSpPr>
          <p:spPr bwMode="auto">
            <a:xfrm>
              <a:off x="1664780" y="2916956"/>
              <a:ext cx="0" cy="13778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17"/>
            <p:cNvCxnSpPr>
              <a:cxnSpLocks noChangeShapeType="1"/>
            </p:cNvCxnSpPr>
            <p:nvPr/>
          </p:nvCxnSpPr>
          <p:spPr bwMode="auto">
            <a:xfrm>
              <a:off x="5675867" y="2922820"/>
              <a:ext cx="0" cy="13192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4526632" y="1746700"/>
              <a:ext cx="269397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/>
                <a:t>UE context release/ </a:t>
              </a:r>
              <a:br>
                <a:rPr lang="en-US" sz="1600" dirty="0"/>
              </a:br>
              <a:r>
                <a:rPr lang="en-US" sz="1600" dirty="0"/>
                <a:t>Successful </a:t>
              </a:r>
              <a:r>
                <a:rPr lang="en-US" sz="1600" dirty="0" smtClean="0"/>
                <a:t>handover out of the </a:t>
              </a:r>
              <a:r>
                <a:rPr lang="en-US" sz="1600" dirty="0"/>
                <a:t>cell</a:t>
              </a:r>
            </a:p>
          </p:txBody>
        </p:sp>
        <p:cxnSp>
          <p:nvCxnSpPr>
            <p:cNvPr id="11" name="Straight Connector 22"/>
            <p:cNvCxnSpPr>
              <a:cxnSpLocks noChangeShapeType="1"/>
            </p:cNvCxnSpPr>
            <p:nvPr/>
          </p:nvCxnSpPr>
          <p:spPr bwMode="auto">
            <a:xfrm>
              <a:off x="1670297" y="3040086"/>
              <a:ext cx="0" cy="13192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23"/>
            <p:cNvCxnSpPr>
              <a:cxnSpLocks noChangeShapeType="1"/>
            </p:cNvCxnSpPr>
            <p:nvPr/>
          </p:nvCxnSpPr>
          <p:spPr bwMode="auto">
            <a:xfrm>
              <a:off x="5675337" y="3051812"/>
              <a:ext cx="0" cy="13192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24"/>
            <p:cNvCxnSpPr>
              <a:cxnSpLocks noChangeShapeType="1"/>
            </p:cNvCxnSpPr>
            <p:nvPr/>
          </p:nvCxnSpPr>
          <p:spPr bwMode="auto">
            <a:xfrm>
              <a:off x="2712896" y="3038622"/>
              <a:ext cx="0" cy="13192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25"/>
            <p:cNvCxnSpPr>
              <a:cxnSpLocks noChangeShapeType="1"/>
            </p:cNvCxnSpPr>
            <p:nvPr/>
          </p:nvCxnSpPr>
          <p:spPr bwMode="auto">
            <a:xfrm>
              <a:off x="3618410" y="3040086"/>
              <a:ext cx="0" cy="13192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26"/>
            <p:cNvCxnSpPr>
              <a:cxnSpLocks noChangeShapeType="1"/>
            </p:cNvCxnSpPr>
            <p:nvPr/>
          </p:nvCxnSpPr>
          <p:spPr bwMode="auto">
            <a:xfrm>
              <a:off x="4556891" y="3047417"/>
              <a:ext cx="0" cy="13192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27"/>
            <p:cNvSpPr txBox="1">
              <a:spLocks noChangeArrowheads="1"/>
            </p:cNvSpPr>
            <p:nvPr/>
          </p:nvSpPr>
          <p:spPr bwMode="auto">
            <a:xfrm>
              <a:off x="520414" y="4512022"/>
              <a:ext cx="32594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 smtClean="0"/>
                <a:t>Per </a:t>
              </a:r>
              <a:r>
                <a:rPr lang="en-US" sz="1600" b="1" dirty="0"/>
                <a:t>UE measurement reports 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en-US" sz="1600" dirty="0"/>
                <a:t>(RSRP, neighbor cell RSRP </a:t>
              </a:r>
              <a:r>
                <a:rPr lang="en-US" sz="1600" dirty="0" smtClean="0"/>
                <a:t>list)</a:t>
              </a:r>
            </a:p>
          </p:txBody>
        </p:sp>
        <p:sp>
          <p:nvSpPr>
            <p:cNvPr id="17" name="TextBox 28"/>
            <p:cNvSpPr txBox="1">
              <a:spLocks noChangeArrowheads="1"/>
            </p:cNvSpPr>
            <p:nvPr/>
          </p:nvSpPr>
          <p:spPr bwMode="auto">
            <a:xfrm>
              <a:off x="3566542" y="3979388"/>
              <a:ext cx="453650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/>
                <a:t>Per UE traffic report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en-US" sz="1600" dirty="0" smtClean="0"/>
                <a:t>(traffic volumes, protocol events (HARQ, RLC))</a:t>
              </a:r>
            </a:p>
            <a:p>
              <a:pPr eaLnBrk="1" hangingPunct="1"/>
              <a:r>
                <a:rPr lang="en-US" sz="1600" b="1" dirty="0" smtClean="0"/>
                <a:t>Per radio UE measurement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>(CQI, SINR)</a:t>
              </a:r>
            </a:p>
            <a:p>
              <a:pPr eaLnBrk="1" hangingPunct="1"/>
              <a:r>
                <a:rPr lang="en-US" sz="1600" i="1" dirty="0" smtClean="0"/>
                <a:t>Period: 1.28s </a:t>
              </a:r>
              <a:br>
                <a:rPr lang="en-US" sz="1600" i="1" dirty="0" smtClean="0"/>
              </a:br>
              <a:endParaRPr lang="en-US" sz="1600" i="1" dirty="0"/>
            </a:p>
          </p:txBody>
        </p:sp>
        <p:cxnSp>
          <p:nvCxnSpPr>
            <p:cNvPr id="18" name="Straight Arrow Connector 16388"/>
            <p:cNvCxnSpPr>
              <a:cxnSpLocks noChangeShapeType="1"/>
            </p:cNvCxnSpPr>
            <p:nvPr/>
          </p:nvCxnSpPr>
          <p:spPr bwMode="auto">
            <a:xfrm>
              <a:off x="5672312" y="3251161"/>
              <a:ext cx="0" cy="537879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16388"/>
            <p:cNvCxnSpPr>
              <a:cxnSpLocks noChangeShapeType="1"/>
            </p:cNvCxnSpPr>
            <p:nvPr/>
          </p:nvCxnSpPr>
          <p:spPr bwMode="auto">
            <a:xfrm>
              <a:off x="4556891" y="3251161"/>
              <a:ext cx="0" cy="53787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6388"/>
            <p:cNvCxnSpPr>
              <a:cxnSpLocks noChangeShapeType="1"/>
            </p:cNvCxnSpPr>
            <p:nvPr/>
          </p:nvCxnSpPr>
          <p:spPr bwMode="auto">
            <a:xfrm>
              <a:off x="3618410" y="3251160"/>
              <a:ext cx="0" cy="53787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16388"/>
            <p:cNvCxnSpPr>
              <a:cxnSpLocks noChangeShapeType="1"/>
            </p:cNvCxnSpPr>
            <p:nvPr/>
          </p:nvCxnSpPr>
          <p:spPr bwMode="auto">
            <a:xfrm>
              <a:off x="2712896" y="3251159"/>
              <a:ext cx="0" cy="53787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ounded Rectangle 41"/>
            <p:cNvSpPr/>
            <p:nvPr/>
          </p:nvSpPr>
          <p:spPr bwMode="auto">
            <a:xfrm>
              <a:off x="212834" y="1620964"/>
              <a:ext cx="7195478" cy="4184300"/>
            </a:xfrm>
            <a:prstGeom prst="round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971600" y="2912607"/>
              <a:ext cx="8257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dirty="0" smtClean="0"/>
                <a:t>START</a:t>
              </a:r>
              <a:endParaRPr lang="en-US" sz="1200" b="1" dirty="0"/>
            </a:p>
          </p:txBody>
        </p:sp>
        <p:sp>
          <p:nvSpPr>
            <p:cNvPr id="24" name="TextBox 1"/>
            <p:cNvSpPr txBox="1">
              <a:spLocks noChangeArrowheads="1"/>
            </p:cNvSpPr>
            <p:nvPr/>
          </p:nvSpPr>
          <p:spPr bwMode="auto">
            <a:xfrm>
              <a:off x="5644337" y="2938792"/>
              <a:ext cx="62865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dirty="0" smtClean="0"/>
                <a:t>END</a:t>
              </a:r>
              <a:endParaRPr lang="en-US" sz="1200" b="1" dirty="0"/>
            </a:p>
          </p:txBody>
        </p:sp>
      </p:grpSp>
      <p:pic>
        <p:nvPicPr>
          <p:cNvPr id="2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r="5089"/>
          <a:stretch/>
        </p:blipFill>
        <p:spPr>
          <a:xfrm>
            <a:off x="5955198" y="750056"/>
            <a:ext cx="3188802" cy="2822960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r="7775"/>
          <a:stretch/>
        </p:blipFill>
        <p:spPr>
          <a:xfrm>
            <a:off x="6012160" y="3758147"/>
            <a:ext cx="3024336" cy="2767197"/>
          </a:xfrm>
          <a:prstGeom prst="rect">
            <a:avLst/>
          </a:prstGeom>
        </p:spPr>
      </p:pic>
      <p:sp>
        <p:nvSpPr>
          <p:cNvPr id="28" name="Content Placeholder 1"/>
          <p:cNvSpPr txBox="1">
            <a:spLocks/>
          </p:cNvSpPr>
          <p:nvPr/>
        </p:nvSpPr>
        <p:spPr>
          <a:xfrm>
            <a:off x="7518400" y="1511511"/>
            <a:ext cx="1294570" cy="64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hu-HU" dirty="0" smtClean="0"/>
              <a:t>no </a:t>
            </a:r>
            <a:r>
              <a:rPr lang="hu-HU" dirty="0" err="1" smtClean="0"/>
              <a:t>drop</a:t>
            </a: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>
            <a:off x="7023515" y="5485146"/>
            <a:ext cx="1294570" cy="64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hu-HU" dirty="0" smtClean="0"/>
              <a:t> </a:t>
            </a:r>
            <a:r>
              <a:rPr lang="hu-HU" dirty="0" err="1" smtClean="0"/>
              <a:t>drop</a:t>
            </a: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89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4490774" y="3829683"/>
            <a:ext cx="4545722" cy="2911685"/>
            <a:chOff x="1284043" y="1412776"/>
            <a:chExt cx="7626485" cy="5287949"/>
          </a:xfrm>
        </p:grpSpPr>
        <p:pic>
          <p:nvPicPr>
            <p:cNvPr id="7" name="Picture 3" descr="Screen Shot 2014-09-23 at 17.46.2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43" y="1412776"/>
              <a:ext cx="7626485" cy="5287949"/>
            </a:xfrm>
            <a:prstGeom prst="rect">
              <a:avLst/>
            </a:prstGeom>
          </p:spPr>
        </p:pic>
        <p:sp>
          <p:nvSpPr>
            <p:cNvPr id="8" name="TextBox 5"/>
            <p:cNvSpPr txBox="1"/>
            <p:nvPr/>
          </p:nvSpPr>
          <p:spPr>
            <a:xfrm>
              <a:off x="6240716" y="3120330"/>
              <a:ext cx="14710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</a:rPr>
                <a:t>AUC: 0.9315</a:t>
              </a: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2255574" y="3212976"/>
              <a:ext cx="2109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</a:rPr>
                <a:t>FPR: 0.03 ,TPR: 0.7</a:t>
              </a: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3119670" y="2276872"/>
              <a:ext cx="2109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  <a:latin typeface="Calibri" pitchFamily="34" charset="0"/>
                </a:rPr>
                <a:t>FPR: 0.2 ,TPR: 0.89</a:t>
              </a:r>
            </a:p>
          </p:txBody>
        </p:sp>
        <p:cxnSp>
          <p:nvCxnSpPr>
            <p:cNvPr id="11" name="Straight Arrow Connector 9"/>
            <p:cNvCxnSpPr/>
            <p:nvPr/>
          </p:nvCxnSpPr>
          <p:spPr>
            <a:xfrm flipH="1" flipV="1">
              <a:off x="3310190" y="1991339"/>
              <a:ext cx="382541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3"/>
            <p:cNvCxnSpPr>
              <a:stCxn id="9" idx="0"/>
            </p:cNvCxnSpPr>
            <p:nvPr/>
          </p:nvCxnSpPr>
          <p:spPr>
            <a:xfrm flipH="1" flipV="1">
              <a:off x="2159565" y="2924944"/>
              <a:ext cx="1150625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Baseline</a:t>
            </a:r>
            <a:r>
              <a:rPr lang="hu-HU" dirty="0" smtClean="0"/>
              <a:t>: </a:t>
            </a:r>
            <a:r>
              <a:rPr lang="hu-HU" dirty="0" err="1" smtClean="0"/>
              <a:t>AdaBoost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hu-HU" dirty="0"/>
              <a:t>Base classifiers</a:t>
            </a:r>
            <a:r>
              <a:rPr lang="hu-HU" altLang="hu-HU" dirty="0"/>
              <a:t> </a:t>
            </a:r>
            <a:r>
              <a:rPr lang="hu-HU" altLang="hu-HU" dirty="0" err="1"/>
              <a:t>are</a:t>
            </a:r>
            <a:r>
              <a:rPr lang="hu-HU" altLang="hu-HU" dirty="0"/>
              <a:t> </a:t>
            </a:r>
            <a:r>
              <a:rPr lang="hu-HU" altLang="hu-HU" dirty="0" err="1"/>
              <a:t>Decision</a:t>
            </a:r>
            <a:r>
              <a:rPr lang="hu-HU" altLang="hu-HU" dirty="0"/>
              <a:t> </a:t>
            </a:r>
            <a:r>
              <a:rPr lang="hu-HU" altLang="hu-HU" dirty="0" err="1"/>
              <a:t>Stumps</a:t>
            </a:r>
            <a:r>
              <a:rPr lang="en-US" altLang="hu-HU" dirty="0"/>
              <a:t>: C</a:t>
            </a:r>
            <a:r>
              <a:rPr lang="en-US" altLang="hu-HU" baseline="-25000" dirty="0"/>
              <a:t>1</a:t>
            </a:r>
            <a:r>
              <a:rPr lang="en-US" altLang="hu-HU" dirty="0"/>
              <a:t>, C</a:t>
            </a:r>
            <a:r>
              <a:rPr lang="en-US" altLang="hu-HU" baseline="-25000" dirty="0"/>
              <a:t>2</a:t>
            </a:r>
            <a:r>
              <a:rPr lang="en-US" altLang="hu-HU" dirty="0"/>
              <a:t>, …, C</a:t>
            </a:r>
            <a:r>
              <a:rPr lang="en-US" altLang="hu-HU" baseline="-25000" dirty="0"/>
              <a:t>T</a:t>
            </a:r>
            <a:r>
              <a:rPr lang="hu-HU" altLang="hu-HU" baseline="-25000" dirty="0"/>
              <a:t> </a:t>
            </a:r>
            <a:r>
              <a:rPr lang="hu-HU" altLang="hu-HU" dirty="0"/>
              <a:t>(</a:t>
            </a:r>
            <a:r>
              <a:rPr lang="hu-HU" altLang="hu-HU" dirty="0" err="1"/>
              <a:t>attribute-threshold</a:t>
            </a:r>
            <a:r>
              <a:rPr lang="hu-HU" altLang="hu-HU" dirty="0"/>
              <a:t> </a:t>
            </a:r>
            <a:r>
              <a:rPr lang="hu-HU" altLang="hu-HU" dirty="0" err="1"/>
              <a:t>pairs</a:t>
            </a:r>
            <a:r>
              <a:rPr lang="hu-HU" altLang="hu-HU" dirty="0"/>
              <a:t>)</a:t>
            </a:r>
          </a:p>
          <a:p>
            <a:r>
              <a:rPr lang="hu-HU" altLang="hu-HU" dirty="0" err="1"/>
              <a:t>In</a:t>
            </a:r>
            <a:r>
              <a:rPr lang="hu-HU" altLang="hu-HU" dirty="0"/>
              <a:t> </a:t>
            </a:r>
            <a:r>
              <a:rPr lang="hu-HU" altLang="hu-HU" dirty="0" err="1"/>
              <a:t>step</a:t>
            </a:r>
            <a:r>
              <a:rPr lang="hu-HU" altLang="hu-HU" dirty="0"/>
              <a:t> m, </a:t>
            </a:r>
            <a:r>
              <a:rPr lang="hu-HU" altLang="hu-HU" dirty="0" err="1"/>
              <a:t>find</a:t>
            </a:r>
            <a:r>
              <a:rPr lang="hu-HU" altLang="hu-HU" dirty="0"/>
              <a:t> </a:t>
            </a:r>
            <a:r>
              <a:rPr lang="hu-HU" altLang="hu-HU" dirty="0" err="1"/>
              <a:t>best</a:t>
            </a:r>
            <a:r>
              <a:rPr lang="hu-HU" altLang="hu-HU" dirty="0"/>
              <a:t> C</a:t>
            </a:r>
            <a:r>
              <a:rPr lang="hu-HU" altLang="hu-HU" baseline="-25000" dirty="0"/>
              <a:t>m</a:t>
            </a:r>
            <a:r>
              <a:rPr lang="hu-HU" altLang="hu-HU" dirty="0"/>
              <a:t> </a:t>
            </a:r>
            <a:r>
              <a:rPr lang="hu-HU" altLang="hu-HU" dirty="0" err="1"/>
              <a:t>in</a:t>
            </a:r>
            <a:r>
              <a:rPr lang="hu-HU" altLang="hu-HU" dirty="0"/>
              <a:t> </a:t>
            </a:r>
            <a:r>
              <a:rPr lang="hu-HU" altLang="hu-HU" dirty="0" err="1"/>
              <a:t>predefined</a:t>
            </a:r>
            <a:r>
              <a:rPr lang="hu-HU" altLang="hu-HU" dirty="0"/>
              <a:t> </a:t>
            </a:r>
            <a:r>
              <a:rPr lang="hu-HU" altLang="hu-HU" dirty="0" err="1"/>
              <a:t>class</a:t>
            </a:r>
            <a:r>
              <a:rPr lang="hu-HU" altLang="hu-HU" dirty="0"/>
              <a:t> </a:t>
            </a:r>
            <a:r>
              <a:rPr lang="hu-HU" altLang="hu-HU" dirty="0" err="1"/>
              <a:t>using</a:t>
            </a:r>
            <a:r>
              <a:rPr lang="hu-HU" altLang="hu-HU" dirty="0"/>
              <a:t> </a:t>
            </a:r>
            <a:r>
              <a:rPr lang="hu-HU" altLang="hu-HU" dirty="0" err="1"/>
              <a:t>weights</a:t>
            </a:r>
            <a:r>
              <a:rPr lang="hu-HU" altLang="hu-HU" dirty="0"/>
              <a:t> </a:t>
            </a:r>
            <a:r>
              <a:rPr lang="hu-HU" altLang="hu-HU" dirty="0" err="1"/>
              <a:t>w</a:t>
            </a:r>
            <a:r>
              <a:rPr lang="hu-HU" altLang="hu-HU" baseline="-25000" dirty="0" err="1"/>
              <a:t>i</a:t>
            </a:r>
            <a:endParaRPr lang="hu-HU" altLang="hu-HU" baseline="-25000" dirty="0"/>
          </a:p>
          <a:p>
            <a:r>
              <a:rPr lang="en-US" altLang="hu-HU" dirty="0"/>
              <a:t>Error </a:t>
            </a:r>
            <a:r>
              <a:rPr lang="en-US" altLang="hu-HU" dirty="0" smtClean="0"/>
              <a:t>rate</a:t>
            </a:r>
            <a:r>
              <a:rPr lang="hu-HU" altLang="hu-HU" dirty="0"/>
              <a:t> </a:t>
            </a:r>
            <a:r>
              <a:rPr lang="hu-HU" altLang="hu-HU" dirty="0" smtClean="0">
                <a:sym typeface="Symbol"/>
              </a:rPr>
              <a:t></a:t>
            </a:r>
            <a:r>
              <a:rPr lang="hu-HU" altLang="hu-HU" baseline="-25000" dirty="0" smtClean="0">
                <a:sym typeface="Symbol"/>
              </a:rPr>
              <a:t>m</a:t>
            </a:r>
            <a:r>
              <a:rPr lang="hu-HU" altLang="hu-HU" dirty="0" smtClean="0">
                <a:sym typeface="Symbol"/>
              </a:rPr>
              <a:t>, </a:t>
            </a:r>
            <a:r>
              <a:rPr lang="hu-HU" altLang="hu-HU" dirty="0" err="1" smtClean="0">
                <a:sym typeface="Symbol"/>
              </a:rPr>
              <a:t>sent</a:t>
            </a:r>
            <a:r>
              <a:rPr lang="hu-HU" altLang="hu-HU" dirty="0" smtClean="0">
                <a:sym typeface="Symbol"/>
              </a:rPr>
              <a:t> </a:t>
            </a:r>
            <a:r>
              <a:rPr lang="hu-HU" altLang="hu-HU" dirty="0" err="1" smtClean="0">
                <a:sym typeface="Symbol"/>
              </a:rPr>
              <a:t>through</a:t>
            </a:r>
            <a:r>
              <a:rPr lang="hu-HU" altLang="hu-HU" dirty="0" smtClean="0">
                <a:sym typeface="Symbol"/>
              </a:rPr>
              <a:t> </a:t>
            </a:r>
            <a:r>
              <a:rPr lang="hu-HU" altLang="hu-HU" dirty="0" err="1" smtClean="0">
                <a:sym typeface="Symbol"/>
              </a:rPr>
              <a:t>logit</a:t>
            </a:r>
            <a:r>
              <a:rPr lang="hu-HU" altLang="hu-HU" dirty="0" smtClean="0">
                <a:sym typeface="Symbol"/>
              </a:rPr>
              <a:t> </a:t>
            </a:r>
            <a:r>
              <a:rPr lang="hu-HU" altLang="hu-HU" dirty="0" err="1" smtClean="0">
                <a:sym typeface="Symbol"/>
              </a:rPr>
              <a:t>function</a:t>
            </a:r>
            <a:r>
              <a:rPr lang="hu-HU" altLang="hu-HU" dirty="0" smtClean="0">
                <a:sym typeface="Symbol"/>
              </a:rPr>
              <a:t> </a:t>
            </a:r>
            <a:r>
              <a:rPr lang="hu-HU" altLang="hu-HU" dirty="0" err="1" smtClean="0">
                <a:sym typeface="Symbol"/>
              </a:rPr>
              <a:t>to</a:t>
            </a:r>
            <a:r>
              <a:rPr lang="hu-HU" altLang="hu-HU" dirty="0" smtClean="0">
                <a:sym typeface="Symbol"/>
              </a:rPr>
              <a:t> </a:t>
            </a:r>
            <a:r>
              <a:rPr lang="hu-HU" altLang="hu-HU" dirty="0" err="1" smtClean="0">
                <a:sym typeface="Symbol"/>
              </a:rPr>
              <a:t>get</a:t>
            </a:r>
            <a:r>
              <a:rPr lang="hu-HU" altLang="hu-HU" dirty="0" smtClean="0">
                <a:sym typeface="Symbol"/>
              </a:rPr>
              <a:t> </a:t>
            </a:r>
            <a:r>
              <a:rPr lang="el-GR" altLang="hu-HU" dirty="0" smtClean="0">
                <a:sym typeface="Symbol"/>
              </a:rPr>
              <a:t>α</a:t>
            </a:r>
            <a:r>
              <a:rPr lang="hu-HU" altLang="hu-HU" baseline="-25000" dirty="0" smtClean="0">
                <a:sym typeface="Symbol"/>
              </a:rPr>
              <a:t>m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i</a:t>
            </a:r>
            <a:r>
              <a:rPr lang="en-US" altLang="hu-HU" dirty="0" err="1" smtClean="0"/>
              <a:t>mportance</a:t>
            </a:r>
            <a:r>
              <a:rPr lang="en-US" altLang="hu-HU" dirty="0" smtClean="0"/>
              <a:t> </a:t>
            </a:r>
            <a:r>
              <a:rPr lang="en-US" altLang="hu-HU" dirty="0"/>
              <a:t>of </a:t>
            </a:r>
            <a:r>
              <a:rPr lang="hu-HU" altLang="hu-HU" dirty="0" err="1" smtClean="0"/>
              <a:t>the</a:t>
            </a:r>
            <a:r>
              <a:rPr lang="en-US" altLang="hu-HU" dirty="0" smtClean="0"/>
              <a:t> classifier</a:t>
            </a:r>
            <a:endParaRPr lang="hu-HU" altLang="hu-HU" dirty="0" smtClean="0"/>
          </a:p>
          <a:p>
            <a:r>
              <a:rPr lang="hu-HU" altLang="hu-HU" dirty="0" err="1" smtClean="0"/>
              <a:t>Weight</a:t>
            </a:r>
            <a:r>
              <a:rPr lang="hu-HU" altLang="hu-HU" dirty="0" smtClean="0"/>
              <a:t> of an </a:t>
            </a:r>
            <a:r>
              <a:rPr lang="hu-HU" altLang="hu-HU" dirty="0" err="1" smtClean="0"/>
              <a:t>instance</a:t>
            </a:r>
            <a:endParaRPr lang="hu-HU" altLang="hu-HU" dirty="0"/>
          </a:p>
          <a:p>
            <a:pPr marL="0" indent="0">
              <a:buNone/>
            </a:pPr>
            <a:r>
              <a:rPr lang="hu-HU" altLang="hu-HU" dirty="0" smtClean="0"/>
              <a:t>	(mobile session):</a:t>
            </a:r>
            <a:endParaRPr lang="hu-HU" alt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Best </a:t>
            </a:r>
            <a:r>
              <a:rPr lang="hu-HU" dirty="0" err="1" smtClean="0"/>
              <a:t>attributes</a:t>
            </a:r>
            <a:r>
              <a:rPr lang="hu-HU" dirty="0" smtClean="0"/>
              <a:t> </a:t>
            </a:r>
            <a:r>
              <a:rPr lang="hu-HU" dirty="0" err="1" smtClean="0"/>
              <a:t>selected</a:t>
            </a:r>
            <a:r>
              <a:rPr lang="hu-HU" dirty="0" smtClean="0"/>
              <a:t>:</a:t>
            </a:r>
          </a:p>
          <a:p>
            <a:pPr marL="457200" indent="-457200">
              <a:buAutoNum type="arabicPeriod"/>
            </a:pPr>
            <a:r>
              <a:rPr lang="hu-HU" dirty="0" smtClean="0"/>
              <a:t>Maximum of </a:t>
            </a:r>
            <a:r>
              <a:rPr lang="en-US" dirty="0" smtClean="0"/>
              <a:t>RLC </a:t>
            </a:r>
            <a:r>
              <a:rPr lang="en-US" dirty="0"/>
              <a:t>uplink 				</a:t>
            </a:r>
          </a:p>
          <a:p>
            <a:pPr marL="457200" indent="-457200">
              <a:buAutoNum type="arabicPeriod"/>
            </a:pPr>
            <a:r>
              <a:rPr lang="hu-HU" dirty="0" err="1" smtClean="0"/>
              <a:t>Mean</a:t>
            </a:r>
            <a:r>
              <a:rPr lang="hu-HU" dirty="0" smtClean="0"/>
              <a:t> of </a:t>
            </a:r>
            <a:r>
              <a:rPr lang="en-US" dirty="0" smtClean="0"/>
              <a:t>RLC uplink</a:t>
            </a:r>
            <a:r>
              <a:rPr lang="en-US" dirty="0"/>
              <a:t>			</a:t>
            </a:r>
            <a:endParaRPr lang="hu-HU" dirty="0" smtClean="0"/>
          </a:p>
          <a:p>
            <a:pPr marL="457200" indent="-457200">
              <a:buAutoNum type="arabicPeriod"/>
            </a:pPr>
            <a:r>
              <a:rPr lang="en-US" dirty="0" smtClean="0"/>
              <a:t>H</a:t>
            </a:r>
            <a:r>
              <a:rPr lang="hu-HU" dirty="0"/>
              <a:t>ARQNACK</a:t>
            </a:r>
            <a:r>
              <a:rPr lang="en-US" dirty="0"/>
              <a:t> </a:t>
            </a:r>
            <a:r>
              <a:rPr lang="hu-HU" dirty="0"/>
              <a:t>d</a:t>
            </a:r>
            <a:r>
              <a:rPr lang="en-US" dirty="0" err="1"/>
              <a:t>ownl</a:t>
            </a:r>
            <a:r>
              <a:rPr lang="hu-HU" dirty="0" err="1"/>
              <a:t>ink</a:t>
            </a:r>
            <a:r>
              <a:rPr lang="en-US" dirty="0"/>
              <a:t> </a:t>
            </a:r>
            <a:r>
              <a:rPr lang="en-US" dirty="0" smtClean="0"/>
              <a:t>Max</a:t>
            </a:r>
            <a:endParaRPr lang="hu-HU" dirty="0" smtClean="0"/>
          </a:p>
          <a:p>
            <a:pPr marL="457200" indent="-457200">
              <a:buAutoNum type="arabicPeriod"/>
            </a:pPr>
            <a:r>
              <a:rPr lang="hu-HU" dirty="0" err="1" smtClean="0"/>
              <a:t>Mean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en-US" dirty="0" smtClean="0"/>
              <a:t> </a:t>
            </a:r>
            <a:r>
              <a:rPr lang="en-US" dirty="0"/>
              <a:t>RLC </a:t>
            </a:r>
            <a:r>
              <a:rPr lang="hu-HU" dirty="0" err="1" smtClean="0"/>
              <a:t>uplink</a:t>
            </a:r>
            <a:endParaRPr lang="hu-HU" dirty="0" smtClean="0"/>
          </a:p>
          <a:p>
            <a:pPr marL="457200" indent="-457200">
              <a:buAutoNum type="arabicPeriod"/>
            </a:pPr>
            <a:r>
              <a:rPr lang="hu-HU" dirty="0" err="1" smtClean="0"/>
              <a:t>Mean</a:t>
            </a:r>
            <a:r>
              <a:rPr lang="hu-HU" dirty="0" smtClean="0"/>
              <a:t> of </a:t>
            </a:r>
            <a:r>
              <a:rPr lang="en-US" dirty="0" smtClean="0"/>
              <a:t>S</a:t>
            </a:r>
            <a:r>
              <a:rPr lang="hu-HU" dirty="0"/>
              <a:t>I</a:t>
            </a:r>
            <a:r>
              <a:rPr lang="en-US" dirty="0"/>
              <a:t>NR</a:t>
            </a:r>
            <a:r>
              <a:rPr lang="hu-HU" dirty="0"/>
              <a:t> </a:t>
            </a:r>
            <a:r>
              <a:rPr lang="hu-HU" dirty="0" smtClean="0"/>
              <a:t>PUSCH</a:t>
            </a:r>
            <a:r>
              <a:rPr lang="en-US" dirty="0"/>
              <a:t>	</a:t>
            </a:r>
          </a:p>
        </p:txBody>
      </p:sp>
      <p:graphicFrame>
        <p:nvGraphicFramePr>
          <p:cNvPr id="4" name="Objektum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93498262"/>
              </p:ext>
            </p:extLst>
          </p:nvPr>
        </p:nvGraphicFramePr>
        <p:xfrm>
          <a:off x="3923928" y="2852936"/>
          <a:ext cx="4133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4" imgW="2374560" imgH="482400" progId="Equation.3">
                  <p:embed/>
                </p:oleObj>
              </mc:Choice>
              <mc:Fallback>
                <p:oleObj name="Equation" r:id="rId4" imgW="2374560" imgH="482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852936"/>
                        <a:ext cx="4133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0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067300" y="1924050"/>
            <a:ext cx="13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u-HU" sz="1600" b="1" i="1">
                <a:solidFill>
                  <a:srgbClr val="0099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457825" y="2867025"/>
            <a:ext cx="2667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u-HU" sz="1600" b="1" i="1">
                <a:solidFill>
                  <a:schemeClr val="accent2"/>
                </a:solidFill>
                <a:latin typeface="Times New Roman" pitchFamily="18" charset="0"/>
              </a:rPr>
              <a:t>i+</a:t>
            </a:r>
            <a:r>
              <a:rPr lang="en-US" altLang="hu-HU" sz="1600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170" name="Line 74"/>
          <p:cNvSpPr>
            <a:spLocks noChangeAspect="1" noChangeShapeType="1"/>
          </p:cNvSpPr>
          <p:nvPr/>
        </p:nvSpPr>
        <p:spPr bwMode="auto">
          <a:xfrm>
            <a:off x="5133975" y="2332040"/>
            <a:ext cx="420688" cy="6048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095375" y="1952625"/>
            <a:ext cx="13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u-HU" sz="1600" b="1" i="1">
                <a:solidFill>
                  <a:srgbClr val="0099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66800" y="2943225"/>
            <a:ext cx="13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u-HU" sz="1600" b="1" i="1">
                <a:solidFill>
                  <a:schemeClr val="accent2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1162050" y="2352677"/>
            <a:ext cx="0" cy="70326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67300" y="2914650"/>
            <a:ext cx="13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u-HU" sz="1600" b="1" i="1">
                <a:solidFill>
                  <a:schemeClr val="accent2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353176" y="3325813"/>
            <a:ext cx="276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u-HU" sz="1600">
                <a:solidFill>
                  <a:srgbClr val="00264C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314576" y="3325813"/>
            <a:ext cx="276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u-HU" sz="1600">
                <a:solidFill>
                  <a:srgbClr val="00264C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04850" y="4314401"/>
            <a:ext cx="3657600" cy="1631216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264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hu-HU">
                <a:solidFill>
                  <a:srgbClr val="00264C"/>
                </a:solidFill>
                <a:latin typeface="Times New Roman" pitchFamily="18" charset="0"/>
              </a:rPr>
              <a:t>Any distance (Euclidean, Manhattan, …) which aligns the </a:t>
            </a:r>
            <a:r>
              <a:rPr lang="en-US" altLang="hu-HU" i="1">
                <a:solidFill>
                  <a:srgbClr val="00264C"/>
                </a:solidFill>
                <a:latin typeface="Times New Roman" pitchFamily="18" charset="0"/>
              </a:rPr>
              <a:t>i</a:t>
            </a:r>
            <a:r>
              <a:rPr lang="en-US" altLang="hu-HU">
                <a:solidFill>
                  <a:srgbClr val="00264C"/>
                </a:solidFill>
                <a:latin typeface="Times New Roman" pitchFamily="18" charset="0"/>
              </a:rPr>
              <a:t>-th point on one time series with the </a:t>
            </a:r>
            <a:r>
              <a:rPr lang="en-US" altLang="hu-HU" i="1">
                <a:solidFill>
                  <a:srgbClr val="00264C"/>
                </a:solidFill>
                <a:latin typeface="Times New Roman" pitchFamily="18" charset="0"/>
              </a:rPr>
              <a:t>i</a:t>
            </a:r>
            <a:r>
              <a:rPr lang="en-US" altLang="hu-HU">
                <a:solidFill>
                  <a:srgbClr val="00264C"/>
                </a:solidFill>
                <a:latin typeface="Times New Roman" pitchFamily="18" charset="0"/>
              </a:rPr>
              <a:t>-th point on the other will produce a</a:t>
            </a:r>
            <a:r>
              <a:rPr lang="en-US" altLang="hu-HU">
                <a:latin typeface="Times New Roman" pitchFamily="18" charset="0"/>
              </a:rPr>
              <a:t> </a:t>
            </a:r>
            <a:r>
              <a:rPr lang="en-US" altLang="hu-HU">
                <a:solidFill>
                  <a:srgbClr val="CC3300"/>
                </a:solidFill>
                <a:latin typeface="Times New Roman" pitchFamily="18" charset="0"/>
              </a:rPr>
              <a:t>poor similarity score</a:t>
            </a:r>
            <a:r>
              <a:rPr lang="en-US" altLang="hu-HU">
                <a:latin typeface="Times New Roman" pitchFamily="18" charset="0"/>
              </a:rPr>
              <a:t>.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648200" y="4160513"/>
            <a:ext cx="3657600" cy="193899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264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hu-HU">
                <a:solidFill>
                  <a:srgbClr val="00264C"/>
                </a:solidFill>
                <a:latin typeface="Times New Roman" pitchFamily="18" charset="0"/>
              </a:rPr>
              <a:t>A non-linear (elastic) alignment produces a</a:t>
            </a:r>
            <a:r>
              <a:rPr lang="en-US" altLang="hu-HU">
                <a:latin typeface="Times New Roman" pitchFamily="18" charset="0"/>
              </a:rPr>
              <a:t> </a:t>
            </a:r>
            <a:r>
              <a:rPr lang="en-US" altLang="hu-HU">
                <a:solidFill>
                  <a:srgbClr val="CC3300"/>
                </a:solidFill>
                <a:latin typeface="Times New Roman" pitchFamily="18" charset="0"/>
              </a:rPr>
              <a:t>more intuitive similarity measure</a:t>
            </a:r>
            <a:r>
              <a:rPr lang="en-US" altLang="hu-HU">
                <a:solidFill>
                  <a:srgbClr val="00264C"/>
                </a:solidFill>
                <a:latin typeface="Times New Roman" pitchFamily="18" charset="0"/>
              </a:rPr>
              <a:t>, allowing similar shapes to match even if they are out of phase in the time axis.</a:t>
            </a:r>
          </a:p>
        </p:txBody>
      </p:sp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733425" y="3325813"/>
            <a:ext cx="3638550" cy="82550"/>
            <a:chOff x="462" y="2091"/>
            <a:chExt cx="2292" cy="52"/>
          </a:xfrm>
        </p:grpSpPr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462" y="2143"/>
              <a:ext cx="2292" cy="0"/>
            </a:xfrm>
            <a:prstGeom prst="line">
              <a:avLst/>
            </a:prstGeom>
            <a:noFill/>
            <a:ln w="19050">
              <a:solidFill>
                <a:srgbClr val="00264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894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1315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1737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2158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2580" y="2091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4705350" y="3327400"/>
            <a:ext cx="3638550" cy="82550"/>
            <a:chOff x="462" y="2091"/>
            <a:chExt cx="2292" cy="52"/>
          </a:xfrm>
        </p:grpSpPr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462" y="2143"/>
              <a:ext cx="2292" cy="0"/>
            </a:xfrm>
            <a:prstGeom prst="line">
              <a:avLst/>
            </a:prstGeom>
            <a:noFill/>
            <a:ln w="19050">
              <a:solidFill>
                <a:srgbClr val="00264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894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1315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1737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2158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2580" y="2091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742950" y="2438400"/>
            <a:ext cx="0" cy="609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2800350" y="1752600"/>
            <a:ext cx="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4257675" y="2143125"/>
            <a:ext cx="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4125" name="Group 29"/>
          <p:cNvGrpSpPr>
            <a:grpSpLocks/>
          </p:cNvGrpSpPr>
          <p:nvPr/>
        </p:nvGrpSpPr>
        <p:grpSpPr bwMode="auto">
          <a:xfrm>
            <a:off x="741363" y="1752602"/>
            <a:ext cx="3516312" cy="676275"/>
            <a:chOff x="678" y="1872"/>
            <a:chExt cx="2215" cy="426"/>
          </a:xfrm>
        </p:grpSpPr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678" y="2298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 flipV="1">
              <a:off x="804" y="2250"/>
              <a:ext cx="132" cy="4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 flipV="1">
              <a:off x="1062" y="2106"/>
              <a:ext cx="259" cy="14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>
              <a:off x="936" y="2250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>
              <a:off x="1320" y="2106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 flipV="1">
              <a:off x="1446" y="2010"/>
              <a:ext cx="144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 flipV="1">
              <a:off x="1584" y="1872"/>
              <a:ext cx="138" cy="14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1716" y="1872"/>
              <a:ext cx="384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>
              <a:off x="2490" y="2016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35" name="Line 39"/>
            <p:cNvSpPr>
              <a:spLocks noChangeAspect="1" noChangeShapeType="1"/>
            </p:cNvSpPr>
            <p:nvPr/>
          </p:nvSpPr>
          <p:spPr bwMode="auto">
            <a:xfrm>
              <a:off x="2622" y="2016"/>
              <a:ext cx="271" cy="105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2358" y="1968"/>
              <a:ext cx="132" cy="4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>
              <a:off x="2100" y="1872"/>
              <a:ext cx="265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38" name="Group 42"/>
          <p:cNvGrpSpPr>
            <a:grpSpLocks/>
          </p:cNvGrpSpPr>
          <p:nvPr/>
        </p:nvGrpSpPr>
        <p:grpSpPr bwMode="auto">
          <a:xfrm>
            <a:off x="742951" y="2219325"/>
            <a:ext cx="3514725" cy="838200"/>
            <a:chOff x="678" y="2154"/>
            <a:chExt cx="2214" cy="528"/>
          </a:xfrm>
        </p:grpSpPr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>
              <a:off x="678" y="2682"/>
              <a:ext cx="39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 flipV="1">
              <a:off x="1062" y="2634"/>
              <a:ext cx="13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41" name="Line 45"/>
            <p:cNvSpPr>
              <a:spLocks noChangeShapeType="1"/>
            </p:cNvSpPr>
            <p:nvPr/>
          </p:nvSpPr>
          <p:spPr bwMode="auto">
            <a:xfrm flipV="1">
              <a:off x="1320" y="2490"/>
              <a:ext cx="259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42" name="Line 46"/>
            <p:cNvSpPr>
              <a:spLocks noChangeShapeType="1"/>
            </p:cNvSpPr>
            <p:nvPr/>
          </p:nvSpPr>
          <p:spPr bwMode="auto">
            <a:xfrm>
              <a:off x="1194" y="2634"/>
              <a:ext cx="1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>
              <a:off x="1578" y="2490"/>
              <a:ext cx="1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 flipV="1">
              <a:off x="1698" y="2400"/>
              <a:ext cx="144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45" name="Line 49"/>
            <p:cNvSpPr>
              <a:spLocks noChangeShapeType="1"/>
            </p:cNvSpPr>
            <p:nvPr/>
          </p:nvSpPr>
          <p:spPr bwMode="auto">
            <a:xfrm flipV="1">
              <a:off x="1836" y="2166"/>
              <a:ext cx="138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46" name="Line 50"/>
            <p:cNvSpPr>
              <a:spLocks noChangeShapeType="1"/>
            </p:cNvSpPr>
            <p:nvPr/>
          </p:nvSpPr>
          <p:spPr bwMode="auto">
            <a:xfrm>
              <a:off x="1968" y="2154"/>
              <a:ext cx="127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47" name="Line 51"/>
            <p:cNvSpPr>
              <a:spLocks noChangeShapeType="1"/>
            </p:cNvSpPr>
            <p:nvPr/>
          </p:nvSpPr>
          <p:spPr bwMode="auto">
            <a:xfrm>
              <a:off x="2220" y="2298"/>
              <a:ext cx="1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48" name="Line 52"/>
            <p:cNvSpPr>
              <a:spLocks noChangeShapeType="1"/>
            </p:cNvSpPr>
            <p:nvPr/>
          </p:nvSpPr>
          <p:spPr bwMode="auto">
            <a:xfrm>
              <a:off x="2094" y="2250"/>
              <a:ext cx="13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>
              <a:off x="2346" y="2298"/>
              <a:ext cx="259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>
              <a:off x="2604" y="239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151" name="Line 55"/>
          <p:cNvSpPr>
            <a:spLocks noChangeShapeType="1"/>
          </p:cNvSpPr>
          <p:nvPr/>
        </p:nvSpPr>
        <p:spPr bwMode="auto">
          <a:xfrm>
            <a:off x="952500" y="2438400"/>
            <a:ext cx="0" cy="609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53" name="Line 57"/>
          <p:cNvSpPr>
            <a:spLocks noChangeShapeType="1"/>
          </p:cNvSpPr>
          <p:nvPr/>
        </p:nvSpPr>
        <p:spPr bwMode="auto">
          <a:xfrm>
            <a:off x="1362075" y="2352677"/>
            <a:ext cx="0" cy="70326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54" name="Line 58"/>
          <p:cNvSpPr>
            <a:spLocks noChangeShapeType="1"/>
          </p:cNvSpPr>
          <p:nvPr/>
        </p:nvSpPr>
        <p:spPr bwMode="auto">
          <a:xfrm>
            <a:off x="1562100" y="2247902"/>
            <a:ext cx="0" cy="72231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55" name="Line 59"/>
          <p:cNvSpPr>
            <a:spLocks noChangeShapeType="1"/>
          </p:cNvSpPr>
          <p:nvPr/>
        </p:nvSpPr>
        <p:spPr bwMode="auto">
          <a:xfrm>
            <a:off x="1771650" y="2133602"/>
            <a:ext cx="0" cy="8413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56" name="Line 60"/>
          <p:cNvSpPr>
            <a:spLocks noChangeShapeType="1"/>
          </p:cNvSpPr>
          <p:nvPr/>
        </p:nvSpPr>
        <p:spPr bwMode="auto">
          <a:xfrm>
            <a:off x="1971675" y="2124077"/>
            <a:ext cx="0" cy="72231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>
            <a:off x="2181225" y="1990725"/>
            <a:ext cx="0" cy="7493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58" name="Line 62"/>
          <p:cNvSpPr>
            <a:spLocks noChangeShapeType="1"/>
          </p:cNvSpPr>
          <p:nvPr/>
        </p:nvSpPr>
        <p:spPr bwMode="auto">
          <a:xfrm>
            <a:off x="2390775" y="1762127"/>
            <a:ext cx="0" cy="9683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59" name="Line 63"/>
          <p:cNvSpPr>
            <a:spLocks noChangeShapeType="1"/>
          </p:cNvSpPr>
          <p:nvPr/>
        </p:nvSpPr>
        <p:spPr bwMode="auto">
          <a:xfrm>
            <a:off x="2590800" y="1762125"/>
            <a:ext cx="0" cy="812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60" name="Line 64"/>
          <p:cNvSpPr>
            <a:spLocks noChangeShapeType="1"/>
          </p:cNvSpPr>
          <p:nvPr/>
        </p:nvSpPr>
        <p:spPr bwMode="auto">
          <a:xfrm>
            <a:off x="3009900" y="1752602"/>
            <a:ext cx="0" cy="6127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61" name="Line 65"/>
          <p:cNvSpPr>
            <a:spLocks noChangeShapeType="1"/>
          </p:cNvSpPr>
          <p:nvPr/>
        </p:nvSpPr>
        <p:spPr bwMode="auto">
          <a:xfrm>
            <a:off x="3209925" y="1838327"/>
            <a:ext cx="0" cy="6127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62" name="Line 66"/>
          <p:cNvSpPr>
            <a:spLocks noChangeShapeType="1"/>
          </p:cNvSpPr>
          <p:nvPr/>
        </p:nvSpPr>
        <p:spPr bwMode="auto">
          <a:xfrm>
            <a:off x="3419475" y="1905000"/>
            <a:ext cx="0" cy="54768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63" name="Line 67"/>
          <p:cNvSpPr>
            <a:spLocks noChangeShapeType="1"/>
          </p:cNvSpPr>
          <p:nvPr/>
        </p:nvSpPr>
        <p:spPr bwMode="auto">
          <a:xfrm>
            <a:off x="3609975" y="1981200"/>
            <a:ext cx="0" cy="54768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64" name="Line 68"/>
          <p:cNvSpPr>
            <a:spLocks noChangeShapeType="1"/>
          </p:cNvSpPr>
          <p:nvPr/>
        </p:nvSpPr>
        <p:spPr bwMode="auto">
          <a:xfrm>
            <a:off x="3819525" y="1990727"/>
            <a:ext cx="0" cy="6127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65" name="Line 69"/>
          <p:cNvSpPr>
            <a:spLocks noChangeShapeType="1"/>
          </p:cNvSpPr>
          <p:nvPr/>
        </p:nvSpPr>
        <p:spPr bwMode="auto">
          <a:xfrm>
            <a:off x="4038600" y="2057400"/>
            <a:ext cx="0" cy="54768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66" name="Line 70"/>
          <p:cNvSpPr>
            <a:spLocks noChangeShapeType="1"/>
          </p:cNvSpPr>
          <p:nvPr/>
        </p:nvSpPr>
        <p:spPr bwMode="auto">
          <a:xfrm>
            <a:off x="4733925" y="2400300"/>
            <a:ext cx="0" cy="609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67" name="Line 71"/>
          <p:cNvSpPr>
            <a:spLocks noChangeShapeType="1"/>
          </p:cNvSpPr>
          <p:nvPr/>
        </p:nvSpPr>
        <p:spPr bwMode="auto">
          <a:xfrm>
            <a:off x="4924425" y="2390775"/>
            <a:ext cx="438150" cy="6302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68" name="Line 72"/>
          <p:cNvSpPr>
            <a:spLocks noChangeShapeType="1"/>
          </p:cNvSpPr>
          <p:nvPr/>
        </p:nvSpPr>
        <p:spPr bwMode="auto">
          <a:xfrm>
            <a:off x="4724400" y="2400300"/>
            <a:ext cx="228600" cy="609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69" name="Line 73"/>
          <p:cNvSpPr>
            <a:spLocks noChangeShapeType="1"/>
          </p:cNvSpPr>
          <p:nvPr/>
        </p:nvSpPr>
        <p:spPr bwMode="auto">
          <a:xfrm>
            <a:off x="4724400" y="2398715"/>
            <a:ext cx="438150" cy="6302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71" name="Line 75"/>
          <p:cNvSpPr>
            <a:spLocks noChangeAspect="1" noChangeShapeType="1"/>
          </p:cNvSpPr>
          <p:nvPr/>
        </p:nvSpPr>
        <p:spPr bwMode="auto">
          <a:xfrm>
            <a:off x="5343525" y="2328865"/>
            <a:ext cx="420688" cy="6048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72" name="Line 76"/>
          <p:cNvSpPr>
            <a:spLocks noChangeAspect="1" noChangeShapeType="1"/>
          </p:cNvSpPr>
          <p:nvPr/>
        </p:nvSpPr>
        <p:spPr bwMode="auto">
          <a:xfrm>
            <a:off x="5551489" y="2209800"/>
            <a:ext cx="420687" cy="6048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73" name="Line 77"/>
          <p:cNvSpPr>
            <a:spLocks noChangeAspect="1" noChangeShapeType="1"/>
          </p:cNvSpPr>
          <p:nvPr/>
        </p:nvSpPr>
        <p:spPr bwMode="auto">
          <a:xfrm>
            <a:off x="5751514" y="2105025"/>
            <a:ext cx="420687" cy="6048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74" name="Line 78"/>
          <p:cNvSpPr>
            <a:spLocks noChangeAspect="1" noChangeShapeType="1"/>
          </p:cNvSpPr>
          <p:nvPr/>
        </p:nvSpPr>
        <p:spPr bwMode="auto">
          <a:xfrm>
            <a:off x="5961064" y="2105025"/>
            <a:ext cx="420687" cy="6048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75" name="Line 79"/>
          <p:cNvSpPr>
            <a:spLocks noChangeAspect="1" noChangeShapeType="1"/>
          </p:cNvSpPr>
          <p:nvPr/>
        </p:nvSpPr>
        <p:spPr bwMode="auto">
          <a:xfrm>
            <a:off x="6172200" y="1943100"/>
            <a:ext cx="420688" cy="6048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76" name="Line 80"/>
          <p:cNvSpPr>
            <a:spLocks noChangeShapeType="1"/>
          </p:cNvSpPr>
          <p:nvPr/>
        </p:nvSpPr>
        <p:spPr bwMode="auto">
          <a:xfrm>
            <a:off x="6391275" y="1733550"/>
            <a:ext cx="3810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77" name="Line 81"/>
          <p:cNvSpPr>
            <a:spLocks noChangeShapeType="1"/>
          </p:cNvSpPr>
          <p:nvPr/>
        </p:nvSpPr>
        <p:spPr bwMode="auto">
          <a:xfrm rot="218730">
            <a:off x="6572250" y="1733550"/>
            <a:ext cx="2286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78" name="Line 82"/>
          <p:cNvSpPr>
            <a:spLocks noChangeShapeType="1"/>
          </p:cNvSpPr>
          <p:nvPr/>
        </p:nvSpPr>
        <p:spPr bwMode="auto">
          <a:xfrm>
            <a:off x="6791325" y="1724025"/>
            <a:ext cx="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79" name="Line 83"/>
          <p:cNvSpPr>
            <a:spLocks noChangeShapeType="1"/>
          </p:cNvSpPr>
          <p:nvPr/>
        </p:nvSpPr>
        <p:spPr bwMode="auto">
          <a:xfrm rot="21381270" flipH="1">
            <a:off x="6781800" y="1733550"/>
            <a:ext cx="2286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80" name="Line 84"/>
          <p:cNvSpPr>
            <a:spLocks noChangeShapeType="1"/>
          </p:cNvSpPr>
          <p:nvPr/>
        </p:nvSpPr>
        <p:spPr bwMode="auto">
          <a:xfrm>
            <a:off x="8239125" y="2105025"/>
            <a:ext cx="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81" name="Line 85"/>
          <p:cNvSpPr>
            <a:spLocks noChangeShapeType="1"/>
          </p:cNvSpPr>
          <p:nvPr/>
        </p:nvSpPr>
        <p:spPr bwMode="auto">
          <a:xfrm flipH="1">
            <a:off x="8020050" y="2114550"/>
            <a:ext cx="2286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82" name="Line 86"/>
          <p:cNvSpPr>
            <a:spLocks noChangeShapeType="1"/>
          </p:cNvSpPr>
          <p:nvPr/>
        </p:nvSpPr>
        <p:spPr bwMode="auto">
          <a:xfrm flipH="1">
            <a:off x="7791450" y="2114550"/>
            <a:ext cx="4572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83" name="Line 87"/>
          <p:cNvSpPr>
            <a:spLocks noChangeShapeType="1"/>
          </p:cNvSpPr>
          <p:nvPr/>
        </p:nvSpPr>
        <p:spPr bwMode="auto">
          <a:xfrm flipH="1">
            <a:off x="7600950" y="2038350"/>
            <a:ext cx="4572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84" name="Line 88"/>
          <p:cNvSpPr>
            <a:spLocks noChangeAspect="1" noChangeShapeType="1"/>
          </p:cNvSpPr>
          <p:nvPr/>
        </p:nvSpPr>
        <p:spPr bwMode="auto">
          <a:xfrm flipH="1">
            <a:off x="7391401" y="1971677"/>
            <a:ext cx="447675" cy="4476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85" name="Line 89"/>
          <p:cNvSpPr>
            <a:spLocks noChangeShapeType="1"/>
          </p:cNvSpPr>
          <p:nvPr/>
        </p:nvSpPr>
        <p:spPr bwMode="auto">
          <a:xfrm flipH="1">
            <a:off x="7181850" y="1952625"/>
            <a:ext cx="4572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86" name="Line 90"/>
          <p:cNvSpPr>
            <a:spLocks noChangeShapeType="1"/>
          </p:cNvSpPr>
          <p:nvPr/>
        </p:nvSpPr>
        <p:spPr bwMode="auto">
          <a:xfrm flipH="1">
            <a:off x="6981825" y="1885950"/>
            <a:ext cx="4572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87" name="Line 91"/>
          <p:cNvSpPr>
            <a:spLocks noChangeShapeType="1"/>
          </p:cNvSpPr>
          <p:nvPr/>
        </p:nvSpPr>
        <p:spPr bwMode="auto">
          <a:xfrm flipH="1">
            <a:off x="6991350" y="1809750"/>
            <a:ext cx="228600" cy="533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4188" name="Group 92"/>
          <p:cNvGrpSpPr>
            <a:grpSpLocks/>
          </p:cNvGrpSpPr>
          <p:nvPr/>
        </p:nvGrpSpPr>
        <p:grpSpPr bwMode="auto">
          <a:xfrm>
            <a:off x="4732338" y="1724025"/>
            <a:ext cx="3516312" cy="676275"/>
            <a:chOff x="678" y="1872"/>
            <a:chExt cx="2215" cy="426"/>
          </a:xfrm>
        </p:grpSpPr>
        <p:sp>
          <p:nvSpPr>
            <p:cNvPr id="4189" name="Line 93"/>
            <p:cNvSpPr>
              <a:spLocks noChangeShapeType="1"/>
            </p:cNvSpPr>
            <p:nvPr/>
          </p:nvSpPr>
          <p:spPr bwMode="auto">
            <a:xfrm>
              <a:off x="678" y="2298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90" name="Line 94"/>
            <p:cNvSpPr>
              <a:spLocks noChangeShapeType="1"/>
            </p:cNvSpPr>
            <p:nvPr/>
          </p:nvSpPr>
          <p:spPr bwMode="auto">
            <a:xfrm flipV="1">
              <a:off x="804" y="2250"/>
              <a:ext cx="132" cy="4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91" name="Line 95"/>
            <p:cNvSpPr>
              <a:spLocks noChangeShapeType="1"/>
            </p:cNvSpPr>
            <p:nvPr/>
          </p:nvSpPr>
          <p:spPr bwMode="auto">
            <a:xfrm flipV="1">
              <a:off x="1062" y="2106"/>
              <a:ext cx="259" cy="14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92" name="Line 96"/>
            <p:cNvSpPr>
              <a:spLocks noChangeShapeType="1"/>
            </p:cNvSpPr>
            <p:nvPr/>
          </p:nvSpPr>
          <p:spPr bwMode="auto">
            <a:xfrm>
              <a:off x="936" y="2250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93" name="Line 97"/>
            <p:cNvSpPr>
              <a:spLocks noChangeShapeType="1"/>
            </p:cNvSpPr>
            <p:nvPr/>
          </p:nvSpPr>
          <p:spPr bwMode="auto">
            <a:xfrm>
              <a:off x="1320" y="2106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94" name="Line 98"/>
            <p:cNvSpPr>
              <a:spLocks noChangeShapeType="1"/>
            </p:cNvSpPr>
            <p:nvPr/>
          </p:nvSpPr>
          <p:spPr bwMode="auto">
            <a:xfrm flipV="1">
              <a:off x="1446" y="2010"/>
              <a:ext cx="144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95" name="Line 99"/>
            <p:cNvSpPr>
              <a:spLocks noChangeShapeType="1"/>
            </p:cNvSpPr>
            <p:nvPr/>
          </p:nvSpPr>
          <p:spPr bwMode="auto">
            <a:xfrm flipV="1">
              <a:off x="1584" y="1872"/>
              <a:ext cx="138" cy="14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96" name="Line 100"/>
            <p:cNvSpPr>
              <a:spLocks noChangeShapeType="1"/>
            </p:cNvSpPr>
            <p:nvPr/>
          </p:nvSpPr>
          <p:spPr bwMode="auto">
            <a:xfrm>
              <a:off x="1716" y="1872"/>
              <a:ext cx="384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97" name="Line 101"/>
            <p:cNvSpPr>
              <a:spLocks noChangeShapeType="1"/>
            </p:cNvSpPr>
            <p:nvPr/>
          </p:nvSpPr>
          <p:spPr bwMode="auto">
            <a:xfrm>
              <a:off x="2490" y="2016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98" name="Line 102"/>
            <p:cNvSpPr>
              <a:spLocks noChangeAspect="1" noChangeShapeType="1"/>
            </p:cNvSpPr>
            <p:nvPr/>
          </p:nvSpPr>
          <p:spPr bwMode="auto">
            <a:xfrm>
              <a:off x="2622" y="2016"/>
              <a:ext cx="271" cy="105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99" name="Line 103"/>
            <p:cNvSpPr>
              <a:spLocks noChangeShapeType="1"/>
            </p:cNvSpPr>
            <p:nvPr/>
          </p:nvSpPr>
          <p:spPr bwMode="auto">
            <a:xfrm>
              <a:off x="2358" y="1968"/>
              <a:ext cx="132" cy="4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00" name="Line 104"/>
            <p:cNvSpPr>
              <a:spLocks noChangeShapeType="1"/>
            </p:cNvSpPr>
            <p:nvPr/>
          </p:nvSpPr>
          <p:spPr bwMode="auto">
            <a:xfrm>
              <a:off x="2100" y="1872"/>
              <a:ext cx="265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201" name="Group 105"/>
          <p:cNvGrpSpPr>
            <a:grpSpLocks/>
          </p:cNvGrpSpPr>
          <p:nvPr/>
        </p:nvGrpSpPr>
        <p:grpSpPr bwMode="auto">
          <a:xfrm>
            <a:off x="4733926" y="2190750"/>
            <a:ext cx="3514725" cy="838200"/>
            <a:chOff x="678" y="2154"/>
            <a:chExt cx="2214" cy="528"/>
          </a:xfrm>
        </p:grpSpPr>
        <p:sp>
          <p:nvSpPr>
            <p:cNvPr id="4202" name="Line 106"/>
            <p:cNvSpPr>
              <a:spLocks noChangeShapeType="1"/>
            </p:cNvSpPr>
            <p:nvPr/>
          </p:nvSpPr>
          <p:spPr bwMode="auto">
            <a:xfrm>
              <a:off x="678" y="2682"/>
              <a:ext cx="39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03" name="Line 107"/>
            <p:cNvSpPr>
              <a:spLocks noChangeShapeType="1"/>
            </p:cNvSpPr>
            <p:nvPr/>
          </p:nvSpPr>
          <p:spPr bwMode="auto">
            <a:xfrm flipV="1">
              <a:off x="1062" y="2634"/>
              <a:ext cx="13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04" name="Line 108"/>
            <p:cNvSpPr>
              <a:spLocks noChangeShapeType="1"/>
            </p:cNvSpPr>
            <p:nvPr/>
          </p:nvSpPr>
          <p:spPr bwMode="auto">
            <a:xfrm flipV="1">
              <a:off x="1320" y="2490"/>
              <a:ext cx="259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05" name="Line 109"/>
            <p:cNvSpPr>
              <a:spLocks noChangeShapeType="1"/>
            </p:cNvSpPr>
            <p:nvPr/>
          </p:nvSpPr>
          <p:spPr bwMode="auto">
            <a:xfrm>
              <a:off x="1194" y="2634"/>
              <a:ext cx="1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06" name="Line 110"/>
            <p:cNvSpPr>
              <a:spLocks noChangeShapeType="1"/>
            </p:cNvSpPr>
            <p:nvPr/>
          </p:nvSpPr>
          <p:spPr bwMode="auto">
            <a:xfrm>
              <a:off x="1578" y="2490"/>
              <a:ext cx="1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07" name="Line 111"/>
            <p:cNvSpPr>
              <a:spLocks noChangeShapeType="1"/>
            </p:cNvSpPr>
            <p:nvPr/>
          </p:nvSpPr>
          <p:spPr bwMode="auto">
            <a:xfrm flipV="1">
              <a:off x="1698" y="2400"/>
              <a:ext cx="144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08" name="Line 112"/>
            <p:cNvSpPr>
              <a:spLocks noChangeShapeType="1"/>
            </p:cNvSpPr>
            <p:nvPr/>
          </p:nvSpPr>
          <p:spPr bwMode="auto">
            <a:xfrm flipV="1">
              <a:off x="1836" y="2166"/>
              <a:ext cx="138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09" name="Line 113"/>
            <p:cNvSpPr>
              <a:spLocks noChangeShapeType="1"/>
            </p:cNvSpPr>
            <p:nvPr/>
          </p:nvSpPr>
          <p:spPr bwMode="auto">
            <a:xfrm>
              <a:off x="1968" y="2154"/>
              <a:ext cx="127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10" name="Line 114"/>
            <p:cNvSpPr>
              <a:spLocks noChangeShapeType="1"/>
            </p:cNvSpPr>
            <p:nvPr/>
          </p:nvSpPr>
          <p:spPr bwMode="auto">
            <a:xfrm>
              <a:off x="2220" y="2298"/>
              <a:ext cx="1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11" name="Line 115"/>
            <p:cNvSpPr>
              <a:spLocks noChangeShapeType="1"/>
            </p:cNvSpPr>
            <p:nvPr/>
          </p:nvSpPr>
          <p:spPr bwMode="auto">
            <a:xfrm>
              <a:off x="2094" y="2250"/>
              <a:ext cx="13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12" name="Line 116"/>
            <p:cNvSpPr>
              <a:spLocks noChangeShapeType="1"/>
            </p:cNvSpPr>
            <p:nvPr/>
          </p:nvSpPr>
          <p:spPr bwMode="auto">
            <a:xfrm>
              <a:off x="2346" y="2298"/>
              <a:ext cx="259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13" name="Line 117"/>
            <p:cNvSpPr>
              <a:spLocks noChangeShapeType="1"/>
            </p:cNvSpPr>
            <p:nvPr/>
          </p:nvSpPr>
          <p:spPr bwMode="auto">
            <a:xfrm>
              <a:off x="2604" y="239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Dynamic</a:t>
            </a:r>
            <a:r>
              <a:rPr lang="hu-HU" dirty="0"/>
              <a:t> Time </a:t>
            </a:r>
            <a:r>
              <a:rPr lang="hu-HU" dirty="0" err="1"/>
              <a:t>Warping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00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Publications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presented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17550" indent="-717550">
              <a:lnSpc>
                <a:spcPct val="90000"/>
              </a:lnSpc>
              <a:spcAft>
                <a:spcPts val="1200"/>
              </a:spcAft>
              <a:buNone/>
            </a:pPr>
            <a:r>
              <a:rPr lang="hu-HU" sz="2200" dirty="0"/>
              <a:t>P3.9 </a:t>
            </a:r>
            <a:r>
              <a:rPr lang="hu-HU" sz="2200" dirty="0" smtClean="0"/>
              <a:t>	</a:t>
            </a:r>
            <a:r>
              <a:rPr lang="hu-HU" sz="2200" dirty="0" err="1" smtClean="0"/>
              <a:t>R.Palovics</a:t>
            </a:r>
            <a:r>
              <a:rPr lang="hu-HU" sz="2200" dirty="0"/>
              <a:t>, F. </a:t>
            </a:r>
            <a:r>
              <a:rPr lang="hu-HU" sz="2200" dirty="0" err="1"/>
              <a:t>Ayala-Gomez</a:t>
            </a:r>
            <a:r>
              <a:rPr lang="hu-HU" sz="2200" dirty="0"/>
              <a:t>, B. </a:t>
            </a:r>
            <a:r>
              <a:rPr lang="hu-HU" sz="2200" dirty="0" err="1"/>
              <a:t>Csikota</a:t>
            </a:r>
            <a:r>
              <a:rPr lang="hu-HU" sz="2200" dirty="0"/>
              <a:t>, </a:t>
            </a:r>
            <a:r>
              <a:rPr lang="hu-HU" sz="2200" dirty="0" err="1"/>
              <a:t>B.Daroczy</a:t>
            </a:r>
            <a:r>
              <a:rPr lang="hu-HU" sz="2200" dirty="0"/>
              <a:t>, L. Kocsis, D. </a:t>
            </a:r>
            <a:r>
              <a:rPr lang="hu-HU" sz="2200" dirty="0" err="1"/>
              <a:t>Spadacene</a:t>
            </a:r>
            <a:r>
              <a:rPr lang="hu-HU" sz="2200" dirty="0"/>
              <a:t>, A.A. </a:t>
            </a:r>
            <a:r>
              <a:rPr lang="hu-HU" sz="2200" dirty="0" err="1"/>
              <a:t>Benczur</a:t>
            </a:r>
            <a:r>
              <a:rPr lang="hu-HU" sz="2200" dirty="0"/>
              <a:t>, "</a:t>
            </a:r>
            <a:r>
              <a:rPr lang="hu-HU" sz="2200" dirty="0" err="1"/>
              <a:t>RecSys</a:t>
            </a:r>
            <a:r>
              <a:rPr lang="hu-HU" sz="2200" dirty="0"/>
              <a:t> </a:t>
            </a:r>
            <a:r>
              <a:rPr lang="hu-HU" sz="2200" dirty="0" err="1"/>
              <a:t>Challenge</a:t>
            </a:r>
            <a:r>
              <a:rPr lang="hu-HU" sz="2200" dirty="0"/>
              <a:t> 2014: an </a:t>
            </a:r>
            <a:r>
              <a:rPr lang="hu-HU" sz="2200" dirty="0" err="1"/>
              <a:t>ensemble</a:t>
            </a:r>
            <a:r>
              <a:rPr lang="hu-HU" sz="2200" dirty="0"/>
              <a:t> of </a:t>
            </a:r>
            <a:r>
              <a:rPr lang="hu-HU" sz="2200" dirty="0" err="1"/>
              <a:t>binary</a:t>
            </a:r>
            <a:r>
              <a:rPr lang="hu-HU" sz="2200" dirty="0"/>
              <a:t> </a:t>
            </a:r>
            <a:r>
              <a:rPr lang="hu-HU" sz="2200" dirty="0" err="1"/>
              <a:t>classifiers</a:t>
            </a:r>
            <a:r>
              <a:rPr lang="hu-HU" sz="2200" dirty="0"/>
              <a:t> and </a:t>
            </a:r>
            <a:r>
              <a:rPr lang="hu-HU" sz="2200" dirty="0" err="1"/>
              <a:t>matrix</a:t>
            </a:r>
            <a:r>
              <a:rPr lang="hu-HU" sz="2200" dirty="0"/>
              <a:t> </a:t>
            </a:r>
            <a:r>
              <a:rPr lang="hu-HU" sz="2200" dirty="0" err="1"/>
              <a:t>factorization</a:t>
            </a:r>
            <a:r>
              <a:rPr lang="hu-HU" sz="2200" dirty="0"/>
              <a:t>", </a:t>
            </a:r>
            <a:r>
              <a:rPr lang="hu-HU" sz="2200" dirty="0" err="1"/>
              <a:t>Proceedings</a:t>
            </a:r>
            <a:r>
              <a:rPr lang="hu-HU" sz="2200" dirty="0"/>
              <a:t> of </a:t>
            </a:r>
            <a:r>
              <a:rPr lang="hu-HU" sz="2200" dirty="0" err="1"/>
              <a:t>the</a:t>
            </a:r>
            <a:r>
              <a:rPr lang="hu-HU" sz="2200" dirty="0"/>
              <a:t> 2014 </a:t>
            </a:r>
            <a:r>
              <a:rPr lang="hu-HU" sz="2200" dirty="0" err="1"/>
              <a:t>Recommender</a:t>
            </a:r>
            <a:r>
              <a:rPr lang="hu-HU" sz="2200" dirty="0"/>
              <a:t> Systems </a:t>
            </a:r>
            <a:r>
              <a:rPr lang="hu-HU" sz="2200" dirty="0" err="1"/>
              <a:t>Challenge</a:t>
            </a:r>
            <a:r>
              <a:rPr lang="hu-HU" sz="2200" dirty="0"/>
              <a:t> (p. 13) ACM (2014)</a:t>
            </a:r>
          </a:p>
          <a:p>
            <a:pPr marL="717550" indent="-717550">
              <a:lnSpc>
                <a:spcPct val="90000"/>
              </a:lnSpc>
              <a:spcAft>
                <a:spcPts val="1200"/>
              </a:spcAft>
              <a:buNone/>
            </a:pPr>
            <a:r>
              <a:rPr lang="hu-HU" sz="2200" dirty="0"/>
              <a:t>P3.12 </a:t>
            </a:r>
            <a:r>
              <a:rPr lang="hu-HU" sz="2200" dirty="0" smtClean="0"/>
              <a:t>	Balint </a:t>
            </a:r>
            <a:r>
              <a:rPr lang="hu-HU" sz="2200" dirty="0" err="1"/>
              <a:t>Daroczy</a:t>
            </a:r>
            <a:r>
              <a:rPr lang="hu-HU" sz="2200" dirty="0"/>
              <a:t>, David </a:t>
            </a:r>
            <a:r>
              <a:rPr lang="hu-HU" sz="2200" dirty="0" err="1"/>
              <a:t>Siklosi</a:t>
            </a:r>
            <a:r>
              <a:rPr lang="hu-HU" sz="2200" dirty="0"/>
              <a:t>, Robert </a:t>
            </a:r>
            <a:r>
              <a:rPr lang="hu-HU" sz="2200" dirty="0" err="1"/>
              <a:t>Palovics</a:t>
            </a:r>
            <a:r>
              <a:rPr lang="hu-HU" sz="2200" dirty="0"/>
              <a:t>, </a:t>
            </a:r>
            <a:r>
              <a:rPr lang="hu-HU" sz="2200" dirty="0" err="1"/>
              <a:t>Andras</a:t>
            </a:r>
            <a:r>
              <a:rPr lang="hu-HU" sz="2200" dirty="0"/>
              <a:t> A. </a:t>
            </a:r>
            <a:r>
              <a:rPr lang="hu-HU" sz="2200" dirty="0" err="1"/>
              <a:t>Benczur</a:t>
            </a:r>
            <a:r>
              <a:rPr lang="hu-HU" sz="2200" dirty="0"/>
              <a:t>, "Text </a:t>
            </a:r>
            <a:r>
              <a:rPr lang="hu-HU" sz="2200" dirty="0" err="1"/>
              <a:t>Classification</a:t>
            </a:r>
            <a:r>
              <a:rPr lang="hu-HU" sz="2200" dirty="0"/>
              <a:t> </a:t>
            </a:r>
            <a:r>
              <a:rPr lang="hu-HU" sz="2200" dirty="0" err="1"/>
              <a:t>Kernels</a:t>
            </a:r>
            <a:r>
              <a:rPr lang="hu-HU" sz="2200" dirty="0"/>
              <a:t> </a:t>
            </a:r>
            <a:r>
              <a:rPr lang="hu-HU" sz="2200" dirty="0" err="1"/>
              <a:t>for</a:t>
            </a:r>
            <a:r>
              <a:rPr lang="hu-HU" sz="2200" dirty="0"/>
              <a:t> </a:t>
            </a:r>
            <a:r>
              <a:rPr lang="hu-HU" sz="2200" dirty="0" err="1"/>
              <a:t>Quality</a:t>
            </a:r>
            <a:r>
              <a:rPr lang="hu-HU" sz="2200" dirty="0"/>
              <a:t> </a:t>
            </a:r>
            <a:r>
              <a:rPr lang="hu-HU" sz="2200" dirty="0" err="1"/>
              <a:t>Prediction</a:t>
            </a:r>
            <a:r>
              <a:rPr lang="hu-HU" sz="2200" dirty="0"/>
              <a:t> over </a:t>
            </a:r>
            <a:r>
              <a:rPr lang="hu-HU" sz="2200" dirty="0" err="1"/>
              <a:t>the</a:t>
            </a:r>
            <a:r>
              <a:rPr lang="hu-HU" sz="2200" dirty="0"/>
              <a:t> C3 Data </a:t>
            </a:r>
            <a:r>
              <a:rPr lang="hu-HU" sz="2200" dirty="0" err="1"/>
              <a:t>Set</a:t>
            </a:r>
            <a:r>
              <a:rPr lang="hu-HU" sz="2200" dirty="0"/>
              <a:t>", </a:t>
            </a:r>
            <a:r>
              <a:rPr lang="hu-HU" sz="2200" dirty="0" err="1"/>
              <a:t>WebQuality</a:t>
            </a:r>
            <a:r>
              <a:rPr lang="hu-HU" sz="2200" dirty="0"/>
              <a:t> 2015 </a:t>
            </a:r>
            <a:r>
              <a:rPr lang="hu-HU" sz="2200" dirty="0" err="1"/>
              <a:t>in</a:t>
            </a:r>
            <a:r>
              <a:rPr lang="hu-HU" sz="2200" dirty="0"/>
              <a:t> </a:t>
            </a:r>
            <a:r>
              <a:rPr lang="hu-HU" sz="2200" dirty="0" err="1"/>
              <a:t>conjunction</a:t>
            </a:r>
            <a:r>
              <a:rPr lang="hu-HU" sz="2200" dirty="0"/>
              <a:t> </a:t>
            </a:r>
            <a:r>
              <a:rPr lang="hu-HU" sz="2200" dirty="0" err="1"/>
              <a:t>with</a:t>
            </a:r>
            <a:r>
              <a:rPr lang="hu-HU" sz="2200" dirty="0"/>
              <a:t> WWW 2015 </a:t>
            </a:r>
          </a:p>
          <a:p>
            <a:pPr marL="717550" indent="-717550">
              <a:lnSpc>
                <a:spcPct val="90000"/>
              </a:lnSpc>
              <a:spcAft>
                <a:spcPts val="1200"/>
              </a:spcAft>
              <a:buNone/>
            </a:pPr>
            <a:r>
              <a:rPr lang="hu-HU" sz="2200" dirty="0"/>
              <a:t>P3.16 </a:t>
            </a:r>
            <a:r>
              <a:rPr lang="hu-HU" sz="2200" dirty="0" smtClean="0"/>
              <a:t>	Robert </a:t>
            </a:r>
            <a:r>
              <a:rPr lang="hu-HU" sz="2200" dirty="0" err="1"/>
              <a:t>Palovics</a:t>
            </a:r>
            <a:r>
              <a:rPr lang="hu-HU" sz="2200" dirty="0"/>
              <a:t>, Balint </a:t>
            </a:r>
            <a:r>
              <a:rPr lang="hu-HU" sz="2200" dirty="0" err="1"/>
              <a:t>Daroczy</a:t>
            </a:r>
            <a:r>
              <a:rPr lang="hu-HU" sz="2200" dirty="0"/>
              <a:t>, </a:t>
            </a:r>
            <a:r>
              <a:rPr lang="hu-HU" sz="2200" dirty="0" err="1"/>
              <a:t>Andras</a:t>
            </a:r>
            <a:r>
              <a:rPr lang="hu-HU" sz="2200" dirty="0"/>
              <a:t> A. </a:t>
            </a:r>
            <a:r>
              <a:rPr lang="hu-HU" sz="2200" dirty="0" err="1"/>
              <a:t>Benczur</a:t>
            </a:r>
            <a:r>
              <a:rPr lang="hu-HU" sz="2200" dirty="0"/>
              <a:t>, Julia Pap, Leonardo </a:t>
            </a:r>
            <a:r>
              <a:rPr lang="hu-HU" sz="2200" dirty="0" err="1"/>
              <a:t>Ermann</a:t>
            </a:r>
            <a:r>
              <a:rPr lang="hu-HU" sz="2200" dirty="0"/>
              <a:t>, Samuel </a:t>
            </a:r>
            <a:r>
              <a:rPr lang="hu-HU" sz="2200" dirty="0" err="1"/>
              <a:t>Phan</a:t>
            </a:r>
            <a:r>
              <a:rPr lang="hu-HU" sz="2200" dirty="0"/>
              <a:t>, Alexei D. </a:t>
            </a:r>
            <a:r>
              <a:rPr lang="hu-HU" sz="2200" dirty="0" err="1"/>
              <a:t>Chepelianskii</a:t>
            </a:r>
            <a:r>
              <a:rPr lang="hu-HU" sz="2200" dirty="0"/>
              <a:t>, </a:t>
            </a:r>
            <a:r>
              <a:rPr lang="hu-HU" sz="2200" dirty="0" err="1"/>
              <a:t>Dima</a:t>
            </a:r>
            <a:r>
              <a:rPr lang="hu-HU" sz="2200" dirty="0"/>
              <a:t> L. </a:t>
            </a:r>
            <a:r>
              <a:rPr lang="hu-HU" sz="2200" dirty="0" err="1"/>
              <a:t>Shepelyansky</a:t>
            </a:r>
            <a:r>
              <a:rPr lang="hu-HU" sz="2200" dirty="0"/>
              <a:t>, "</a:t>
            </a:r>
            <a:r>
              <a:rPr lang="hu-HU" sz="2200" dirty="0" err="1"/>
              <a:t>Statistical</a:t>
            </a:r>
            <a:r>
              <a:rPr lang="hu-HU" sz="2200" dirty="0"/>
              <a:t> </a:t>
            </a:r>
            <a:r>
              <a:rPr lang="hu-HU" sz="2200" dirty="0" err="1"/>
              <a:t>analysis</a:t>
            </a:r>
            <a:r>
              <a:rPr lang="hu-HU" sz="2200" dirty="0"/>
              <a:t> of NOMAO </a:t>
            </a:r>
            <a:r>
              <a:rPr lang="hu-HU" sz="2200" dirty="0" err="1"/>
              <a:t>customer</a:t>
            </a:r>
            <a:r>
              <a:rPr lang="hu-HU" sz="2200" dirty="0"/>
              <a:t> </a:t>
            </a:r>
            <a:r>
              <a:rPr lang="hu-HU" sz="2200" dirty="0" err="1"/>
              <a:t>votes</a:t>
            </a:r>
            <a:r>
              <a:rPr lang="hu-HU" sz="2200" dirty="0"/>
              <a:t> </a:t>
            </a:r>
            <a:r>
              <a:rPr lang="hu-HU" sz="2200" dirty="0" err="1"/>
              <a:t>for</a:t>
            </a:r>
            <a:r>
              <a:rPr lang="hu-HU" sz="2200" dirty="0"/>
              <a:t> </a:t>
            </a:r>
            <a:r>
              <a:rPr lang="hu-HU" sz="2200" dirty="0" err="1"/>
              <a:t>spots</a:t>
            </a:r>
            <a:r>
              <a:rPr lang="hu-HU" sz="2200" dirty="0"/>
              <a:t> of France", </a:t>
            </a:r>
            <a:r>
              <a:rPr lang="hu-HU" sz="2200" dirty="0" err="1"/>
              <a:t>preprint</a:t>
            </a:r>
            <a:r>
              <a:rPr lang="hu-HU" sz="2200" dirty="0"/>
              <a:t> </a:t>
            </a:r>
            <a:r>
              <a:rPr lang="hu-HU" sz="2200" dirty="0" err="1"/>
              <a:t>arXiv</a:t>
            </a:r>
            <a:r>
              <a:rPr lang="hu-HU" sz="2200" dirty="0"/>
              <a:t> (2015)</a:t>
            </a:r>
          </a:p>
          <a:p>
            <a:pPr marL="717550" indent="-717550">
              <a:lnSpc>
                <a:spcPct val="90000"/>
              </a:lnSpc>
              <a:spcAft>
                <a:spcPts val="1200"/>
              </a:spcAft>
              <a:buNone/>
            </a:pPr>
            <a:r>
              <a:rPr lang="hu-HU" sz="2200" dirty="0"/>
              <a:t>P3.17 </a:t>
            </a:r>
            <a:r>
              <a:rPr lang="hu-HU" sz="2200" dirty="0" smtClean="0"/>
              <a:t>	Robert </a:t>
            </a:r>
            <a:r>
              <a:rPr lang="hu-HU" sz="2200" dirty="0" err="1"/>
              <a:t>Palovics</a:t>
            </a:r>
            <a:r>
              <a:rPr lang="hu-HU" sz="2200" dirty="0" smtClean="0"/>
              <a:t>, Ferenc </a:t>
            </a:r>
            <a:r>
              <a:rPr lang="hu-HU" sz="2200" dirty="0" err="1"/>
              <a:t>Beres</a:t>
            </a:r>
            <a:r>
              <a:rPr lang="hu-HU" sz="2200" dirty="0"/>
              <a:t>, </a:t>
            </a:r>
            <a:r>
              <a:rPr lang="hu-HU" sz="2200" dirty="0" err="1"/>
              <a:t>Nelly</a:t>
            </a:r>
            <a:r>
              <a:rPr lang="hu-HU" sz="2200" dirty="0"/>
              <a:t> </a:t>
            </a:r>
            <a:r>
              <a:rPr lang="hu-HU" sz="2200" dirty="0" err="1"/>
              <a:t>Litvak</a:t>
            </a:r>
            <a:r>
              <a:rPr lang="hu-HU" sz="2200" dirty="0"/>
              <a:t>, Frederick </a:t>
            </a:r>
            <a:r>
              <a:rPr lang="hu-HU" sz="2200" dirty="0" err="1"/>
              <a:t>Ayala-Gomez</a:t>
            </a:r>
            <a:r>
              <a:rPr lang="hu-HU" sz="2200" dirty="0"/>
              <a:t> and </a:t>
            </a:r>
            <a:r>
              <a:rPr lang="hu-HU" sz="2200" dirty="0" err="1"/>
              <a:t>Andras</a:t>
            </a:r>
            <a:r>
              <a:rPr lang="hu-HU" sz="2200" dirty="0"/>
              <a:t> A. </a:t>
            </a:r>
            <a:r>
              <a:rPr lang="hu-HU" sz="2200" dirty="0" err="1"/>
              <a:t>Benczur</a:t>
            </a:r>
            <a:r>
              <a:rPr lang="hu-HU" sz="2200" dirty="0"/>
              <a:t>, "</a:t>
            </a:r>
            <a:r>
              <a:rPr lang="hu-HU" sz="2200" dirty="0" err="1"/>
              <a:t>Centrality</a:t>
            </a:r>
            <a:r>
              <a:rPr lang="hu-HU" sz="2200" dirty="0"/>
              <a:t> </a:t>
            </a:r>
            <a:r>
              <a:rPr lang="hu-HU" sz="2200" dirty="0" err="1"/>
              <a:t>prediction</a:t>
            </a:r>
            <a:r>
              <a:rPr lang="hu-HU" sz="2200" dirty="0"/>
              <a:t> </a:t>
            </a:r>
            <a:r>
              <a:rPr lang="hu-HU" sz="2200" dirty="0" err="1"/>
              <a:t>in</a:t>
            </a:r>
            <a:r>
              <a:rPr lang="hu-HU" sz="2200" dirty="0"/>
              <a:t> </a:t>
            </a:r>
            <a:r>
              <a:rPr lang="hu-HU" sz="2200" dirty="0" err="1"/>
              <a:t>temporally</a:t>
            </a:r>
            <a:r>
              <a:rPr lang="hu-HU" sz="2200" dirty="0"/>
              <a:t> </a:t>
            </a:r>
            <a:r>
              <a:rPr lang="hu-HU" sz="2200" dirty="0" err="1"/>
              <a:t>evolving</a:t>
            </a:r>
            <a:r>
              <a:rPr lang="hu-HU" sz="2200" dirty="0"/>
              <a:t> </a:t>
            </a:r>
            <a:r>
              <a:rPr lang="hu-HU" sz="2200" dirty="0" err="1"/>
              <a:t>networks</a:t>
            </a:r>
            <a:r>
              <a:rPr lang="hu-HU" sz="2200" dirty="0"/>
              <a:t>", </a:t>
            </a:r>
            <a:r>
              <a:rPr lang="hu-HU" sz="2200" dirty="0" err="1"/>
              <a:t>preprint</a:t>
            </a:r>
            <a:r>
              <a:rPr lang="hu-HU" sz="2200" dirty="0"/>
              <a:t> </a:t>
            </a:r>
            <a:r>
              <a:rPr lang="hu-HU" sz="2200" dirty="0" err="1"/>
              <a:t>arXiv</a:t>
            </a:r>
            <a:r>
              <a:rPr lang="hu-HU" sz="22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14596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en-US" dirty="0" smtClean="0"/>
              <a:t>Similarity Kernel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Full similarity matrix is too large, and …</a:t>
            </a:r>
          </a:p>
          <a:p>
            <a:r>
              <a:rPr lang="en-US" sz="3200" dirty="0" smtClean="0"/>
              <a:t>We have six and not just one time series, hence …</a:t>
            </a:r>
          </a:p>
          <a:p>
            <a:r>
              <a:rPr lang="en-US" sz="3200" dirty="0" smtClean="0"/>
              <a:t>Select a set R of labeled instances, by … </a:t>
            </a:r>
          </a:p>
          <a:p>
            <a:pPr lvl="1"/>
            <a:r>
              <a:rPr lang="en-US" sz="2400" dirty="0" smtClean="0"/>
              <a:t>Random sampling</a:t>
            </a:r>
          </a:p>
          <a:p>
            <a:pPr lvl="1"/>
            <a:r>
              <a:rPr lang="en-US" sz="2400" dirty="0" smtClean="0"/>
              <a:t>Measuring the importance</a:t>
            </a:r>
          </a:p>
          <a:p>
            <a:r>
              <a:rPr lang="en-US" sz="3200" dirty="0" smtClean="0"/>
              <a:t>Each instance is represented by a 6R dimensional vector of distances from instances in R</a:t>
            </a:r>
          </a:p>
          <a:p>
            <a:r>
              <a:rPr lang="en-US" sz="3200" dirty="0" smtClean="0"/>
              <a:t>Choose appropriate metric</a:t>
            </a:r>
          </a:p>
          <a:p>
            <a:pPr lvl="1"/>
            <a:r>
              <a:rPr lang="en-US" sz="2400" dirty="0" smtClean="0"/>
              <a:t>Ada</a:t>
            </a:r>
            <a:r>
              <a:rPr lang="hu-HU" sz="2400" dirty="0" smtClean="0"/>
              <a:t>B</a:t>
            </a:r>
            <a:r>
              <a:rPr lang="en-US" sz="2400" dirty="0" err="1" smtClean="0"/>
              <a:t>oost</a:t>
            </a:r>
            <a:r>
              <a:rPr lang="en-US" sz="2400" dirty="0" smtClean="0"/>
              <a:t> and other methods perform poor for the similarity representation</a:t>
            </a:r>
          </a:p>
          <a:p>
            <a:pPr lvl="1"/>
            <a:r>
              <a:rPr lang="en-US" sz="2400" dirty="0" smtClean="0"/>
              <a:t>Use theoretical foundation of the Markov Random Field generated by pairs of sessions</a:t>
            </a:r>
          </a:p>
          <a:p>
            <a:pPr lvl="2"/>
            <a:r>
              <a:rPr lang="hu-HU" sz="2400" dirty="0" err="1" smtClean="0"/>
              <a:t>Proof</a:t>
            </a:r>
            <a:r>
              <a:rPr lang="hu-HU" sz="2400" dirty="0" smtClean="0"/>
              <a:t>: </a:t>
            </a:r>
            <a:r>
              <a:rPr lang="en-US" sz="2400" dirty="0" smtClean="0"/>
              <a:t>Fisher information kernel equal to the linear kernel</a:t>
            </a:r>
          </a:p>
          <a:p>
            <a:pPr lvl="2"/>
            <a:r>
              <a:rPr lang="en-US" sz="2400" dirty="0" smtClean="0"/>
              <a:t>Linear Support Vector Machine over the 6R dim</a:t>
            </a:r>
            <a:r>
              <a:rPr lang="hu-HU" sz="2400" dirty="0" smtClean="0"/>
              <a:t> </a:t>
            </a:r>
            <a:r>
              <a:rPr lang="en-US" sz="2400" dirty="0" smtClean="0"/>
              <a:t>representation</a:t>
            </a:r>
            <a:r>
              <a:rPr lang="hu-HU" sz="2400" dirty="0"/>
              <a:t> </a:t>
            </a:r>
            <a:r>
              <a:rPr lang="hu-HU" sz="2400" dirty="0" err="1"/>
              <a:t>normalized</a:t>
            </a:r>
            <a:r>
              <a:rPr lang="hu-HU" sz="2400" dirty="0"/>
              <a:t> </a:t>
            </a:r>
            <a:r>
              <a:rPr lang="hu-HU" sz="2400" dirty="0" err="1" smtClean="0"/>
              <a:t>as</a:t>
            </a:r>
            <a:r>
              <a:rPr lang="hu-HU" sz="2400" dirty="0" smtClean="0"/>
              <a:t> </a:t>
            </a:r>
            <a:r>
              <a:rPr lang="hu-HU" sz="2400" dirty="0" err="1" smtClean="0"/>
              <a:t>given</a:t>
            </a:r>
            <a:r>
              <a:rPr lang="hu-HU" sz="2400" dirty="0" smtClean="0"/>
              <a:t> </a:t>
            </a:r>
            <a:r>
              <a:rPr lang="hu-HU" sz="2400" dirty="0" err="1" smtClean="0"/>
              <a:t>by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theory</a:t>
            </a:r>
            <a:endParaRPr lang="en-US" sz="2400" dirty="0" smtClean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2129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Similarity</a:t>
            </a:r>
            <a:r>
              <a:rPr lang="hu-HU" dirty="0" smtClean="0"/>
              <a:t> Kernel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tasks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520263"/>
              </p:ext>
            </p:extLst>
          </p:nvPr>
        </p:nvGraphicFramePr>
        <p:xfrm>
          <a:off x="457200" y="981075"/>
          <a:ext cx="8229600" cy="543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96008"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Traditional</a:t>
                      </a:r>
                      <a:r>
                        <a:rPr lang="hu-HU" sz="2000" dirty="0" smtClean="0"/>
                        <a:t> </a:t>
                      </a:r>
                      <a:r>
                        <a:rPr lang="hu-HU" sz="2000" dirty="0" err="1" smtClean="0"/>
                        <a:t>method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Similarity</a:t>
                      </a:r>
                      <a:r>
                        <a:rPr lang="hu-HU" sz="2000" dirty="0" smtClean="0"/>
                        <a:t> Kernel</a:t>
                      </a:r>
                      <a:endParaRPr lang="hu-HU" sz="2000" dirty="0"/>
                    </a:p>
                  </a:txBody>
                  <a:tcPr/>
                </a:tc>
              </a:tr>
              <a:tr h="496008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Web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baseline="0" dirty="0" err="1" smtClean="0"/>
                        <a:t>classification</a:t>
                      </a:r>
                      <a:endParaRPr lang="hu-HU" sz="2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Linear</a:t>
                      </a:r>
                      <a:r>
                        <a:rPr lang="hu-HU" sz="2000" baseline="0" dirty="0" smtClean="0"/>
                        <a:t> text kernel</a:t>
                      </a:r>
                      <a:endParaRPr lang="hu-HU" sz="2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Multimodal</a:t>
                      </a:r>
                      <a:r>
                        <a:rPr lang="hu-HU" sz="2000" dirty="0" smtClean="0"/>
                        <a:t> kernel</a:t>
                      </a:r>
                      <a:endParaRPr lang="hu-HU" sz="2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 smtClean="0"/>
                        <a:t>Area</a:t>
                      </a:r>
                      <a:r>
                        <a:rPr lang="hu-HU" sz="2000" dirty="0" smtClean="0"/>
                        <a:t> </a:t>
                      </a:r>
                      <a:r>
                        <a:rPr lang="hu-HU" sz="2000" dirty="0" err="1" smtClean="0"/>
                        <a:t>Under</a:t>
                      </a:r>
                      <a:r>
                        <a:rPr lang="hu-HU" sz="2000" dirty="0" smtClean="0"/>
                        <a:t> ROC </a:t>
                      </a:r>
                      <a:r>
                        <a:rPr lang="hu-HU" sz="2000" dirty="0" err="1" smtClean="0"/>
                        <a:t>curve</a:t>
                      </a:r>
                      <a:endParaRPr lang="hu-H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0.69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0.74</a:t>
                      </a:r>
                      <a:endParaRPr lang="hu-HU" sz="2000" dirty="0"/>
                    </a:p>
                  </a:txBody>
                  <a:tcPr/>
                </a:tc>
              </a:tr>
              <a:tr h="49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/>
                        <a:t>Kernel </a:t>
                      </a:r>
                      <a:r>
                        <a:rPr lang="hu-HU" sz="2000" dirty="0" err="1" smtClean="0"/>
                        <a:t>size</a:t>
                      </a:r>
                      <a:endParaRPr lang="hu-H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30K </a:t>
                      </a:r>
                      <a:r>
                        <a:rPr lang="hu-HU" sz="2000" dirty="0" err="1" smtClean="0"/>
                        <a:t>dim</a:t>
                      </a:r>
                      <a:r>
                        <a:rPr lang="hu-HU" sz="2000" dirty="0" smtClean="0"/>
                        <a:t>, 90MB </a:t>
                      </a:r>
                      <a:r>
                        <a:rPr lang="hu-HU" sz="2000" dirty="0" err="1" smtClean="0"/>
                        <a:t>sparse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6K </a:t>
                      </a:r>
                      <a:r>
                        <a:rPr lang="hu-HU" sz="2000" dirty="0" err="1" smtClean="0"/>
                        <a:t>dim</a:t>
                      </a:r>
                      <a:r>
                        <a:rPr lang="hu-HU" sz="2000" dirty="0" smtClean="0"/>
                        <a:t>, 18MB </a:t>
                      </a:r>
                      <a:r>
                        <a:rPr lang="hu-HU" sz="2000" dirty="0" err="1" smtClean="0"/>
                        <a:t>dense</a:t>
                      </a:r>
                      <a:endParaRPr lang="hu-HU" sz="2000" dirty="0"/>
                    </a:p>
                  </a:txBody>
                  <a:tcPr/>
                </a:tc>
              </a:tr>
              <a:tr h="8561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Image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Detection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HOG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descriptors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HOG + text</a:t>
                      </a:r>
                      <a:r>
                        <a:rPr lang="hu-H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similarity</a:t>
                      </a:r>
                      <a:r>
                        <a:rPr lang="hu-H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multimodal</a:t>
                      </a:r>
                      <a:r>
                        <a:rPr lang="hu-H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6008"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Mean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baseline="0" dirty="0" err="1" smtClean="0"/>
                        <a:t>Avg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baseline="0" dirty="0" err="1" smtClean="0"/>
                        <a:t>Precision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0.367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0.426</a:t>
                      </a:r>
                      <a:endParaRPr lang="hu-HU" sz="2000" dirty="0"/>
                    </a:p>
                  </a:txBody>
                  <a:tcPr/>
                </a:tc>
              </a:tr>
              <a:tr h="496008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Kernel </a:t>
                      </a:r>
                      <a:r>
                        <a:rPr lang="hu-HU" sz="2000" dirty="0" err="1" smtClean="0"/>
                        <a:t>size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660K </a:t>
                      </a:r>
                      <a:r>
                        <a:rPr lang="hu-HU" sz="2000" dirty="0" err="1" smtClean="0"/>
                        <a:t>dim</a:t>
                      </a:r>
                      <a:r>
                        <a:rPr lang="hu-HU" sz="2000" dirty="0" smtClean="0"/>
                        <a:t>, 9.9GB </a:t>
                      </a:r>
                      <a:r>
                        <a:rPr lang="hu-HU" sz="2000" dirty="0" err="1" smtClean="0"/>
                        <a:t>floats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15K </a:t>
                      </a:r>
                      <a:r>
                        <a:rPr lang="hu-HU" sz="2000" dirty="0" err="1" smtClean="0"/>
                        <a:t>dim</a:t>
                      </a:r>
                      <a:r>
                        <a:rPr lang="hu-HU" sz="2000" dirty="0" smtClean="0"/>
                        <a:t>, 450MB </a:t>
                      </a:r>
                      <a:r>
                        <a:rPr lang="hu-HU" sz="2000" dirty="0" err="1" smtClean="0"/>
                        <a:t>floats</a:t>
                      </a:r>
                      <a:endParaRPr lang="hu-HU" sz="2000" dirty="0"/>
                    </a:p>
                  </a:txBody>
                  <a:tcPr/>
                </a:tc>
              </a:tr>
              <a:tr h="4960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Session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Drop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Prediction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AdaBoost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over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Statistics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DTW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6008"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Area</a:t>
                      </a:r>
                      <a:r>
                        <a:rPr lang="hu-HU" sz="2000" dirty="0" smtClean="0"/>
                        <a:t> </a:t>
                      </a:r>
                      <a:r>
                        <a:rPr lang="hu-HU" sz="2000" dirty="0" err="1" smtClean="0"/>
                        <a:t>Under</a:t>
                      </a:r>
                      <a:r>
                        <a:rPr lang="hu-HU" sz="2000" dirty="0" smtClean="0"/>
                        <a:t> ROC </a:t>
                      </a:r>
                      <a:r>
                        <a:rPr lang="hu-HU" sz="2000" dirty="0" err="1" smtClean="0"/>
                        <a:t>curve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0.90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0.93</a:t>
                      </a:r>
                      <a:endParaRPr lang="hu-H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8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116"/>
            <a:ext cx="8748463" cy="731899"/>
          </a:xfrm>
        </p:spPr>
        <p:txBody>
          <a:bodyPr/>
          <a:lstStyle/>
          <a:p>
            <a:r>
              <a:rPr lang="hu-HU" sz="4000" dirty="0" smtClean="0"/>
              <a:t>Software </a:t>
            </a:r>
            <a:r>
              <a:rPr lang="hu-HU" sz="4000" dirty="0" err="1" smtClean="0"/>
              <a:t>Technology</a:t>
            </a:r>
            <a:r>
              <a:rPr lang="hu-HU" sz="4000" dirty="0" smtClean="0"/>
              <a:t>: Map and </a:t>
            </a:r>
            <a:r>
              <a:rPr lang="hu-HU" sz="4000" dirty="0" err="1" smtClean="0"/>
              <a:t>Reduce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starts</a:t>
            </a:r>
            <a:r>
              <a:rPr lang="hu-HU" dirty="0" smtClean="0"/>
              <a:t> here: </a:t>
            </a:r>
            <a:r>
              <a:rPr lang="hu-HU" dirty="0" err="1" smtClean="0"/>
              <a:t>Google</a:t>
            </a:r>
            <a:r>
              <a:rPr lang="hu-HU" dirty="0" smtClean="0"/>
              <a:t> idea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build</a:t>
            </a:r>
            <a:r>
              <a:rPr lang="hu-HU" dirty="0" smtClean="0"/>
              <a:t> </a:t>
            </a:r>
            <a:r>
              <a:rPr lang="hu-HU" dirty="0" err="1" smtClean="0"/>
              <a:t>search</a:t>
            </a:r>
            <a:r>
              <a:rPr lang="hu-HU" dirty="0" smtClean="0"/>
              <a:t> index</a:t>
            </a:r>
            <a:endParaRPr lang="hu-HU" dirty="0"/>
          </a:p>
        </p:txBody>
      </p:sp>
      <p:grpSp>
        <p:nvGrpSpPr>
          <p:cNvPr id="4" name="Gruppieren 73"/>
          <p:cNvGrpSpPr>
            <a:grpSpLocks/>
          </p:cNvGrpSpPr>
          <p:nvPr/>
        </p:nvGrpSpPr>
        <p:grpSpPr bwMode="auto">
          <a:xfrm>
            <a:off x="7183850" y="2666924"/>
            <a:ext cx="1780638" cy="1698180"/>
            <a:chOff x="6572264" y="5214950"/>
            <a:chExt cx="1285884" cy="1214446"/>
          </a:xfrm>
        </p:grpSpPr>
        <p:grpSp>
          <p:nvGrpSpPr>
            <p:cNvPr id="5" name="Gruppieren 35"/>
            <p:cNvGrpSpPr>
              <a:grpSpLocks/>
            </p:cNvGrpSpPr>
            <p:nvPr/>
          </p:nvGrpSpPr>
          <p:grpSpPr bwMode="auto">
            <a:xfrm>
              <a:off x="6643702" y="5286388"/>
              <a:ext cx="285752" cy="142876"/>
              <a:chOff x="4857752" y="1857364"/>
              <a:chExt cx="285752" cy="142876"/>
            </a:xfrm>
          </p:grpSpPr>
          <p:sp>
            <p:nvSpPr>
              <p:cNvPr id="35" name="Rechteck 36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Rechteck 37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" name="Gruppieren 38"/>
            <p:cNvGrpSpPr>
              <a:grpSpLocks/>
            </p:cNvGrpSpPr>
            <p:nvPr/>
          </p:nvGrpSpPr>
          <p:grpSpPr bwMode="auto">
            <a:xfrm>
              <a:off x="6643702" y="5643578"/>
              <a:ext cx="285752" cy="142876"/>
              <a:chOff x="4857752" y="1857364"/>
              <a:chExt cx="285752" cy="142876"/>
            </a:xfrm>
          </p:grpSpPr>
          <p:sp>
            <p:nvSpPr>
              <p:cNvPr id="33" name="Rechteck 39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hteck 40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" name="Gruppieren 41"/>
            <p:cNvGrpSpPr>
              <a:grpSpLocks/>
            </p:cNvGrpSpPr>
            <p:nvPr/>
          </p:nvGrpSpPr>
          <p:grpSpPr bwMode="auto">
            <a:xfrm>
              <a:off x="6643702" y="5929330"/>
              <a:ext cx="285752" cy="142876"/>
              <a:chOff x="4857752" y="1857364"/>
              <a:chExt cx="285752" cy="142876"/>
            </a:xfrm>
          </p:grpSpPr>
          <p:sp>
            <p:nvSpPr>
              <p:cNvPr id="31" name="Rechteck 42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hteck 43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uppieren 44"/>
            <p:cNvGrpSpPr>
              <a:grpSpLocks/>
            </p:cNvGrpSpPr>
            <p:nvPr/>
          </p:nvGrpSpPr>
          <p:grpSpPr bwMode="auto">
            <a:xfrm>
              <a:off x="6643702" y="6215082"/>
              <a:ext cx="285752" cy="142876"/>
              <a:chOff x="4857752" y="1857364"/>
              <a:chExt cx="285752" cy="142876"/>
            </a:xfrm>
          </p:grpSpPr>
          <p:sp>
            <p:nvSpPr>
              <p:cNvPr id="29" name="Rechteck 45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Rechteck 46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uppieren 47"/>
            <p:cNvGrpSpPr>
              <a:grpSpLocks/>
            </p:cNvGrpSpPr>
            <p:nvPr/>
          </p:nvGrpSpPr>
          <p:grpSpPr bwMode="auto">
            <a:xfrm>
              <a:off x="7500958" y="5286388"/>
              <a:ext cx="285752" cy="142876"/>
              <a:chOff x="4857752" y="1857364"/>
              <a:chExt cx="285752" cy="142876"/>
            </a:xfrm>
          </p:grpSpPr>
          <p:sp>
            <p:nvSpPr>
              <p:cNvPr id="27" name="Rechteck 48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Rechteck 49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uppieren 50"/>
            <p:cNvGrpSpPr>
              <a:grpSpLocks/>
            </p:cNvGrpSpPr>
            <p:nvPr/>
          </p:nvGrpSpPr>
          <p:grpSpPr bwMode="auto">
            <a:xfrm>
              <a:off x="7500958" y="5857892"/>
              <a:ext cx="285752" cy="142876"/>
              <a:chOff x="4857752" y="1857364"/>
              <a:chExt cx="285752" cy="142876"/>
            </a:xfrm>
          </p:grpSpPr>
          <p:sp>
            <p:nvSpPr>
              <p:cNvPr id="25" name="Rechteck 51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Rechteck 52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1" name="Gruppieren 53"/>
            <p:cNvGrpSpPr>
              <a:grpSpLocks/>
            </p:cNvGrpSpPr>
            <p:nvPr/>
          </p:nvGrpSpPr>
          <p:grpSpPr bwMode="auto">
            <a:xfrm>
              <a:off x="7500958" y="5500702"/>
              <a:ext cx="285752" cy="142876"/>
              <a:chOff x="4857752" y="1857364"/>
              <a:chExt cx="285752" cy="142876"/>
            </a:xfrm>
          </p:grpSpPr>
          <p:sp>
            <p:nvSpPr>
              <p:cNvPr id="23" name="Rechteck 54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Rechteck 55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2" name="Gruppieren 56"/>
            <p:cNvGrpSpPr>
              <a:grpSpLocks/>
            </p:cNvGrpSpPr>
            <p:nvPr/>
          </p:nvGrpSpPr>
          <p:grpSpPr bwMode="auto">
            <a:xfrm>
              <a:off x="7500958" y="6215082"/>
              <a:ext cx="285752" cy="142876"/>
              <a:chOff x="4857752" y="1857364"/>
              <a:chExt cx="285752" cy="142876"/>
            </a:xfrm>
          </p:grpSpPr>
          <p:sp>
            <p:nvSpPr>
              <p:cNvPr id="21" name="Rechteck 57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Rechteck 58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3" name="Rechteck 59"/>
            <p:cNvSpPr/>
            <p:nvPr/>
          </p:nvSpPr>
          <p:spPr>
            <a:xfrm>
              <a:off x="7429520" y="5214950"/>
              <a:ext cx="428628" cy="50006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hteck 60"/>
            <p:cNvSpPr/>
            <p:nvPr/>
          </p:nvSpPr>
          <p:spPr>
            <a:xfrm>
              <a:off x="7429520" y="5786454"/>
              <a:ext cx="428628" cy="28575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hteck 61"/>
            <p:cNvSpPr/>
            <p:nvPr/>
          </p:nvSpPr>
          <p:spPr>
            <a:xfrm>
              <a:off x="7429520" y="6143644"/>
              <a:ext cx="428628" cy="28575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Gerade Verbindung mit Pfeil 72"/>
            <p:cNvCxnSpPr>
              <a:endCxn id="13" idx="1"/>
            </p:cNvCxnSpPr>
            <p:nvPr/>
          </p:nvCxnSpPr>
          <p:spPr>
            <a:xfrm>
              <a:off x="6929455" y="5357826"/>
              <a:ext cx="500065" cy="107951"/>
            </a:xfrm>
            <a:prstGeom prst="bentConnector3">
              <a:avLst>
                <a:gd name="adj1" fmla="val 38572"/>
              </a:avLst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73"/>
            <p:cNvCxnSpPr>
              <a:endCxn id="14" idx="1"/>
            </p:cNvCxnSpPr>
            <p:nvPr/>
          </p:nvCxnSpPr>
          <p:spPr>
            <a:xfrm>
              <a:off x="6929455" y="5715016"/>
              <a:ext cx="500065" cy="214313"/>
            </a:xfrm>
            <a:prstGeom prst="bentConnector3">
              <a:avLst>
                <a:gd name="adj1" fmla="val 61015"/>
              </a:avLst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74"/>
            <p:cNvCxnSpPr>
              <a:endCxn id="13" idx="1"/>
            </p:cNvCxnSpPr>
            <p:nvPr/>
          </p:nvCxnSpPr>
          <p:spPr>
            <a:xfrm flipV="1">
              <a:off x="6929455" y="5465777"/>
              <a:ext cx="500065" cy="534992"/>
            </a:xfrm>
            <a:prstGeom prst="bentConnector3">
              <a:avLst>
                <a:gd name="adj1" fmla="val 38687"/>
              </a:avLst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65"/>
            <p:cNvCxnSpPr>
              <a:endCxn id="15" idx="1"/>
            </p:cNvCxnSpPr>
            <p:nvPr/>
          </p:nvCxnSpPr>
          <p:spPr>
            <a:xfrm>
              <a:off x="6929455" y="6286520"/>
              <a:ext cx="500065" cy="1587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67"/>
            <p:cNvSpPr/>
            <p:nvPr/>
          </p:nvSpPr>
          <p:spPr>
            <a:xfrm>
              <a:off x="6572264" y="5214950"/>
              <a:ext cx="428628" cy="1214446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7" name="Group 267"/>
          <p:cNvGrpSpPr/>
          <p:nvPr/>
        </p:nvGrpSpPr>
        <p:grpSpPr>
          <a:xfrm>
            <a:off x="5148064" y="2666178"/>
            <a:ext cx="1609507" cy="1698926"/>
            <a:chOff x="117287" y="4550644"/>
            <a:chExt cx="1609507" cy="1698926"/>
          </a:xfrm>
        </p:grpSpPr>
        <p:grpSp>
          <p:nvGrpSpPr>
            <p:cNvPr id="38" name="Gruppieren 3"/>
            <p:cNvGrpSpPr>
              <a:grpSpLocks/>
            </p:cNvGrpSpPr>
            <p:nvPr/>
          </p:nvGrpSpPr>
          <p:grpSpPr bwMode="auto">
            <a:xfrm>
              <a:off x="206704" y="4640063"/>
              <a:ext cx="357669" cy="178835"/>
              <a:chOff x="4857752" y="1857364"/>
              <a:chExt cx="285752" cy="142876"/>
            </a:xfrm>
          </p:grpSpPr>
          <p:sp>
            <p:nvSpPr>
              <p:cNvPr id="69" name="Rechteck 4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Rechteck 5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9" name="Gruppieren 6"/>
            <p:cNvGrpSpPr>
              <a:grpSpLocks/>
            </p:cNvGrpSpPr>
            <p:nvPr/>
          </p:nvGrpSpPr>
          <p:grpSpPr bwMode="auto">
            <a:xfrm>
              <a:off x="206704" y="5087148"/>
              <a:ext cx="357669" cy="178835"/>
              <a:chOff x="4857752" y="1857364"/>
              <a:chExt cx="285752" cy="142876"/>
            </a:xfrm>
          </p:grpSpPr>
          <p:sp>
            <p:nvSpPr>
              <p:cNvPr id="67" name="Rechteck 7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Rechteck 8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0" name="Gruppieren 9"/>
            <p:cNvGrpSpPr>
              <a:grpSpLocks/>
            </p:cNvGrpSpPr>
            <p:nvPr/>
          </p:nvGrpSpPr>
          <p:grpSpPr bwMode="auto">
            <a:xfrm>
              <a:off x="206704" y="5534233"/>
              <a:ext cx="357669" cy="178835"/>
              <a:chOff x="4857752" y="1857364"/>
              <a:chExt cx="285752" cy="142876"/>
            </a:xfrm>
          </p:grpSpPr>
          <p:sp>
            <p:nvSpPr>
              <p:cNvPr id="65" name="Rechteck 10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Rechteck 11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1" name="Gruppieren 12"/>
            <p:cNvGrpSpPr>
              <a:grpSpLocks/>
            </p:cNvGrpSpPr>
            <p:nvPr/>
          </p:nvGrpSpPr>
          <p:grpSpPr bwMode="auto">
            <a:xfrm>
              <a:off x="206704" y="5981318"/>
              <a:ext cx="357669" cy="178835"/>
              <a:chOff x="4857752" y="1857364"/>
              <a:chExt cx="285752" cy="142876"/>
            </a:xfrm>
          </p:grpSpPr>
          <p:sp>
            <p:nvSpPr>
              <p:cNvPr id="63" name="Rechteck 13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Rechteck 14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2" name="Gruppieren 15"/>
            <p:cNvGrpSpPr>
              <a:grpSpLocks/>
            </p:cNvGrpSpPr>
            <p:nvPr/>
          </p:nvGrpSpPr>
          <p:grpSpPr bwMode="auto">
            <a:xfrm>
              <a:off x="1279709" y="4640063"/>
              <a:ext cx="357669" cy="178835"/>
              <a:chOff x="4857752" y="1857364"/>
              <a:chExt cx="285752" cy="142876"/>
            </a:xfrm>
          </p:grpSpPr>
          <p:sp>
            <p:nvSpPr>
              <p:cNvPr id="61" name="Rechteck 16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Rechteck 17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3" name="Gruppieren 18"/>
            <p:cNvGrpSpPr>
              <a:grpSpLocks/>
            </p:cNvGrpSpPr>
            <p:nvPr/>
          </p:nvGrpSpPr>
          <p:grpSpPr bwMode="auto">
            <a:xfrm>
              <a:off x="1279709" y="5087148"/>
              <a:ext cx="357669" cy="178835"/>
              <a:chOff x="4857752" y="1857364"/>
              <a:chExt cx="285752" cy="142876"/>
            </a:xfrm>
          </p:grpSpPr>
          <p:sp>
            <p:nvSpPr>
              <p:cNvPr id="59" name="Rechteck 19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Rechteck 20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4" name="Gruppieren 21"/>
            <p:cNvGrpSpPr>
              <a:grpSpLocks/>
            </p:cNvGrpSpPr>
            <p:nvPr/>
          </p:nvGrpSpPr>
          <p:grpSpPr bwMode="auto">
            <a:xfrm>
              <a:off x="1279709" y="5534233"/>
              <a:ext cx="357669" cy="178835"/>
              <a:chOff x="4857752" y="1857364"/>
              <a:chExt cx="285752" cy="142876"/>
            </a:xfrm>
          </p:grpSpPr>
          <p:sp>
            <p:nvSpPr>
              <p:cNvPr id="57" name="Rechteck 22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Rechteck 23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5" name="Gruppieren 24"/>
            <p:cNvGrpSpPr>
              <a:grpSpLocks/>
            </p:cNvGrpSpPr>
            <p:nvPr/>
          </p:nvGrpSpPr>
          <p:grpSpPr bwMode="auto">
            <a:xfrm>
              <a:off x="1279709" y="5981318"/>
              <a:ext cx="357669" cy="178835"/>
              <a:chOff x="4857752" y="1857364"/>
              <a:chExt cx="285752" cy="142876"/>
            </a:xfrm>
          </p:grpSpPr>
          <p:sp>
            <p:nvSpPr>
              <p:cNvPr id="55" name="Rechteck 25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Rechteck 26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6" name="Rechteck 27"/>
            <p:cNvSpPr/>
            <p:nvPr/>
          </p:nvSpPr>
          <p:spPr>
            <a:xfrm>
              <a:off x="1190291" y="4550644"/>
              <a:ext cx="536503" cy="35766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Rechteck 28"/>
            <p:cNvSpPr/>
            <p:nvPr/>
          </p:nvSpPr>
          <p:spPr>
            <a:xfrm>
              <a:off x="1190291" y="4997730"/>
              <a:ext cx="536503" cy="35766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Rechteck 29"/>
            <p:cNvSpPr/>
            <p:nvPr/>
          </p:nvSpPr>
          <p:spPr>
            <a:xfrm>
              <a:off x="1190291" y="5444815"/>
              <a:ext cx="536503" cy="35766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Rechteck 30"/>
            <p:cNvSpPr/>
            <p:nvPr/>
          </p:nvSpPr>
          <p:spPr>
            <a:xfrm>
              <a:off x="1190291" y="5891901"/>
              <a:ext cx="536503" cy="35766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0" name="Gerade Verbindung mit Pfeil 31"/>
            <p:cNvCxnSpPr>
              <a:endCxn id="46" idx="1"/>
            </p:cNvCxnSpPr>
            <p:nvPr/>
          </p:nvCxnSpPr>
          <p:spPr>
            <a:xfrm>
              <a:off x="564373" y="4729478"/>
              <a:ext cx="625918" cy="1988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32"/>
            <p:cNvCxnSpPr>
              <a:endCxn id="47" idx="1"/>
            </p:cNvCxnSpPr>
            <p:nvPr/>
          </p:nvCxnSpPr>
          <p:spPr>
            <a:xfrm>
              <a:off x="564373" y="5176564"/>
              <a:ext cx="625918" cy="1986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33"/>
            <p:cNvCxnSpPr>
              <a:endCxn id="48" idx="1"/>
            </p:cNvCxnSpPr>
            <p:nvPr/>
          </p:nvCxnSpPr>
          <p:spPr>
            <a:xfrm>
              <a:off x="564373" y="5623649"/>
              <a:ext cx="625918" cy="1988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34"/>
            <p:cNvCxnSpPr>
              <a:endCxn id="49" idx="1"/>
            </p:cNvCxnSpPr>
            <p:nvPr/>
          </p:nvCxnSpPr>
          <p:spPr>
            <a:xfrm>
              <a:off x="564373" y="6070735"/>
              <a:ext cx="625918" cy="1986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hteck 66"/>
            <p:cNvSpPr/>
            <p:nvPr/>
          </p:nvSpPr>
          <p:spPr>
            <a:xfrm>
              <a:off x="117287" y="4550644"/>
              <a:ext cx="536503" cy="1698925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1" name="Rechteck 4"/>
          <p:cNvSpPr/>
          <p:nvPr/>
        </p:nvSpPr>
        <p:spPr>
          <a:xfrm>
            <a:off x="2123728" y="5668659"/>
            <a:ext cx="4680520" cy="9286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Second-order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72" name="Rechteck 3"/>
          <p:cNvSpPr/>
          <p:nvPr/>
        </p:nvSpPr>
        <p:spPr>
          <a:xfrm>
            <a:off x="3995936" y="5811552"/>
            <a:ext cx="2664296" cy="642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First-order function</a:t>
            </a:r>
            <a:br>
              <a:rPr lang="en-US" dirty="0"/>
            </a:br>
            <a:r>
              <a:rPr lang="en-US" dirty="0"/>
              <a:t>(user code)</a:t>
            </a:r>
          </a:p>
        </p:txBody>
      </p:sp>
      <p:sp>
        <p:nvSpPr>
          <p:cNvPr id="73" name="Pfeil nach rechts 6"/>
          <p:cNvSpPr/>
          <p:nvPr/>
        </p:nvSpPr>
        <p:spPr>
          <a:xfrm>
            <a:off x="899592" y="5811546"/>
            <a:ext cx="1000125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</p:txBody>
      </p:sp>
      <p:sp>
        <p:nvSpPr>
          <p:cNvPr id="74" name="Pfeil nach rechts 7"/>
          <p:cNvSpPr/>
          <p:nvPr/>
        </p:nvSpPr>
        <p:spPr>
          <a:xfrm>
            <a:off x="7100267" y="5811546"/>
            <a:ext cx="1000125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</p:txBody>
      </p:sp>
      <p:sp>
        <p:nvSpPr>
          <p:cNvPr id="75" name="TextBox 268"/>
          <p:cNvSpPr txBox="1"/>
          <p:nvPr/>
        </p:nvSpPr>
        <p:spPr>
          <a:xfrm>
            <a:off x="5674445" y="2001693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Map</a:t>
            </a:r>
            <a:endParaRPr lang="en-US" dirty="0">
              <a:latin typeface="+mj-lt"/>
            </a:endParaRPr>
          </a:p>
        </p:txBody>
      </p:sp>
      <p:sp>
        <p:nvSpPr>
          <p:cNvPr id="76" name="TextBox 269"/>
          <p:cNvSpPr txBox="1"/>
          <p:nvPr/>
        </p:nvSpPr>
        <p:spPr>
          <a:xfrm>
            <a:off x="7432332" y="2042653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Reduce</a:t>
            </a:r>
            <a:endParaRPr lang="en-US" dirty="0">
              <a:latin typeface="+mj-lt"/>
            </a:endParaRPr>
          </a:p>
        </p:txBody>
      </p:sp>
      <p:grpSp>
        <p:nvGrpSpPr>
          <p:cNvPr id="210" name="Csoportba foglalás 209"/>
          <p:cNvGrpSpPr/>
          <p:nvPr/>
        </p:nvGrpSpPr>
        <p:grpSpPr>
          <a:xfrm>
            <a:off x="0" y="1627663"/>
            <a:ext cx="4932040" cy="3603569"/>
            <a:chOff x="983137" y="1643050"/>
            <a:chExt cx="7550664" cy="3124080"/>
          </a:xfrm>
        </p:grpSpPr>
        <p:sp>
          <p:nvSpPr>
            <p:cNvPr id="211" name="CustomShape 1"/>
            <p:cNvSpPr/>
            <p:nvPr/>
          </p:nvSpPr>
          <p:spPr>
            <a:xfrm>
              <a:off x="983137" y="1643050"/>
              <a:ext cx="7550663" cy="272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200" dirty="0" err="1" smtClean="0">
                  <a:solidFill>
                    <a:srgbClr val="000000"/>
                  </a:solidFill>
                  <a:latin typeface="Calibri"/>
                </a:rPr>
                <a:t>Inpu</a:t>
              </a:r>
              <a:r>
                <a:rPr lang="hu-HU" sz="1200" dirty="0" smtClean="0">
                  <a:solidFill>
                    <a:srgbClr val="000000"/>
                  </a:solidFill>
                  <a:latin typeface="Calibri"/>
                </a:rPr>
                <a:t>t   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Splitting</a:t>
              </a:r>
              <a:r>
                <a:rPr lang="hu-HU" sz="1200" dirty="0" smtClean="0">
                  <a:solidFill>
                    <a:srgbClr val="000000"/>
                  </a:solidFill>
                  <a:latin typeface="Calibri"/>
                </a:rPr>
                <a:t>     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Mapping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	</a:t>
              </a:r>
              <a:r>
                <a:rPr lang="hu-HU" sz="1200" dirty="0" smtClean="0">
                  <a:solidFill>
                    <a:srgbClr val="000000"/>
                  </a:solidFill>
                  <a:latin typeface="Calibri"/>
                </a:rPr>
                <a:t>                     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Shuffling</a:t>
              </a:r>
              <a:r>
                <a:rPr lang="hu-HU" sz="120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hu-HU" sz="1200" dirty="0" smtClean="0">
                  <a:solidFill>
                    <a:srgbClr val="000000"/>
                  </a:solidFill>
                  <a:latin typeface="Calibri"/>
                </a:rPr>
                <a:t>     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Reducing</a:t>
              </a:r>
              <a:r>
                <a:rPr lang="hu-HU" sz="1200" dirty="0" smtClean="0">
                  <a:solidFill>
                    <a:srgbClr val="000000"/>
                  </a:solidFill>
                  <a:latin typeface="Calibri"/>
                </a:rPr>
                <a:t>     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Output</a:t>
              </a:r>
              <a:endParaRPr dirty="0"/>
            </a:p>
          </p:txBody>
        </p:sp>
        <p:sp>
          <p:nvSpPr>
            <p:cNvPr id="212" name="CustomShape 2"/>
            <p:cNvSpPr/>
            <p:nvPr/>
          </p:nvSpPr>
          <p:spPr>
            <a:xfrm>
              <a:off x="1071538" y="2940104"/>
              <a:ext cx="909182" cy="1140334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data 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air </a:t>
              </a: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tlse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stream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tlse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 data </a:t>
              </a: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tlse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"/>
                </a:rPr>
                <a:t>ai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r </a:t>
              </a: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stream</a:t>
              </a:r>
              <a:endParaRPr dirty="0"/>
            </a:p>
          </p:txBody>
        </p:sp>
        <p:sp>
          <p:nvSpPr>
            <p:cNvPr id="213" name="CustomShape 3"/>
            <p:cNvSpPr/>
            <p:nvPr/>
          </p:nvSpPr>
          <p:spPr>
            <a:xfrm>
              <a:off x="2067719" y="2633770"/>
              <a:ext cx="837720" cy="380520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data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"/>
                </a:rPr>
                <a:t>ai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r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tlse</a:t>
              </a:r>
              <a:endParaRPr dirty="0"/>
            </a:p>
          </p:txBody>
        </p:sp>
        <p:sp>
          <p:nvSpPr>
            <p:cNvPr id="214" name="CustomShape 4"/>
            <p:cNvSpPr/>
            <p:nvPr/>
          </p:nvSpPr>
          <p:spPr>
            <a:xfrm>
              <a:off x="2067719" y="3319570"/>
              <a:ext cx="837720" cy="380520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stream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tlse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data</a:t>
              </a:r>
              <a:endParaRPr dirty="0"/>
            </a:p>
          </p:txBody>
        </p:sp>
        <p:sp>
          <p:nvSpPr>
            <p:cNvPr id="215" name="CustomShape 5"/>
            <p:cNvSpPr/>
            <p:nvPr/>
          </p:nvSpPr>
          <p:spPr>
            <a:xfrm>
              <a:off x="2073838" y="4005370"/>
              <a:ext cx="837720" cy="380520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tlse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"/>
                </a:rPr>
                <a:t>ai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r </a:t>
              </a: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steam</a:t>
              </a:r>
              <a:endParaRPr dirty="0"/>
            </a:p>
          </p:txBody>
        </p:sp>
        <p:sp>
          <p:nvSpPr>
            <p:cNvPr id="216" name="CustomShape 6"/>
            <p:cNvSpPr/>
            <p:nvPr/>
          </p:nvSpPr>
          <p:spPr>
            <a:xfrm>
              <a:off x="3022201" y="2252530"/>
              <a:ext cx="1015919" cy="533160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data,1 </a:t>
              </a:r>
              <a:r>
                <a:rPr lang="en-US" sz="1000" dirty="0">
                  <a:solidFill>
                    <a:srgbClr val="000000"/>
                  </a:solidFill>
                  <a:latin typeface="Calibri"/>
                </a:rPr>
                <a:t>
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"/>
                </a:rPr>
                <a:t>ai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r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,1</a:t>
              </a:r>
              <a:r>
                <a:rPr lang="en-US" sz="1000" dirty="0">
                  <a:solidFill>
                    <a:srgbClr val="000000"/>
                  </a:solidFill>
                  <a:latin typeface="Calibri"/>
                </a:rPr>
                <a:t>
 </a:t>
              </a: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tlse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,1</a:t>
              </a:r>
              <a:endParaRPr dirty="0"/>
            </a:p>
          </p:txBody>
        </p:sp>
        <p:sp>
          <p:nvSpPr>
            <p:cNvPr id="217" name="CustomShape 7"/>
            <p:cNvSpPr/>
            <p:nvPr/>
          </p:nvSpPr>
          <p:spPr>
            <a:xfrm>
              <a:off x="3022201" y="3243250"/>
              <a:ext cx="1015921" cy="533160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stream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,1</a:t>
              </a:r>
            </a:p>
            <a:p>
              <a:pPr algn="ctr">
                <a:lnSpc>
                  <a:spcPct val="100000"/>
                </a:lnSpc>
              </a:pP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tlse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,1</a:t>
              </a:r>
              <a:r>
                <a:rPr lang="en-US" sz="1000" dirty="0">
                  <a:solidFill>
                    <a:srgbClr val="000000"/>
                  </a:solidFill>
                  <a:latin typeface="Calibri"/>
                </a:rPr>
                <a:t>
</a:t>
              </a: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data</a:t>
              </a:r>
              <a:endParaRPr dirty="0"/>
            </a:p>
          </p:txBody>
        </p:sp>
        <p:sp>
          <p:nvSpPr>
            <p:cNvPr id="218" name="CustomShape 8"/>
            <p:cNvSpPr/>
            <p:nvPr/>
          </p:nvSpPr>
          <p:spPr>
            <a:xfrm>
              <a:off x="3022201" y="4233970"/>
              <a:ext cx="1015919" cy="533160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tlse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,1</a:t>
              </a:r>
              <a:r>
                <a:rPr lang="en-US" sz="1000" dirty="0">
                  <a:solidFill>
                    <a:srgbClr val="000000"/>
                  </a:solidFill>
                  <a:latin typeface="Calibri"/>
                </a:rPr>
                <a:t>
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"/>
                </a:rPr>
                <a:t>ai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r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,1</a:t>
              </a:r>
              <a:endParaRPr lang="hu-HU" sz="1000" dirty="0" smtClean="0">
                <a:solidFill>
                  <a:srgbClr val="000000"/>
                </a:solidFill>
                <a:latin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stream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,1</a:t>
              </a:r>
              <a:endParaRPr dirty="0"/>
            </a:p>
          </p:txBody>
        </p:sp>
        <p:sp>
          <p:nvSpPr>
            <p:cNvPr id="219" name="CustomShape 9"/>
            <p:cNvSpPr/>
            <p:nvPr/>
          </p:nvSpPr>
          <p:spPr>
            <a:xfrm>
              <a:off x="5257800" y="2328850"/>
              <a:ext cx="960960" cy="380520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dirty="0" err="1" smtClean="0">
                  <a:solidFill>
                    <a:srgbClr val="000000"/>
                  </a:solidFill>
                  <a:latin typeface="Calibri"/>
                </a:rPr>
                <a:t>ai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r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,1</a:t>
              </a:r>
              <a:r>
                <a:rPr lang="en-US" sz="1000" dirty="0">
                  <a:solidFill>
                    <a:srgbClr val="000000"/>
                  </a:solidFill>
                  <a:latin typeface="Calibri"/>
                </a:rPr>
                <a:t>
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"/>
                </a:rPr>
                <a:t>ai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r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,1</a:t>
              </a:r>
              <a:endParaRPr dirty="0"/>
            </a:p>
          </p:txBody>
        </p:sp>
        <p:sp>
          <p:nvSpPr>
            <p:cNvPr id="220" name="CustomShape 10"/>
            <p:cNvSpPr/>
            <p:nvPr/>
          </p:nvSpPr>
          <p:spPr>
            <a:xfrm>
              <a:off x="5257801" y="4203528"/>
              <a:ext cx="960960" cy="537045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tlse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,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1</a:t>
              </a:r>
              <a:r>
                <a:rPr lang="en-US" sz="1000" dirty="0">
                  <a:solidFill>
                    <a:srgbClr val="000000"/>
                  </a:solidFill>
                  <a:latin typeface="Calibri"/>
                </a:rPr>
                <a:t>
</a:t>
              </a: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tlse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,1</a:t>
              </a:r>
              <a:endParaRPr lang="hu-HU" sz="1000" dirty="0" smtClean="0">
                <a:solidFill>
                  <a:srgbClr val="000000"/>
                </a:solidFill>
                <a:latin typeface="Calibri"/>
              </a:endParaRPr>
            </a:p>
            <a:p>
              <a:pPr lvl="0" algn="ctr"/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tlse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,1</a:t>
              </a:r>
              <a:endParaRPr lang="hu-HU" dirty="0">
                <a:solidFill>
                  <a:prstClr val="black"/>
                </a:solidFill>
              </a:endParaRPr>
            </a:p>
          </p:txBody>
        </p:sp>
        <p:sp>
          <p:nvSpPr>
            <p:cNvPr id="221" name="CustomShape 11"/>
            <p:cNvSpPr/>
            <p:nvPr/>
          </p:nvSpPr>
          <p:spPr>
            <a:xfrm>
              <a:off x="5256300" y="2930978"/>
              <a:ext cx="960960" cy="380520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data,1</a:t>
              </a:r>
              <a:r>
                <a:rPr lang="en-US" sz="1000" dirty="0">
                  <a:solidFill>
                    <a:srgbClr val="000000"/>
                  </a:solidFill>
                  <a:latin typeface="Calibri"/>
                </a:rPr>
                <a:t>
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data,1</a:t>
              </a:r>
              <a:endParaRPr/>
            </a:p>
          </p:txBody>
        </p:sp>
        <p:sp>
          <p:nvSpPr>
            <p:cNvPr id="222" name="CustomShape 12"/>
            <p:cNvSpPr/>
            <p:nvPr/>
          </p:nvSpPr>
          <p:spPr>
            <a:xfrm>
              <a:off x="5257799" y="3454409"/>
              <a:ext cx="1071200" cy="533160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stream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,1 </a:t>
              </a:r>
              <a:r>
                <a:rPr lang="en-US" sz="1000" dirty="0">
                  <a:solidFill>
                    <a:srgbClr val="000000"/>
                  </a:solidFill>
                  <a:latin typeface="Calibri"/>
                </a:rPr>
                <a:t>
 </a:t>
              </a: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stream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,1</a:t>
              </a:r>
              <a:endParaRPr dirty="0"/>
            </a:p>
          </p:txBody>
        </p:sp>
        <p:sp>
          <p:nvSpPr>
            <p:cNvPr id="223" name="CustomShape 13"/>
            <p:cNvSpPr/>
            <p:nvPr/>
          </p:nvSpPr>
          <p:spPr>
            <a:xfrm>
              <a:off x="6549479" y="2328850"/>
              <a:ext cx="881920" cy="380520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dirty="0" err="1" smtClean="0">
                  <a:solidFill>
                    <a:srgbClr val="000000"/>
                  </a:solidFill>
                  <a:latin typeface="Calibri"/>
                </a:rPr>
                <a:t>ai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r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,2</a:t>
              </a:r>
              <a:endParaRPr dirty="0"/>
            </a:p>
          </p:txBody>
        </p:sp>
        <p:sp>
          <p:nvSpPr>
            <p:cNvPr id="224" name="CustomShape 14"/>
            <p:cNvSpPr/>
            <p:nvPr/>
          </p:nvSpPr>
          <p:spPr>
            <a:xfrm>
              <a:off x="6549479" y="4265955"/>
              <a:ext cx="881920" cy="380520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tlse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,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3</a:t>
              </a:r>
              <a:endParaRPr dirty="0"/>
            </a:p>
          </p:txBody>
        </p:sp>
        <p:sp>
          <p:nvSpPr>
            <p:cNvPr id="225" name="CustomShape 15"/>
            <p:cNvSpPr/>
            <p:nvPr/>
          </p:nvSpPr>
          <p:spPr>
            <a:xfrm>
              <a:off x="6549479" y="2949035"/>
              <a:ext cx="883719" cy="380520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data,2</a:t>
              </a:r>
              <a:endParaRPr/>
            </a:p>
          </p:txBody>
        </p:sp>
        <p:sp>
          <p:nvSpPr>
            <p:cNvPr id="226" name="CustomShape 16"/>
            <p:cNvSpPr/>
            <p:nvPr/>
          </p:nvSpPr>
          <p:spPr>
            <a:xfrm>
              <a:off x="6516999" y="3516835"/>
              <a:ext cx="914401" cy="380520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stream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,3</a:t>
              </a:r>
              <a:endParaRPr dirty="0"/>
            </a:p>
          </p:txBody>
        </p:sp>
        <p:sp>
          <p:nvSpPr>
            <p:cNvPr id="227" name="CustomShape 17"/>
            <p:cNvSpPr/>
            <p:nvPr/>
          </p:nvSpPr>
          <p:spPr>
            <a:xfrm>
              <a:off x="4038479" y="2519289"/>
              <a:ext cx="1217821" cy="195276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tailEnd type="arrow" w="med" len="med"/>
            </a:ln>
          </p:spPr>
        </p:sp>
        <p:sp>
          <p:nvSpPr>
            <p:cNvPr id="228" name="CustomShape 18"/>
            <p:cNvSpPr/>
            <p:nvPr/>
          </p:nvSpPr>
          <p:spPr>
            <a:xfrm>
              <a:off x="4038480" y="2519290"/>
              <a:ext cx="1218960" cy="36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tailEnd type="arrow" w="med" len="med"/>
            </a:ln>
          </p:spPr>
        </p:sp>
        <p:sp>
          <p:nvSpPr>
            <p:cNvPr id="229" name="CustomShape 19"/>
            <p:cNvSpPr/>
            <p:nvPr/>
          </p:nvSpPr>
          <p:spPr>
            <a:xfrm>
              <a:off x="4038480" y="2519290"/>
              <a:ext cx="1218960" cy="60912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tailEnd type="arrow" w="med" len="med"/>
            </a:ln>
          </p:spPr>
        </p:sp>
        <p:sp>
          <p:nvSpPr>
            <p:cNvPr id="230" name="CustomShape 20"/>
            <p:cNvSpPr/>
            <p:nvPr/>
          </p:nvSpPr>
          <p:spPr>
            <a:xfrm>
              <a:off x="4038480" y="3510010"/>
              <a:ext cx="1218960" cy="99036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tailEnd type="arrow" w="med" len="med"/>
            </a:ln>
          </p:spPr>
        </p:sp>
        <p:sp>
          <p:nvSpPr>
            <p:cNvPr id="231" name="CustomShape 21"/>
            <p:cNvSpPr/>
            <p:nvPr/>
          </p:nvSpPr>
          <p:spPr>
            <a:xfrm flipV="1">
              <a:off x="4038480" y="3128050"/>
              <a:ext cx="1218960" cy="38052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tailEnd type="arrow" w="med" len="med"/>
            </a:ln>
          </p:spPr>
        </p:sp>
        <p:sp>
          <p:nvSpPr>
            <p:cNvPr id="232" name="CustomShape 22"/>
            <p:cNvSpPr/>
            <p:nvPr/>
          </p:nvSpPr>
          <p:spPr>
            <a:xfrm flipV="1">
              <a:off x="4038480" y="3738250"/>
              <a:ext cx="1218960" cy="76176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tailEnd type="arrow" w="med" len="med"/>
            </a:ln>
          </p:spPr>
        </p:sp>
        <p:sp>
          <p:nvSpPr>
            <p:cNvPr id="234" name="CustomShape 24"/>
            <p:cNvSpPr/>
            <p:nvPr/>
          </p:nvSpPr>
          <p:spPr>
            <a:xfrm flipV="1">
              <a:off x="4038480" y="2518930"/>
              <a:ext cx="1218960" cy="198072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tailEnd type="arrow" w="med" len="med"/>
            </a:ln>
          </p:spPr>
        </p:sp>
        <p:sp>
          <p:nvSpPr>
            <p:cNvPr id="235" name="CustomShape 25"/>
            <p:cNvSpPr/>
            <p:nvPr/>
          </p:nvSpPr>
          <p:spPr>
            <a:xfrm>
              <a:off x="7541641" y="3090970"/>
              <a:ext cx="992160" cy="914040"/>
            </a:xfrm>
            <a:prstGeom prst="rect">
              <a:avLst/>
            </a:prstGeom>
            <a:gradFill>
              <a:gsLst>
                <a:gs pos="0">
                  <a:srgbClr val="FFF1EC"/>
                </a:gs>
                <a:gs pos="5000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rou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dirty="0" err="1" smtClean="0">
                  <a:solidFill>
                    <a:srgbClr val="000000"/>
                  </a:solidFill>
                  <a:latin typeface="Calibri"/>
                </a:rPr>
                <a:t>ai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r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,2</a:t>
              </a:r>
              <a:endParaRPr dirty="0"/>
            </a:p>
            <a:p>
              <a:pPr algn="ctr">
                <a:lnSpc>
                  <a:spcPct val="100000"/>
                </a:lnSpc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data,2</a:t>
              </a:r>
              <a:endParaRPr dirty="0"/>
            </a:p>
            <a:p>
              <a:pPr algn="ctr">
                <a:lnSpc>
                  <a:spcPct val="100000"/>
                </a:lnSpc>
              </a:pP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stream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,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2</a:t>
              </a:r>
            </a:p>
            <a:p>
              <a:pPr algn="ctr">
                <a:lnSpc>
                  <a:spcPct val="100000"/>
                </a:lnSpc>
              </a:pPr>
              <a:r>
                <a:rPr lang="hu-HU" sz="1000" dirty="0" err="1" smtClean="0">
                  <a:solidFill>
                    <a:srgbClr val="000000"/>
                  </a:solidFill>
                  <a:latin typeface="Calibri"/>
                </a:rPr>
                <a:t>tlse</a:t>
              </a:r>
              <a:r>
                <a:rPr lang="hu-HU" sz="1000" dirty="0" smtClean="0">
                  <a:solidFill>
                    <a:srgbClr val="000000"/>
                  </a:solidFill>
                  <a:latin typeface="Calibri"/>
                </a:rPr>
                <a:t>,3</a:t>
              </a:r>
              <a:endParaRPr dirty="0"/>
            </a:p>
          </p:txBody>
        </p:sp>
      </p:grpSp>
      <p:sp>
        <p:nvSpPr>
          <p:cNvPr id="236" name="CustomShape 23"/>
          <p:cNvSpPr/>
          <p:nvPr/>
        </p:nvSpPr>
        <p:spPr>
          <a:xfrm>
            <a:off x="1995728" y="3789040"/>
            <a:ext cx="795472" cy="235487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37" name="CustomShape 23"/>
          <p:cNvSpPr/>
          <p:nvPr/>
        </p:nvSpPr>
        <p:spPr>
          <a:xfrm flipV="1">
            <a:off x="1979712" y="4875986"/>
            <a:ext cx="812468" cy="45719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type="arrow" w="med" len="med"/>
          </a:ln>
        </p:spPr>
      </p:sp>
    </p:spTree>
    <p:extLst>
      <p:ext uri="{BB962C8B-B14F-4D97-AF65-F5344CB8AC3E}">
        <p14:creationId xmlns:p14="http://schemas.microsoft.com/office/powerpoint/2010/main" val="27431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116"/>
            <a:ext cx="8748463" cy="731899"/>
          </a:xfrm>
        </p:spPr>
        <p:txBody>
          <a:bodyPr/>
          <a:lstStyle/>
          <a:p>
            <a:r>
              <a:rPr lang="hu-HU" dirty="0" err="1" smtClean="0"/>
              <a:t>Parallelization</a:t>
            </a:r>
            <a:r>
              <a:rPr lang="hu-HU" dirty="0" smtClean="0"/>
              <a:t> </a:t>
            </a:r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 smtClean="0"/>
              <a:t> </a:t>
            </a:r>
            <a:r>
              <a:rPr lang="hu-HU" dirty="0" err="1" smtClean="0"/>
              <a:t>functions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Introduced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Stratosphere</a:t>
            </a:r>
            <a:r>
              <a:rPr lang="hu-HU" dirty="0" smtClean="0"/>
              <a:t>/</a:t>
            </a:r>
            <a:r>
              <a:rPr lang="hu-HU" dirty="0" err="1" smtClean="0"/>
              <a:t>Apache</a:t>
            </a:r>
            <a:r>
              <a:rPr lang="hu-HU" dirty="0" smtClean="0"/>
              <a:t> </a:t>
            </a:r>
            <a:r>
              <a:rPr lang="hu-HU" dirty="0" err="1" smtClean="0"/>
              <a:t>Flink</a:t>
            </a:r>
            <a:endParaRPr lang="hu-HU" dirty="0" smtClean="0"/>
          </a:p>
          <a:p>
            <a:r>
              <a:rPr lang="hu-HU" dirty="0" err="1" smtClean="0"/>
              <a:t>Complex</a:t>
            </a:r>
            <a:r>
              <a:rPr lang="hu-HU" dirty="0" smtClean="0"/>
              <a:t> </a:t>
            </a:r>
            <a:r>
              <a:rPr lang="hu-HU" dirty="0" err="1" smtClean="0"/>
              <a:t>workflows</a:t>
            </a:r>
            <a:r>
              <a:rPr lang="hu-HU" dirty="0" smtClean="0"/>
              <a:t> </a:t>
            </a:r>
            <a:r>
              <a:rPr lang="hu-HU" dirty="0" err="1" smtClean="0"/>
              <a:t>automatically</a:t>
            </a:r>
            <a:r>
              <a:rPr lang="hu-HU" dirty="0" smtClean="0"/>
              <a:t> </a:t>
            </a:r>
            <a:r>
              <a:rPr lang="hu-HU" dirty="0" err="1" smtClean="0"/>
              <a:t>optimized</a:t>
            </a:r>
            <a:endParaRPr lang="hu-HU" dirty="0" smtClean="0"/>
          </a:p>
          <a:p>
            <a:pPr lvl="1"/>
            <a:r>
              <a:rPr lang="hu-HU" dirty="0" err="1" smtClean="0"/>
              <a:t>Model</a:t>
            </a:r>
            <a:r>
              <a:rPr lang="hu-HU" dirty="0" smtClean="0"/>
              <a:t>: RDBMS </a:t>
            </a:r>
            <a:r>
              <a:rPr lang="hu-HU" dirty="0" err="1" smtClean="0"/>
              <a:t>executing</a:t>
            </a:r>
            <a:r>
              <a:rPr lang="hu-HU" dirty="0" smtClean="0"/>
              <a:t> SQL </a:t>
            </a:r>
            <a:r>
              <a:rPr lang="hu-HU" dirty="0" err="1" smtClean="0"/>
              <a:t>commands</a:t>
            </a:r>
            <a:endParaRPr lang="hu-HU" dirty="0"/>
          </a:p>
        </p:txBody>
      </p:sp>
      <p:sp>
        <p:nvSpPr>
          <p:cNvPr id="71" name="Rechteck 4"/>
          <p:cNvSpPr/>
          <p:nvPr/>
        </p:nvSpPr>
        <p:spPr>
          <a:xfrm>
            <a:off x="2123728" y="2522908"/>
            <a:ext cx="4680520" cy="9286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Second-order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72" name="Rechteck 3"/>
          <p:cNvSpPr/>
          <p:nvPr/>
        </p:nvSpPr>
        <p:spPr>
          <a:xfrm>
            <a:off x="3995936" y="2665801"/>
            <a:ext cx="2664296" cy="642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First-order function</a:t>
            </a:r>
            <a:br>
              <a:rPr lang="en-US" dirty="0"/>
            </a:br>
            <a:r>
              <a:rPr lang="en-US" dirty="0"/>
              <a:t>(user code)</a:t>
            </a:r>
          </a:p>
        </p:txBody>
      </p:sp>
      <p:sp>
        <p:nvSpPr>
          <p:cNvPr id="73" name="Pfeil nach rechts 6"/>
          <p:cNvSpPr/>
          <p:nvPr/>
        </p:nvSpPr>
        <p:spPr>
          <a:xfrm>
            <a:off x="899592" y="2665795"/>
            <a:ext cx="1000125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</p:txBody>
      </p:sp>
      <p:sp>
        <p:nvSpPr>
          <p:cNvPr id="74" name="Pfeil nach rechts 7"/>
          <p:cNvSpPr/>
          <p:nvPr/>
        </p:nvSpPr>
        <p:spPr>
          <a:xfrm>
            <a:off x="7100267" y="2665795"/>
            <a:ext cx="1000125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</p:txBody>
      </p:sp>
      <p:grpSp>
        <p:nvGrpSpPr>
          <p:cNvPr id="77" name="Gruppieren 235"/>
          <p:cNvGrpSpPr>
            <a:grpSpLocks/>
          </p:cNvGrpSpPr>
          <p:nvPr/>
        </p:nvGrpSpPr>
        <p:grpSpPr bwMode="auto">
          <a:xfrm>
            <a:off x="755576" y="4477868"/>
            <a:ext cx="2220311" cy="1687436"/>
            <a:chOff x="6643702" y="0"/>
            <a:chExt cx="2214578" cy="1785950"/>
          </a:xfrm>
        </p:grpSpPr>
        <p:grpSp>
          <p:nvGrpSpPr>
            <p:cNvPr id="78" name="Gruppieren 103"/>
            <p:cNvGrpSpPr>
              <a:grpSpLocks/>
            </p:cNvGrpSpPr>
            <p:nvPr/>
          </p:nvGrpSpPr>
          <p:grpSpPr bwMode="auto">
            <a:xfrm>
              <a:off x="6715140" y="500066"/>
              <a:ext cx="285752" cy="142876"/>
              <a:chOff x="4857752" y="1857364"/>
              <a:chExt cx="285752" cy="142876"/>
            </a:xfrm>
          </p:grpSpPr>
          <p:sp>
            <p:nvSpPr>
              <p:cNvPr id="158" name="Rechteck 104"/>
              <p:cNvSpPr/>
              <p:nvPr/>
            </p:nvSpPr>
            <p:spPr>
              <a:xfrm>
                <a:off x="4857180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Rechteck 106"/>
              <p:cNvSpPr/>
              <p:nvPr/>
            </p:nvSpPr>
            <p:spPr>
              <a:xfrm>
                <a:off x="5000882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9" name="Gruppieren 108"/>
            <p:cNvGrpSpPr>
              <a:grpSpLocks/>
            </p:cNvGrpSpPr>
            <p:nvPr/>
          </p:nvGrpSpPr>
          <p:grpSpPr bwMode="auto">
            <a:xfrm>
              <a:off x="6715140" y="857256"/>
              <a:ext cx="285752" cy="142876"/>
              <a:chOff x="4857752" y="1857364"/>
              <a:chExt cx="285752" cy="142876"/>
            </a:xfrm>
          </p:grpSpPr>
          <p:sp>
            <p:nvSpPr>
              <p:cNvPr id="156" name="Rechteck 110"/>
              <p:cNvSpPr/>
              <p:nvPr/>
            </p:nvSpPr>
            <p:spPr>
              <a:xfrm>
                <a:off x="4857180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Rechteck 111"/>
              <p:cNvSpPr/>
              <p:nvPr/>
            </p:nvSpPr>
            <p:spPr>
              <a:xfrm>
                <a:off x="5000882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0" name="Gruppieren 125"/>
            <p:cNvGrpSpPr>
              <a:grpSpLocks/>
            </p:cNvGrpSpPr>
            <p:nvPr/>
          </p:nvGrpSpPr>
          <p:grpSpPr bwMode="auto">
            <a:xfrm>
              <a:off x="6715140" y="1214446"/>
              <a:ext cx="285752" cy="142876"/>
              <a:chOff x="4857752" y="1857364"/>
              <a:chExt cx="285752" cy="142876"/>
            </a:xfrm>
          </p:grpSpPr>
          <p:sp>
            <p:nvSpPr>
              <p:cNvPr id="154" name="Rechteck 130"/>
              <p:cNvSpPr/>
              <p:nvPr/>
            </p:nvSpPr>
            <p:spPr>
              <a:xfrm>
                <a:off x="4857180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Rechteck 134"/>
              <p:cNvSpPr/>
              <p:nvPr/>
            </p:nvSpPr>
            <p:spPr>
              <a:xfrm>
                <a:off x="5000882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1" name="Gruppieren 135"/>
            <p:cNvGrpSpPr>
              <a:grpSpLocks/>
            </p:cNvGrpSpPr>
            <p:nvPr/>
          </p:nvGrpSpPr>
          <p:grpSpPr bwMode="auto">
            <a:xfrm>
              <a:off x="6715140" y="1571636"/>
              <a:ext cx="285752" cy="142876"/>
              <a:chOff x="4857752" y="1857364"/>
              <a:chExt cx="285752" cy="142876"/>
            </a:xfrm>
          </p:grpSpPr>
          <p:sp>
            <p:nvSpPr>
              <p:cNvPr id="152" name="Rechteck 136"/>
              <p:cNvSpPr/>
              <p:nvPr/>
            </p:nvSpPr>
            <p:spPr>
              <a:xfrm>
                <a:off x="4857180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Rechteck 157"/>
              <p:cNvSpPr/>
              <p:nvPr/>
            </p:nvSpPr>
            <p:spPr>
              <a:xfrm>
                <a:off x="5000882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82" name="Gerade Verbindung mit Pfeil 158"/>
            <p:cNvCxnSpPr>
              <a:endCxn id="89" idx="1"/>
            </p:cNvCxnSpPr>
            <p:nvPr/>
          </p:nvCxnSpPr>
          <p:spPr>
            <a:xfrm>
              <a:off x="7000002" y="929529"/>
              <a:ext cx="214569" cy="0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159"/>
            <p:cNvCxnSpPr>
              <a:endCxn id="88" idx="1"/>
            </p:cNvCxnSpPr>
            <p:nvPr/>
          </p:nvCxnSpPr>
          <p:spPr>
            <a:xfrm>
              <a:off x="7000002" y="572340"/>
              <a:ext cx="214569" cy="0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uppieren 160"/>
            <p:cNvGrpSpPr>
              <a:grpSpLocks/>
            </p:cNvGrpSpPr>
            <p:nvPr/>
          </p:nvGrpSpPr>
          <p:grpSpPr bwMode="auto">
            <a:xfrm>
              <a:off x="7286644" y="500066"/>
              <a:ext cx="285752" cy="142876"/>
              <a:chOff x="4857752" y="1857364"/>
              <a:chExt cx="285752" cy="142876"/>
            </a:xfrm>
          </p:grpSpPr>
          <p:sp>
            <p:nvSpPr>
              <p:cNvPr id="150" name="Rechteck 161"/>
              <p:cNvSpPr/>
              <p:nvPr/>
            </p:nvSpPr>
            <p:spPr>
              <a:xfrm>
                <a:off x="4858513" y="1856528"/>
                <a:ext cx="143702" cy="1441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Rechteck 162"/>
              <p:cNvSpPr/>
              <p:nvPr/>
            </p:nvSpPr>
            <p:spPr>
              <a:xfrm>
                <a:off x="5002216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5" name="Gruppieren 163"/>
            <p:cNvGrpSpPr>
              <a:grpSpLocks/>
            </p:cNvGrpSpPr>
            <p:nvPr/>
          </p:nvGrpSpPr>
          <p:grpSpPr bwMode="auto">
            <a:xfrm>
              <a:off x="7286644" y="857256"/>
              <a:ext cx="285752" cy="142876"/>
              <a:chOff x="4857752" y="1857364"/>
              <a:chExt cx="285752" cy="142876"/>
            </a:xfrm>
          </p:grpSpPr>
          <p:sp>
            <p:nvSpPr>
              <p:cNvPr id="148" name="Rechteck 164"/>
              <p:cNvSpPr/>
              <p:nvPr/>
            </p:nvSpPr>
            <p:spPr>
              <a:xfrm>
                <a:off x="4858513" y="1856528"/>
                <a:ext cx="143702" cy="1441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Rechteck 165"/>
              <p:cNvSpPr/>
              <p:nvPr/>
            </p:nvSpPr>
            <p:spPr>
              <a:xfrm>
                <a:off x="5002216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6" name="Gruppieren 171"/>
            <p:cNvGrpSpPr>
              <a:grpSpLocks/>
            </p:cNvGrpSpPr>
            <p:nvPr/>
          </p:nvGrpSpPr>
          <p:grpSpPr bwMode="auto">
            <a:xfrm>
              <a:off x="7286644" y="1214446"/>
              <a:ext cx="285752" cy="142876"/>
              <a:chOff x="4857752" y="1857364"/>
              <a:chExt cx="285752" cy="142876"/>
            </a:xfrm>
          </p:grpSpPr>
          <p:sp>
            <p:nvSpPr>
              <p:cNvPr id="146" name="Rechteck 174"/>
              <p:cNvSpPr/>
              <p:nvPr/>
            </p:nvSpPr>
            <p:spPr>
              <a:xfrm>
                <a:off x="4858513" y="1856528"/>
                <a:ext cx="143702" cy="1441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Rechteck 175"/>
              <p:cNvSpPr/>
              <p:nvPr/>
            </p:nvSpPr>
            <p:spPr>
              <a:xfrm>
                <a:off x="5002216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7" name="Gruppieren 176"/>
            <p:cNvGrpSpPr>
              <a:grpSpLocks/>
            </p:cNvGrpSpPr>
            <p:nvPr/>
          </p:nvGrpSpPr>
          <p:grpSpPr bwMode="auto">
            <a:xfrm>
              <a:off x="7286644" y="1571636"/>
              <a:ext cx="285752" cy="142876"/>
              <a:chOff x="4857752" y="1857364"/>
              <a:chExt cx="285752" cy="142876"/>
            </a:xfrm>
          </p:grpSpPr>
          <p:sp>
            <p:nvSpPr>
              <p:cNvPr id="144" name="Rechteck 177"/>
              <p:cNvSpPr/>
              <p:nvPr/>
            </p:nvSpPr>
            <p:spPr>
              <a:xfrm>
                <a:off x="4858513" y="1856528"/>
                <a:ext cx="143702" cy="14412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Rechteck 178"/>
              <p:cNvSpPr/>
              <p:nvPr/>
            </p:nvSpPr>
            <p:spPr>
              <a:xfrm>
                <a:off x="5002216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88" name="Rechteck 179"/>
            <p:cNvSpPr/>
            <p:nvPr/>
          </p:nvSpPr>
          <p:spPr>
            <a:xfrm>
              <a:off x="7214571" y="428210"/>
              <a:ext cx="787406" cy="28617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Rechteck 180"/>
            <p:cNvSpPr/>
            <p:nvPr/>
          </p:nvSpPr>
          <p:spPr>
            <a:xfrm>
              <a:off x="7214571" y="785401"/>
              <a:ext cx="787406" cy="28616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Rechteck 181"/>
            <p:cNvSpPr/>
            <p:nvPr/>
          </p:nvSpPr>
          <p:spPr>
            <a:xfrm>
              <a:off x="7214571" y="1142590"/>
              <a:ext cx="787406" cy="28617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Rechteck 182"/>
            <p:cNvSpPr/>
            <p:nvPr/>
          </p:nvSpPr>
          <p:spPr>
            <a:xfrm>
              <a:off x="7214571" y="1499781"/>
              <a:ext cx="787406" cy="28616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2" name="Gruppieren 183"/>
            <p:cNvGrpSpPr>
              <a:grpSpLocks/>
            </p:cNvGrpSpPr>
            <p:nvPr/>
          </p:nvGrpSpPr>
          <p:grpSpPr bwMode="auto">
            <a:xfrm>
              <a:off x="7643834" y="500066"/>
              <a:ext cx="285752" cy="142876"/>
              <a:chOff x="4857752" y="1857364"/>
              <a:chExt cx="285752" cy="142876"/>
            </a:xfrm>
          </p:grpSpPr>
          <p:sp>
            <p:nvSpPr>
              <p:cNvPr id="142" name="Rechteck 184"/>
              <p:cNvSpPr/>
              <p:nvPr/>
            </p:nvSpPr>
            <p:spPr>
              <a:xfrm>
                <a:off x="4857626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Rechteck 185"/>
              <p:cNvSpPr/>
              <p:nvPr/>
            </p:nvSpPr>
            <p:spPr>
              <a:xfrm>
                <a:off x="5001327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3" name="Gruppieren 186"/>
            <p:cNvGrpSpPr>
              <a:grpSpLocks/>
            </p:cNvGrpSpPr>
            <p:nvPr/>
          </p:nvGrpSpPr>
          <p:grpSpPr bwMode="auto">
            <a:xfrm>
              <a:off x="7643834" y="857256"/>
              <a:ext cx="285752" cy="142876"/>
              <a:chOff x="4857752" y="1857364"/>
              <a:chExt cx="285752" cy="142876"/>
            </a:xfrm>
          </p:grpSpPr>
          <p:sp>
            <p:nvSpPr>
              <p:cNvPr id="140" name="Rechteck 187"/>
              <p:cNvSpPr/>
              <p:nvPr/>
            </p:nvSpPr>
            <p:spPr>
              <a:xfrm>
                <a:off x="4857626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Rechteck 188"/>
              <p:cNvSpPr/>
              <p:nvPr/>
            </p:nvSpPr>
            <p:spPr>
              <a:xfrm>
                <a:off x="5001327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4" name="Gruppieren 189"/>
            <p:cNvGrpSpPr>
              <a:grpSpLocks/>
            </p:cNvGrpSpPr>
            <p:nvPr/>
          </p:nvGrpSpPr>
          <p:grpSpPr bwMode="auto">
            <a:xfrm>
              <a:off x="7643834" y="1214446"/>
              <a:ext cx="285752" cy="142876"/>
              <a:chOff x="4857752" y="1857364"/>
              <a:chExt cx="285752" cy="142876"/>
            </a:xfrm>
          </p:grpSpPr>
          <p:sp>
            <p:nvSpPr>
              <p:cNvPr id="138" name="Rechteck 190"/>
              <p:cNvSpPr/>
              <p:nvPr/>
            </p:nvSpPr>
            <p:spPr>
              <a:xfrm>
                <a:off x="4857626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Rechteck 191"/>
              <p:cNvSpPr/>
              <p:nvPr/>
            </p:nvSpPr>
            <p:spPr>
              <a:xfrm>
                <a:off x="5001327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5" name="Gruppieren 192"/>
            <p:cNvGrpSpPr>
              <a:grpSpLocks/>
            </p:cNvGrpSpPr>
            <p:nvPr/>
          </p:nvGrpSpPr>
          <p:grpSpPr bwMode="auto">
            <a:xfrm>
              <a:off x="7643834" y="1571636"/>
              <a:ext cx="285752" cy="142876"/>
              <a:chOff x="4857752" y="1857364"/>
              <a:chExt cx="285752" cy="142876"/>
            </a:xfrm>
          </p:grpSpPr>
          <p:sp>
            <p:nvSpPr>
              <p:cNvPr id="136" name="Rechteck 193"/>
              <p:cNvSpPr/>
              <p:nvPr/>
            </p:nvSpPr>
            <p:spPr>
              <a:xfrm>
                <a:off x="4857626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Rechteck 194"/>
              <p:cNvSpPr/>
              <p:nvPr/>
            </p:nvSpPr>
            <p:spPr>
              <a:xfrm>
                <a:off x="5001327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6" name="Gruppieren 195"/>
            <p:cNvGrpSpPr>
              <a:grpSpLocks/>
            </p:cNvGrpSpPr>
            <p:nvPr/>
          </p:nvGrpSpPr>
          <p:grpSpPr bwMode="auto">
            <a:xfrm>
              <a:off x="8143900" y="500066"/>
              <a:ext cx="285752" cy="142876"/>
              <a:chOff x="4857752" y="1857364"/>
              <a:chExt cx="285752" cy="142876"/>
            </a:xfrm>
          </p:grpSpPr>
          <p:sp>
            <p:nvSpPr>
              <p:cNvPr id="134" name="Rechteck 196"/>
              <p:cNvSpPr/>
              <p:nvPr/>
            </p:nvSpPr>
            <p:spPr>
              <a:xfrm>
                <a:off x="4857562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Rechteck 197"/>
              <p:cNvSpPr/>
              <p:nvPr/>
            </p:nvSpPr>
            <p:spPr>
              <a:xfrm>
                <a:off x="5001264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7" name="Gruppieren 198"/>
            <p:cNvGrpSpPr>
              <a:grpSpLocks/>
            </p:cNvGrpSpPr>
            <p:nvPr/>
          </p:nvGrpSpPr>
          <p:grpSpPr bwMode="auto">
            <a:xfrm>
              <a:off x="8143900" y="857256"/>
              <a:ext cx="285752" cy="142876"/>
              <a:chOff x="4857752" y="1857364"/>
              <a:chExt cx="285752" cy="142876"/>
            </a:xfrm>
          </p:grpSpPr>
          <p:sp>
            <p:nvSpPr>
              <p:cNvPr id="132" name="Rechteck 199"/>
              <p:cNvSpPr/>
              <p:nvPr/>
            </p:nvSpPr>
            <p:spPr>
              <a:xfrm>
                <a:off x="4857562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Rechteck 200"/>
              <p:cNvSpPr/>
              <p:nvPr/>
            </p:nvSpPr>
            <p:spPr>
              <a:xfrm>
                <a:off x="5001264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8" name="Gruppieren 201"/>
            <p:cNvGrpSpPr>
              <a:grpSpLocks/>
            </p:cNvGrpSpPr>
            <p:nvPr/>
          </p:nvGrpSpPr>
          <p:grpSpPr bwMode="auto">
            <a:xfrm>
              <a:off x="8143900" y="1214446"/>
              <a:ext cx="285752" cy="142876"/>
              <a:chOff x="4857752" y="1857364"/>
              <a:chExt cx="285752" cy="142876"/>
            </a:xfrm>
          </p:grpSpPr>
          <p:sp>
            <p:nvSpPr>
              <p:cNvPr id="130" name="Rechteck 202"/>
              <p:cNvSpPr/>
              <p:nvPr/>
            </p:nvSpPr>
            <p:spPr>
              <a:xfrm>
                <a:off x="4857562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Rechteck 203"/>
              <p:cNvSpPr/>
              <p:nvPr/>
            </p:nvSpPr>
            <p:spPr>
              <a:xfrm>
                <a:off x="5001264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9" name="Gruppieren 204"/>
            <p:cNvGrpSpPr>
              <a:grpSpLocks/>
            </p:cNvGrpSpPr>
            <p:nvPr/>
          </p:nvGrpSpPr>
          <p:grpSpPr bwMode="auto">
            <a:xfrm>
              <a:off x="8143900" y="1571636"/>
              <a:ext cx="285752" cy="142876"/>
              <a:chOff x="4857752" y="1857364"/>
              <a:chExt cx="285752" cy="142876"/>
            </a:xfrm>
          </p:grpSpPr>
          <p:sp>
            <p:nvSpPr>
              <p:cNvPr id="128" name="Rechteck 205"/>
              <p:cNvSpPr/>
              <p:nvPr/>
            </p:nvSpPr>
            <p:spPr>
              <a:xfrm>
                <a:off x="4857562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Rechteck 206"/>
              <p:cNvSpPr/>
              <p:nvPr/>
            </p:nvSpPr>
            <p:spPr>
              <a:xfrm>
                <a:off x="5001264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00" name="Rechteck 207"/>
            <p:cNvSpPr/>
            <p:nvPr/>
          </p:nvSpPr>
          <p:spPr>
            <a:xfrm>
              <a:off x="8072843" y="428210"/>
              <a:ext cx="785437" cy="28617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1" name="Rechteck 208"/>
            <p:cNvSpPr/>
            <p:nvPr/>
          </p:nvSpPr>
          <p:spPr>
            <a:xfrm>
              <a:off x="8072843" y="785401"/>
              <a:ext cx="785437" cy="28616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" name="Rechteck 209"/>
            <p:cNvSpPr/>
            <p:nvPr/>
          </p:nvSpPr>
          <p:spPr>
            <a:xfrm>
              <a:off x="8072843" y="1142590"/>
              <a:ext cx="785437" cy="28617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3" name="Rechteck 210"/>
            <p:cNvSpPr/>
            <p:nvPr/>
          </p:nvSpPr>
          <p:spPr>
            <a:xfrm>
              <a:off x="8072843" y="1499781"/>
              <a:ext cx="785437" cy="28616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4" name="Gruppieren 211"/>
            <p:cNvGrpSpPr>
              <a:grpSpLocks/>
            </p:cNvGrpSpPr>
            <p:nvPr/>
          </p:nvGrpSpPr>
          <p:grpSpPr bwMode="auto">
            <a:xfrm>
              <a:off x="8501090" y="500066"/>
              <a:ext cx="285752" cy="142876"/>
              <a:chOff x="4857752" y="1857364"/>
              <a:chExt cx="285752" cy="142876"/>
            </a:xfrm>
          </p:grpSpPr>
          <p:sp>
            <p:nvSpPr>
              <p:cNvPr id="126" name="Rechteck 212"/>
              <p:cNvSpPr/>
              <p:nvPr/>
            </p:nvSpPr>
            <p:spPr>
              <a:xfrm>
                <a:off x="4858641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Rechteck 213"/>
              <p:cNvSpPr/>
              <p:nvPr/>
            </p:nvSpPr>
            <p:spPr>
              <a:xfrm>
                <a:off x="5002342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5" name="Gruppieren 214"/>
            <p:cNvGrpSpPr>
              <a:grpSpLocks/>
            </p:cNvGrpSpPr>
            <p:nvPr/>
          </p:nvGrpSpPr>
          <p:grpSpPr bwMode="auto">
            <a:xfrm>
              <a:off x="8501090" y="857256"/>
              <a:ext cx="285752" cy="142876"/>
              <a:chOff x="4857752" y="1857364"/>
              <a:chExt cx="285752" cy="142876"/>
            </a:xfrm>
          </p:grpSpPr>
          <p:sp>
            <p:nvSpPr>
              <p:cNvPr id="124" name="Rechteck 215"/>
              <p:cNvSpPr/>
              <p:nvPr/>
            </p:nvSpPr>
            <p:spPr>
              <a:xfrm>
                <a:off x="4858641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Rechteck 216"/>
              <p:cNvSpPr/>
              <p:nvPr/>
            </p:nvSpPr>
            <p:spPr>
              <a:xfrm>
                <a:off x="5002342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6" name="Gruppieren 217"/>
            <p:cNvGrpSpPr>
              <a:grpSpLocks/>
            </p:cNvGrpSpPr>
            <p:nvPr/>
          </p:nvGrpSpPr>
          <p:grpSpPr bwMode="auto">
            <a:xfrm>
              <a:off x="8501090" y="1214446"/>
              <a:ext cx="285752" cy="142876"/>
              <a:chOff x="4857752" y="1857364"/>
              <a:chExt cx="285752" cy="142876"/>
            </a:xfrm>
          </p:grpSpPr>
          <p:sp>
            <p:nvSpPr>
              <p:cNvPr id="122" name="Rechteck 218"/>
              <p:cNvSpPr/>
              <p:nvPr/>
            </p:nvSpPr>
            <p:spPr>
              <a:xfrm>
                <a:off x="4858641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Rechteck 219"/>
              <p:cNvSpPr/>
              <p:nvPr/>
            </p:nvSpPr>
            <p:spPr>
              <a:xfrm>
                <a:off x="5002342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7" name="Gruppieren 220"/>
            <p:cNvGrpSpPr>
              <a:grpSpLocks/>
            </p:cNvGrpSpPr>
            <p:nvPr/>
          </p:nvGrpSpPr>
          <p:grpSpPr bwMode="auto">
            <a:xfrm>
              <a:off x="8501090" y="1571636"/>
              <a:ext cx="285752" cy="142876"/>
              <a:chOff x="4857752" y="1857364"/>
              <a:chExt cx="285752" cy="142876"/>
            </a:xfrm>
          </p:grpSpPr>
          <p:sp>
            <p:nvSpPr>
              <p:cNvPr id="120" name="Rechteck 221"/>
              <p:cNvSpPr/>
              <p:nvPr/>
            </p:nvSpPr>
            <p:spPr>
              <a:xfrm>
                <a:off x="4858641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Rechteck 222"/>
              <p:cNvSpPr/>
              <p:nvPr/>
            </p:nvSpPr>
            <p:spPr>
              <a:xfrm>
                <a:off x="5002342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08" name="Gerade Verbindung mit Pfeil 223"/>
            <p:cNvCxnSpPr>
              <a:endCxn id="90" idx="1"/>
            </p:cNvCxnSpPr>
            <p:nvPr/>
          </p:nvCxnSpPr>
          <p:spPr>
            <a:xfrm>
              <a:off x="7000002" y="1286720"/>
              <a:ext cx="214569" cy="0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mit Pfeil 224"/>
            <p:cNvCxnSpPr>
              <a:endCxn id="91" idx="1"/>
            </p:cNvCxnSpPr>
            <p:nvPr/>
          </p:nvCxnSpPr>
          <p:spPr>
            <a:xfrm>
              <a:off x="7000002" y="1643909"/>
              <a:ext cx="214569" cy="0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225"/>
            <p:cNvCxnSpPr/>
            <p:nvPr/>
          </p:nvCxnSpPr>
          <p:spPr>
            <a:xfrm rot="10800000" flipV="1">
              <a:off x="7785440" y="142041"/>
              <a:ext cx="1968" cy="288259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uppieren 226"/>
            <p:cNvGrpSpPr>
              <a:grpSpLocks/>
            </p:cNvGrpSpPr>
            <p:nvPr/>
          </p:nvGrpSpPr>
          <p:grpSpPr bwMode="auto">
            <a:xfrm>
              <a:off x="7643834" y="71438"/>
              <a:ext cx="285752" cy="142876"/>
              <a:chOff x="4857752" y="1857364"/>
              <a:chExt cx="285752" cy="142876"/>
            </a:xfrm>
          </p:grpSpPr>
          <p:sp>
            <p:nvSpPr>
              <p:cNvPr id="118" name="Rechteck 227"/>
              <p:cNvSpPr/>
              <p:nvPr/>
            </p:nvSpPr>
            <p:spPr>
              <a:xfrm>
                <a:off x="4857626" y="1856947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Rechteck 228"/>
              <p:cNvSpPr/>
              <p:nvPr/>
            </p:nvSpPr>
            <p:spPr>
              <a:xfrm>
                <a:off x="5001327" y="1856947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12" name="Gerade Verbindung mit Pfeil 229"/>
            <p:cNvCxnSpPr/>
            <p:nvPr/>
          </p:nvCxnSpPr>
          <p:spPr>
            <a:xfrm rot="10800000" flipV="1">
              <a:off x="8643713" y="142041"/>
              <a:ext cx="1968" cy="288259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pieren 230"/>
            <p:cNvGrpSpPr>
              <a:grpSpLocks/>
            </p:cNvGrpSpPr>
            <p:nvPr/>
          </p:nvGrpSpPr>
          <p:grpSpPr bwMode="auto">
            <a:xfrm>
              <a:off x="8501090" y="71438"/>
              <a:ext cx="285752" cy="142876"/>
              <a:chOff x="4857752" y="1857364"/>
              <a:chExt cx="285752" cy="142876"/>
            </a:xfrm>
          </p:grpSpPr>
          <p:sp>
            <p:nvSpPr>
              <p:cNvPr id="116" name="Rechteck 231"/>
              <p:cNvSpPr/>
              <p:nvPr/>
            </p:nvSpPr>
            <p:spPr>
              <a:xfrm>
                <a:off x="4858641" y="1856947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Rechteck 232"/>
              <p:cNvSpPr/>
              <p:nvPr/>
            </p:nvSpPr>
            <p:spPr>
              <a:xfrm>
                <a:off x="5002342" y="1856947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14" name="Rechteck 233"/>
            <p:cNvSpPr/>
            <p:nvPr/>
          </p:nvSpPr>
          <p:spPr>
            <a:xfrm>
              <a:off x="6643702" y="428210"/>
              <a:ext cx="429136" cy="135774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5" name="Rechteck 234"/>
            <p:cNvSpPr/>
            <p:nvPr/>
          </p:nvSpPr>
          <p:spPr>
            <a:xfrm>
              <a:off x="7214571" y="0"/>
              <a:ext cx="1643709" cy="286169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60" name="Gruppieren 236"/>
          <p:cNvGrpSpPr>
            <a:grpSpLocks/>
          </p:cNvGrpSpPr>
          <p:nvPr/>
        </p:nvGrpSpPr>
        <p:grpSpPr bwMode="auto">
          <a:xfrm>
            <a:off x="3518621" y="4443732"/>
            <a:ext cx="2133499" cy="1706800"/>
            <a:chOff x="6643702" y="2000240"/>
            <a:chExt cx="2214578" cy="1785950"/>
          </a:xfrm>
        </p:grpSpPr>
        <p:grpSp>
          <p:nvGrpSpPr>
            <p:cNvPr id="161" name="Gruppieren 3"/>
            <p:cNvGrpSpPr>
              <a:grpSpLocks/>
            </p:cNvGrpSpPr>
            <p:nvPr/>
          </p:nvGrpSpPr>
          <p:grpSpPr bwMode="auto">
            <a:xfrm>
              <a:off x="6715140" y="2500306"/>
              <a:ext cx="285752" cy="142876"/>
              <a:chOff x="4857752" y="1857364"/>
              <a:chExt cx="285752" cy="142876"/>
            </a:xfrm>
          </p:grpSpPr>
          <p:sp>
            <p:nvSpPr>
              <p:cNvPr id="206" name="Rechteck 4"/>
              <p:cNvSpPr/>
              <p:nvPr/>
            </p:nvSpPr>
            <p:spPr>
              <a:xfrm>
                <a:off x="4857180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Rechteck 5"/>
              <p:cNvSpPr/>
              <p:nvPr/>
            </p:nvSpPr>
            <p:spPr>
              <a:xfrm>
                <a:off x="5000882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62" name="Gruppieren 6"/>
            <p:cNvGrpSpPr>
              <a:grpSpLocks/>
            </p:cNvGrpSpPr>
            <p:nvPr/>
          </p:nvGrpSpPr>
          <p:grpSpPr bwMode="auto">
            <a:xfrm>
              <a:off x="6715140" y="2857496"/>
              <a:ext cx="285752" cy="142876"/>
              <a:chOff x="4857752" y="1857364"/>
              <a:chExt cx="285752" cy="142876"/>
            </a:xfrm>
          </p:grpSpPr>
          <p:sp>
            <p:nvSpPr>
              <p:cNvPr id="204" name="Rechteck 7"/>
              <p:cNvSpPr/>
              <p:nvPr/>
            </p:nvSpPr>
            <p:spPr>
              <a:xfrm>
                <a:off x="4857180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Rechteck 8"/>
              <p:cNvSpPr/>
              <p:nvPr/>
            </p:nvSpPr>
            <p:spPr>
              <a:xfrm>
                <a:off x="5000882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63" name="Gruppieren 9"/>
            <p:cNvGrpSpPr>
              <a:grpSpLocks/>
            </p:cNvGrpSpPr>
            <p:nvPr/>
          </p:nvGrpSpPr>
          <p:grpSpPr bwMode="auto">
            <a:xfrm>
              <a:off x="6715140" y="3214686"/>
              <a:ext cx="285752" cy="142876"/>
              <a:chOff x="4857752" y="1857364"/>
              <a:chExt cx="285752" cy="142876"/>
            </a:xfrm>
          </p:grpSpPr>
          <p:sp>
            <p:nvSpPr>
              <p:cNvPr id="202" name="Rechteck 10"/>
              <p:cNvSpPr/>
              <p:nvPr/>
            </p:nvSpPr>
            <p:spPr>
              <a:xfrm>
                <a:off x="4857180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Rechteck 11"/>
              <p:cNvSpPr/>
              <p:nvPr/>
            </p:nvSpPr>
            <p:spPr>
              <a:xfrm>
                <a:off x="5000882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64" name="Gruppieren 12"/>
            <p:cNvGrpSpPr>
              <a:grpSpLocks/>
            </p:cNvGrpSpPr>
            <p:nvPr/>
          </p:nvGrpSpPr>
          <p:grpSpPr bwMode="auto">
            <a:xfrm>
              <a:off x="6715140" y="3571876"/>
              <a:ext cx="285752" cy="142876"/>
              <a:chOff x="4857752" y="1857364"/>
              <a:chExt cx="285752" cy="142876"/>
            </a:xfrm>
          </p:grpSpPr>
          <p:sp>
            <p:nvSpPr>
              <p:cNvPr id="200" name="Rechteck 13"/>
              <p:cNvSpPr/>
              <p:nvPr/>
            </p:nvSpPr>
            <p:spPr>
              <a:xfrm>
                <a:off x="4857180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Rechteck 14"/>
              <p:cNvSpPr/>
              <p:nvPr/>
            </p:nvSpPr>
            <p:spPr>
              <a:xfrm>
                <a:off x="5000882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65" name="Gerade Verbindung mit Pfeil 16"/>
            <p:cNvCxnSpPr>
              <a:stCxn id="205" idx="3"/>
            </p:cNvCxnSpPr>
            <p:nvPr/>
          </p:nvCxnSpPr>
          <p:spPr>
            <a:xfrm>
              <a:off x="7000002" y="2928934"/>
              <a:ext cx="214569" cy="1984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hteck 29"/>
            <p:cNvSpPr/>
            <p:nvPr/>
          </p:nvSpPr>
          <p:spPr>
            <a:xfrm>
              <a:off x="8072843" y="2428868"/>
              <a:ext cx="785437" cy="28575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7" name="Gerade Verbindung mit Pfeil 75"/>
            <p:cNvCxnSpPr/>
            <p:nvPr/>
          </p:nvCxnSpPr>
          <p:spPr>
            <a:xfrm rot="5400000">
              <a:off x="7501656" y="2500306"/>
              <a:ext cx="571504" cy="0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uppieren 76"/>
            <p:cNvGrpSpPr>
              <a:grpSpLocks/>
            </p:cNvGrpSpPr>
            <p:nvPr/>
          </p:nvGrpSpPr>
          <p:grpSpPr bwMode="auto">
            <a:xfrm>
              <a:off x="7643834" y="2071678"/>
              <a:ext cx="285752" cy="142876"/>
              <a:chOff x="4857752" y="1857364"/>
              <a:chExt cx="285752" cy="142876"/>
            </a:xfrm>
          </p:grpSpPr>
          <p:sp>
            <p:nvSpPr>
              <p:cNvPr id="198" name="Rechteck 77"/>
              <p:cNvSpPr/>
              <p:nvPr/>
            </p:nvSpPr>
            <p:spPr>
              <a:xfrm>
                <a:off x="4857626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Rechteck 78"/>
              <p:cNvSpPr/>
              <p:nvPr/>
            </p:nvSpPr>
            <p:spPr>
              <a:xfrm>
                <a:off x="5001327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69" name="Gerade Verbindung mit Pfeil 79"/>
            <p:cNvCxnSpPr/>
            <p:nvPr/>
          </p:nvCxnSpPr>
          <p:spPr>
            <a:xfrm rot="10800000" flipV="1">
              <a:off x="8643713" y="2143116"/>
              <a:ext cx="1968" cy="285752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uppieren 80"/>
            <p:cNvGrpSpPr>
              <a:grpSpLocks/>
            </p:cNvGrpSpPr>
            <p:nvPr/>
          </p:nvGrpSpPr>
          <p:grpSpPr bwMode="auto">
            <a:xfrm>
              <a:off x="8501090" y="2071678"/>
              <a:ext cx="285752" cy="142876"/>
              <a:chOff x="4857752" y="1857364"/>
              <a:chExt cx="285752" cy="142876"/>
            </a:xfrm>
          </p:grpSpPr>
          <p:sp>
            <p:nvSpPr>
              <p:cNvPr id="196" name="Rechteck 81"/>
              <p:cNvSpPr/>
              <p:nvPr/>
            </p:nvSpPr>
            <p:spPr>
              <a:xfrm>
                <a:off x="4858641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Rechteck 82"/>
              <p:cNvSpPr/>
              <p:nvPr/>
            </p:nvSpPr>
            <p:spPr>
              <a:xfrm>
                <a:off x="5002342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71" name="Gruppieren 83"/>
            <p:cNvGrpSpPr>
              <a:grpSpLocks/>
            </p:cNvGrpSpPr>
            <p:nvPr/>
          </p:nvGrpSpPr>
          <p:grpSpPr bwMode="auto">
            <a:xfrm>
              <a:off x="8143900" y="2500306"/>
              <a:ext cx="285752" cy="142876"/>
              <a:chOff x="4857752" y="1857364"/>
              <a:chExt cx="285752" cy="142876"/>
            </a:xfrm>
          </p:grpSpPr>
          <p:sp>
            <p:nvSpPr>
              <p:cNvPr id="194" name="Rechteck 84"/>
              <p:cNvSpPr/>
              <p:nvPr/>
            </p:nvSpPr>
            <p:spPr>
              <a:xfrm>
                <a:off x="4857562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Rechteck 85"/>
              <p:cNvSpPr/>
              <p:nvPr/>
            </p:nvSpPr>
            <p:spPr>
              <a:xfrm>
                <a:off x="5001264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72" name="Gruppieren 89"/>
            <p:cNvGrpSpPr>
              <a:grpSpLocks/>
            </p:cNvGrpSpPr>
            <p:nvPr/>
          </p:nvGrpSpPr>
          <p:grpSpPr bwMode="auto">
            <a:xfrm>
              <a:off x="7286644" y="2857496"/>
              <a:ext cx="285752" cy="142876"/>
              <a:chOff x="4857752" y="1857364"/>
              <a:chExt cx="285752" cy="142876"/>
            </a:xfrm>
          </p:grpSpPr>
          <p:sp>
            <p:nvSpPr>
              <p:cNvPr id="192" name="Rechteck 90"/>
              <p:cNvSpPr/>
              <p:nvPr/>
            </p:nvSpPr>
            <p:spPr>
              <a:xfrm>
                <a:off x="4858513" y="1857364"/>
                <a:ext cx="143702" cy="142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Rechteck 91"/>
              <p:cNvSpPr/>
              <p:nvPr/>
            </p:nvSpPr>
            <p:spPr>
              <a:xfrm>
                <a:off x="5002216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73" name="Rechteck 92"/>
            <p:cNvSpPr/>
            <p:nvPr/>
          </p:nvSpPr>
          <p:spPr>
            <a:xfrm>
              <a:off x="7214571" y="2786058"/>
              <a:ext cx="787406" cy="28575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74" name="Gruppieren 93"/>
            <p:cNvGrpSpPr>
              <a:grpSpLocks/>
            </p:cNvGrpSpPr>
            <p:nvPr/>
          </p:nvGrpSpPr>
          <p:grpSpPr bwMode="auto">
            <a:xfrm>
              <a:off x="7643834" y="2857496"/>
              <a:ext cx="285752" cy="142876"/>
              <a:chOff x="4857752" y="1857364"/>
              <a:chExt cx="285752" cy="142876"/>
            </a:xfrm>
          </p:grpSpPr>
          <p:sp>
            <p:nvSpPr>
              <p:cNvPr id="190" name="Rechteck 94"/>
              <p:cNvSpPr/>
              <p:nvPr/>
            </p:nvSpPr>
            <p:spPr>
              <a:xfrm>
                <a:off x="4857626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Rechteck 95"/>
              <p:cNvSpPr/>
              <p:nvPr/>
            </p:nvSpPr>
            <p:spPr>
              <a:xfrm>
                <a:off x="5001327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75" name="Rechteck 96"/>
            <p:cNvSpPr/>
            <p:nvPr/>
          </p:nvSpPr>
          <p:spPr>
            <a:xfrm>
              <a:off x="8072843" y="3143248"/>
              <a:ext cx="785437" cy="28575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76" name="Gruppieren 97"/>
            <p:cNvGrpSpPr>
              <a:grpSpLocks/>
            </p:cNvGrpSpPr>
            <p:nvPr/>
          </p:nvGrpSpPr>
          <p:grpSpPr bwMode="auto">
            <a:xfrm>
              <a:off x="8143900" y="3214686"/>
              <a:ext cx="285752" cy="142876"/>
              <a:chOff x="4857752" y="1857364"/>
              <a:chExt cx="285752" cy="142876"/>
            </a:xfrm>
          </p:grpSpPr>
          <p:sp>
            <p:nvSpPr>
              <p:cNvPr id="188" name="Rechteck 98"/>
              <p:cNvSpPr/>
              <p:nvPr/>
            </p:nvSpPr>
            <p:spPr>
              <a:xfrm>
                <a:off x="4857562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Rechteck 99"/>
              <p:cNvSpPr/>
              <p:nvPr/>
            </p:nvSpPr>
            <p:spPr>
              <a:xfrm>
                <a:off x="5001264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77" name="Gruppieren 100"/>
            <p:cNvGrpSpPr>
              <a:grpSpLocks/>
            </p:cNvGrpSpPr>
            <p:nvPr/>
          </p:nvGrpSpPr>
          <p:grpSpPr bwMode="auto">
            <a:xfrm>
              <a:off x="8501090" y="3214686"/>
              <a:ext cx="285752" cy="142876"/>
              <a:chOff x="4857752" y="1857364"/>
              <a:chExt cx="285752" cy="142876"/>
            </a:xfrm>
          </p:grpSpPr>
          <p:sp>
            <p:nvSpPr>
              <p:cNvPr id="186" name="Rechteck 101"/>
              <p:cNvSpPr/>
              <p:nvPr/>
            </p:nvSpPr>
            <p:spPr>
              <a:xfrm>
                <a:off x="4858641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Rechteck 102"/>
              <p:cNvSpPr/>
              <p:nvPr/>
            </p:nvSpPr>
            <p:spPr>
              <a:xfrm>
                <a:off x="5002342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78" name="Gerade Verbindung mit Pfeil 105"/>
            <p:cNvCxnSpPr/>
            <p:nvPr/>
          </p:nvCxnSpPr>
          <p:spPr>
            <a:xfrm rot="5400000">
              <a:off x="8216069" y="2713635"/>
              <a:ext cx="857256" cy="1968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Gruppieren 86"/>
            <p:cNvGrpSpPr>
              <a:grpSpLocks/>
            </p:cNvGrpSpPr>
            <p:nvPr/>
          </p:nvGrpSpPr>
          <p:grpSpPr bwMode="auto">
            <a:xfrm>
              <a:off x="8501090" y="2500306"/>
              <a:ext cx="285752" cy="142876"/>
              <a:chOff x="4857752" y="1857364"/>
              <a:chExt cx="285752" cy="142876"/>
            </a:xfrm>
          </p:grpSpPr>
          <p:sp>
            <p:nvSpPr>
              <p:cNvPr id="184" name="Rechteck 87"/>
              <p:cNvSpPr/>
              <p:nvPr/>
            </p:nvSpPr>
            <p:spPr>
              <a:xfrm>
                <a:off x="4858641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Rechteck 88"/>
              <p:cNvSpPr/>
              <p:nvPr/>
            </p:nvSpPr>
            <p:spPr>
              <a:xfrm>
                <a:off x="5002342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80" name="Gerade Verbindung mit Pfeil 107"/>
            <p:cNvCxnSpPr>
              <a:endCxn id="166" idx="1"/>
            </p:cNvCxnSpPr>
            <p:nvPr/>
          </p:nvCxnSpPr>
          <p:spPr>
            <a:xfrm>
              <a:off x="7072838" y="2571744"/>
              <a:ext cx="1000005" cy="1984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mit Pfeil 109"/>
            <p:cNvCxnSpPr>
              <a:stCxn id="203" idx="3"/>
              <a:endCxn id="175" idx="1"/>
            </p:cNvCxnSpPr>
            <p:nvPr/>
          </p:nvCxnSpPr>
          <p:spPr>
            <a:xfrm>
              <a:off x="7000002" y="3286124"/>
              <a:ext cx="1072841" cy="1984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hteck 169"/>
            <p:cNvSpPr/>
            <p:nvPr/>
          </p:nvSpPr>
          <p:spPr>
            <a:xfrm>
              <a:off x="6643702" y="2428868"/>
              <a:ext cx="429136" cy="1357322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Rechteck 172"/>
            <p:cNvSpPr/>
            <p:nvPr/>
          </p:nvSpPr>
          <p:spPr>
            <a:xfrm>
              <a:off x="7214571" y="2000240"/>
              <a:ext cx="1643709" cy="285752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08" name="TextBox 269"/>
          <p:cNvSpPr txBox="1"/>
          <p:nvPr/>
        </p:nvSpPr>
        <p:spPr>
          <a:xfrm>
            <a:off x="1588648" y="3870598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+mj-lt"/>
              </a:rPr>
              <a:t>Cross</a:t>
            </a:r>
            <a:endParaRPr lang="en-US" dirty="0">
              <a:latin typeface="+mj-lt"/>
            </a:endParaRPr>
          </a:p>
        </p:txBody>
      </p:sp>
      <p:sp>
        <p:nvSpPr>
          <p:cNvPr id="209" name="TextBox 269"/>
          <p:cNvSpPr txBox="1"/>
          <p:nvPr/>
        </p:nvSpPr>
        <p:spPr>
          <a:xfrm>
            <a:off x="4066581" y="3842853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+mj-lt"/>
              </a:rPr>
              <a:t>Join</a:t>
            </a:r>
            <a:endParaRPr lang="en-US" dirty="0">
              <a:latin typeface="+mj-lt"/>
            </a:endParaRPr>
          </a:p>
        </p:txBody>
      </p:sp>
      <p:pic>
        <p:nvPicPr>
          <p:cNvPr id="210" name="Picture 2" descr="http://flink.incubator.apache.org/img/logo/png/200/flink_squirrel_200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3316" y="1052735"/>
            <a:ext cx="930377" cy="93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1" name="Gruppieren 244"/>
          <p:cNvGrpSpPr>
            <a:grpSpLocks/>
          </p:cNvGrpSpPr>
          <p:nvPr/>
        </p:nvGrpSpPr>
        <p:grpSpPr bwMode="auto">
          <a:xfrm>
            <a:off x="6300192" y="4449663"/>
            <a:ext cx="2282306" cy="1859657"/>
            <a:chOff x="6786578" y="4786322"/>
            <a:chExt cx="1928826" cy="1571636"/>
          </a:xfrm>
        </p:grpSpPr>
        <p:grpSp>
          <p:nvGrpSpPr>
            <p:cNvPr id="212" name="Gruppieren 112"/>
            <p:cNvGrpSpPr>
              <a:grpSpLocks/>
            </p:cNvGrpSpPr>
            <p:nvPr/>
          </p:nvGrpSpPr>
          <p:grpSpPr bwMode="auto">
            <a:xfrm>
              <a:off x="6846854" y="5166372"/>
              <a:ext cx="241103" cy="108586"/>
              <a:chOff x="4857752" y="1857364"/>
              <a:chExt cx="285752" cy="142876"/>
            </a:xfrm>
          </p:grpSpPr>
          <p:sp>
            <p:nvSpPr>
              <p:cNvPr id="259" name="Rechteck 113"/>
              <p:cNvSpPr/>
              <p:nvPr/>
            </p:nvSpPr>
            <p:spPr>
              <a:xfrm>
                <a:off x="4857810" y="1856530"/>
                <a:ext cx="142994" cy="1441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Rechteck 114"/>
              <p:cNvSpPr/>
              <p:nvPr/>
            </p:nvSpPr>
            <p:spPr>
              <a:xfrm>
                <a:off x="5000804" y="1856530"/>
                <a:ext cx="142994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13" name="Gruppieren 115"/>
            <p:cNvGrpSpPr>
              <a:grpSpLocks/>
            </p:cNvGrpSpPr>
            <p:nvPr/>
          </p:nvGrpSpPr>
          <p:grpSpPr bwMode="auto">
            <a:xfrm>
              <a:off x="6846854" y="5437837"/>
              <a:ext cx="241103" cy="108586"/>
              <a:chOff x="4857752" y="1857364"/>
              <a:chExt cx="285752" cy="142876"/>
            </a:xfrm>
          </p:grpSpPr>
          <p:sp>
            <p:nvSpPr>
              <p:cNvPr id="257" name="Rechteck 116"/>
              <p:cNvSpPr/>
              <p:nvPr/>
            </p:nvSpPr>
            <p:spPr>
              <a:xfrm>
                <a:off x="4857810" y="1856528"/>
                <a:ext cx="142994" cy="1441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Rechteck 117"/>
              <p:cNvSpPr/>
              <p:nvPr/>
            </p:nvSpPr>
            <p:spPr>
              <a:xfrm>
                <a:off x="5000804" y="1856528"/>
                <a:ext cx="142994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14" name="Gruppieren 118"/>
            <p:cNvGrpSpPr>
              <a:grpSpLocks/>
            </p:cNvGrpSpPr>
            <p:nvPr/>
          </p:nvGrpSpPr>
          <p:grpSpPr bwMode="auto">
            <a:xfrm>
              <a:off x="6846854" y="5709301"/>
              <a:ext cx="241103" cy="108586"/>
              <a:chOff x="4857752" y="1857364"/>
              <a:chExt cx="285752" cy="142876"/>
            </a:xfrm>
          </p:grpSpPr>
          <p:sp>
            <p:nvSpPr>
              <p:cNvPr id="255" name="Rechteck 119"/>
              <p:cNvSpPr/>
              <p:nvPr/>
            </p:nvSpPr>
            <p:spPr>
              <a:xfrm>
                <a:off x="4857810" y="1856528"/>
                <a:ext cx="142994" cy="1441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Rechteck 120"/>
              <p:cNvSpPr/>
              <p:nvPr/>
            </p:nvSpPr>
            <p:spPr>
              <a:xfrm>
                <a:off x="5000804" y="1856528"/>
                <a:ext cx="142994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15" name="Gruppieren 121"/>
            <p:cNvGrpSpPr>
              <a:grpSpLocks/>
            </p:cNvGrpSpPr>
            <p:nvPr/>
          </p:nvGrpSpPr>
          <p:grpSpPr bwMode="auto">
            <a:xfrm>
              <a:off x="6846854" y="5980765"/>
              <a:ext cx="241103" cy="108586"/>
              <a:chOff x="4857752" y="1857364"/>
              <a:chExt cx="285752" cy="142876"/>
            </a:xfrm>
          </p:grpSpPr>
          <p:sp>
            <p:nvSpPr>
              <p:cNvPr id="253" name="Rechteck 122"/>
              <p:cNvSpPr/>
              <p:nvPr/>
            </p:nvSpPr>
            <p:spPr>
              <a:xfrm>
                <a:off x="4857810" y="1856528"/>
                <a:ext cx="142994" cy="14413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Rechteck 123"/>
              <p:cNvSpPr/>
              <p:nvPr/>
            </p:nvSpPr>
            <p:spPr>
              <a:xfrm>
                <a:off x="5000804" y="1856528"/>
                <a:ext cx="142994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216" name="Gerade Verbindung mit Pfeil 124"/>
            <p:cNvCxnSpPr>
              <a:stCxn id="258" idx="3"/>
            </p:cNvCxnSpPr>
            <p:nvPr/>
          </p:nvCxnSpPr>
          <p:spPr>
            <a:xfrm>
              <a:off x="7088205" y="5492765"/>
              <a:ext cx="241302" cy="0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mit Pfeil 126"/>
            <p:cNvCxnSpPr/>
            <p:nvPr/>
          </p:nvCxnSpPr>
          <p:spPr>
            <a:xfrm rot="5400000">
              <a:off x="7594621" y="5165738"/>
              <a:ext cx="433390" cy="1588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8" name="Gruppieren 127"/>
            <p:cNvGrpSpPr>
              <a:grpSpLocks/>
            </p:cNvGrpSpPr>
            <p:nvPr/>
          </p:nvGrpSpPr>
          <p:grpSpPr bwMode="auto">
            <a:xfrm>
              <a:off x="7690715" y="4840615"/>
              <a:ext cx="241103" cy="108586"/>
              <a:chOff x="4857752" y="1857364"/>
              <a:chExt cx="285752" cy="142876"/>
            </a:xfrm>
          </p:grpSpPr>
          <p:sp>
            <p:nvSpPr>
              <p:cNvPr id="251" name="Rechteck 128"/>
              <p:cNvSpPr/>
              <p:nvPr/>
            </p:nvSpPr>
            <p:spPr>
              <a:xfrm>
                <a:off x="4858635" y="1856946"/>
                <a:ext cx="142994" cy="1441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Rechteck 129"/>
              <p:cNvSpPr/>
              <p:nvPr/>
            </p:nvSpPr>
            <p:spPr>
              <a:xfrm>
                <a:off x="5001629" y="1856946"/>
                <a:ext cx="141112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9" name="Rechteck 144"/>
            <p:cNvSpPr/>
            <p:nvPr/>
          </p:nvSpPr>
          <p:spPr>
            <a:xfrm>
              <a:off x="8051824" y="5654691"/>
              <a:ext cx="663580" cy="381003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0" name="Gruppieren 145"/>
            <p:cNvGrpSpPr>
              <a:grpSpLocks/>
            </p:cNvGrpSpPr>
            <p:nvPr/>
          </p:nvGrpSpPr>
          <p:grpSpPr bwMode="auto">
            <a:xfrm>
              <a:off x="8112646" y="5709301"/>
              <a:ext cx="241103" cy="108586"/>
              <a:chOff x="4857752" y="1857364"/>
              <a:chExt cx="285752" cy="142876"/>
            </a:xfrm>
          </p:grpSpPr>
          <p:sp>
            <p:nvSpPr>
              <p:cNvPr id="249" name="Rechteck 146"/>
              <p:cNvSpPr/>
              <p:nvPr/>
            </p:nvSpPr>
            <p:spPr>
              <a:xfrm>
                <a:off x="4857164" y="1856528"/>
                <a:ext cx="142994" cy="1441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Rechteck 147"/>
              <p:cNvSpPr/>
              <p:nvPr/>
            </p:nvSpPr>
            <p:spPr>
              <a:xfrm>
                <a:off x="5000158" y="1856528"/>
                <a:ext cx="142994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21" name="Gruppieren 148"/>
            <p:cNvGrpSpPr>
              <a:grpSpLocks/>
            </p:cNvGrpSpPr>
            <p:nvPr/>
          </p:nvGrpSpPr>
          <p:grpSpPr bwMode="auto">
            <a:xfrm>
              <a:off x="8414025" y="5709301"/>
              <a:ext cx="241103" cy="108586"/>
              <a:chOff x="4857752" y="1857364"/>
              <a:chExt cx="285752" cy="142876"/>
            </a:xfrm>
          </p:grpSpPr>
          <p:sp>
            <p:nvSpPr>
              <p:cNvPr id="247" name="Rechteck 149"/>
              <p:cNvSpPr/>
              <p:nvPr/>
            </p:nvSpPr>
            <p:spPr>
              <a:xfrm>
                <a:off x="4857458" y="1856528"/>
                <a:ext cx="142994" cy="1441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Rechteck 150"/>
              <p:cNvSpPr/>
              <p:nvPr/>
            </p:nvSpPr>
            <p:spPr>
              <a:xfrm>
                <a:off x="5000452" y="1856528"/>
                <a:ext cx="142994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222" name="Gerade Verbindung mit Pfeil 151"/>
            <p:cNvCxnSpPr>
              <a:stCxn id="244" idx="1"/>
            </p:cNvCxnSpPr>
            <p:nvPr/>
          </p:nvCxnSpPr>
          <p:spPr>
            <a:xfrm rot="10800000" flipV="1">
              <a:off x="8534428" y="4894273"/>
              <a:ext cx="1588" cy="760418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3" name="Gruppieren 152"/>
            <p:cNvGrpSpPr>
              <a:grpSpLocks/>
            </p:cNvGrpSpPr>
            <p:nvPr/>
          </p:nvGrpSpPr>
          <p:grpSpPr bwMode="auto">
            <a:xfrm>
              <a:off x="8112646" y="5872180"/>
              <a:ext cx="241103" cy="108586"/>
              <a:chOff x="4857752" y="1857364"/>
              <a:chExt cx="285752" cy="142876"/>
            </a:xfrm>
          </p:grpSpPr>
          <p:sp>
            <p:nvSpPr>
              <p:cNvPr id="245" name="Rechteck 153"/>
              <p:cNvSpPr/>
              <p:nvPr/>
            </p:nvSpPr>
            <p:spPr>
              <a:xfrm>
                <a:off x="4857164" y="1857364"/>
                <a:ext cx="142994" cy="142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Rechteck 154"/>
              <p:cNvSpPr/>
              <p:nvPr/>
            </p:nvSpPr>
            <p:spPr>
              <a:xfrm>
                <a:off x="5000158" y="1857364"/>
                <a:ext cx="142994" cy="14204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224" name="Gerade Verbindung mit Pfeil 155"/>
            <p:cNvCxnSpPr>
              <a:stCxn id="260" idx="3"/>
              <a:endCxn id="219" idx="1"/>
            </p:cNvCxnSpPr>
            <p:nvPr/>
          </p:nvCxnSpPr>
          <p:spPr>
            <a:xfrm>
              <a:off x="7088205" y="5221300"/>
              <a:ext cx="963619" cy="623892"/>
            </a:xfrm>
            <a:prstGeom prst="bentConnector3">
              <a:avLst>
                <a:gd name="adj1" fmla="val 12410"/>
              </a:avLst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Gerade Verbindung mit Pfeil 156"/>
            <p:cNvCxnSpPr>
              <a:stCxn id="256" idx="3"/>
              <a:endCxn id="219" idx="1"/>
            </p:cNvCxnSpPr>
            <p:nvPr/>
          </p:nvCxnSpPr>
          <p:spPr>
            <a:xfrm>
              <a:off x="7088205" y="5764229"/>
              <a:ext cx="963619" cy="80964"/>
            </a:xfrm>
            <a:prstGeom prst="bentConnector3">
              <a:avLst>
                <a:gd name="adj1" fmla="val 12410"/>
              </a:avLst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6" name="Gruppieren 131"/>
            <p:cNvGrpSpPr>
              <a:grpSpLocks/>
            </p:cNvGrpSpPr>
            <p:nvPr/>
          </p:nvGrpSpPr>
          <p:grpSpPr bwMode="auto">
            <a:xfrm>
              <a:off x="8414025" y="4840615"/>
              <a:ext cx="241103" cy="108586"/>
              <a:chOff x="4857752" y="1857364"/>
              <a:chExt cx="285752" cy="142876"/>
            </a:xfrm>
          </p:grpSpPr>
          <p:sp>
            <p:nvSpPr>
              <p:cNvPr id="243" name="Rechteck 132"/>
              <p:cNvSpPr/>
              <p:nvPr/>
            </p:nvSpPr>
            <p:spPr>
              <a:xfrm>
                <a:off x="4857458" y="1856946"/>
                <a:ext cx="142994" cy="1441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Rechteck 133"/>
              <p:cNvSpPr/>
              <p:nvPr/>
            </p:nvSpPr>
            <p:spPr>
              <a:xfrm>
                <a:off x="5000452" y="1856946"/>
                <a:ext cx="142994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27" name="Gruppieren 137"/>
            <p:cNvGrpSpPr>
              <a:grpSpLocks/>
            </p:cNvGrpSpPr>
            <p:nvPr/>
          </p:nvGrpSpPr>
          <p:grpSpPr bwMode="auto">
            <a:xfrm>
              <a:off x="7389336" y="5437837"/>
              <a:ext cx="241103" cy="108586"/>
              <a:chOff x="4857752" y="1857364"/>
              <a:chExt cx="285752" cy="142876"/>
            </a:xfrm>
          </p:grpSpPr>
          <p:sp>
            <p:nvSpPr>
              <p:cNvPr id="241" name="Rechteck 138"/>
              <p:cNvSpPr/>
              <p:nvPr/>
            </p:nvSpPr>
            <p:spPr>
              <a:xfrm>
                <a:off x="4858340" y="1856528"/>
                <a:ext cx="142994" cy="1441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Rechteck 139"/>
              <p:cNvSpPr/>
              <p:nvPr/>
            </p:nvSpPr>
            <p:spPr>
              <a:xfrm>
                <a:off x="5001334" y="1856528"/>
                <a:ext cx="142994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28" name="Rechteck 140"/>
            <p:cNvSpPr/>
            <p:nvPr/>
          </p:nvSpPr>
          <p:spPr>
            <a:xfrm>
              <a:off x="7329507" y="5383226"/>
              <a:ext cx="661992" cy="217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9" name="Gruppieren 141"/>
            <p:cNvGrpSpPr>
              <a:grpSpLocks/>
            </p:cNvGrpSpPr>
            <p:nvPr/>
          </p:nvGrpSpPr>
          <p:grpSpPr bwMode="auto">
            <a:xfrm>
              <a:off x="7690715" y="5437837"/>
              <a:ext cx="241103" cy="108586"/>
              <a:chOff x="4857752" y="1857364"/>
              <a:chExt cx="285752" cy="142876"/>
            </a:xfrm>
          </p:grpSpPr>
          <p:sp>
            <p:nvSpPr>
              <p:cNvPr id="239" name="Rechteck 142"/>
              <p:cNvSpPr/>
              <p:nvPr/>
            </p:nvSpPr>
            <p:spPr>
              <a:xfrm>
                <a:off x="4858635" y="1856528"/>
                <a:ext cx="142994" cy="1441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Rechteck 143"/>
              <p:cNvSpPr/>
              <p:nvPr/>
            </p:nvSpPr>
            <p:spPr>
              <a:xfrm>
                <a:off x="5001629" y="1856528"/>
                <a:ext cx="141112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0" name="Gruppieren 166"/>
            <p:cNvGrpSpPr>
              <a:grpSpLocks/>
            </p:cNvGrpSpPr>
            <p:nvPr/>
          </p:nvGrpSpPr>
          <p:grpSpPr bwMode="auto">
            <a:xfrm>
              <a:off x="7389336" y="5437837"/>
              <a:ext cx="241103" cy="108586"/>
              <a:chOff x="4857752" y="1857364"/>
              <a:chExt cx="285752" cy="142876"/>
            </a:xfrm>
          </p:grpSpPr>
          <p:sp>
            <p:nvSpPr>
              <p:cNvPr id="237" name="Rechteck 167"/>
              <p:cNvSpPr/>
              <p:nvPr/>
            </p:nvSpPr>
            <p:spPr>
              <a:xfrm>
                <a:off x="4858340" y="1856528"/>
                <a:ext cx="142994" cy="1441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Rechteck 168"/>
              <p:cNvSpPr/>
              <p:nvPr/>
            </p:nvSpPr>
            <p:spPr>
              <a:xfrm>
                <a:off x="5001334" y="1856528"/>
                <a:ext cx="142994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31" name="Rechteck 170"/>
            <p:cNvSpPr/>
            <p:nvPr/>
          </p:nvSpPr>
          <p:spPr>
            <a:xfrm>
              <a:off x="6786578" y="5111762"/>
              <a:ext cx="361953" cy="1031882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2" name="Rechteck 173"/>
            <p:cNvSpPr/>
            <p:nvPr/>
          </p:nvSpPr>
          <p:spPr>
            <a:xfrm>
              <a:off x="7329507" y="4786322"/>
              <a:ext cx="1385897" cy="21749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3" name="Rechteck 240"/>
            <p:cNvSpPr/>
            <p:nvPr/>
          </p:nvSpPr>
          <p:spPr>
            <a:xfrm>
              <a:off x="7337444" y="6140469"/>
              <a:ext cx="663580" cy="217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4" name="Rechteck 238"/>
            <p:cNvSpPr/>
            <p:nvPr/>
          </p:nvSpPr>
          <p:spPr>
            <a:xfrm>
              <a:off x="7402532" y="6196032"/>
              <a:ext cx="120651" cy="10795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" name="Rechteck 239"/>
            <p:cNvSpPr/>
            <p:nvPr/>
          </p:nvSpPr>
          <p:spPr>
            <a:xfrm>
              <a:off x="7523183" y="6196032"/>
              <a:ext cx="120651" cy="1079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36" name="Gerade Verbindung mit Pfeil 156"/>
            <p:cNvCxnSpPr>
              <a:stCxn id="254" idx="3"/>
              <a:endCxn id="233" idx="1"/>
            </p:cNvCxnSpPr>
            <p:nvPr/>
          </p:nvCxnSpPr>
          <p:spPr>
            <a:xfrm>
              <a:off x="7088205" y="6035694"/>
              <a:ext cx="249239" cy="21431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1" name="Content Placeholder 187"/>
          <p:cNvSpPr txBox="1">
            <a:spLocks/>
          </p:cNvSpPr>
          <p:nvPr/>
        </p:nvSpPr>
        <p:spPr bwMode="auto">
          <a:xfrm>
            <a:off x="6103812" y="3806751"/>
            <a:ext cx="2916956" cy="52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 New Roman" pitchFamily="18" charset="0"/>
              <a:buChar char="■"/>
              <a:defRPr sz="2800" kern="1200">
                <a:solidFill>
                  <a:schemeClr val="tx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 New Roman" pitchFamily="18" charset="0"/>
              <a:buChar char="□"/>
              <a:defRPr sz="240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imes New Roman" pitchFamily="18" charset="0"/>
              <a:buNone/>
            </a:pPr>
            <a:r>
              <a:rPr lang="en-US" sz="2000" dirty="0" err="1">
                <a:ea typeface="+mn-ea"/>
                <a:cs typeface="+mn-cs"/>
              </a:rPr>
              <a:t>CoGroup</a:t>
            </a:r>
            <a:endParaRPr lang="en-US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0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Parallel </a:t>
            </a:r>
            <a:r>
              <a:rPr lang="hu-HU" sz="3600" dirty="0" err="1" smtClean="0"/>
              <a:t>Matrix</a:t>
            </a:r>
            <a:r>
              <a:rPr lang="hu-HU" sz="3600" dirty="0" smtClean="0"/>
              <a:t> </a:t>
            </a:r>
            <a:r>
              <a:rPr lang="hu-HU" sz="3600" dirty="0" err="1" smtClean="0"/>
              <a:t>Completion</a:t>
            </a:r>
            <a:r>
              <a:rPr lang="hu-HU" sz="3600" dirty="0" smtClean="0"/>
              <a:t> </a:t>
            </a:r>
            <a:r>
              <a:rPr lang="hu-HU" sz="3600" dirty="0" err="1" smtClean="0"/>
              <a:t>may</a:t>
            </a:r>
            <a:r>
              <a:rPr lang="hu-HU" sz="3600" dirty="0" smtClean="0"/>
              <a:t> be </a:t>
            </a:r>
            <a:r>
              <a:rPr lang="hu-HU" sz="3600" dirty="0" err="1" smtClean="0"/>
              <a:t>Difficult</a:t>
            </a:r>
            <a:endParaRPr lang="hu-H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sz="3200" dirty="0" err="1" smtClean="0"/>
                  <a:t>Alternating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Least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Squares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single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iteration</a:t>
                </a:r>
                <a:r>
                  <a:rPr lang="hu-HU" sz="3200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hu-HU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hu-HU" sz="2000" i="1">
                                <a:latin typeface="Cambria Math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hu-H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00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hu-HU" sz="2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hu-HU" sz="2000" i="1">
                            <a:latin typeface="Cambria Math"/>
                          </a:rPr>
                          <m:t> </m:t>
                        </m:r>
                        <m:r>
                          <a:rPr lang="hu-HU" sz="20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  <m:r>
                      <a:rPr lang="hu-HU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hu-HU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sz="2000" i="1">
                            <a:latin typeface="Cambria Math"/>
                          </a:rPr>
                          <m:t>𝑗</m:t>
                        </m:r>
                        <m:r>
                          <a:rPr lang="hu-HU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hu-HU" sz="2000" i="1">
                            <a:latin typeface="Cambria Math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0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hu-HU" sz="2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hu-H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hu-HU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0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u-HU" sz="20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hu-HU" sz="20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hu-HU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hu-HU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hu-HU" sz="2000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</m:sSubSup>
                      </m:e>
                    </m:nary>
                  </m:oMath>
                </a14:m>
                <a:endParaRPr lang="hu-HU" sz="2000" dirty="0" smtClean="0"/>
              </a:p>
              <a:p>
                <a:pPr lvl="1"/>
                <a:r>
                  <a:rPr lang="hu-HU" sz="2000" dirty="0" err="1" smtClean="0"/>
                  <a:t>Partition</a:t>
                </a:r>
                <a:r>
                  <a:rPr lang="hu-HU" sz="2000" dirty="0" smtClean="0"/>
                  <a:t> </a:t>
                </a:r>
                <a:r>
                  <a:rPr lang="hu-HU" sz="2000" dirty="0" err="1" smtClean="0"/>
                  <a:t>by</a:t>
                </a:r>
                <a:r>
                  <a:rPr lang="hu-HU" sz="2000" dirty="0" smtClean="0"/>
                  <a:t> i</a:t>
                </a:r>
              </a:p>
              <a:p>
                <a:pPr lvl="1"/>
                <a:r>
                  <a:rPr lang="hu-HU" sz="2000" dirty="0" err="1" smtClean="0"/>
                  <a:t>Broadcast</a:t>
                </a:r>
                <a:r>
                  <a:rPr lang="hu-HU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hu-HU" sz="2000" i="1">
                        <a:latin typeface="Cambria Math"/>
                      </a:rPr>
                      <m:t>𝑃</m:t>
                    </m:r>
                  </m:oMath>
                </a14:m>
                <a:r>
                  <a:rPr lang="hu-HU" sz="2000" dirty="0" smtClean="0"/>
                  <a:t>, </a:t>
                </a:r>
                <a:r>
                  <a:rPr lang="hu-HU" sz="2000" dirty="0" err="1" smtClean="0"/>
                  <a:t>just</a:t>
                </a:r>
                <a:r>
                  <a:rPr lang="hu-HU" sz="2000" dirty="0" smtClean="0"/>
                  <a:t> a </a:t>
                </a:r>
                <a:r>
                  <a:rPr lang="hu-HU" sz="2000" dirty="0" err="1" smtClean="0"/>
                  <a:t>kxk</a:t>
                </a:r>
                <a:r>
                  <a:rPr lang="hu-HU" sz="2000" dirty="0" smtClean="0"/>
                  <a:t> </a:t>
                </a:r>
                <a:r>
                  <a:rPr lang="hu-HU" sz="2000" dirty="0" err="1" smtClean="0"/>
                  <a:t>matrix</a:t>
                </a:r>
                <a:r>
                  <a:rPr lang="hu-HU" sz="2000" dirty="0" smtClean="0"/>
                  <a:t> – </a:t>
                </a:r>
                <a:r>
                  <a:rPr lang="hu-HU" sz="2000" dirty="0" err="1" smtClean="0"/>
                  <a:t>but</a:t>
                </a:r>
                <a:r>
                  <a:rPr lang="hu-HU" sz="2000" dirty="0" smtClean="0"/>
                  <a:t> </a:t>
                </a:r>
                <a:r>
                  <a:rPr lang="hu-HU" sz="2000" dirty="0" err="1" smtClean="0"/>
                  <a:t>vast</a:t>
                </a:r>
                <a:r>
                  <a:rPr lang="hu-HU" sz="2000" dirty="0" smtClean="0"/>
                  <a:t> </a:t>
                </a:r>
                <a:r>
                  <a:rPr lang="hu-HU" sz="2000" dirty="0" err="1" smtClean="0"/>
                  <a:t>communication</a:t>
                </a:r>
                <a:r>
                  <a:rPr lang="hu-HU" sz="2000" dirty="0" smtClean="0"/>
                  <a:t> </a:t>
                </a:r>
                <a:r>
                  <a:rPr lang="hu-HU" sz="2000" dirty="0" err="1" smtClean="0"/>
                  <a:t>overhead</a:t>
                </a:r>
                <a:endParaRPr lang="hu-HU" sz="2000" dirty="0"/>
              </a:p>
              <a:p>
                <a:r>
                  <a:rPr lang="hu-HU" sz="3200" dirty="0" smtClean="0"/>
                  <a:t>More </a:t>
                </a:r>
                <a:r>
                  <a:rPr lang="hu-HU" sz="3200" dirty="0" err="1" smtClean="0"/>
                  <a:t>iterations</a:t>
                </a:r>
                <a:endParaRPr lang="hu-HU" sz="3200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1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3429579"/>
            <a:ext cx="61277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79" y="3219598"/>
            <a:ext cx="1926561" cy="359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539552" y="3356992"/>
                <a:ext cx="1728192" cy="733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hu-HU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hu-HU" i="1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hu-H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hu-HU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u-HU" i="1"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u-HU" i="1"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u-HU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hu-HU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hu-HU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hu-HU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/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6992"/>
                <a:ext cx="1728192" cy="733919"/>
              </a:xfrm>
              <a:prstGeom prst="rect">
                <a:avLst/>
              </a:prstGeom>
              <a:blipFill rotWithShape="1">
                <a:blip r:embed="rId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425476" y="5805264"/>
                <a:ext cx="1728192" cy="733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hu-HU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hu-HU" i="1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hu-H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hu-HU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u-HU" i="1"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solidFill>
                                        <a:prstClr val="black">
                                          <a:lumMod val="50000"/>
                                          <a:lumOff val="50000"/>
                                        </a:prstClr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u-HU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hu-HU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hu-HU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hu-HU" b="0" i="1" smtClean="0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  <m:sup/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76" y="5805264"/>
                <a:ext cx="1728192" cy="733919"/>
              </a:xfrm>
              <a:prstGeom prst="rect">
                <a:avLst/>
              </a:prstGeom>
              <a:blipFill rotWithShape="1">
                <a:blip r:embed="rId6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/>
          <p:cNvSpPr txBox="1"/>
          <p:nvPr/>
        </p:nvSpPr>
        <p:spPr>
          <a:xfrm rot="16200000">
            <a:off x="535196" y="450476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363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Streaming</a:t>
            </a:r>
            <a:r>
              <a:rPr lang="hu-HU" dirty="0" smtClean="0"/>
              <a:t> </a:t>
            </a:r>
            <a:r>
              <a:rPr lang="hu-HU" dirty="0" err="1" smtClean="0"/>
              <a:t>parallelization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operations</a:t>
            </a:r>
            <a:r>
              <a:rPr lang="hu-HU" dirty="0" smtClean="0"/>
              <a:t> </a:t>
            </a:r>
            <a:r>
              <a:rPr lang="hu-HU" dirty="0" err="1" smtClean="0"/>
              <a:t>available</a:t>
            </a:r>
            <a:r>
              <a:rPr lang="hu-HU" dirty="0" smtClean="0"/>
              <a:t> over </a:t>
            </a:r>
            <a:r>
              <a:rPr lang="hu-HU" dirty="0" err="1" smtClean="0"/>
              <a:t>streams</a:t>
            </a:r>
            <a:endParaRPr lang="hu-HU" dirty="0" smtClean="0"/>
          </a:p>
          <a:p>
            <a:r>
              <a:rPr lang="hu-HU" dirty="0" err="1" smtClean="0"/>
              <a:t>Workflow</a:t>
            </a:r>
            <a:r>
              <a:rPr lang="hu-HU" dirty="0" smtClean="0"/>
              <a:t> </a:t>
            </a:r>
            <a:r>
              <a:rPr lang="hu-HU" dirty="0" err="1" smtClean="0"/>
              <a:t>optimization</a:t>
            </a:r>
            <a:endParaRPr lang="hu-HU" dirty="0" smtClean="0"/>
          </a:p>
          <a:p>
            <a:r>
              <a:rPr lang="hu-HU" dirty="0" err="1" smtClean="0"/>
              <a:t>Below</a:t>
            </a:r>
            <a:r>
              <a:rPr lang="hu-HU" dirty="0" smtClean="0"/>
              <a:t> is </a:t>
            </a:r>
            <a:r>
              <a:rPr lang="hu-HU" dirty="0" err="1" smtClean="0"/>
              <a:t>example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a </a:t>
            </a:r>
            <a:r>
              <a:rPr lang="hu-HU" dirty="0" err="1" smtClean="0"/>
              <a:t>matrix</a:t>
            </a:r>
            <a:r>
              <a:rPr lang="hu-HU" dirty="0" smtClean="0"/>
              <a:t> </a:t>
            </a:r>
            <a:r>
              <a:rPr lang="hu-HU" dirty="0" err="1" smtClean="0"/>
              <a:t>completion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endParaRPr lang="hu-HU" dirty="0" smtClean="0"/>
          </a:p>
          <a:p>
            <a:pPr lvl="1"/>
            <a:r>
              <a:rPr lang="hu-HU" dirty="0" err="1" smtClean="0"/>
              <a:t>Feedback</a:t>
            </a:r>
            <a:r>
              <a:rPr lang="hu-HU" dirty="0" smtClean="0"/>
              <a:t> </a:t>
            </a:r>
            <a:r>
              <a:rPr lang="hu-HU" dirty="0" err="1" smtClean="0"/>
              <a:t>loop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previous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iteration</a:t>
            </a:r>
            <a:endParaRPr lang="hu-HU" dirty="0"/>
          </a:p>
        </p:txBody>
      </p:sp>
      <p:sp>
        <p:nvSpPr>
          <p:cNvPr id="4" name="TextBox 185"/>
          <p:cNvSpPr txBox="1"/>
          <p:nvPr/>
        </p:nvSpPr>
        <p:spPr>
          <a:xfrm>
            <a:off x="4211960" y="5642840"/>
            <a:ext cx="3909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Streaming dataflow</a:t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with feedback</a:t>
            </a:r>
          </a:p>
        </p:txBody>
      </p:sp>
      <p:grpSp>
        <p:nvGrpSpPr>
          <p:cNvPr id="5" name="Group 25"/>
          <p:cNvGrpSpPr/>
          <p:nvPr/>
        </p:nvGrpSpPr>
        <p:grpSpPr>
          <a:xfrm>
            <a:off x="883345" y="3068960"/>
            <a:ext cx="7217047" cy="3119918"/>
            <a:chOff x="460823" y="2636912"/>
            <a:chExt cx="7747996" cy="3349446"/>
          </a:xfrm>
        </p:grpSpPr>
        <p:grpSp>
          <p:nvGrpSpPr>
            <p:cNvPr id="6" name="Group 169"/>
            <p:cNvGrpSpPr/>
            <p:nvPr/>
          </p:nvGrpSpPr>
          <p:grpSpPr>
            <a:xfrm>
              <a:off x="460823" y="3749708"/>
              <a:ext cx="847467" cy="1014182"/>
              <a:chOff x="945558" y="4977063"/>
              <a:chExt cx="578397" cy="692180"/>
            </a:xfrm>
          </p:grpSpPr>
          <p:sp>
            <p:nvSpPr>
              <p:cNvPr id="29" name="Flowchart: Magnetic Disk 170"/>
              <p:cNvSpPr/>
              <p:nvPr/>
            </p:nvSpPr>
            <p:spPr>
              <a:xfrm>
                <a:off x="945558" y="4977063"/>
                <a:ext cx="432048" cy="432048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30" name="Flowchart: Magnetic Disk 171"/>
              <p:cNvSpPr/>
              <p:nvPr/>
            </p:nvSpPr>
            <p:spPr>
              <a:xfrm>
                <a:off x="1017566" y="5103380"/>
                <a:ext cx="432048" cy="432048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31" name="Flowchart: Magnetic Disk 172"/>
              <p:cNvSpPr/>
              <p:nvPr/>
            </p:nvSpPr>
            <p:spPr>
              <a:xfrm>
                <a:off x="1091907" y="5237195"/>
                <a:ext cx="432048" cy="432048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cxnSp>
          <p:nvCxnSpPr>
            <p:cNvPr id="7" name="Straight Arrow Connector 174"/>
            <p:cNvCxnSpPr/>
            <p:nvPr/>
          </p:nvCxnSpPr>
          <p:spPr>
            <a:xfrm>
              <a:off x="1394978" y="4175916"/>
              <a:ext cx="60223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4"/>
            <p:cNvSpPr/>
            <p:nvPr/>
          </p:nvSpPr>
          <p:spPr>
            <a:xfrm>
              <a:off x="2069583" y="3847576"/>
              <a:ext cx="659692" cy="62268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de-DE" sz="2000" dirty="0" smtClean="0">
                  <a:latin typeface="Calibri" panose="020F0502020204030204" pitchFamily="34" charset="0"/>
                </a:rPr>
                <a:t>map</a:t>
              </a:r>
              <a:endParaRPr lang="de-DE" sz="2000" dirty="0">
                <a:latin typeface="Calibri" panose="020F0502020204030204" pitchFamily="34" charset="0"/>
              </a:endParaRPr>
            </a:p>
          </p:txBody>
        </p:sp>
        <p:sp>
          <p:nvSpPr>
            <p:cNvPr id="9" name="Oval 73"/>
            <p:cNvSpPr/>
            <p:nvPr/>
          </p:nvSpPr>
          <p:spPr>
            <a:xfrm>
              <a:off x="3923928" y="4452547"/>
              <a:ext cx="659692" cy="62268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de-DE" sz="2000" dirty="0" smtClean="0">
                  <a:latin typeface="Calibri" panose="020F0502020204030204" pitchFamily="34" charset="0"/>
                </a:rPr>
                <a:t>join</a:t>
              </a:r>
              <a:endParaRPr lang="de-DE" sz="2000" dirty="0">
                <a:latin typeface="Calibri" panose="020F0502020204030204" pitchFamily="34" charset="0"/>
              </a:endParaRPr>
            </a:p>
          </p:txBody>
        </p:sp>
        <p:grpSp>
          <p:nvGrpSpPr>
            <p:cNvPr id="10" name="Group 74"/>
            <p:cNvGrpSpPr/>
            <p:nvPr/>
          </p:nvGrpSpPr>
          <p:grpSpPr>
            <a:xfrm>
              <a:off x="2092312" y="4972176"/>
              <a:ext cx="847467" cy="1014182"/>
              <a:chOff x="945558" y="4977063"/>
              <a:chExt cx="578397" cy="692180"/>
            </a:xfrm>
          </p:grpSpPr>
          <p:sp>
            <p:nvSpPr>
              <p:cNvPr id="26" name="Flowchart: Magnetic Disk 75"/>
              <p:cNvSpPr/>
              <p:nvPr/>
            </p:nvSpPr>
            <p:spPr>
              <a:xfrm>
                <a:off x="945558" y="4977063"/>
                <a:ext cx="432048" cy="432048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27" name="Flowchart: Magnetic Disk 76"/>
              <p:cNvSpPr/>
              <p:nvPr/>
            </p:nvSpPr>
            <p:spPr>
              <a:xfrm>
                <a:off x="1017566" y="5103380"/>
                <a:ext cx="432048" cy="432048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28" name="Flowchart: Magnetic Disk 77"/>
              <p:cNvSpPr/>
              <p:nvPr/>
            </p:nvSpPr>
            <p:spPr>
              <a:xfrm>
                <a:off x="1091907" y="5237195"/>
                <a:ext cx="432048" cy="432048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cxnSp>
          <p:nvCxnSpPr>
            <p:cNvPr id="11" name="Straight Arrow Connector 78"/>
            <p:cNvCxnSpPr/>
            <p:nvPr/>
          </p:nvCxnSpPr>
          <p:spPr>
            <a:xfrm>
              <a:off x="2836889" y="4251306"/>
              <a:ext cx="1015031" cy="3165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79"/>
            <p:cNvCxnSpPr/>
            <p:nvPr/>
          </p:nvCxnSpPr>
          <p:spPr>
            <a:xfrm flipV="1">
              <a:off x="3059832" y="4901696"/>
              <a:ext cx="792088" cy="4516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80"/>
            <p:cNvSpPr/>
            <p:nvPr/>
          </p:nvSpPr>
          <p:spPr>
            <a:xfrm>
              <a:off x="3923928" y="3094163"/>
              <a:ext cx="659692" cy="62268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de-DE" sz="2000" dirty="0" smtClean="0">
                  <a:latin typeface="Calibri" panose="020F0502020204030204" pitchFamily="34" charset="0"/>
                </a:rPr>
                <a:t>red.</a:t>
              </a:r>
              <a:endParaRPr lang="de-DE" sz="2000" dirty="0">
                <a:latin typeface="Calibri" panose="020F0502020204030204" pitchFamily="34" charset="0"/>
              </a:endParaRPr>
            </a:p>
          </p:txBody>
        </p:sp>
        <p:sp>
          <p:nvSpPr>
            <p:cNvPr id="14" name="Oval 81"/>
            <p:cNvSpPr/>
            <p:nvPr/>
          </p:nvSpPr>
          <p:spPr>
            <a:xfrm>
              <a:off x="5580112" y="3747517"/>
              <a:ext cx="659692" cy="62268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de-DE" sz="2000" dirty="0" smtClean="0">
                  <a:latin typeface="Calibri" panose="020F0502020204030204" pitchFamily="34" charset="0"/>
                </a:rPr>
                <a:t>join</a:t>
              </a:r>
              <a:endParaRPr lang="de-DE" sz="2000" dirty="0">
                <a:latin typeface="Calibri" panose="020F0502020204030204" pitchFamily="34" charset="0"/>
              </a:endParaRPr>
            </a:p>
          </p:txBody>
        </p:sp>
        <p:cxnSp>
          <p:nvCxnSpPr>
            <p:cNvPr id="15" name="Straight Arrow Connector 82"/>
            <p:cNvCxnSpPr/>
            <p:nvPr/>
          </p:nvCxnSpPr>
          <p:spPr>
            <a:xfrm flipV="1">
              <a:off x="4583620" y="4175916"/>
              <a:ext cx="924484" cy="4377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85"/>
            <p:cNvCxnSpPr/>
            <p:nvPr/>
          </p:nvCxnSpPr>
          <p:spPr>
            <a:xfrm>
              <a:off x="4655628" y="3601562"/>
              <a:ext cx="852476" cy="3332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16"/>
            <p:cNvCxnSpPr/>
            <p:nvPr/>
          </p:nvCxnSpPr>
          <p:spPr>
            <a:xfrm>
              <a:off x="2408830" y="2636912"/>
              <a:ext cx="0" cy="10799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17"/>
            <p:cNvCxnSpPr/>
            <p:nvPr/>
          </p:nvCxnSpPr>
          <p:spPr>
            <a:xfrm flipV="1">
              <a:off x="5939898" y="2636913"/>
              <a:ext cx="0" cy="101366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18"/>
            <p:cNvCxnSpPr/>
            <p:nvPr/>
          </p:nvCxnSpPr>
          <p:spPr>
            <a:xfrm flipH="1">
              <a:off x="2399429" y="2636912"/>
              <a:ext cx="3540469" cy="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19"/>
            <p:cNvCxnSpPr/>
            <p:nvPr/>
          </p:nvCxnSpPr>
          <p:spPr>
            <a:xfrm flipV="1">
              <a:off x="2811464" y="3461536"/>
              <a:ext cx="1040456" cy="47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120"/>
            <p:cNvCxnSpPr/>
            <p:nvPr/>
          </p:nvCxnSpPr>
          <p:spPr>
            <a:xfrm flipV="1">
              <a:off x="6337739" y="4066226"/>
              <a:ext cx="832118" cy="2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oup 121"/>
            <p:cNvGrpSpPr/>
            <p:nvPr/>
          </p:nvGrpSpPr>
          <p:grpSpPr>
            <a:xfrm>
              <a:off x="7361352" y="3599483"/>
              <a:ext cx="847467" cy="1014182"/>
              <a:chOff x="945558" y="4977063"/>
              <a:chExt cx="578397" cy="692180"/>
            </a:xfrm>
          </p:grpSpPr>
          <p:sp>
            <p:nvSpPr>
              <p:cNvPr id="23" name="Flowchart: Magnetic Disk 122"/>
              <p:cNvSpPr/>
              <p:nvPr/>
            </p:nvSpPr>
            <p:spPr>
              <a:xfrm>
                <a:off x="945558" y="4977063"/>
                <a:ext cx="432048" cy="432048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24" name="Flowchart: Magnetic Disk 123"/>
              <p:cNvSpPr/>
              <p:nvPr/>
            </p:nvSpPr>
            <p:spPr>
              <a:xfrm>
                <a:off x="1017566" y="5103380"/>
                <a:ext cx="432048" cy="432048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25" name="Flowchart: Magnetic Disk 124"/>
              <p:cNvSpPr/>
              <p:nvPr/>
            </p:nvSpPr>
            <p:spPr>
              <a:xfrm>
                <a:off x="1091907" y="5237195"/>
                <a:ext cx="432048" cy="432048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</p:grpSp>
      <p:pic>
        <p:nvPicPr>
          <p:cNvPr id="33" name="Picture 2" descr="http://flink.incubator.apache.org/img/logo/png/200/flink_squirrel_200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3316" y="1052735"/>
            <a:ext cx="930377" cy="93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2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Streaming</a:t>
            </a:r>
            <a:r>
              <a:rPr lang="hu-HU" dirty="0" smtClean="0"/>
              <a:t> </a:t>
            </a:r>
            <a:r>
              <a:rPr lang="hu-HU" dirty="0" err="1" smtClean="0"/>
              <a:t>Lambda</a:t>
            </a:r>
            <a:r>
              <a:rPr lang="hu-HU" dirty="0" smtClean="0"/>
              <a:t> </a:t>
            </a:r>
            <a:r>
              <a:rPr lang="hu-HU" dirty="0" err="1" smtClean="0"/>
              <a:t>Architecture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Model</a:t>
            </a:r>
            <a:r>
              <a:rPr lang="hu-HU" sz="2800" dirty="0" smtClean="0"/>
              <a:t> </a:t>
            </a:r>
            <a:r>
              <a:rPr lang="hu-HU" sz="2800" dirty="0" err="1" smtClean="0"/>
              <a:t>precomputed</a:t>
            </a:r>
            <a:r>
              <a:rPr lang="hu-HU" sz="2800" dirty="0" smtClean="0"/>
              <a:t> </a:t>
            </a:r>
            <a:r>
              <a:rPr lang="hu-HU" sz="2800" dirty="0" err="1" smtClean="0"/>
              <a:t>by</a:t>
            </a:r>
            <a:r>
              <a:rPr lang="hu-HU" sz="2800" dirty="0" smtClean="0"/>
              <a:t> </a:t>
            </a:r>
            <a:r>
              <a:rPr lang="hu-HU" sz="2800" dirty="0" err="1" smtClean="0"/>
              <a:t>analyzing</a:t>
            </a:r>
            <a:r>
              <a:rPr lang="hu-HU" sz="2800" dirty="0" smtClean="0"/>
              <a:t> </a:t>
            </a:r>
            <a:r>
              <a:rPr lang="hu-HU" sz="2800" dirty="0" err="1" smtClean="0"/>
              <a:t>very</a:t>
            </a:r>
            <a:r>
              <a:rPr lang="hu-HU" sz="2800" dirty="0" smtClean="0"/>
              <a:t> </a:t>
            </a:r>
            <a:r>
              <a:rPr lang="hu-HU" sz="2800" dirty="0" err="1" smtClean="0"/>
              <a:t>large</a:t>
            </a:r>
            <a:r>
              <a:rPr lang="hu-HU" sz="2800" dirty="0" smtClean="0"/>
              <a:t> </a:t>
            </a:r>
            <a:r>
              <a:rPr lang="hu-HU" sz="2800" dirty="0" err="1" smtClean="0"/>
              <a:t>historic</a:t>
            </a:r>
            <a:r>
              <a:rPr lang="hu-HU" sz="2800" dirty="0" smtClean="0"/>
              <a:t> </a:t>
            </a:r>
            <a:r>
              <a:rPr lang="hu-HU" sz="2800" dirty="0" err="1" smtClean="0"/>
              <a:t>collections</a:t>
            </a:r>
            <a:r>
              <a:rPr lang="hu-HU" sz="2800" dirty="0" smtClean="0"/>
              <a:t> </a:t>
            </a:r>
            <a:r>
              <a:rPr lang="hu-HU" sz="2800" dirty="0" err="1" smtClean="0"/>
              <a:t>stored</a:t>
            </a:r>
            <a:r>
              <a:rPr lang="hu-HU" sz="2800" dirty="0" smtClean="0"/>
              <a:t> </a:t>
            </a:r>
            <a:r>
              <a:rPr lang="hu-HU" sz="2800" dirty="0" err="1" smtClean="0"/>
              <a:t>on</a:t>
            </a:r>
            <a:r>
              <a:rPr lang="hu-HU" sz="2800" dirty="0" smtClean="0"/>
              <a:t> </a:t>
            </a:r>
            <a:r>
              <a:rPr lang="hu-HU" sz="2800" dirty="0" err="1" smtClean="0"/>
              <a:t>eg</a:t>
            </a:r>
            <a:r>
              <a:rPr lang="hu-HU" sz="2800" dirty="0" smtClean="0"/>
              <a:t>. a </a:t>
            </a:r>
            <a:r>
              <a:rPr lang="hu-HU" sz="2800" dirty="0" err="1" smtClean="0"/>
              <a:t>large</a:t>
            </a:r>
            <a:r>
              <a:rPr lang="hu-HU" sz="2800" dirty="0" smtClean="0"/>
              <a:t> </a:t>
            </a:r>
            <a:r>
              <a:rPr lang="hu-HU" sz="2800" dirty="0" err="1" smtClean="0"/>
              <a:t>distributed</a:t>
            </a:r>
            <a:r>
              <a:rPr lang="hu-HU" sz="2800" dirty="0" smtClean="0"/>
              <a:t> file </a:t>
            </a:r>
            <a:r>
              <a:rPr lang="hu-HU" sz="2800" dirty="0" err="1" smtClean="0"/>
              <a:t>system</a:t>
            </a:r>
            <a:endParaRPr lang="hu-HU" sz="2800" dirty="0" smtClean="0"/>
          </a:p>
          <a:p>
            <a:r>
              <a:rPr lang="hu-HU" sz="2800" dirty="0" err="1" smtClean="0"/>
              <a:t>Model</a:t>
            </a:r>
            <a:r>
              <a:rPr lang="hu-HU" sz="2800" dirty="0" smtClean="0"/>
              <a:t> </a:t>
            </a:r>
            <a:r>
              <a:rPr lang="hu-HU" sz="2800" dirty="0" err="1" smtClean="0"/>
              <a:t>needs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be (1) </a:t>
            </a:r>
            <a:r>
              <a:rPr lang="hu-HU" sz="2800" dirty="0" err="1" smtClean="0"/>
              <a:t>applied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predict</a:t>
            </a:r>
            <a:r>
              <a:rPr lang="hu-HU" sz="2800" dirty="0" smtClean="0"/>
              <a:t> over a </a:t>
            </a:r>
            <a:r>
              <a:rPr lang="hu-HU" sz="2800" dirty="0" err="1" smtClean="0"/>
              <a:t>stream</a:t>
            </a:r>
            <a:r>
              <a:rPr lang="hu-HU" sz="2800" dirty="0" smtClean="0"/>
              <a:t> (2) </a:t>
            </a:r>
            <a:r>
              <a:rPr lang="hu-HU" sz="2800" dirty="0" err="1" smtClean="0"/>
              <a:t>adapted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changes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environment</a:t>
            </a:r>
            <a:endParaRPr lang="hu-HU" dirty="0"/>
          </a:p>
        </p:txBody>
      </p:sp>
      <p:pic>
        <p:nvPicPr>
          <p:cNvPr id="4" name="Tartalom helye 6" descr="lambda-architecture-2-80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18" y="2765079"/>
            <a:ext cx="8247246" cy="39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R9tasuj7Fd7l0ig0EKt8o7UA1qG_PujOIV1oI0zppWJJyWuJwA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1" y="3284984"/>
            <a:ext cx="5927757" cy="3096344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Fully</a:t>
            </a:r>
            <a:r>
              <a:rPr lang="hu-HU" sz="4000" dirty="0" smtClean="0"/>
              <a:t> </a:t>
            </a:r>
            <a:r>
              <a:rPr lang="hu-HU" sz="4000" dirty="0" err="1" smtClean="0"/>
              <a:t>Distributed</a:t>
            </a:r>
            <a:r>
              <a:rPr lang="hu-HU" sz="4000" dirty="0" smtClean="0"/>
              <a:t> </a:t>
            </a:r>
            <a:r>
              <a:rPr lang="hu-HU" sz="4000" dirty="0" err="1" smtClean="0"/>
              <a:t>Modeling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Needs</a:t>
            </a:r>
            <a:r>
              <a:rPr lang="hu-HU" dirty="0" smtClean="0"/>
              <a:t> no </a:t>
            </a:r>
            <a:r>
              <a:rPr lang="hu-HU" dirty="0" err="1" smtClean="0"/>
              <a:t>central</a:t>
            </a:r>
            <a:r>
              <a:rPr lang="hu-HU" dirty="0" smtClean="0"/>
              <a:t> service – </a:t>
            </a:r>
            <a:r>
              <a:rPr lang="hu-HU" dirty="0" err="1" smtClean="0"/>
              <a:t>suitable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Ad hoc </a:t>
            </a:r>
            <a:r>
              <a:rPr lang="hu-HU" dirty="0" err="1" smtClean="0"/>
              <a:t>networks</a:t>
            </a:r>
            <a:endParaRPr lang="hu-HU" dirty="0" smtClean="0"/>
          </a:p>
          <a:p>
            <a:pPr lvl="1"/>
            <a:r>
              <a:rPr lang="hu-HU" dirty="0" err="1" smtClean="0"/>
              <a:t>Privacy</a:t>
            </a:r>
            <a:r>
              <a:rPr lang="hu-HU" dirty="0" smtClean="0"/>
              <a:t> </a:t>
            </a:r>
            <a:r>
              <a:rPr lang="hu-HU" dirty="0" err="1" smtClean="0"/>
              <a:t>requirements</a:t>
            </a:r>
            <a:endParaRPr lang="hu-HU" dirty="0" smtClean="0"/>
          </a:p>
          <a:p>
            <a:r>
              <a:rPr lang="hu-HU" dirty="0" err="1" smtClean="0"/>
              <a:t>Model</a:t>
            </a:r>
            <a:r>
              <a:rPr lang="hu-HU" dirty="0" smtClean="0"/>
              <a:t> delta </a:t>
            </a:r>
            <a:r>
              <a:rPr lang="hu-HU" dirty="0" err="1" smtClean="0"/>
              <a:t>updates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sent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peers</a:t>
            </a:r>
            <a:endParaRPr lang="hu-HU" dirty="0" smtClean="0"/>
          </a:p>
          <a:p>
            <a:r>
              <a:rPr lang="hu-HU" dirty="0" err="1" smtClean="0"/>
              <a:t>Results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applicability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Classification</a:t>
            </a:r>
            <a:endParaRPr lang="hu-HU" dirty="0" smtClean="0"/>
          </a:p>
          <a:p>
            <a:pPr lvl="1"/>
            <a:r>
              <a:rPr lang="hu-HU" dirty="0" err="1" smtClean="0"/>
              <a:t>Matrix</a:t>
            </a:r>
            <a:r>
              <a:rPr lang="hu-HU" dirty="0" smtClean="0"/>
              <a:t> </a:t>
            </a:r>
            <a:r>
              <a:rPr lang="hu-HU" dirty="0" err="1" smtClean="0"/>
              <a:t>completion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452320" y="3717032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R</a:t>
            </a:r>
            <a:r>
              <a:rPr lang="hu-HU" dirty="0" smtClean="0"/>
              <a:t> </a:t>
            </a:r>
            <a:r>
              <a:rPr lang="hu-HU" dirty="0" smtClean="0">
                <a:sym typeface="Symbol"/>
              </a:rPr>
              <a:t> P</a:t>
            </a:r>
            <a:r>
              <a:rPr lang="hu-HU" baseline="-25000" dirty="0" smtClean="0">
                <a:sym typeface="Symbol"/>
              </a:rPr>
              <a:t>1</a:t>
            </a:r>
            <a:r>
              <a:rPr lang="hu-HU" dirty="0" smtClean="0">
                <a:sym typeface="Symbol"/>
              </a:rPr>
              <a:t>Q</a:t>
            </a:r>
            <a:r>
              <a:rPr lang="hu-HU" baseline="-25000" dirty="0" smtClean="0">
                <a:sym typeface="Symbol"/>
              </a:rPr>
              <a:t>1</a:t>
            </a:r>
            <a:endParaRPr lang="hu-HU" baseline="-25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832140" y="5661248"/>
            <a:ext cx="17641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R </a:t>
            </a:r>
            <a:r>
              <a:rPr lang="hu-HU" dirty="0" smtClean="0">
                <a:sym typeface="Symbol"/>
              </a:rPr>
              <a:t> P</a:t>
            </a:r>
            <a:r>
              <a:rPr lang="hu-HU" baseline="-25000" dirty="0" smtClean="0">
                <a:sym typeface="Symbol"/>
              </a:rPr>
              <a:t>2</a:t>
            </a:r>
            <a:r>
              <a:rPr lang="hu-HU" dirty="0" smtClean="0">
                <a:sym typeface="Symbol"/>
              </a:rPr>
              <a:t>(Q</a:t>
            </a:r>
            <a:r>
              <a:rPr lang="hu-HU" baseline="-25000" dirty="0">
                <a:sym typeface="Symbol"/>
              </a:rPr>
              <a:t>2</a:t>
            </a:r>
            <a:r>
              <a:rPr lang="hu-HU" dirty="0" smtClean="0">
                <a:sym typeface="Symbol"/>
              </a:rPr>
              <a:t>+Q)</a:t>
            </a:r>
            <a:endParaRPr lang="hu-HU" baseline="-25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164288" y="249289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Measurement</a:t>
            </a:r>
            <a:endParaRPr lang="hu-HU" baseline="-25000" dirty="0"/>
          </a:p>
        </p:txBody>
      </p:sp>
      <p:cxnSp>
        <p:nvCxnSpPr>
          <p:cNvPr id="9" name="Egyenes összekötő nyíllal 8"/>
          <p:cNvCxnSpPr>
            <a:stCxn id="7" idx="2"/>
          </p:cNvCxnSpPr>
          <p:nvPr/>
        </p:nvCxnSpPr>
        <p:spPr>
          <a:xfrm>
            <a:off x="8028384" y="2893006"/>
            <a:ext cx="0" cy="6800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7452320" y="4153146"/>
            <a:ext cx="576064" cy="13640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5940152" y="3885027"/>
            <a:ext cx="1368152" cy="2321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7452320" y="4653136"/>
            <a:ext cx="5760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Symbol"/>
              </a:rPr>
              <a:t>Q</a:t>
            </a:r>
            <a:endParaRPr lang="hu-HU" baseline="-25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300192" y="3753036"/>
            <a:ext cx="5760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Symbol"/>
              </a:rPr>
              <a:t>Q</a:t>
            </a:r>
            <a:endParaRPr lang="hu-HU" baseline="-25000" dirty="0"/>
          </a:p>
        </p:txBody>
      </p:sp>
      <p:sp>
        <p:nvSpPr>
          <p:cNvPr id="17" name="Téglalap 16"/>
          <p:cNvSpPr/>
          <p:nvPr/>
        </p:nvSpPr>
        <p:spPr>
          <a:xfrm>
            <a:off x="251520" y="5517232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hu-H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Hegedus</a:t>
            </a:r>
            <a:r>
              <a:rPr lang="hu-H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, I., </a:t>
            </a:r>
            <a:r>
              <a:rPr lang="hu-H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Jelasity</a:t>
            </a:r>
            <a:r>
              <a:rPr lang="hu-H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, M., Kocsis, L., &amp; Benczúr, A. A. (2014). </a:t>
            </a:r>
            <a:r>
              <a:rPr lang="hu-H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Fully</a:t>
            </a:r>
            <a:r>
              <a:rPr lang="hu-H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distributed</a:t>
            </a:r>
            <a:r>
              <a:rPr lang="hu-H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robust</a:t>
            </a:r>
            <a:r>
              <a:rPr lang="hu-H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singular</a:t>
            </a:r>
            <a:r>
              <a:rPr lang="hu-H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value</a:t>
            </a:r>
            <a:r>
              <a:rPr lang="hu-H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decomposition</a:t>
            </a:r>
            <a:r>
              <a:rPr lang="hu-H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. </a:t>
            </a:r>
            <a:r>
              <a:rPr lang="hu-HU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In</a:t>
            </a:r>
            <a:r>
              <a:rPr lang="hu-H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600" i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Peer-to-Peer</a:t>
            </a:r>
            <a:r>
              <a:rPr lang="hu-HU" sz="16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600" i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Computing</a:t>
            </a:r>
            <a:r>
              <a:rPr lang="hu-HU" sz="1600" i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(P2P)</a:t>
            </a:r>
            <a:r>
              <a:rPr lang="hu-H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IEEE. </a:t>
            </a:r>
            <a:r>
              <a:rPr lang="hu-HU" sz="1600" dirty="0">
                <a:solidFill>
                  <a:srgbClr val="6076B4"/>
                </a:solidFill>
                <a:latin typeface="Calibri" pitchFamily="34" charset="0"/>
              </a:rPr>
              <a:t>Best </a:t>
            </a:r>
            <a:r>
              <a:rPr lang="hu-HU" sz="1600" dirty="0" err="1">
                <a:solidFill>
                  <a:srgbClr val="6076B4"/>
                </a:solidFill>
                <a:latin typeface="Calibri" pitchFamily="34" charset="0"/>
              </a:rPr>
              <a:t>Paper</a:t>
            </a:r>
            <a:endParaRPr lang="hu-HU" sz="1600" dirty="0">
              <a:solidFill>
                <a:srgbClr val="6076B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Web </a:t>
            </a:r>
            <a:r>
              <a:rPr lang="hu-HU" dirty="0" err="1" smtClean="0"/>
              <a:t>classification</a:t>
            </a:r>
            <a:r>
              <a:rPr lang="hu-HU" dirty="0" smtClean="0"/>
              <a:t> (P 3.12)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5616624"/>
          </a:xfrm>
        </p:spPr>
        <p:txBody>
          <a:bodyPr>
            <a:normAutofit/>
          </a:bodyPr>
          <a:lstStyle/>
          <a:p>
            <a:r>
              <a:rPr lang="en-US" dirty="0" smtClean="0"/>
              <a:t>Web Quality aspects</a:t>
            </a:r>
          </a:p>
          <a:p>
            <a:pPr lvl="1"/>
            <a:r>
              <a:rPr lang="en-US" sz="2000" dirty="0" smtClean="0"/>
              <a:t>Several components (credibility, presentation, depth, factuality, language, style, …)</a:t>
            </a:r>
          </a:p>
          <a:p>
            <a:pPr lvl="1"/>
            <a:r>
              <a:rPr lang="en-US" sz="2000" dirty="0" smtClean="0"/>
              <a:t>Research focused mostly on micro level (posts, comments)</a:t>
            </a:r>
          </a:p>
          <a:p>
            <a:pPr lvl="1"/>
            <a:r>
              <a:rPr lang="en-US" sz="2000" dirty="0" smtClean="0"/>
              <a:t>Our work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Period</a:t>
            </a:r>
            <a:r>
              <a:rPr lang="hu-HU" sz="2000" dirty="0" smtClean="0"/>
              <a:t> I </a:t>
            </a:r>
            <a:r>
              <a:rPr lang="en-US" sz="2000" dirty="0" smtClean="0"/>
              <a:t>classifies Web hosts (page collections) by </a:t>
            </a:r>
            <a:r>
              <a:rPr lang="hu-HU" sz="2000" dirty="0" err="1" smtClean="0"/>
              <a:t>genre</a:t>
            </a:r>
            <a:r>
              <a:rPr lang="hu-HU" sz="2000" dirty="0" smtClean="0"/>
              <a:t>, spam, </a:t>
            </a:r>
            <a:r>
              <a:rPr lang="en-US" sz="2000" dirty="0" smtClean="0"/>
              <a:t>trust, factuality and bias</a:t>
            </a:r>
          </a:p>
          <a:p>
            <a:r>
              <a:rPr lang="hu-HU" dirty="0" err="1" smtClean="0"/>
              <a:t>Quality</a:t>
            </a:r>
            <a:r>
              <a:rPr lang="hu-HU" dirty="0" smtClean="0"/>
              <a:t> is h</a:t>
            </a:r>
            <a:r>
              <a:rPr lang="en-US" dirty="0" err="1" smtClean="0"/>
              <a:t>arder</a:t>
            </a:r>
            <a:r>
              <a:rPr lang="en-US" dirty="0" smtClean="0"/>
              <a:t> to classify than Web spam</a:t>
            </a:r>
          </a:p>
          <a:p>
            <a:pPr lvl="1"/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Difficult, often subjective, task</a:t>
            </a:r>
          </a:p>
          <a:p>
            <a:pPr lvl="1"/>
            <a:r>
              <a:rPr lang="en-US" sz="2000" dirty="0" smtClean="0"/>
              <a:t>More difficult even for human assessors</a:t>
            </a:r>
          </a:p>
          <a:p>
            <a:pPr lvl="2"/>
            <a:r>
              <a:rPr lang="en-US" sz="1800" dirty="0" smtClean="0"/>
              <a:t>For level of trust, German assessors rated 0-1 while French and Hungarian 1-2</a:t>
            </a:r>
          </a:p>
          <a:p>
            <a:r>
              <a:rPr lang="en-US" sz="2600" dirty="0" smtClean="0"/>
              <a:t>Multiple assessors needed</a:t>
            </a:r>
          </a:p>
          <a:p>
            <a:pPr lvl="1"/>
            <a:r>
              <a:rPr lang="hu-HU" sz="2000" dirty="0" err="1" smtClean="0"/>
              <a:t>Previous</a:t>
            </a:r>
            <a:r>
              <a:rPr lang="hu-HU" sz="2000" dirty="0" smtClean="0"/>
              <a:t> </a:t>
            </a:r>
            <a:r>
              <a:rPr lang="hu-HU" sz="2000" dirty="0" err="1" smtClean="0"/>
              <a:t>data</a:t>
            </a:r>
            <a:r>
              <a:rPr lang="hu-HU" sz="2000" dirty="0" smtClean="0"/>
              <a:t>: </a:t>
            </a:r>
            <a:r>
              <a:rPr lang="en-US" sz="2000" dirty="0" smtClean="0"/>
              <a:t>Microsoft reference data set</a:t>
            </a:r>
          </a:p>
          <a:p>
            <a:pPr lvl="1"/>
            <a:r>
              <a:rPr lang="en-US" sz="2000" dirty="0" smtClean="0"/>
              <a:t>C3 – the </a:t>
            </a:r>
            <a:r>
              <a:rPr lang="en-US" sz="2000" dirty="0" err="1" smtClean="0"/>
              <a:t>WebQuality</a:t>
            </a:r>
            <a:r>
              <a:rPr lang="en-US" sz="2000" dirty="0" smtClean="0"/>
              <a:t> Data Challenger </a:t>
            </a:r>
            <a:r>
              <a:rPr lang="hu-HU" sz="2000" dirty="0" err="1" smtClean="0"/>
              <a:t>collected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EU </a:t>
            </a:r>
            <a:r>
              <a:rPr lang="hu-HU" sz="2000" dirty="0" err="1" smtClean="0"/>
              <a:t>Reconcile</a:t>
            </a:r>
            <a:r>
              <a:rPr lang="hu-HU" sz="2000" dirty="0" smtClean="0"/>
              <a:t> project</a:t>
            </a:r>
          </a:p>
          <a:p>
            <a:pPr lvl="2"/>
            <a:r>
              <a:rPr lang="en-US" sz="2000" dirty="0" smtClean="0"/>
              <a:t>22 </a:t>
            </a:r>
            <a:r>
              <a:rPr lang="en-US" sz="2000" dirty="0"/>
              <a:t>325 Web page evaluations</a:t>
            </a:r>
            <a:r>
              <a:rPr lang="hu-HU" sz="2000" dirty="0"/>
              <a:t>, </a:t>
            </a:r>
            <a:r>
              <a:rPr lang="en-US" sz="2000" dirty="0" smtClean="0"/>
              <a:t>5704 </a:t>
            </a:r>
            <a:r>
              <a:rPr lang="en-US" sz="2000" dirty="0"/>
              <a:t>pages by 2499 </a:t>
            </a:r>
            <a:r>
              <a:rPr lang="hu-HU" sz="2000" dirty="0" err="1"/>
              <a:t>assessors</a:t>
            </a:r>
            <a:r>
              <a:rPr lang="hu-HU" sz="2000" dirty="0"/>
              <a:t> </a:t>
            </a:r>
            <a:endParaRPr lang="hu-HU" sz="2000" dirty="0" smtClean="0"/>
          </a:p>
          <a:p>
            <a:pPr lvl="2"/>
            <a:r>
              <a:rPr lang="hu-HU" sz="2000" dirty="0" err="1" smtClean="0"/>
              <a:t>Recommender</a:t>
            </a:r>
            <a:r>
              <a:rPr lang="hu-HU" sz="2000" dirty="0" smtClean="0"/>
              <a:t> </a:t>
            </a:r>
            <a:r>
              <a:rPr lang="hu-HU" sz="2000" dirty="0" err="1" smtClean="0"/>
              <a:t>task</a:t>
            </a:r>
            <a:r>
              <a:rPr lang="hu-HU" sz="2000" dirty="0" smtClean="0"/>
              <a:t>? </a:t>
            </a:r>
            <a:r>
              <a:rPr lang="en-US" sz="2000" dirty="0" smtClean="0"/>
              <a:t>Triplets </a:t>
            </a:r>
            <a:r>
              <a:rPr lang="en-US" sz="2000" dirty="0"/>
              <a:t>of (People, URL, Evaluation</a:t>
            </a:r>
            <a:r>
              <a:rPr lang="en-US" sz="2000" dirty="0" smtClean="0"/>
              <a:t>)</a:t>
            </a:r>
            <a:endParaRPr lang="hu-HU" sz="20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60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Text </a:t>
            </a:r>
            <a:r>
              <a:rPr lang="hu-HU" dirty="0" err="1" smtClean="0"/>
              <a:t>Similarity</a:t>
            </a:r>
            <a:r>
              <a:rPr lang="hu-HU" dirty="0" smtClean="0"/>
              <a:t> Kernel </a:t>
            </a:r>
            <a:r>
              <a:rPr lang="hu-HU" dirty="0" err="1" smtClean="0"/>
              <a:t>Warmup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616624"/>
          </a:xfrm>
        </p:spPr>
        <p:txBody>
          <a:bodyPr>
            <a:normAutofit/>
          </a:bodyPr>
          <a:lstStyle/>
          <a:p>
            <a:r>
              <a:rPr lang="hu-HU" dirty="0" smtClean="0"/>
              <a:t>Maximal margin linear classifier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Kernel </a:t>
            </a:r>
            <a:r>
              <a:rPr lang="hu-HU" dirty="0" err="1" smtClean="0"/>
              <a:t>trick</a:t>
            </a:r>
            <a:r>
              <a:rPr lang="hu-HU" dirty="0" smtClean="0"/>
              <a:t> </a:t>
            </a:r>
            <a:r>
              <a:rPr lang="hu-HU" dirty="0" err="1" smtClean="0"/>
              <a:t>transforms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a </a:t>
            </a:r>
            <a:r>
              <a:rPr lang="hu-HU" dirty="0" err="1" smtClean="0"/>
              <a:t>high-dimensional</a:t>
            </a:r>
            <a:r>
              <a:rPr lang="hu-HU" dirty="0" smtClean="0"/>
              <a:t> </a:t>
            </a:r>
            <a:r>
              <a:rPr lang="hu-HU" dirty="0" err="1" smtClean="0"/>
              <a:t>nonlinear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endParaRPr lang="hu-HU" dirty="0" smtClean="0"/>
          </a:p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want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pairwise</a:t>
            </a:r>
            <a:r>
              <a:rPr lang="hu-HU" dirty="0" smtClean="0"/>
              <a:t> </a:t>
            </a:r>
            <a:r>
              <a:rPr lang="hu-HU" dirty="0" err="1" smtClean="0"/>
              <a:t>similarities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define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r>
              <a:rPr lang="hu-HU" dirty="0" smtClean="0"/>
              <a:t> …</a:t>
            </a:r>
            <a:endParaRPr lang="hu-HU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19050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000" dirty="0">
                <a:latin typeface="Tahoma" pitchFamily="34" charset="0"/>
              </a:rPr>
              <a:t>denotes +1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000" dirty="0">
                <a:latin typeface="Tahoma" pitchFamily="34" charset="0"/>
              </a:rPr>
              <a:t>denotes -1</a:t>
            </a:r>
          </a:p>
        </p:txBody>
      </p:sp>
      <p:sp>
        <p:nvSpPr>
          <p:cNvPr id="7" name="Oval 5"/>
          <p:cNvSpPr>
            <a:spLocks noChangeAspect="1" noChangeArrowheads="1"/>
          </p:cNvSpPr>
          <p:nvPr/>
        </p:nvSpPr>
        <p:spPr bwMode="auto">
          <a:xfrm rot="4777107">
            <a:off x="915194" y="2056606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Oval 6"/>
          <p:cNvSpPr>
            <a:spLocks noChangeAspect="1" noChangeArrowheads="1"/>
          </p:cNvSpPr>
          <p:nvPr/>
        </p:nvSpPr>
        <p:spPr bwMode="auto">
          <a:xfrm rot="5895381">
            <a:off x="915988" y="2513012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431800" y="2989263"/>
            <a:ext cx="231140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0099"/>
                </a:solidFill>
                <a:latin typeface="Tahoma" pitchFamily="34" charset="0"/>
              </a:rPr>
              <a:t>Support Vectors</a:t>
            </a:r>
            <a:r>
              <a:rPr lang="hu-HU" sz="2000" dirty="0">
                <a:solidFill>
                  <a:srgbClr val="000099"/>
                </a:solidFill>
                <a:latin typeface="Tahoma" pitchFamily="34" charset="0"/>
              </a:rPr>
              <a:t>:</a:t>
            </a:r>
            <a:r>
              <a:rPr lang="en-US" sz="2000" dirty="0">
                <a:solidFill>
                  <a:srgbClr val="00CC00"/>
                </a:solidFill>
                <a:latin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</a:rPr>
              <a:t>data points that the margin pushes up against</a:t>
            </a:r>
          </a:p>
        </p:txBody>
      </p:sp>
      <p:grpSp>
        <p:nvGrpSpPr>
          <p:cNvPr id="63" name="Csoportba foglalás 62"/>
          <p:cNvGrpSpPr/>
          <p:nvPr/>
        </p:nvGrpSpPr>
        <p:grpSpPr>
          <a:xfrm>
            <a:off x="2632403" y="1314423"/>
            <a:ext cx="3416493" cy="4419600"/>
            <a:chOff x="2079625" y="1295400"/>
            <a:chExt cx="4016375" cy="5562600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 rot="-3472419">
              <a:off x="1239838" y="4076700"/>
              <a:ext cx="5410200" cy="0"/>
            </a:xfrm>
            <a:prstGeom prst="line">
              <a:avLst/>
            </a:prstGeom>
            <a:noFill/>
            <a:ln w="36195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 rot="-3472419">
              <a:off x="1163638" y="4076700"/>
              <a:ext cx="5562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590800" y="2209800"/>
              <a:ext cx="0" cy="35052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2438400" y="5562600"/>
              <a:ext cx="36576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11" name="Oval 9"/>
            <p:cNvSpPr>
              <a:spLocks noChangeAspect="1" noChangeArrowheads="1"/>
            </p:cNvSpPr>
            <p:nvPr/>
          </p:nvSpPr>
          <p:spPr bwMode="auto">
            <a:xfrm>
              <a:off x="3717925" y="5032375"/>
              <a:ext cx="603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2" name="Oval 10"/>
            <p:cNvSpPr>
              <a:spLocks noChangeAspect="1" noChangeArrowheads="1"/>
            </p:cNvSpPr>
            <p:nvPr/>
          </p:nvSpPr>
          <p:spPr bwMode="auto">
            <a:xfrm>
              <a:off x="2486025" y="3903663"/>
              <a:ext cx="60325" cy="476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" name="Oval 11"/>
            <p:cNvSpPr>
              <a:spLocks noChangeAspect="1" noChangeArrowheads="1"/>
            </p:cNvSpPr>
            <p:nvPr/>
          </p:nvSpPr>
          <p:spPr bwMode="auto">
            <a:xfrm>
              <a:off x="4340225" y="2814638"/>
              <a:ext cx="60325" cy="476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" name="Oval 12"/>
            <p:cNvSpPr>
              <a:spLocks noChangeAspect="1" noChangeArrowheads="1"/>
            </p:cNvSpPr>
            <p:nvPr/>
          </p:nvSpPr>
          <p:spPr bwMode="auto">
            <a:xfrm>
              <a:off x="4403725" y="3635375"/>
              <a:ext cx="603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3409950" y="2663825"/>
              <a:ext cx="60325" cy="508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" name="Oval 14"/>
            <p:cNvSpPr>
              <a:spLocks noChangeAspect="1" noChangeArrowheads="1"/>
            </p:cNvSpPr>
            <p:nvPr/>
          </p:nvSpPr>
          <p:spPr bwMode="auto">
            <a:xfrm>
              <a:off x="3886200" y="3733800"/>
              <a:ext cx="53975" cy="476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" name="Oval 15"/>
            <p:cNvSpPr>
              <a:spLocks noChangeAspect="1" noChangeArrowheads="1"/>
            </p:cNvSpPr>
            <p:nvPr/>
          </p:nvSpPr>
          <p:spPr bwMode="auto">
            <a:xfrm>
              <a:off x="3048000" y="3124200"/>
              <a:ext cx="60325" cy="587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" name="Oval 16"/>
            <p:cNvSpPr>
              <a:spLocks noChangeAspect="1" noChangeArrowheads="1"/>
            </p:cNvSpPr>
            <p:nvPr/>
          </p:nvSpPr>
          <p:spPr bwMode="auto">
            <a:xfrm>
              <a:off x="5105400" y="4114800"/>
              <a:ext cx="60325" cy="50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" name="Oval 17"/>
            <p:cNvSpPr>
              <a:spLocks noChangeAspect="1" noChangeArrowheads="1"/>
            </p:cNvSpPr>
            <p:nvPr/>
          </p:nvSpPr>
          <p:spPr bwMode="auto">
            <a:xfrm rot="-1118274">
              <a:off x="3887788" y="4443413"/>
              <a:ext cx="5397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" name="Oval 18"/>
            <p:cNvSpPr>
              <a:spLocks noChangeAspect="1" noChangeArrowheads="1"/>
            </p:cNvSpPr>
            <p:nvPr/>
          </p:nvSpPr>
          <p:spPr bwMode="auto">
            <a:xfrm rot="-1118274">
              <a:off x="6003925" y="3228975"/>
              <a:ext cx="60325" cy="50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" name="Oval 19"/>
            <p:cNvSpPr>
              <a:spLocks noChangeAspect="1" noChangeArrowheads="1"/>
            </p:cNvSpPr>
            <p:nvPr/>
          </p:nvSpPr>
          <p:spPr bwMode="auto">
            <a:xfrm rot="-1118274">
              <a:off x="5295900" y="4545013"/>
              <a:ext cx="60325" cy="50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" name="Oval 20"/>
            <p:cNvSpPr>
              <a:spLocks noChangeAspect="1" noChangeArrowheads="1"/>
            </p:cNvSpPr>
            <p:nvPr/>
          </p:nvSpPr>
          <p:spPr bwMode="auto">
            <a:xfrm rot="-1118274">
              <a:off x="3124200" y="2667000"/>
              <a:ext cx="60325" cy="508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3" name="Oval 21"/>
            <p:cNvSpPr>
              <a:spLocks noChangeAspect="1" noChangeArrowheads="1"/>
            </p:cNvSpPr>
            <p:nvPr/>
          </p:nvSpPr>
          <p:spPr bwMode="auto">
            <a:xfrm rot="-1118274">
              <a:off x="4711700" y="3584575"/>
              <a:ext cx="60325" cy="50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" name="Oval 22"/>
            <p:cNvSpPr>
              <a:spLocks noChangeAspect="1" noChangeArrowheads="1"/>
            </p:cNvSpPr>
            <p:nvPr/>
          </p:nvSpPr>
          <p:spPr bwMode="auto">
            <a:xfrm rot="-1118274">
              <a:off x="5867400" y="4495800"/>
              <a:ext cx="603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" name="Oval 23"/>
            <p:cNvSpPr>
              <a:spLocks noChangeAspect="1" noChangeArrowheads="1"/>
            </p:cNvSpPr>
            <p:nvPr/>
          </p:nvSpPr>
          <p:spPr bwMode="auto">
            <a:xfrm rot="-1118274">
              <a:off x="3114675" y="3640138"/>
              <a:ext cx="60325" cy="476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" name="Oval 24"/>
            <p:cNvSpPr>
              <a:spLocks noChangeAspect="1" noChangeArrowheads="1"/>
            </p:cNvSpPr>
            <p:nvPr/>
          </p:nvSpPr>
          <p:spPr bwMode="auto">
            <a:xfrm rot="5895381">
              <a:off x="3867150" y="3057525"/>
              <a:ext cx="47625" cy="53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" name="Oval 25"/>
            <p:cNvSpPr>
              <a:spLocks noChangeAspect="1" noChangeArrowheads="1"/>
            </p:cNvSpPr>
            <p:nvPr/>
          </p:nvSpPr>
          <p:spPr bwMode="auto">
            <a:xfrm rot="5895381">
              <a:off x="4136231" y="5242719"/>
              <a:ext cx="55563" cy="603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rot="5895381">
              <a:off x="3114675" y="4098925"/>
              <a:ext cx="47625" cy="603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" name="Oval 27"/>
            <p:cNvSpPr>
              <a:spLocks noChangeAspect="1" noChangeArrowheads="1"/>
            </p:cNvSpPr>
            <p:nvPr/>
          </p:nvSpPr>
          <p:spPr bwMode="auto">
            <a:xfrm rot="5895381">
              <a:off x="4343400" y="2393950"/>
              <a:ext cx="47625" cy="53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 rot="5895381">
              <a:off x="5304632" y="4144169"/>
              <a:ext cx="58737" cy="603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 rot="5895381">
              <a:off x="4370388" y="4079875"/>
              <a:ext cx="47625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 rot="5895381">
              <a:off x="5619750" y="3365500"/>
              <a:ext cx="47625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 rot="5895381">
              <a:off x="3087688" y="2346325"/>
              <a:ext cx="47625" cy="603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 rot="5895381">
              <a:off x="5260975" y="3273425"/>
              <a:ext cx="47625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5" name="Oval 33"/>
            <p:cNvSpPr>
              <a:spLocks noChangeAspect="1" noChangeArrowheads="1"/>
            </p:cNvSpPr>
            <p:nvPr/>
          </p:nvSpPr>
          <p:spPr bwMode="auto">
            <a:xfrm rot="5895381">
              <a:off x="5117307" y="4718844"/>
              <a:ext cx="58737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6" name="Oval 34"/>
            <p:cNvSpPr>
              <a:spLocks noChangeAspect="1" noChangeArrowheads="1"/>
            </p:cNvSpPr>
            <p:nvPr/>
          </p:nvSpPr>
          <p:spPr bwMode="auto">
            <a:xfrm rot="4777107">
              <a:off x="3498057" y="3534569"/>
              <a:ext cx="58737" cy="603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7" name="Oval 35"/>
            <p:cNvSpPr>
              <a:spLocks noChangeAspect="1" noChangeArrowheads="1"/>
            </p:cNvSpPr>
            <p:nvPr/>
          </p:nvSpPr>
          <p:spPr bwMode="auto">
            <a:xfrm rot="4777107">
              <a:off x="4651375" y="5254625"/>
              <a:ext cx="47625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8" name="Oval 36"/>
            <p:cNvSpPr>
              <a:spLocks noChangeAspect="1" noChangeArrowheads="1"/>
            </p:cNvSpPr>
            <p:nvPr/>
          </p:nvSpPr>
          <p:spPr bwMode="auto">
            <a:xfrm rot="4777107">
              <a:off x="4346575" y="4873625"/>
              <a:ext cx="47625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9" name="Oval 37"/>
            <p:cNvSpPr>
              <a:spLocks noChangeAspect="1" noChangeArrowheads="1"/>
            </p:cNvSpPr>
            <p:nvPr/>
          </p:nvSpPr>
          <p:spPr bwMode="auto">
            <a:xfrm rot="4777107">
              <a:off x="2817019" y="3736181"/>
              <a:ext cx="58738" cy="53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" name="Oval 38"/>
            <p:cNvSpPr>
              <a:spLocks noChangeAspect="1" noChangeArrowheads="1"/>
            </p:cNvSpPr>
            <p:nvPr/>
          </p:nvSpPr>
          <p:spPr bwMode="auto">
            <a:xfrm rot="4777107">
              <a:off x="3713163" y="2776537"/>
              <a:ext cx="50800" cy="53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" name="Oval 39"/>
            <p:cNvSpPr>
              <a:spLocks noChangeAspect="1" noChangeArrowheads="1"/>
            </p:cNvSpPr>
            <p:nvPr/>
          </p:nvSpPr>
          <p:spPr bwMode="auto">
            <a:xfrm rot="4777107">
              <a:off x="4356101" y="4364037"/>
              <a:ext cx="50800" cy="603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2" name="Oval 40"/>
            <p:cNvSpPr>
              <a:spLocks noChangeAspect="1" noChangeArrowheads="1"/>
            </p:cNvSpPr>
            <p:nvPr/>
          </p:nvSpPr>
          <p:spPr bwMode="auto">
            <a:xfrm rot="4777107">
              <a:off x="2504282" y="3082131"/>
              <a:ext cx="58738" cy="603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" name="Oval 41"/>
            <p:cNvSpPr>
              <a:spLocks noChangeAspect="1" noChangeArrowheads="1"/>
            </p:cNvSpPr>
            <p:nvPr/>
          </p:nvSpPr>
          <p:spPr bwMode="auto">
            <a:xfrm rot="4777107">
              <a:off x="3937794" y="5049044"/>
              <a:ext cx="55563" cy="603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4" name="Oval 42"/>
            <p:cNvSpPr>
              <a:spLocks noChangeAspect="1" noChangeArrowheads="1"/>
            </p:cNvSpPr>
            <p:nvPr/>
          </p:nvSpPr>
          <p:spPr bwMode="auto">
            <a:xfrm rot="4777107">
              <a:off x="5303838" y="4756150"/>
              <a:ext cx="50800" cy="603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2112963" y="3725863"/>
              <a:ext cx="1708150" cy="155575"/>
            </a:xfrm>
            <a:custGeom>
              <a:avLst/>
              <a:gdLst>
                <a:gd name="T0" fmla="*/ 0 w 1076"/>
                <a:gd name="T1" fmla="*/ 2147483647 h 98"/>
                <a:gd name="T2" fmla="*/ 2147483647 w 1076"/>
                <a:gd name="T3" fmla="*/ 2147483647 h 98"/>
                <a:gd name="T4" fmla="*/ 2147483647 w 1076"/>
                <a:gd name="T5" fmla="*/ 0 h 98"/>
                <a:gd name="T6" fmla="*/ 2147483647 w 1076"/>
                <a:gd name="T7" fmla="*/ 2147483647 h 98"/>
                <a:gd name="T8" fmla="*/ 2147483647 w 1076"/>
                <a:gd name="T9" fmla="*/ 2147483647 h 98"/>
                <a:gd name="T10" fmla="*/ 2147483647 w 1076"/>
                <a:gd name="T11" fmla="*/ 2147483647 h 98"/>
                <a:gd name="T12" fmla="*/ 2147483647 w 1076"/>
                <a:gd name="T13" fmla="*/ 2147483647 h 98"/>
                <a:gd name="T14" fmla="*/ 2147483647 w 1076"/>
                <a:gd name="T15" fmla="*/ 2147483647 h 98"/>
                <a:gd name="T16" fmla="*/ 2147483647 w 1076"/>
                <a:gd name="T17" fmla="*/ 2147483647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6"/>
                <a:gd name="T28" fmla="*/ 0 h 98"/>
                <a:gd name="T29" fmla="*/ 1076 w 1076"/>
                <a:gd name="T30" fmla="*/ 98 h 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6" h="98">
                  <a:moveTo>
                    <a:pt x="0" y="98"/>
                  </a:moveTo>
                  <a:cubicBezTo>
                    <a:pt x="38" y="87"/>
                    <a:pt x="66" y="53"/>
                    <a:pt x="104" y="39"/>
                  </a:cubicBezTo>
                  <a:cubicBezTo>
                    <a:pt x="132" y="9"/>
                    <a:pt x="172" y="6"/>
                    <a:pt x="212" y="0"/>
                  </a:cubicBezTo>
                  <a:cubicBezTo>
                    <a:pt x="262" y="3"/>
                    <a:pt x="286" y="0"/>
                    <a:pt x="326" y="11"/>
                  </a:cubicBezTo>
                  <a:lnTo>
                    <a:pt x="386" y="39"/>
                  </a:lnTo>
                  <a:cubicBezTo>
                    <a:pt x="386" y="39"/>
                    <a:pt x="386" y="39"/>
                    <a:pt x="386" y="39"/>
                  </a:cubicBezTo>
                  <a:cubicBezTo>
                    <a:pt x="428" y="52"/>
                    <a:pt x="469" y="69"/>
                    <a:pt x="511" y="82"/>
                  </a:cubicBezTo>
                  <a:cubicBezTo>
                    <a:pt x="670" y="74"/>
                    <a:pt x="829" y="60"/>
                    <a:pt x="989" y="55"/>
                  </a:cubicBezTo>
                  <a:cubicBezTo>
                    <a:pt x="1017" y="51"/>
                    <a:pt x="1048" y="44"/>
                    <a:pt x="1076" y="44"/>
                  </a:cubicBezTo>
                </a:path>
              </a:pathLst>
            </a:custGeom>
            <a:noFill/>
            <a:ln w="38100" cap="flat" cmpd="sng">
              <a:solidFill>
                <a:srgbClr val="00CC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2079625" y="3317875"/>
              <a:ext cx="2293938" cy="485775"/>
            </a:xfrm>
            <a:custGeom>
              <a:avLst/>
              <a:gdLst>
                <a:gd name="T0" fmla="*/ 0 w 1445"/>
                <a:gd name="T1" fmla="*/ 2147483647 h 306"/>
                <a:gd name="T2" fmla="*/ 2147483647 w 1445"/>
                <a:gd name="T3" fmla="*/ 2147483647 h 306"/>
                <a:gd name="T4" fmla="*/ 2147483647 w 1445"/>
                <a:gd name="T5" fmla="*/ 2147483647 h 306"/>
                <a:gd name="T6" fmla="*/ 2147483647 w 1445"/>
                <a:gd name="T7" fmla="*/ 2147483647 h 306"/>
                <a:gd name="T8" fmla="*/ 2147483647 w 1445"/>
                <a:gd name="T9" fmla="*/ 2147483647 h 306"/>
                <a:gd name="T10" fmla="*/ 2147483647 w 1445"/>
                <a:gd name="T11" fmla="*/ 2147483647 h 306"/>
                <a:gd name="T12" fmla="*/ 2147483647 w 1445"/>
                <a:gd name="T13" fmla="*/ 2147483647 h 306"/>
                <a:gd name="T14" fmla="*/ 2147483647 w 1445"/>
                <a:gd name="T15" fmla="*/ 2147483647 h 306"/>
                <a:gd name="T16" fmla="*/ 2147483647 w 1445"/>
                <a:gd name="T17" fmla="*/ 2147483647 h 306"/>
                <a:gd name="T18" fmla="*/ 2147483647 w 1445"/>
                <a:gd name="T19" fmla="*/ 2147483647 h 306"/>
                <a:gd name="T20" fmla="*/ 2147483647 w 1445"/>
                <a:gd name="T21" fmla="*/ 2147483647 h 306"/>
                <a:gd name="T22" fmla="*/ 2147483647 w 1445"/>
                <a:gd name="T23" fmla="*/ 2147483647 h 306"/>
                <a:gd name="T24" fmla="*/ 2147483647 w 1445"/>
                <a:gd name="T25" fmla="*/ 2147483647 h 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5"/>
                <a:gd name="T40" fmla="*/ 0 h 306"/>
                <a:gd name="T41" fmla="*/ 1445 w 1445"/>
                <a:gd name="T42" fmla="*/ 306 h 3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5" h="306">
                  <a:moveTo>
                    <a:pt x="0" y="306"/>
                  </a:moveTo>
                  <a:cubicBezTo>
                    <a:pt x="5" y="304"/>
                    <a:pt x="12" y="305"/>
                    <a:pt x="16" y="301"/>
                  </a:cubicBezTo>
                  <a:cubicBezTo>
                    <a:pt x="24" y="293"/>
                    <a:pt x="21" y="278"/>
                    <a:pt x="27" y="268"/>
                  </a:cubicBezTo>
                  <a:cubicBezTo>
                    <a:pt x="33" y="257"/>
                    <a:pt x="41" y="247"/>
                    <a:pt x="48" y="236"/>
                  </a:cubicBezTo>
                  <a:cubicBezTo>
                    <a:pt x="58" y="221"/>
                    <a:pt x="117" y="177"/>
                    <a:pt x="125" y="171"/>
                  </a:cubicBezTo>
                  <a:cubicBezTo>
                    <a:pt x="159" y="146"/>
                    <a:pt x="186" y="117"/>
                    <a:pt x="228" y="105"/>
                  </a:cubicBezTo>
                  <a:cubicBezTo>
                    <a:pt x="249" y="91"/>
                    <a:pt x="273" y="79"/>
                    <a:pt x="298" y="73"/>
                  </a:cubicBezTo>
                  <a:cubicBezTo>
                    <a:pt x="394" y="11"/>
                    <a:pt x="526" y="10"/>
                    <a:pt x="635" y="2"/>
                  </a:cubicBezTo>
                  <a:cubicBezTo>
                    <a:pt x="773" y="5"/>
                    <a:pt x="907" y="0"/>
                    <a:pt x="1043" y="18"/>
                  </a:cubicBezTo>
                  <a:cubicBezTo>
                    <a:pt x="1068" y="27"/>
                    <a:pt x="1093" y="34"/>
                    <a:pt x="1119" y="40"/>
                  </a:cubicBezTo>
                  <a:cubicBezTo>
                    <a:pt x="1150" y="63"/>
                    <a:pt x="1183" y="68"/>
                    <a:pt x="1217" y="84"/>
                  </a:cubicBezTo>
                  <a:cubicBezTo>
                    <a:pt x="1257" y="104"/>
                    <a:pt x="1293" y="119"/>
                    <a:pt x="1336" y="132"/>
                  </a:cubicBezTo>
                  <a:cubicBezTo>
                    <a:pt x="1370" y="142"/>
                    <a:pt x="1410" y="165"/>
                    <a:pt x="1445" y="165"/>
                  </a:cubicBezTo>
                </a:path>
              </a:pathLst>
            </a:custGeom>
            <a:noFill/>
            <a:ln w="38100" cap="flat" cmpd="sng">
              <a:solidFill>
                <a:srgbClr val="00CC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105025" y="3994150"/>
              <a:ext cx="1733550" cy="449263"/>
            </a:xfrm>
            <a:custGeom>
              <a:avLst/>
              <a:gdLst>
                <a:gd name="T0" fmla="*/ 0 w 1092"/>
                <a:gd name="T1" fmla="*/ 0 h 283"/>
                <a:gd name="T2" fmla="*/ 2147483647 w 1092"/>
                <a:gd name="T3" fmla="*/ 2147483647 h 283"/>
                <a:gd name="T4" fmla="*/ 2147483647 w 1092"/>
                <a:gd name="T5" fmla="*/ 2147483647 h 283"/>
                <a:gd name="T6" fmla="*/ 2147483647 w 1092"/>
                <a:gd name="T7" fmla="*/ 2147483647 h 283"/>
                <a:gd name="T8" fmla="*/ 2147483647 w 1092"/>
                <a:gd name="T9" fmla="*/ 2147483647 h 283"/>
                <a:gd name="T10" fmla="*/ 2147483647 w 1092"/>
                <a:gd name="T11" fmla="*/ 2147483647 h 2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2"/>
                <a:gd name="T19" fmla="*/ 0 h 283"/>
                <a:gd name="T20" fmla="*/ 1092 w 1092"/>
                <a:gd name="T21" fmla="*/ 283 h 2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2" h="283">
                  <a:moveTo>
                    <a:pt x="0" y="0"/>
                  </a:moveTo>
                  <a:cubicBezTo>
                    <a:pt x="47" y="9"/>
                    <a:pt x="84" y="40"/>
                    <a:pt x="130" y="54"/>
                  </a:cubicBezTo>
                  <a:cubicBezTo>
                    <a:pt x="184" y="96"/>
                    <a:pt x="261" y="129"/>
                    <a:pt x="326" y="147"/>
                  </a:cubicBezTo>
                  <a:cubicBezTo>
                    <a:pt x="348" y="162"/>
                    <a:pt x="373" y="163"/>
                    <a:pt x="397" y="174"/>
                  </a:cubicBezTo>
                  <a:cubicBezTo>
                    <a:pt x="439" y="193"/>
                    <a:pt x="481" y="209"/>
                    <a:pt x="527" y="217"/>
                  </a:cubicBezTo>
                  <a:cubicBezTo>
                    <a:pt x="704" y="283"/>
                    <a:pt x="907" y="272"/>
                    <a:pt x="1092" y="272"/>
                  </a:cubicBezTo>
                </a:path>
              </a:pathLst>
            </a:custGeom>
            <a:noFill/>
            <a:ln w="38100" cap="flat" cmpd="sng">
              <a:solidFill>
                <a:srgbClr val="00CC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4341813" y="3579813"/>
              <a:ext cx="152400" cy="152400"/>
            </a:xfrm>
            <a:prstGeom prst="ellipse">
              <a:avLst/>
            </a:prstGeom>
            <a:noFill/>
            <a:ln w="38100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3844925" y="3689350"/>
              <a:ext cx="152400" cy="152400"/>
            </a:xfrm>
            <a:prstGeom prst="ellipse">
              <a:avLst/>
            </a:prstGeom>
            <a:noFill/>
            <a:ln w="38100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3833813" y="4384675"/>
              <a:ext cx="152400" cy="152400"/>
            </a:xfrm>
            <a:prstGeom prst="ellipse">
              <a:avLst/>
            </a:prstGeom>
            <a:noFill/>
            <a:ln w="38100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</p:grpSp>
      <p:grpSp>
        <p:nvGrpSpPr>
          <p:cNvPr id="54" name="Group 54"/>
          <p:cNvGrpSpPr>
            <a:grpSpLocks/>
          </p:cNvGrpSpPr>
          <p:nvPr/>
        </p:nvGrpSpPr>
        <p:grpSpPr bwMode="auto">
          <a:xfrm>
            <a:off x="5901740" y="1110721"/>
            <a:ext cx="3200400" cy="1476375"/>
            <a:chOff x="3061" y="255"/>
            <a:chExt cx="2016" cy="930"/>
          </a:xfrm>
        </p:grpSpPr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742" y="587"/>
              <a:ext cx="626" cy="258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/>
                <a:t>f </a:t>
              </a:r>
              <a:r>
                <a:rPr lang="en-US" sz="2000"/>
                <a:t>        </a:t>
              </a: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3379" y="709"/>
              <a:ext cx="3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3086" y="572"/>
              <a:ext cx="38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b="1"/>
                <a:t>x</a:t>
              </a: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4059" y="34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3787" y="255"/>
              <a:ext cx="100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hu-HU" sz="2000">
                  <a:solidFill>
                    <a:srgbClr val="00CC00"/>
                  </a:solidFill>
                </a:rPr>
                <a:t>(</a:t>
              </a:r>
              <a:r>
                <a:rPr lang="hu-HU" sz="2000" b="1">
                  <a:solidFill>
                    <a:srgbClr val="00CC00"/>
                  </a:solidFill>
                </a:rPr>
                <a:t>w</a:t>
              </a:r>
              <a:r>
                <a:rPr lang="hu-HU" sz="2000">
                  <a:solidFill>
                    <a:srgbClr val="00CC00"/>
                  </a:solidFill>
                </a:rPr>
                <a:t>,</a:t>
              </a:r>
              <a:r>
                <a:rPr lang="hu-HU" sz="2000" i="1">
                  <a:solidFill>
                    <a:srgbClr val="00CC00"/>
                  </a:solidFill>
                </a:rPr>
                <a:t>b</a:t>
              </a:r>
              <a:r>
                <a:rPr lang="hu-HU" sz="2000">
                  <a:solidFill>
                    <a:srgbClr val="00CC00"/>
                  </a:solidFill>
                </a:rPr>
                <a:t>)</a:t>
              </a:r>
              <a:endParaRPr lang="en-US" sz="2000">
                <a:solidFill>
                  <a:srgbClr val="00CC00"/>
                </a:solidFill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4377" y="709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61" name="Text Box 61"/>
            <p:cNvSpPr txBox="1">
              <a:spLocks noChangeArrowheads="1"/>
            </p:cNvSpPr>
            <p:nvPr/>
          </p:nvSpPr>
          <p:spPr bwMode="auto">
            <a:xfrm>
              <a:off x="4727" y="572"/>
              <a:ext cx="24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</a:pPr>
              <a:r>
                <a:rPr lang="en-US" sz="2000" i="1"/>
                <a:t>y</a:t>
              </a:r>
              <a:endParaRPr lang="en-US" sz="2000" i="1" baseline="30000"/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3061" y="935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 dirty="0"/>
                <a:t>f(</a:t>
              </a:r>
              <a:r>
                <a:rPr lang="en-US" sz="2000" b="1" dirty="0" err="1"/>
                <a:t>x,</a:t>
              </a:r>
              <a:r>
                <a:rPr lang="en-US" sz="2000" b="1" dirty="0" err="1">
                  <a:solidFill>
                    <a:srgbClr val="00CC00"/>
                  </a:solidFill>
                </a:rPr>
                <a:t>w</a:t>
              </a:r>
              <a:r>
                <a:rPr lang="en-US" sz="2000" i="1" dirty="0" err="1">
                  <a:solidFill>
                    <a:srgbClr val="00CC00"/>
                  </a:solidFill>
                </a:rPr>
                <a:t>,b</a:t>
              </a:r>
              <a:r>
                <a:rPr lang="en-US" sz="2000" i="1" dirty="0"/>
                <a:t>) = </a:t>
              </a:r>
              <a:r>
                <a:rPr lang="en-US" sz="2000" i="1" dirty="0" smtClean="0"/>
                <a:t>sign(</a:t>
              </a:r>
              <a:r>
                <a:rPr lang="en-US" sz="2000" b="1" dirty="0" err="1">
                  <a:solidFill>
                    <a:srgbClr val="00CC00"/>
                  </a:solidFill>
                </a:rPr>
                <a:t>w</a:t>
              </a:r>
              <a:r>
                <a:rPr lang="en-US" sz="2000" b="1" dirty="0" err="1"/>
                <a:t>x</a:t>
              </a:r>
              <a:r>
                <a:rPr lang="en-US" sz="2000" i="1" dirty="0" err="1"/>
                <a:t>+</a:t>
              </a:r>
              <a:r>
                <a:rPr lang="en-US" sz="2000" i="1" dirty="0" err="1">
                  <a:solidFill>
                    <a:srgbClr val="00CC00"/>
                  </a:solidFill>
                </a:rPr>
                <a:t>b</a:t>
              </a:r>
              <a:r>
                <a:rPr lang="en-US" sz="2000" i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17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Warmup</a:t>
            </a:r>
            <a:r>
              <a:rPr lang="hu-HU" dirty="0" smtClean="0"/>
              <a:t>: </a:t>
            </a:r>
            <a:r>
              <a:rPr lang="hu-HU" dirty="0" err="1" smtClean="0"/>
              <a:t>linear</a:t>
            </a:r>
            <a:r>
              <a:rPr lang="hu-HU" dirty="0" smtClean="0"/>
              <a:t> SVM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616624"/>
          </a:xfrm>
        </p:spPr>
        <p:txBody>
          <a:bodyPr>
            <a:normAutofit/>
          </a:bodyPr>
          <a:lstStyle/>
          <a:p>
            <a:r>
              <a:rPr lang="hu-HU" dirty="0" smtClean="0"/>
              <a:t>Maximal margin linear classifier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19050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000" dirty="0">
                <a:latin typeface="Tahoma" pitchFamily="34" charset="0"/>
              </a:rPr>
              <a:t>denotes +1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000" dirty="0">
                <a:latin typeface="Tahoma" pitchFamily="34" charset="0"/>
              </a:rPr>
              <a:t>denotes -1</a:t>
            </a:r>
          </a:p>
        </p:txBody>
      </p:sp>
      <p:sp>
        <p:nvSpPr>
          <p:cNvPr id="7" name="Oval 5"/>
          <p:cNvSpPr>
            <a:spLocks noChangeAspect="1" noChangeArrowheads="1"/>
          </p:cNvSpPr>
          <p:nvPr/>
        </p:nvSpPr>
        <p:spPr bwMode="auto">
          <a:xfrm rot="4777107">
            <a:off x="915194" y="2056606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Oval 6"/>
          <p:cNvSpPr>
            <a:spLocks noChangeAspect="1" noChangeArrowheads="1"/>
          </p:cNvSpPr>
          <p:nvPr/>
        </p:nvSpPr>
        <p:spPr bwMode="auto">
          <a:xfrm rot="5895381">
            <a:off x="915988" y="2513012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rot="18127581">
            <a:off x="2069857" y="3524223"/>
            <a:ext cx="4298515" cy="0"/>
          </a:xfrm>
          <a:prstGeom prst="line">
            <a:avLst/>
          </a:prstGeom>
          <a:noFill/>
          <a:ln w="36195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rot="18127581">
            <a:off x="2009315" y="3524223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067229" y="2040933"/>
            <a:ext cx="0" cy="278495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937592" y="4704801"/>
            <a:ext cx="3111304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11" name="Oval 9"/>
          <p:cNvSpPr>
            <a:spLocks noChangeAspect="1" noChangeArrowheads="1"/>
          </p:cNvSpPr>
          <p:nvPr/>
        </p:nvSpPr>
        <p:spPr bwMode="auto">
          <a:xfrm>
            <a:off x="4026008" y="4283526"/>
            <a:ext cx="51315" cy="37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Oval 10"/>
          <p:cNvSpPr>
            <a:spLocks noChangeAspect="1" noChangeArrowheads="1"/>
          </p:cNvSpPr>
          <p:nvPr/>
        </p:nvSpPr>
        <p:spPr bwMode="auto">
          <a:xfrm>
            <a:off x="2978103" y="3386742"/>
            <a:ext cx="51315" cy="37839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Oval 11"/>
          <p:cNvSpPr>
            <a:spLocks noChangeAspect="1" noChangeArrowheads="1"/>
          </p:cNvSpPr>
          <p:nvPr/>
        </p:nvSpPr>
        <p:spPr bwMode="auto">
          <a:xfrm>
            <a:off x="4555362" y="2521489"/>
            <a:ext cx="51315" cy="37839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Oval 12"/>
          <p:cNvSpPr>
            <a:spLocks noChangeAspect="1" noChangeArrowheads="1"/>
          </p:cNvSpPr>
          <p:nvPr/>
        </p:nvSpPr>
        <p:spPr bwMode="auto">
          <a:xfrm>
            <a:off x="4609378" y="3173581"/>
            <a:ext cx="51315" cy="37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Oval 13"/>
          <p:cNvSpPr>
            <a:spLocks noChangeAspect="1" noChangeArrowheads="1"/>
          </p:cNvSpPr>
          <p:nvPr/>
        </p:nvSpPr>
        <p:spPr bwMode="auto">
          <a:xfrm>
            <a:off x="3764032" y="2401665"/>
            <a:ext cx="51315" cy="403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Oval 14"/>
          <p:cNvSpPr>
            <a:spLocks noChangeAspect="1" noChangeArrowheads="1"/>
          </p:cNvSpPr>
          <p:nvPr/>
        </p:nvSpPr>
        <p:spPr bwMode="auto">
          <a:xfrm>
            <a:off x="4169150" y="3251782"/>
            <a:ext cx="45913" cy="37839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Oval 15"/>
          <p:cNvSpPr>
            <a:spLocks noChangeAspect="1" noChangeArrowheads="1"/>
          </p:cNvSpPr>
          <p:nvPr/>
        </p:nvSpPr>
        <p:spPr bwMode="auto">
          <a:xfrm>
            <a:off x="3456142" y="2767442"/>
            <a:ext cx="51315" cy="46669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Oval 16"/>
          <p:cNvSpPr>
            <a:spLocks noChangeAspect="1" noChangeArrowheads="1"/>
          </p:cNvSpPr>
          <p:nvPr/>
        </p:nvSpPr>
        <p:spPr bwMode="auto">
          <a:xfrm>
            <a:off x="5206251" y="3554494"/>
            <a:ext cx="51315" cy="4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Oval 17"/>
          <p:cNvSpPr>
            <a:spLocks noChangeAspect="1" noChangeArrowheads="1"/>
          </p:cNvSpPr>
          <p:nvPr/>
        </p:nvSpPr>
        <p:spPr bwMode="auto">
          <a:xfrm rot="20481726">
            <a:off x="4170500" y="3815584"/>
            <a:ext cx="45913" cy="37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" name="Oval 18"/>
          <p:cNvSpPr>
            <a:spLocks noChangeAspect="1" noChangeArrowheads="1"/>
          </p:cNvSpPr>
          <p:nvPr/>
        </p:nvSpPr>
        <p:spPr bwMode="auto">
          <a:xfrm rot="20481726">
            <a:off x="5970573" y="2850688"/>
            <a:ext cx="51315" cy="4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1" name="Oval 19"/>
          <p:cNvSpPr>
            <a:spLocks noChangeAspect="1" noChangeArrowheads="1"/>
          </p:cNvSpPr>
          <p:nvPr/>
        </p:nvSpPr>
        <p:spPr bwMode="auto">
          <a:xfrm rot="20481726">
            <a:off x="5368298" y="3896307"/>
            <a:ext cx="51315" cy="4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2" name="Oval 20"/>
          <p:cNvSpPr>
            <a:spLocks noChangeAspect="1" noChangeArrowheads="1"/>
          </p:cNvSpPr>
          <p:nvPr/>
        </p:nvSpPr>
        <p:spPr bwMode="auto">
          <a:xfrm rot="20481726">
            <a:off x="3520961" y="2404187"/>
            <a:ext cx="51315" cy="403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" name="Oval 21"/>
          <p:cNvSpPr>
            <a:spLocks noChangeAspect="1" noChangeArrowheads="1"/>
          </p:cNvSpPr>
          <p:nvPr/>
        </p:nvSpPr>
        <p:spPr bwMode="auto">
          <a:xfrm rot="20481726">
            <a:off x="4871354" y="3133220"/>
            <a:ext cx="51315" cy="4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" name="Oval 22"/>
          <p:cNvSpPr>
            <a:spLocks noChangeAspect="1" noChangeArrowheads="1"/>
          </p:cNvSpPr>
          <p:nvPr/>
        </p:nvSpPr>
        <p:spPr bwMode="auto">
          <a:xfrm rot="20481726">
            <a:off x="5854439" y="3857207"/>
            <a:ext cx="51315" cy="37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" name="Oval 23"/>
          <p:cNvSpPr>
            <a:spLocks noChangeAspect="1" noChangeArrowheads="1"/>
          </p:cNvSpPr>
          <p:nvPr/>
        </p:nvSpPr>
        <p:spPr bwMode="auto">
          <a:xfrm rot="20481726">
            <a:off x="3512859" y="3177366"/>
            <a:ext cx="51315" cy="37839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" name="Oval 24"/>
          <p:cNvSpPr>
            <a:spLocks noChangeAspect="1" noChangeArrowheads="1"/>
          </p:cNvSpPr>
          <p:nvPr/>
        </p:nvSpPr>
        <p:spPr bwMode="auto">
          <a:xfrm rot="5895381">
            <a:off x="4154281" y="2712953"/>
            <a:ext cx="37839" cy="459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" name="Oval 25"/>
          <p:cNvSpPr>
            <a:spLocks noChangeAspect="1" noChangeArrowheads="1"/>
          </p:cNvSpPr>
          <p:nvPr/>
        </p:nvSpPr>
        <p:spPr bwMode="auto">
          <a:xfrm rot="5895381">
            <a:off x="4383395" y="4448956"/>
            <a:ext cx="44146" cy="5131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" name="Oval 26"/>
          <p:cNvSpPr>
            <a:spLocks noChangeAspect="1" noChangeArrowheads="1"/>
          </p:cNvSpPr>
          <p:nvPr/>
        </p:nvSpPr>
        <p:spPr bwMode="auto">
          <a:xfrm rot="5895381">
            <a:off x="3514195" y="3540188"/>
            <a:ext cx="37839" cy="5131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" name="Oval 27"/>
          <p:cNvSpPr>
            <a:spLocks noChangeAspect="1" noChangeArrowheads="1"/>
          </p:cNvSpPr>
          <p:nvPr/>
        </p:nvSpPr>
        <p:spPr bwMode="auto">
          <a:xfrm rot="5895381">
            <a:off x="4559399" y="2185729"/>
            <a:ext cx="37839" cy="459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" name="Oval 28"/>
          <p:cNvSpPr>
            <a:spLocks noChangeAspect="1" noChangeArrowheads="1"/>
          </p:cNvSpPr>
          <p:nvPr/>
        </p:nvSpPr>
        <p:spPr bwMode="auto">
          <a:xfrm rot="5895381">
            <a:off x="5377374" y="3576136"/>
            <a:ext cx="46668" cy="5131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1" name="Oval 29"/>
          <p:cNvSpPr>
            <a:spLocks noChangeAspect="1" noChangeArrowheads="1"/>
          </p:cNvSpPr>
          <p:nvPr/>
        </p:nvSpPr>
        <p:spPr bwMode="auto">
          <a:xfrm rot="5895381">
            <a:off x="4582356" y="3525231"/>
            <a:ext cx="37839" cy="459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" name="Oval 30"/>
          <p:cNvSpPr>
            <a:spLocks noChangeAspect="1" noChangeArrowheads="1"/>
          </p:cNvSpPr>
          <p:nvPr/>
        </p:nvSpPr>
        <p:spPr bwMode="auto">
          <a:xfrm rot="5895381">
            <a:off x="5645115" y="2957645"/>
            <a:ext cx="37839" cy="459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" name="Oval 31"/>
          <p:cNvSpPr>
            <a:spLocks noChangeAspect="1" noChangeArrowheads="1"/>
          </p:cNvSpPr>
          <p:nvPr/>
        </p:nvSpPr>
        <p:spPr bwMode="auto">
          <a:xfrm rot="5895381">
            <a:off x="3491239" y="2147712"/>
            <a:ext cx="37839" cy="5131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4" name="Oval 32"/>
          <p:cNvSpPr>
            <a:spLocks noChangeAspect="1" noChangeArrowheads="1"/>
          </p:cNvSpPr>
          <p:nvPr/>
        </p:nvSpPr>
        <p:spPr bwMode="auto">
          <a:xfrm rot="5895381">
            <a:off x="5339926" y="2884490"/>
            <a:ext cx="37839" cy="459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" name="Oval 33"/>
          <p:cNvSpPr>
            <a:spLocks noChangeAspect="1" noChangeArrowheads="1"/>
          </p:cNvSpPr>
          <p:nvPr/>
        </p:nvSpPr>
        <p:spPr bwMode="auto">
          <a:xfrm rot="5895381">
            <a:off x="5218028" y="4032905"/>
            <a:ext cx="46668" cy="459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" name="Oval 34"/>
          <p:cNvSpPr>
            <a:spLocks noChangeAspect="1" noChangeArrowheads="1"/>
          </p:cNvSpPr>
          <p:nvPr/>
        </p:nvSpPr>
        <p:spPr bwMode="auto">
          <a:xfrm rot="4777107">
            <a:off x="3840627" y="3091796"/>
            <a:ext cx="46668" cy="5131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7" name="Oval 35"/>
          <p:cNvSpPr>
            <a:spLocks noChangeAspect="1" noChangeArrowheads="1"/>
          </p:cNvSpPr>
          <p:nvPr/>
        </p:nvSpPr>
        <p:spPr bwMode="auto">
          <a:xfrm rot="4777107">
            <a:off x="4821375" y="4458594"/>
            <a:ext cx="37839" cy="459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" name="Oval 36"/>
          <p:cNvSpPr>
            <a:spLocks noChangeAspect="1" noChangeArrowheads="1"/>
          </p:cNvSpPr>
          <p:nvPr/>
        </p:nvSpPr>
        <p:spPr bwMode="auto">
          <a:xfrm rot="4777107">
            <a:off x="4562100" y="4155882"/>
            <a:ext cx="37839" cy="459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" name="Oval 37"/>
          <p:cNvSpPr>
            <a:spLocks noChangeAspect="1" noChangeArrowheads="1"/>
          </p:cNvSpPr>
          <p:nvPr/>
        </p:nvSpPr>
        <p:spPr bwMode="auto">
          <a:xfrm rot="4777107">
            <a:off x="3261309" y="3252159"/>
            <a:ext cx="46669" cy="459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0" name="Oval 38"/>
          <p:cNvSpPr>
            <a:spLocks noChangeAspect="1" noChangeArrowheads="1"/>
          </p:cNvSpPr>
          <p:nvPr/>
        </p:nvSpPr>
        <p:spPr bwMode="auto">
          <a:xfrm rot="4777107">
            <a:off x="4023383" y="2489702"/>
            <a:ext cx="40362" cy="459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" name="Oval 39"/>
          <p:cNvSpPr>
            <a:spLocks noChangeAspect="1" noChangeArrowheads="1"/>
          </p:cNvSpPr>
          <p:nvPr/>
        </p:nvSpPr>
        <p:spPr bwMode="auto">
          <a:xfrm rot="4777107">
            <a:off x="4570292" y="3750825"/>
            <a:ext cx="40362" cy="5131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2" name="Oval 40"/>
          <p:cNvSpPr>
            <a:spLocks noChangeAspect="1" noChangeArrowheads="1"/>
          </p:cNvSpPr>
          <p:nvPr/>
        </p:nvSpPr>
        <p:spPr bwMode="auto">
          <a:xfrm rot="4777107">
            <a:off x="2995282" y="2732325"/>
            <a:ext cx="46669" cy="5131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" name="Oval 41"/>
          <p:cNvSpPr>
            <a:spLocks noChangeAspect="1" noChangeArrowheads="1"/>
          </p:cNvSpPr>
          <p:nvPr/>
        </p:nvSpPr>
        <p:spPr bwMode="auto">
          <a:xfrm rot="4777107">
            <a:off x="4214597" y="4295078"/>
            <a:ext cx="44146" cy="5131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4" name="Oval 42"/>
          <p:cNvSpPr>
            <a:spLocks noChangeAspect="1" noChangeArrowheads="1"/>
          </p:cNvSpPr>
          <p:nvPr/>
        </p:nvSpPr>
        <p:spPr bwMode="auto">
          <a:xfrm rot="4777107">
            <a:off x="5376476" y="4062367"/>
            <a:ext cx="40362" cy="5131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0" name="Oval 48"/>
          <p:cNvSpPr>
            <a:spLocks noChangeArrowheads="1"/>
          </p:cNvSpPr>
          <p:nvPr/>
        </p:nvSpPr>
        <p:spPr bwMode="auto">
          <a:xfrm>
            <a:off x="4556713" y="3129436"/>
            <a:ext cx="129638" cy="121085"/>
          </a:xfrm>
          <a:prstGeom prst="ellipse">
            <a:avLst/>
          </a:prstGeom>
          <a:noFill/>
          <a:ln w="38100">
            <a:solidFill>
              <a:srgbClr val="00CC00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1" name="Oval 49"/>
          <p:cNvSpPr>
            <a:spLocks noChangeArrowheads="1"/>
          </p:cNvSpPr>
          <p:nvPr/>
        </p:nvSpPr>
        <p:spPr bwMode="auto">
          <a:xfrm>
            <a:off x="4134039" y="3216465"/>
            <a:ext cx="129638" cy="121085"/>
          </a:xfrm>
          <a:prstGeom prst="ellipse">
            <a:avLst/>
          </a:prstGeom>
          <a:noFill/>
          <a:ln w="38100">
            <a:solidFill>
              <a:srgbClr val="00CC00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2" name="Oval 50"/>
          <p:cNvSpPr>
            <a:spLocks noChangeArrowheads="1"/>
          </p:cNvSpPr>
          <p:nvPr/>
        </p:nvSpPr>
        <p:spPr bwMode="auto">
          <a:xfrm>
            <a:off x="4124587" y="3768915"/>
            <a:ext cx="129638" cy="121085"/>
          </a:xfrm>
          <a:prstGeom prst="ellipse">
            <a:avLst/>
          </a:prstGeom>
          <a:noFill/>
          <a:ln w="38100">
            <a:solidFill>
              <a:srgbClr val="00CC00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6538328" y="3429510"/>
            <a:ext cx="256381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Margin can be NEGATIVE!</a:t>
            </a:r>
          </a:p>
        </p:txBody>
      </p:sp>
      <p:grpSp>
        <p:nvGrpSpPr>
          <p:cNvPr id="54" name="Group 54"/>
          <p:cNvGrpSpPr>
            <a:grpSpLocks/>
          </p:cNvGrpSpPr>
          <p:nvPr/>
        </p:nvGrpSpPr>
        <p:grpSpPr bwMode="auto">
          <a:xfrm>
            <a:off x="5901740" y="1110721"/>
            <a:ext cx="3200400" cy="1476375"/>
            <a:chOff x="3061" y="255"/>
            <a:chExt cx="2016" cy="930"/>
          </a:xfrm>
        </p:grpSpPr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742" y="587"/>
              <a:ext cx="626" cy="258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/>
                <a:t>f </a:t>
              </a:r>
              <a:r>
                <a:rPr lang="en-US" sz="2000"/>
                <a:t>        </a:t>
              </a: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3379" y="709"/>
              <a:ext cx="3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3086" y="572"/>
              <a:ext cx="38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b="1"/>
                <a:t>x</a:t>
              </a: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4059" y="34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3787" y="255"/>
              <a:ext cx="100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hu-HU" sz="2000">
                  <a:solidFill>
                    <a:srgbClr val="00CC00"/>
                  </a:solidFill>
                </a:rPr>
                <a:t>(</a:t>
              </a:r>
              <a:r>
                <a:rPr lang="hu-HU" sz="2000" b="1">
                  <a:solidFill>
                    <a:srgbClr val="00CC00"/>
                  </a:solidFill>
                </a:rPr>
                <a:t>w</a:t>
              </a:r>
              <a:r>
                <a:rPr lang="hu-HU" sz="2000">
                  <a:solidFill>
                    <a:srgbClr val="00CC00"/>
                  </a:solidFill>
                </a:rPr>
                <a:t>,</a:t>
              </a:r>
              <a:r>
                <a:rPr lang="hu-HU" sz="2000" i="1">
                  <a:solidFill>
                    <a:srgbClr val="00CC00"/>
                  </a:solidFill>
                </a:rPr>
                <a:t>b</a:t>
              </a:r>
              <a:r>
                <a:rPr lang="hu-HU" sz="2000">
                  <a:solidFill>
                    <a:srgbClr val="00CC00"/>
                  </a:solidFill>
                </a:rPr>
                <a:t>)</a:t>
              </a:r>
              <a:endParaRPr lang="en-US" sz="2000">
                <a:solidFill>
                  <a:srgbClr val="00CC00"/>
                </a:solidFill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4377" y="709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61" name="Text Box 61"/>
            <p:cNvSpPr txBox="1">
              <a:spLocks noChangeArrowheads="1"/>
            </p:cNvSpPr>
            <p:nvPr/>
          </p:nvSpPr>
          <p:spPr bwMode="auto">
            <a:xfrm>
              <a:off x="4727" y="572"/>
              <a:ext cx="24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</a:pPr>
              <a:r>
                <a:rPr lang="en-US" sz="2000" i="1"/>
                <a:t>y</a:t>
              </a:r>
              <a:endParaRPr lang="en-US" sz="2000" i="1" baseline="30000"/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3061" y="935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 dirty="0"/>
                <a:t>f(</a:t>
              </a:r>
              <a:r>
                <a:rPr lang="en-US" sz="2000" b="1" dirty="0" err="1"/>
                <a:t>x,</a:t>
              </a:r>
              <a:r>
                <a:rPr lang="en-US" sz="2000" b="1" dirty="0" err="1">
                  <a:solidFill>
                    <a:srgbClr val="00CC00"/>
                  </a:solidFill>
                </a:rPr>
                <a:t>w</a:t>
              </a:r>
              <a:r>
                <a:rPr lang="en-US" sz="2000" i="1" dirty="0" err="1">
                  <a:solidFill>
                    <a:srgbClr val="00CC00"/>
                  </a:solidFill>
                </a:rPr>
                <a:t>,b</a:t>
              </a:r>
              <a:r>
                <a:rPr lang="en-US" sz="2000" i="1" dirty="0"/>
                <a:t>) = sign(</a:t>
              </a:r>
              <a:r>
                <a:rPr lang="en-US" sz="2000" b="1" dirty="0" err="1">
                  <a:solidFill>
                    <a:srgbClr val="00CC00"/>
                  </a:solidFill>
                </a:rPr>
                <a:t>w</a:t>
              </a:r>
              <a:r>
                <a:rPr lang="en-US" sz="2000" b="1" dirty="0" err="1"/>
                <a:t>x</a:t>
              </a:r>
              <a:r>
                <a:rPr lang="en-US" sz="2000" i="1" dirty="0" err="1"/>
                <a:t>+</a:t>
              </a:r>
              <a:r>
                <a:rPr lang="en-US" sz="2000" i="1" dirty="0" err="1">
                  <a:solidFill>
                    <a:srgbClr val="00CC00"/>
                  </a:solidFill>
                </a:rPr>
                <a:t>b</a:t>
              </a:r>
              <a:r>
                <a:rPr lang="en-US" sz="2000" i="1" dirty="0"/>
                <a:t>)</a:t>
              </a:r>
            </a:p>
          </p:txBody>
        </p:sp>
      </p:grpSp>
      <p:sp>
        <p:nvSpPr>
          <p:cNvPr id="64" name="Line 4"/>
          <p:cNvSpPr>
            <a:spLocks noChangeShapeType="1"/>
          </p:cNvSpPr>
          <p:nvPr/>
        </p:nvSpPr>
        <p:spPr bwMode="auto">
          <a:xfrm flipH="1" flipV="1">
            <a:off x="2648256" y="3250671"/>
            <a:ext cx="1369089" cy="2754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aphicFrame>
        <p:nvGraphicFramePr>
          <p:cNvPr id="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436978"/>
              </p:ext>
            </p:extLst>
          </p:nvPr>
        </p:nvGraphicFramePr>
        <p:xfrm>
          <a:off x="425376" y="4302445"/>
          <a:ext cx="14351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" name="Equation" r:id="rId3" imgW="799920" imgH="177480" progId="Equation.3">
                  <p:embed/>
                </p:oleObj>
              </mc:Choice>
              <mc:Fallback>
                <p:oleObj name="Equation" r:id="rId3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76" y="4302445"/>
                        <a:ext cx="14351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Line 6"/>
          <p:cNvSpPr>
            <a:spLocks noChangeShapeType="1"/>
          </p:cNvSpPr>
          <p:nvPr/>
        </p:nvSpPr>
        <p:spPr bwMode="auto">
          <a:xfrm flipH="1">
            <a:off x="2095500" y="4201586"/>
            <a:ext cx="1668532" cy="2799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aphicFrame>
        <p:nvGraphicFramePr>
          <p:cNvPr id="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121976"/>
              </p:ext>
            </p:extLst>
          </p:nvPr>
        </p:nvGraphicFramePr>
        <p:xfrm>
          <a:off x="1038225" y="3068638"/>
          <a:ext cx="15017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" name="Equation" r:id="rId5" imgW="838200" imgH="177800" progId="Equation.3">
                  <p:embed/>
                </p:oleObj>
              </mc:Choice>
              <mc:Fallback>
                <p:oleObj name="Equation" r:id="rId5" imgW="838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068638"/>
                        <a:ext cx="15017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Line 8"/>
          <p:cNvSpPr>
            <a:spLocks noChangeShapeType="1"/>
          </p:cNvSpPr>
          <p:nvPr/>
        </p:nvSpPr>
        <p:spPr bwMode="auto">
          <a:xfrm>
            <a:off x="4039262" y="4157059"/>
            <a:ext cx="964785" cy="78411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aphicFrame>
        <p:nvGraphicFramePr>
          <p:cNvPr id="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908836"/>
              </p:ext>
            </p:extLst>
          </p:nvPr>
        </p:nvGraphicFramePr>
        <p:xfrm>
          <a:off x="5072063" y="4826000"/>
          <a:ext cx="150336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" name="Equation" r:id="rId7" imgW="838200" imgH="177800" progId="Equation.3">
                  <p:embed/>
                </p:oleObj>
              </mc:Choice>
              <mc:Fallback>
                <p:oleObj name="Equation" r:id="rId7" imgW="838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4826000"/>
                        <a:ext cx="1503362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397728"/>
              </p:ext>
            </p:extLst>
          </p:nvPr>
        </p:nvGraphicFramePr>
        <p:xfrm>
          <a:off x="296863" y="5344382"/>
          <a:ext cx="2383922" cy="99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2" name="Equation" r:id="rId9" imgW="1002960" imgH="419040" progId="Equation.3">
                  <p:embed/>
                </p:oleObj>
              </mc:Choice>
              <mc:Fallback>
                <p:oleObj name="Equation" r:id="rId9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5344382"/>
                        <a:ext cx="2383922" cy="997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ktum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398904"/>
              </p:ext>
            </p:extLst>
          </p:nvPr>
        </p:nvGraphicFramePr>
        <p:xfrm>
          <a:off x="3161749" y="5395653"/>
          <a:ext cx="56689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" name="Equation" r:id="rId11" imgW="2209800" imgH="482600" progId="Equation.3">
                  <p:embed/>
                </p:oleObj>
              </mc:Choice>
              <mc:Fallback>
                <p:oleObj name="Equation" r:id="rId11" imgW="2209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749" y="5395653"/>
                        <a:ext cx="5668962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6"/>
          <p:cNvSpPr>
            <a:spLocks noChangeArrowheads="1"/>
          </p:cNvSpPr>
          <p:nvPr/>
        </p:nvSpPr>
        <p:spPr bwMode="auto">
          <a:xfrm>
            <a:off x="7708315" y="5385467"/>
            <a:ext cx="11430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4" name="Oval 7"/>
          <p:cNvSpPr>
            <a:spLocks noChangeArrowheads="1"/>
          </p:cNvSpPr>
          <p:nvPr/>
        </p:nvSpPr>
        <p:spPr bwMode="auto">
          <a:xfrm>
            <a:off x="7632115" y="5918867"/>
            <a:ext cx="12954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11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Support</a:t>
            </a:r>
            <a:r>
              <a:rPr lang="hu-HU" sz="4000" dirty="0" smtClean="0"/>
              <a:t> </a:t>
            </a:r>
            <a:r>
              <a:rPr lang="hu-HU" sz="4000" dirty="0" err="1" smtClean="0"/>
              <a:t>Vector</a:t>
            </a:r>
            <a:r>
              <a:rPr lang="hu-HU" sz="4000" dirty="0" smtClean="0"/>
              <a:t> </a:t>
            </a:r>
            <a:r>
              <a:rPr lang="hu-HU" sz="4000" dirty="0" err="1" smtClean="0"/>
              <a:t>Machine</a:t>
            </a:r>
            <a:r>
              <a:rPr lang="hu-HU" sz="4000" dirty="0" smtClean="0"/>
              <a:t> </a:t>
            </a:r>
            <a:r>
              <a:rPr lang="hu-HU" sz="4000" dirty="0" err="1" smtClean="0"/>
              <a:t>optimization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minimize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err="1" smtClean="0"/>
              <a:t>Subject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But w is a linear combination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support</a:t>
            </a:r>
            <a:r>
              <a:rPr lang="hu-HU" dirty="0" smtClean="0"/>
              <a:t> </a:t>
            </a:r>
            <a:r>
              <a:rPr lang="hu-HU" dirty="0" err="1" smtClean="0"/>
              <a:t>vectors</a:t>
            </a:r>
            <a:r>
              <a:rPr lang="hu-HU" dirty="0" smtClean="0"/>
              <a:t>: 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is a </a:t>
            </a:r>
            <a:r>
              <a:rPr lang="hu-HU" dirty="0" err="1" smtClean="0"/>
              <a:t>way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compute</a:t>
            </a:r>
            <a:r>
              <a:rPr lang="hu-HU" dirty="0" smtClean="0"/>
              <a:t> w </a:t>
            </a:r>
            <a:r>
              <a:rPr lang="hu-HU" dirty="0" smtClean="0">
                <a:latin typeface="Arial"/>
                <a:cs typeface="Arial"/>
              </a:rPr>
              <a:t>●</a:t>
            </a:r>
            <a:r>
              <a:rPr lang="hu-HU" dirty="0" smtClean="0"/>
              <a:t> x </a:t>
            </a:r>
            <a:r>
              <a:rPr lang="hu-HU" dirty="0" err="1" smtClean="0"/>
              <a:t>for</a:t>
            </a:r>
            <a:r>
              <a:rPr lang="hu-HU" dirty="0" smtClean="0"/>
              <a:t> a </a:t>
            </a:r>
            <a:r>
              <a:rPr lang="hu-HU" dirty="0" err="1" smtClean="0"/>
              <a:t>support</a:t>
            </a:r>
            <a:r>
              <a:rPr lang="hu-HU" dirty="0" smtClean="0"/>
              <a:t> </a:t>
            </a:r>
            <a:r>
              <a:rPr lang="hu-HU" dirty="0" err="1" smtClean="0"/>
              <a:t>vector</a:t>
            </a:r>
            <a:r>
              <a:rPr lang="hu-HU" dirty="0" smtClean="0"/>
              <a:t> w and </a:t>
            </a:r>
            <a:r>
              <a:rPr lang="hu-HU" dirty="0" err="1" smtClean="0"/>
              <a:t>another</a:t>
            </a:r>
            <a:r>
              <a:rPr lang="hu-HU" dirty="0" smtClean="0"/>
              <a:t> </a:t>
            </a:r>
            <a:r>
              <a:rPr lang="hu-HU" dirty="0" err="1" smtClean="0"/>
              <a:t>vector</a:t>
            </a:r>
            <a:r>
              <a:rPr lang="hu-HU" dirty="0" smtClean="0"/>
              <a:t> x </a:t>
            </a:r>
            <a:r>
              <a:rPr lang="hu-HU" dirty="0" smtClean="0">
                <a:latin typeface="Arial"/>
                <a:cs typeface="Arial"/>
              </a:rPr>
              <a:t>→</a:t>
            </a:r>
            <a:r>
              <a:rPr lang="hu-HU" dirty="0" smtClean="0"/>
              <a:t> </a:t>
            </a:r>
            <a:r>
              <a:rPr lang="hu-HU" dirty="0" err="1" smtClean="0"/>
              <a:t>any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endParaRPr lang="hu-HU" dirty="0" smtClean="0"/>
          </a:p>
          <a:p>
            <a:r>
              <a:rPr lang="hu-HU" dirty="0" err="1" smtClean="0"/>
              <a:t>Goal</a:t>
            </a:r>
            <a:r>
              <a:rPr lang="hu-HU" dirty="0" smtClean="0"/>
              <a:t>: a </a:t>
            </a:r>
            <a:r>
              <a:rPr lang="hu-HU" dirty="0" err="1" smtClean="0"/>
              <a:t>mathematically</a:t>
            </a:r>
            <a:r>
              <a:rPr lang="hu-HU" dirty="0" smtClean="0"/>
              <a:t> </a:t>
            </a: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notion</a:t>
            </a:r>
            <a:r>
              <a:rPr lang="hu-HU" dirty="0" smtClean="0"/>
              <a:t> of </a:t>
            </a:r>
            <a:r>
              <a:rPr lang="hu-HU" dirty="0"/>
              <a:t>w </a:t>
            </a:r>
            <a:r>
              <a:rPr lang="hu-HU" dirty="0">
                <a:latin typeface="Arial"/>
                <a:cs typeface="Arial"/>
              </a:rPr>
              <a:t>●</a:t>
            </a:r>
            <a:r>
              <a:rPr lang="hu-HU" dirty="0"/>
              <a:t> x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similarity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document</a:t>
            </a:r>
            <a:r>
              <a:rPr lang="hu-HU" dirty="0" smtClean="0"/>
              <a:t>!</a:t>
            </a: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779169"/>
              </p:ext>
            </p:extLst>
          </p:nvPr>
        </p:nvGraphicFramePr>
        <p:xfrm>
          <a:off x="3707904" y="1089868"/>
          <a:ext cx="35877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Equation" r:id="rId3" imgW="1574640" imgH="457200" progId="Equation.3">
                  <p:embed/>
                </p:oleObj>
              </mc:Choice>
              <mc:Fallback>
                <p:oleObj name="Equation" r:id="rId3" imgW="1574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089868"/>
                        <a:ext cx="3587750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475256"/>
              </p:ext>
            </p:extLst>
          </p:nvPr>
        </p:nvGraphicFramePr>
        <p:xfrm>
          <a:off x="2524125" y="2392363"/>
          <a:ext cx="57340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" name="Equation" r:id="rId5" imgW="2235200" imgH="571500" progId="Equation.3">
                  <p:embed/>
                </p:oleObj>
              </mc:Choice>
              <mc:Fallback>
                <p:oleObj name="Equation" r:id="rId5" imgW="22352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2392363"/>
                        <a:ext cx="573405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964656"/>
              </p:ext>
            </p:extLst>
          </p:nvPr>
        </p:nvGraphicFramePr>
        <p:xfrm>
          <a:off x="611560" y="4293096"/>
          <a:ext cx="165718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" name="Equation" r:id="rId7" imgW="812800" imgH="317500" progId="Equation.3">
                  <p:embed/>
                </p:oleObj>
              </mc:Choice>
              <mc:Fallback>
                <p:oleObj name="Equation" r:id="rId7" imgW="812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93096"/>
                        <a:ext cx="1657188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88857"/>
              </p:ext>
            </p:extLst>
          </p:nvPr>
        </p:nvGraphicFramePr>
        <p:xfrm>
          <a:off x="2938909" y="4260850"/>
          <a:ext cx="608488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" name="Equation" r:id="rId9" imgW="2984400" imgH="419040" progId="Equation.3">
                  <p:embed/>
                </p:oleObj>
              </mc:Choice>
              <mc:Fallback>
                <p:oleObj name="Equation" r:id="rId9" imgW="298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909" y="4260850"/>
                        <a:ext cx="6084888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339752" y="465313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7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Support</a:t>
            </a:r>
            <a:r>
              <a:rPr lang="hu-HU" sz="4000" dirty="0" smtClean="0"/>
              <a:t> </a:t>
            </a:r>
            <a:r>
              <a:rPr lang="hu-HU" sz="4000" dirty="0" err="1" smtClean="0"/>
              <a:t>Vector</a:t>
            </a:r>
            <a:r>
              <a:rPr lang="hu-HU" sz="4000" dirty="0" smtClean="0"/>
              <a:t> </a:t>
            </a:r>
            <a:r>
              <a:rPr lang="hu-HU" sz="4000" dirty="0" err="1" smtClean="0"/>
              <a:t>Machine</a:t>
            </a:r>
            <a:r>
              <a:rPr lang="hu-HU" sz="4000" dirty="0" smtClean="0"/>
              <a:t> </a:t>
            </a:r>
            <a:r>
              <a:rPr lang="hu-HU" sz="4000" dirty="0" err="1" smtClean="0"/>
              <a:t>optimization</a:t>
            </a:r>
            <a:endParaRPr lang="hu-HU" sz="40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8028384" y="4365104"/>
            <a:ext cx="936104" cy="504056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TextBox 5"/>
          <p:cNvSpPr txBox="1"/>
          <p:nvPr/>
        </p:nvSpPr>
        <p:spPr>
          <a:xfrm>
            <a:off x="2411760" y="1916832"/>
            <a:ext cx="4536504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In a transformed space (x 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→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 φ(x)) we only need the value of the dot product (kernel value): </a:t>
            </a:r>
          </a:p>
          <a:p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	K(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,x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) = 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φ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lang="en-US" sz="2400" baseline="30000" dirty="0" err="1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en-US" sz="2400" dirty="0" err="1">
                <a:solidFill>
                  <a:srgbClr val="FF0000"/>
                </a:solidFill>
                <a:latin typeface="Calibri"/>
                <a:cs typeface="Calibri"/>
              </a:rPr>
              <a:t>φ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) </a:t>
            </a:r>
          </a:p>
          <a:p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084168" y="3140968"/>
            <a:ext cx="1872208" cy="1224136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hu-HU" sz="6600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711612"/>
              </p:ext>
            </p:extLst>
          </p:nvPr>
        </p:nvGraphicFramePr>
        <p:xfrm>
          <a:off x="611560" y="4293096"/>
          <a:ext cx="165718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3" imgW="812800" imgH="317500" progId="Equation.3">
                  <p:embed/>
                </p:oleObj>
              </mc:Choice>
              <mc:Fallback>
                <p:oleObj name="Equation" r:id="rId3" imgW="812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93096"/>
                        <a:ext cx="1657188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63363"/>
              </p:ext>
            </p:extLst>
          </p:nvPr>
        </p:nvGraphicFramePr>
        <p:xfrm>
          <a:off x="2938909" y="4260850"/>
          <a:ext cx="608488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tion" r:id="rId5" imgW="2984400" imgH="419040" progId="Equation.3">
                  <p:embed/>
                </p:oleObj>
              </mc:Choice>
              <mc:Fallback>
                <p:oleObj name="Equation" r:id="rId5" imgW="298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909" y="4260850"/>
                        <a:ext cx="6084888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9"/>
          <p:cNvCxnSpPr/>
          <p:nvPr/>
        </p:nvCxnSpPr>
        <p:spPr>
          <a:xfrm>
            <a:off x="2339752" y="465313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6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vityRD_Presentation_Theme_dark">
  <a:themeElements>
    <a:clrScheme name="GravityRD_colors">
      <a:dk1>
        <a:sysClr val="windowText" lastClr="000000"/>
      </a:dk1>
      <a:lt1>
        <a:sysClr val="window" lastClr="FFFFFF"/>
      </a:lt1>
      <a:dk2>
        <a:srgbClr val="4A4A4A"/>
      </a:dk2>
      <a:lt2>
        <a:srgbClr val="8CC63F"/>
      </a:lt2>
      <a:accent1>
        <a:srgbClr val="0F75BC"/>
      </a:accent1>
      <a:accent2>
        <a:srgbClr val="0A800A"/>
      </a:accent2>
      <a:accent3>
        <a:srgbClr val="9E3378"/>
      </a:accent3>
      <a:accent4>
        <a:srgbClr val="D42132"/>
      </a:accent4>
      <a:accent5>
        <a:srgbClr val="ED7327"/>
      </a:accent5>
      <a:accent6>
        <a:srgbClr val="EDC427"/>
      </a:accent6>
      <a:hlink>
        <a:srgbClr val="25AAE1"/>
      </a:hlink>
      <a:folHlink>
        <a:srgbClr val="8CC63F"/>
      </a:folHlink>
    </a:clrScheme>
    <a:fontScheme name="Gravity_RD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30696</TotalTime>
  <Words>2786</Words>
  <Application>Microsoft Office PowerPoint</Application>
  <PresentationFormat>Diavetítés a képernyőre (4:3 oldalarány)</PresentationFormat>
  <Paragraphs>665</Paragraphs>
  <Slides>47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0" baseType="lpstr">
      <vt:lpstr>Ügyvezető</vt:lpstr>
      <vt:lpstr>GravityRD_Presentation_Theme_dark</vt:lpstr>
      <vt:lpstr>Equation</vt:lpstr>
      <vt:lpstr>Recommendation systems and networks</vt:lpstr>
      <vt:lpstr>Milestones to be presented</vt:lpstr>
      <vt:lpstr>SZTAKI Main Value in Collaboration</vt:lpstr>
      <vt:lpstr>Publications to be presented</vt:lpstr>
      <vt:lpstr>Web classification (P 3.12)</vt:lpstr>
      <vt:lpstr>Text Similarity Kernel Warmup</vt:lpstr>
      <vt:lpstr>Warmup: linear SVM</vt:lpstr>
      <vt:lpstr>Support Vector Machine optimization</vt:lpstr>
      <vt:lpstr>Support Vector Machine optimization</vt:lpstr>
      <vt:lpstr>Central tool 1: the Similarity Kernel</vt:lpstr>
      <vt:lpstr>Options for distance in Sim kernel</vt:lpstr>
      <vt:lpstr>Web quality classification results</vt:lpstr>
      <vt:lpstr>Integrated into BubiNG Crawler</vt:lpstr>
      <vt:lpstr>Further work, collaboration, exploitation</vt:lpstr>
      <vt:lpstr>Central tool 2: Matrix Factorization</vt:lpstr>
      <vt:lpstr>Influence Learning by Gradient Descent</vt:lpstr>
      <vt:lpstr>The Factorization Machine</vt:lpstr>
      <vt:lpstr>New users of factorization technology</vt:lpstr>
      <vt:lpstr>The RecSys Challenge 2014 (P 3.9)</vt:lpstr>
      <vt:lpstr>The RecSys Challenge 2014</vt:lpstr>
      <vt:lpstr>NOMAO: restaurants in France  (P3.16)</vt:lpstr>
      <vt:lpstr>Eigenvectors vs. SGD optimization</vt:lpstr>
      <vt:lpstr>Recommendation quality</vt:lpstr>
      <vt:lpstr>Factor hints to SGD</vt:lpstr>
      <vt:lpstr>Centrality prediction in time (P 3.17)</vt:lpstr>
      <vt:lpstr>Changes in centrality (oc)</vt:lpstr>
      <vt:lpstr>Link prediction by online SGD</vt:lpstr>
      <vt:lpstr>Centrality prediction (NDCG)</vt:lpstr>
      <vt:lpstr>Centrality prediction (Precision)</vt:lpstr>
      <vt:lpstr>New tool 3: online machine learning</vt:lpstr>
      <vt:lpstr>New tool 3: online machine learning</vt:lpstr>
      <vt:lpstr>More NADINE results in Period 2</vt:lpstr>
      <vt:lpstr>Exploitation</vt:lpstr>
      <vt:lpstr>Conclusions</vt:lpstr>
      <vt:lpstr>Questions?</vt:lpstr>
      <vt:lpstr>Supplementary slides</vt:lpstr>
      <vt:lpstr>Mobile session drop prediction</vt:lpstr>
      <vt:lpstr>Baseline: AdaBoost</vt:lpstr>
      <vt:lpstr>Dynamic Time Warping</vt:lpstr>
      <vt:lpstr>By using the Similarity Kernel</vt:lpstr>
      <vt:lpstr>Similarity Kernel in different tasks</vt:lpstr>
      <vt:lpstr>Software Technology: Map and Reduce</vt:lpstr>
      <vt:lpstr>Parallelization second order functions</vt:lpstr>
      <vt:lpstr>Parallel Matrix Completion may be Difficult</vt:lpstr>
      <vt:lpstr>Streaming parallelization</vt:lpstr>
      <vt:lpstr>The Streaming Lambda Architecture</vt:lpstr>
      <vt:lpstr>Fully Distributed Modeling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Vén Zoltán</dc:creator>
  <cp:lastModifiedBy>Benczur</cp:lastModifiedBy>
  <cp:revision>586</cp:revision>
  <dcterms:created xsi:type="dcterms:W3CDTF">2012-11-29T14:02:40Z</dcterms:created>
  <dcterms:modified xsi:type="dcterms:W3CDTF">2015-06-01T11:13:58Z</dcterms:modified>
</cp:coreProperties>
</file>