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1183" r:id="rId2"/>
    <p:sldId id="1414" r:id="rId3"/>
    <p:sldId id="1415" r:id="rId4"/>
    <p:sldId id="1366" r:id="rId5"/>
    <p:sldId id="1416" r:id="rId6"/>
    <p:sldId id="1417" r:id="rId7"/>
    <p:sldId id="1190" r:id="rId8"/>
    <p:sldId id="1418" r:id="rId9"/>
    <p:sldId id="1423" r:id="rId10"/>
    <p:sldId id="1424" r:id="rId11"/>
    <p:sldId id="1419" r:id="rId12"/>
    <p:sldId id="1286" r:id="rId13"/>
    <p:sldId id="1194" r:id="rId14"/>
    <p:sldId id="1421" r:id="rId15"/>
    <p:sldId id="1420" r:id="rId16"/>
    <p:sldId id="1422" r:id="rId17"/>
    <p:sldId id="1322" r:id="rId18"/>
    <p:sldId id="1296" r:id="rId19"/>
    <p:sldId id="1410" r:id="rId20"/>
    <p:sldId id="1263" r:id="rId21"/>
    <p:sldId id="1265" r:id="rId22"/>
    <p:sldId id="1398" r:id="rId23"/>
    <p:sldId id="1400" r:id="rId24"/>
    <p:sldId id="1404" r:id="rId25"/>
    <p:sldId id="1257" r:id="rId26"/>
  </p:sldIdLst>
  <p:sldSz cx="10080625" cy="7559675"/>
  <p:notesSz cx="7556500" cy="10691813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700" kern="1200">
        <a:solidFill>
          <a:schemeClr val="accent2"/>
        </a:solidFill>
        <a:latin typeface="Arial" pitchFamily="34" charset="0"/>
        <a:ea typeface="Osaka" pitchFamily="126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700" kern="1200">
        <a:solidFill>
          <a:schemeClr val="accent2"/>
        </a:solidFill>
        <a:latin typeface="Arial" pitchFamily="34" charset="0"/>
        <a:ea typeface="Osaka" pitchFamily="126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700" kern="1200">
        <a:solidFill>
          <a:schemeClr val="accent2"/>
        </a:solidFill>
        <a:latin typeface="Arial" pitchFamily="34" charset="0"/>
        <a:ea typeface="Osaka" pitchFamily="126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700" kern="1200">
        <a:solidFill>
          <a:schemeClr val="accent2"/>
        </a:solidFill>
        <a:latin typeface="Arial" pitchFamily="34" charset="0"/>
        <a:ea typeface="Osaka" pitchFamily="126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700" kern="1200">
        <a:solidFill>
          <a:schemeClr val="accent2"/>
        </a:solidFill>
        <a:latin typeface="Arial" pitchFamily="34" charset="0"/>
        <a:ea typeface="Osaka" pitchFamily="126" charset="-128"/>
        <a:cs typeface="+mn-cs"/>
      </a:defRPr>
    </a:lvl5pPr>
    <a:lvl6pPr marL="2286000" algn="l" defTabSz="914400" rtl="0" eaLnBrk="1" latinLnBrk="0" hangingPunct="1">
      <a:defRPr sz="2700" kern="1200">
        <a:solidFill>
          <a:schemeClr val="accent2"/>
        </a:solidFill>
        <a:latin typeface="Arial" pitchFamily="34" charset="0"/>
        <a:ea typeface="Osaka" pitchFamily="126" charset="-128"/>
        <a:cs typeface="+mn-cs"/>
      </a:defRPr>
    </a:lvl6pPr>
    <a:lvl7pPr marL="2743200" algn="l" defTabSz="914400" rtl="0" eaLnBrk="1" latinLnBrk="0" hangingPunct="1">
      <a:defRPr sz="2700" kern="1200">
        <a:solidFill>
          <a:schemeClr val="accent2"/>
        </a:solidFill>
        <a:latin typeface="Arial" pitchFamily="34" charset="0"/>
        <a:ea typeface="Osaka" pitchFamily="126" charset="-128"/>
        <a:cs typeface="+mn-cs"/>
      </a:defRPr>
    </a:lvl7pPr>
    <a:lvl8pPr marL="3200400" algn="l" defTabSz="914400" rtl="0" eaLnBrk="1" latinLnBrk="0" hangingPunct="1">
      <a:defRPr sz="2700" kern="1200">
        <a:solidFill>
          <a:schemeClr val="accent2"/>
        </a:solidFill>
        <a:latin typeface="Arial" pitchFamily="34" charset="0"/>
        <a:ea typeface="Osaka" pitchFamily="126" charset="-128"/>
        <a:cs typeface="+mn-cs"/>
      </a:defRPr>
    </a:lvl8pPr>
    <a:lvl9pPr marL="3657600" algn="l" defTabSz="914400" rtl="0" eaLnBrk="1" latinLnBrk="0" hangingPunct="1">
      <a:defRPr sz="2700" kern="1200">
        <a:solidFill>
          <a:schemeClr val="accent2"/>
        </a:solidFill>
        <a:latin typeface="Arial" pitchFamily="34" charset="0"/>
        <a:ea typeface="Osaka" pitchFamily="1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B00810"/>
    <a:srgbClr val="0000FF"/>
    <a:srgbClr val="BAFB00"/>
    <a:srgbClr val="D43663"/>
    <a:srgbClr val="FFF791"/>
    <a:srgbClr val="FDFFB0"/>
    <a:srgbClr val="BB0B0D"/>
    <a:srgbClr val="130C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87" autoAdjust="0"/>
  </p:normalViewPr>
  <p:slideViewPr>
    <p:cSldViewPr>
      <p:cViewPr>
        <p:scale>
          <a:sx n="47" d="100"/>
          <a:sy n="47" d="100"/>
        </p:scale>
        <p:origin x="-1038" y="-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charset="0"/>
                <a:ea typeface="ＭＳ Ｐゴシック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67200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charset="0"/>
                <a:ea typeface="ＭＳ Ｐゴシック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346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charset="0"/>
                <a:ea typeface="ＭＳ Ｐゴシック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67200" y="101346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2BAE1C09-F545-495E-964E-B7EF8CA7FD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ＭＳ Ｐゴシック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ＭＳ Ｐゴシック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ＭＳ Ｐゴシック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838200"/>
            <a:ext cx="5283200" cy="3962400"/>
          </a:xfrm>
          <a:noFill/>
          <a:ln/>
        </p:spPr>
      </p:sp>
      <p:sp>
        <p:nvSpPr>
          <p:cNvPr id="36867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838200"/>
            <a:ext cx="5283200" cy="3962400"/>
          </a:xfrm>
          <a:noFill/>
          <a:ln/>
        </p:spPr>
      </p:sp>
      <p:sp>
        <p:nvSpPr>
          <p:cNvPr id="37891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838200"/>
            <a:ext cx="5283200" cy="3962400"/>
          </a:xfrm>
          <a:noFill/>
          <a:ln/>
        </p:spPr>
      </p:sp>
      <p:sp>
        <p:nvSpPr>
          <p:cNvPr id="30723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838200"/>
            <a:ext cx="5283200" cy="3962400"/>
          </a:xfrm>
          <a:noFill/>
          <a:ln/>
        </p:spPr>
      </p:sp>
      <p:sp>
        <p:nvSpPr>
          <p:cNvPr id="33795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838200"/>
            <a:ext cx="5283200" cy="3962400"/>
          </a:xfrm>
          <a:noFill/>
          <a:ln/>
        </p:spPr>
      </p:sp>
      <p:sp>
        <p:nvSpPr>
          <p:cNvPr id="32771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838200"/>
            <a:ext cx="5283200" cy="3962400"/>
          </a:xfrm>
          <a:noFill/>
          <a:ln/>
        </p:spPr>
      </p:sp>
      <p:sp>
        <p:nvSpPr>
          <p:cNvPr id="35843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19363"/>
            <a:ext cx="8569325" cy="1260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54DD-276A-4CB4-B0AD-486E064BC8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B8F5-05A3-4817-9477-414D00F8BF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3438" y="671513"/>
            <a:ext cx="2141537" cy="60483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55650" y="671513"/>
            <a:ext cx="6275388" cy="6048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4CBA-BA6C-48FD-BBA3-6D321DE4EFC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53A-1B6C-4ACA-A8CE-1D0708FD363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5E5B-99D5-4EBF-870C-25D5ABFF00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650" y="2184400"/>
            <a:ext cx="4208463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2184400"/>
            <a:ext cx="4208462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E256-B488-4A4C-9C97-8F7B6EF74D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C9BC-44E2-4D35-BC1A-25B5C141C7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C018E-7CEF-4361-BD5D-8B198B24DD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7828-178E-43F2-8649-B7F0797D91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D2E7-B342-4C30-A319-B2AF03F149C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3CFD-4FBE-474E-8965-07BFAEB156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71513"/>
            <a:ext cx="8569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184400"/>
            <a:ext cx="85693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888163"/>
            <a:ext cx="21002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5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5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100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5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D00271-1C72-4A0E-90C6-6E33E2C5B41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-71438" y="1944563"/>
            <a:ext cx="10296526" cy="16192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ＭＳ Ｐゴシック" charset="0"/>
                <a:cs typeface="ＭＳ Ｐゴシック" charset="0"/>
              </a:rPr>
              <a:t>Clustering and ranking countries and their products: a network analysis</a:t>
            </a:r>
            <a:endParaRPr lang="it-IT" sz="36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60363" y="3504033"/>
            <a:ext cx="9359900" cy="1931988"/>
          </a:xfrm>
        </p:spPr>
        <p:txBody>
          <a:bodyPr/>
          <a:lstStyle/>
          <a:p>
            <a:pPr eaLnBrk="1" hangingPunct="1">
              <a:defRPr/>
            </a:pPr>
            <a:r>
              <a:rPr lang="it-IT" sz="3400" dirty="0" smtClean="0">
                <a:solidFill>
                  <a:srgbClr val="C2091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Andrea </a:t>
            </a:r>
            <a:r>
              <a:rPr lang="it-IT" sz="3400" dirty="0" err="1" smtClean="0">
                <a:solidFill>
                  <a:srgbClr val="C2091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Gabrielli</a:t>
            </a:r>
            <a:endParaRPr lang="it-IT" sz="3400" dirty="0" smtClean="0">
              <a:solidFill>
                <a:srgbClr val="C20916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2400" dirty="0" smtClean="0">
                <a:latin typeface="Times New Roman" pitchFamily="18" charset="0"/>
                <a:ea typeface="MS PGothic" pitchFamily="34" charset="-128"/>
              </a:rPr>
              <a:t>Istituto dei Sistemi Complessi – CNR, </a:t>
            </a:r>
            <a:r>
              <a:rPr lang="it-IT" sz="2400" dirty="0" err="1" smtClean="0">
                <a:latin typeface="Times New Roman" pitchFamily="18" charset="0"/>
                <a:ea typeface="MS PGothic" pitchFamily="34" charset="-128"/>
              </a:rPr>
              <a:t>Rome</a:t>
            </a:r>
            <a:r>
              <a:rPr lang="it-IT" sz="2400" dirty="0" smtClean="0">
                <a:latin typeface="Times New Roman" pitchFamily="18" charset="0"/>
                <a:ea typeface="MS PGothic" pitchFamily="34" charset="-128"/>
              </a:rPr>
              <a:t> (Italy)</a:t>
            </a:r>
          </a:p>
          <a:p>
            <a:pPr>
              <a:defRPr/>
            </a:pPr>
            <a:r>
              <a:rPr lang="it-IT" sz="2000" dirty="0" smtClean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t>&amp; IMT - Alti Studi  di  Lucca (Italy)</a:t>
            </a:r>
          </a:p>
          <a:p>
            <a:pPr>
              <a:defRPr/>
            </a:pPr>
            <a:r>
              <a:rPr lang="it-IT" sz="24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Email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: </a:t>
            </a:r>
            <a:r>
              <a:rPr lang="it-IT" sz="2400" dirty="0" smtClean="0">
                <a:solidFill>
                  <a:srgbClr val="FF0000"/>
                </a:solidFill>
                <a:latin typeface="Lucida Console" pitchFamily="49" charset="0"/>
                <a:ea typeface="MS PGothic" pitchFamily="34" charset="-128"/>
              </a:rPr>
              <a:t>andrea.gabrielli@roma1.infn.it</a:t>
            </a:r>
          </a:p>
          <a:p>
            <a:pPr eaLnBrk="1" hangingPunct="1">
              <a:defRPr/>
            </a:pPr>
            <a:endParaRPr lang="it-IT" sz="2400" dirty="0" smtClean="0">
              <a:solidFill>
                <a:srgbClr val="C20916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2400" dirty="0" err="1" smtClean="0">
                <a:solidFill>
                  <a:schemeClr val="accent4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Collaborators</a:t>
            </a:r>
            <a:r>
              <a:rPr lang="it-IT" sz="2400" dirty="0" smtClean="0">
                <a:solidFill>
                  <a:schemeClr val="accent4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r>
              <a:rPr lang="it-IT" sz="2400" dirty="0" smtClean="0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Luciano </a:t>
            </a:r>
            <a:r>
              <a:rPr lang="it-IT" sz="2400" dirty="0" err="1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Pietronero</a:t>
            </a:r>
            <a:r>
              <a:rPr lang="it-IT" sz="24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Andrea </a:t>
            </a:r>
            <a:r>
              <a:rPr lang="it-IT" sz="2400" dirty="0" err="1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Tacchella</a:t>
            </a:r>
            <a:endParaRPr lang="it-IT" sz="2400" dirty="0">
              <a:solidFill>
                <a:srgbClr val="0070C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24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Guido </a:t>
            </a:r>
            <a:r>
              <a:rPr lang="it-IT" sz="2400" dirty="0" err="1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Caldarelli</a:t>
            </a:r>
            <a:r>
              <a:rPr lang="it-IT" sz="24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2400" dirty="0" err="1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Matthieu</a:t>
            </a:r>
            <a:r>
              <a:rPr lang="it-IT" sz="24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Cristelli</a:t>
            </a:r>
            <a:r>
              <a:rPr lang="it-IT" sz="2400" dirty="0" smtClean="0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24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Antonio Scala</a:t>
            </a:r>
          </a:p>
        </p:txBody>
      </p:sp>
      <p:sp>
        <p:nvSpPr>
          <p:cNvPr id="5124" name="Picture 7" descr="logo sapienza.png"/>
          <p:cNvSpPr>
            <a:spLocks noChangeAspect="1"/>
          </p:cNvSpPr>
          <p:nvPr/>
        </p:nvSpPr>
        <p:spPr bwMode="auto">
          <a:xfrm>
            <a:off x="8582025" y="84138"/>
            <a:ext cx="13303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" name="Immagine 1" descr="isc-logo-color.pdf"/>
          <p:cNvSpPr>
            <a:spLocks noChangeAspect="1"/>
          </p:cNvSpPr>
          <p:nvPr/>
        </p:nvSpPr>
        <p:spPr bwMode="auto">
          <a:xfrm>
            <a:off x="215900" y="107950"/>
            <a:ext cx="28797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127" name="Immagine 1" descr="isc-logo-color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" y="-15033"/>
            <a:ext cx="2880320" cy="13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n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9557"/>
            <a:ext cx="4190894" cy="609314"/>
          </a:xfrm>
          <a:prstGeom prst="rect">
            <a:avLst/>
          </a:prstGeom>
        </p:spPr>
      </p:pic>
      <p:pic>
        <p:nvPicPr>
          <p:cNvPr id="10" name="Immagine 9" descr="mainmenu_r1_c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360" y="0"/>
            <a:ext cx="1728192" cy="156689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200552" y="179437"/>
            <a:ext cx="2499402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Trento, Italy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23 - 27 July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840367" y="2742108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accent4"/>
                </a:solidFill>
                <a:latin typeface="Comic Sans MS" pitchFamily="66" charset="0"/>
              </a:rPr>
              <a:t>Algebraic explanation</a:t>
            </a:r>
            <a:endParaRPr lang="en-US" sz="2400" u="sng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59792" y="3504734"/>
          <a:ext cx="1942752" cy="1427231"/>
        </p:xfrm>
        <a:graphic>
          <a:graphicData uri="http://schemas.openxmlformats.org/presentationml/2006/ole">
            <p:oleObj spid="_x0000_s26630" name="Equazione" r:id="rId3" imgW="863280" imgH="583920" progId="Equation.3">
              <p:embed/>
            </p:oleObj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2555775" y="3851845"/>
            <a:ext cx="7597105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is a measure of the component along </a:t>
            </a:r>
            <a:r>
              <a:rPr lang="en-US" i="1" dirty="0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 of the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20032" y="4352126"/>
            <a:ext cx="64087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second right eigenvector of matrix C</a:t>
            </a:r>
            <a:r>
              <a:rPr lang="en-US" dirty="0" smtClean="0"/>
              <a:t>:   </a:t>
            </a:r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/>
        </p:nvGraphicFramePr>
        <p:xfrm>
          <a:off x="2129681" y="5364013"/>
          <a:ext cx="4638823" cy="1296144"/>
        </p:xfrm>
        <a:graphic>
          <a:graphicData uri="http://schemas.openxmlformats.org/presentationml/2006/ole">
            <p:oleObj spid="_x0000_s26631" name="Equazione" r:id="rId4" imgW="1688760" imgH="482400" progId="Equation.3">
              <p:embed/>
            </p:oleObj>
          </a:graphicData>
        </a:graphic>
      </p:graphicFrame>
      <p:sp>
        <p:nvSpPr>
          <p:cNvPr id="17" name="Rettangolo 16"/>
          <p:cNvSpPr/>
          <p:nvPr/>
        </p:nvSpPr>
        <p:spPr>
          <a:xfrm>
            <a:off x="647824" y="1477264"/>
            <a:ext cx="900075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The information in the bipartite graph is averaged and </a:t>
            </a:r>
          </a:p>
          <a:p>
            <a:pPr algn="ctr"/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equally redistributed over all the nodes</a:t>
            </a:r>
            <a:endParaRPr lang="en-US" u="sng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282686"/>
            <a:ext cx="9809096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Consequence: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(2n) </a:t>
            </a:r>
            <a:r>
              <a:rPr lang="en-US" sz="2400" dirty="0" smtClean="0">
                <a:latin typeface="Comic Sans MS" pitchFamily="66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(2n)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converge to uniform vectors !!!!!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The main right eigenvector (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eigenvalue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=1) of an E.M.M. is uniform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287338" y="287338"/>
            <a:ext cx="9721850" cy="828675"/>
          </a:xfrm>
        </p:spPr>
        <p:txBody>
          <a:bodyPr/>
          <a:lstStyle/>
          <a:p>
            <a:r>
              <a:rPr lang="en-US" sz="2800" smtClean="0"/>
              <a:t>Weakness of the Methods of Reflections </a:t>
            </a:r>
            <a:r>
              <a:rPr lang="en-US" sz="2000" smtClean="0"/>
              <a:t>(submitted to PLOSone)</a:t>
            </a:r>
          </a:p>
        </p:txBody>
      </p:sp>
      <p:sp>
        <p:nvSpPr>
          <p:cNvPr id="11267" name="CasellaDiTesto 2"/>
          <p:cNvSpPr txBox="1">
            <a:spLocks noChangeArrowheads="1"/>
          </p:cNvSpPr>
          <p:nvPr/>
        </p:nvSpPr>
        <p:spPr bwMode="auto">
          <a:xfrm>
            <a:off x="144463" y="1331913"/>
            <a:ext cx="10104048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Convergence to a uniform fixed point of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c</a:t>
            </a:r>
            <a:r>
              <a:rPr lang="en-US" sz="2400" i="1" baseline="30000" dirty="0" smtClean="0"/>
              <a:t>(2n</a:t>
            </a:r>
            <a:r>
              <a:rPr lang="en-US" sz="2400" i="1" baseline="30000" dirty="0"/>
              <a:t>)</a:t>
            </a:r>
            <a:r>
              <a:rPr lang="en-US" sz="2400" dirty="0"/>
              <a:t> for all </a:t>
            </a:r>
            <a:r>
              <a:rPr lang="en-US" sz="2400" i="1" dirty="0"/>
              <a:t>c</a:t>
            </a:r>
            <a:r>
              <a:rPr lang="en-US" sz="2400" dirty="0"/>
              <a:t> (fundamental right </a:t>
            </a:r>
          </a:p>
          <a:p>
            <a:r>
              <a:rPr lang="en-US" sz="2400" dirty="0"/>
              <a:t>  eigenvector of an </a:t>
            </a:r>
            <a:r>
              <a:rPr lang="en-US" sz="2400" dirty="0" err="1"/>
              <a:t>ergodic</a:t>
            </a:r>
            <a:r>
              <a:rPr lang="en-US" sz="2400" dirty="0"/>
              <a:t> left Markov </a:t>
            </a:r>
            <a:r>
              <a:rPr lang="en-US" sz="2400" dirty="0" smtClean="0"/>
              <a:t>chain</a:t>
            </a:r>
            <a:r>
              <a:rPr lang="en-US" sz="24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Odd and even iterations have different meanings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Mathematical/economical meaning lost with iterations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Need to subtract the mean of </a:t>
            </a:r>
            <a:r>
              <a:rPr lang="en-US" sz="2400" i="1" dirty="0" err="1">
                <a:solidFill>
                  <a:srgbClr val="FF0000"/>
                </a:solidFill>
              </a:rPr>
              <a:t>k</a:t>
            </a:r>
            <a:r>
              <a:rPr lang="en-US" sz="2400" i="1" baseline="-25000" dirty="0" err="1">
                <a:solidFill>
                  <a:srgbClr val="FF0000"/>
                </a:solidFill>
              </a:rPr>
              <a:t>c</a:t>
            </a:r>
            <a:r>
              <a:rPr lang="en-US" sz="2400" i="1" baseline="30000" dirty="0">
                <a:solidFill>
                  <a:srgbClr val="FF0000"/>
                </a:solidFill>
              </a:rPr>
              <a:t>(2n)</a:t>
            </a:r>
            <a:r>
              <a:rPr lang="en-US" sz="2400" dirty="0">
                <a:solidFill>
                  <a:srgbClr val="FF0000"/>
                </a:solidFill>
              </a:rPr>
              <a:t> to find correlations with </a:t>
            </a:r>
            <a:r>
              <a:rPr lang="en-US" sz="2400" i="1" dirty="0">
                <a:solidFill>
                  <a:srgbClr val="FF0000"/>
                </a:solidFill>
              </a:rPr>
              <a:t>log(GDP)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second eigenvector of the </a:t>
            </a:r>
            <a:r>
              <a:rPr lang="en-US" sz="2400" dirty="0" err="1">
                <a:solidFill>
                  <a:srgbClr val="FF0000"/>
                </a:solidFill>
              </a:rPr>
              <a:t>ergodic</a:t>
            </a:r>
            <a:r>
              <a:rPr lang="en-US" sz="2400" dirty="0">
                <a:solidFill>
                  <a:srgbClr val="FF0000"/>
                </a:solidFill>
              </a:rPr>
              <a:t> Markov matrix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Only a small fluctuation of the iterated variables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c</a:t>
            </a:r>
            <a:r>
              <a:rPr lang="en-US" sz="2400" i="1" baseline="30000" dirty="0" smtClean="0"/>
              <a:t>(2n)</a:t>
            </a:r>
            <a:r>
              <a:rPr lang="en-US" sz="2400" dirty="0" smtClean="0"/>
              <a:t> is meaningful: </a:t>
            </a:r>
          </a:p>
          <a:p>
            <a:r>
              <a:rPr lang="en-US" sz="2400" dirty="0" smtClean="0"/>
              <a:t>but it is an heuristic algorithm for such empirical variables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Transformations are linear while a non-linear relation between fitness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of </a:t>
            </a:r>
            <a:r>
              <a:rPr lang="en-US" sz="2400" dirty="0">
                <a:solidFill>
                  <a:srgbClr val="FF0000"/>
                </a:solidFill>
              </a:rPr>
              <a:t>countries and complexity of products is expected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u="sng" dirty="0">
                <a:solidFill>
                  <a:schemeClr val="tx1"/>
                </a:solidFill>
              </a:rPr>
              <a:t>almost </a:t>
            </a:r>
            <a:r>
              <a:rPr lang="en-US" sz="2400" u="sng" dirty="0" err="1">
                <a:solidFill>
                  <a:schemeClr val="tx1"/>
                </a:solidFill>
              </a:rPr>
              <a:t>extremal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  feedback is expected from </a:t>
            </a:r>
            <a:r>
              <a:rPr lang="en-US" sz="2400" u="sng" dirty="0" err="1">
                <a:solidFill>
                  <a:schemeClr val="tx1"/>
                </a:solidFill>
              </a:rPr>
              <a:t>triangularity</a:t>
            </a:r>
            <a:r>
              <a:rPr lang="en-US" sz="2400" u="sng" dirty="0">
                <a:solidFill>
                  <a:schemeClr val="tx1"/>
                </a:solidFill>
              </a:rPr>
              <a:t> of </a:t>
            </a:r>
            <a:r>
              <a:rPr lang="en-US" sz="2400" i="1" u="sng" dirty="0">
                <a:solidFill>
                  <a:schemeClr val="tx1"/>
                </a:solidFill>
              </a:rPr>
              <a:t>M</a:t>
            </a:r>
            <a:r>
              <a:rPr lang="en-US" sz="2400" u="sng" dirty="0">
                <a:solidFill>
                  <a:schemeClr val="tx1"/>
                </a:solidFill>
              </a:rPr>
              <a:t> and capability </a:t>
            </a:r>
            <a:r>
              <a:rPr lang="en-US" sz="2400" u="sng" dirty="0" err="1">
                <a:solidFill>
                  <a:schemeClr val="tx1"/>
                </a:solidFill>
              </a:rPr>
              <a:t>th</a:t>
            </a:r>
            <a:r>
              <a:rPr lang="en-US" sz="2400" u="sng" dirty="0">
                <a:solidFill>
                  <a:schemeClr val="tx1"/>
                </a:solidFill>
              </a:rPr>
              <a:t>.!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" descr="fig_HHvsPI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0"/>
            <a:ext cx="98234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28588"/>
            <a:ext cx="10080625" cy="1260475"/>
          </a:xfrm>
        </p:spPr>
        <p:txBody>
          <a:bodyPr/>
          <a:lstStyle/>
          <a:p>
            <a:pPr eaLnBrk="1" hangingPunct="1"/>
            <a:r>
              <a:rPr lang="it-IT" sz="2800" dirty="0" smtClean="0">
                <a:solidFill>
                  <a:srgbClr val="0070C0"/>
                </a:solidFill>
                <a:latin typeface="Arno Pro Bold" pitchFamily="126" charset="0"/>
                <a:ea typeface="MS PGothic" pitchFamily="34" charset="-128"/>
              </a:rPr>
              <a:t>New </a:t>
            </a:r>
            <a:r>
              <a:rPr lang="it-IT" sz="2800" dirty="0" err="1" smtClean="0">
                <a:solidFill>
                  <a:srgbClr val="0070C0"/>
                </a:solidFill>
                <a:latin typeface="Arno Pro Bold" pitchFamily="126" charset="0"/>
                <a:ea typeface="MS PGothic" pitchFamily="34" charset="-128"/>
              </a:rPr>
              <a:t>Approach</a:t>
            </a:r>
            <a:r>
              <a:rPr lang="it-IT" sz="2800" dirty="0" smtClean="0">
                <a:solidFill>
                  <a:srgbClr val="0070C0"/>
                </a:solidFill>
                <a:latin typeface="Arno Pro Bold" pitchFamily="126" charset="0"/>
                <a:ea typeface="MS PGothic" pitchFamily="34" charset="-128"/>
              </a:rPr>
              <a:t>: Fitness &amp; </a:t>
            </a:r>
            <a:r>
              <a:rPr lang="it-IT" sz="2800" dirty="0" err="1" smtClean="0">
                <a:solidFill>
                  <a:srgbClr val="0070C0"/>
                </a:solidFill>
                <a:latin typeface="Arno Pro Bold" pitchFamily="126" charset="0"/>
                <a:ea typeface="MS PGothic" pitchFamily="34" charset="-128"/>
              </a:rPr>
              <a:t>Quality</a:t>
            </a:r>
            <a:r>
              <a:rPr lang="it-IT" sz="2800" dirty="0" smtClean="0">
                <a:solidFill>
                  <a:srgbClr val="0070C0"/>
                </a:solidFill>
                <a:latin typeface="Arno Pro Bold" pitchFamily="126" charset="0"/>
                <a:ea typeface="MS PGothic" pitchFamily="34" charset="-128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Arno Pro Bold" pitchFamily="126" charset="0"/>
                <a:ea typeface="MS PGothic" pitchFamily="34" charset="-128"/>
              </a:rPr>
              <a:t>(in </a:t>
            </a:r>
            <a:r>
              <a:rPr lang="it-IT" sz="2000" dirty="0" err="1" smtClean="0">
                <a:solidFill>
                  <a:srgbClr val="FF0000"/>
                </a:solidFill>
                <a:latin typeface="Arno Pro Bold" pitchFamily="126" charset="0"/>
                <a:ea typeface="MS PGothic" pitchFamily="34" charset="-128"/>
              </a:rPr>
              <a:t>publ</a:t>
            </a:r>
            <a:r>
              <a:rPr lang="it-IT" sz="2000" dirty="0" smtClean="0">
                <a:solidFill>
                  <a:srgbClr val="FF0000"/>
                </a:solidFill>
                <a:latin typeface="Arno Pro Bold" pitchFamily="126" charset="0"/>
                <a:ea typeface="MS PGothic" pitchFamily="34" charset="-128"/>
              </a:rPr>
              <a:t>., </a:t>
            </a:r>
            <a:r>
              <a:rPr lang="it-IT" sz="2000" dirty="0" err="1" smtClean="0">
                <a:solidFill>
                  <a:srgbClr val="FF0000"/>
                </a:solidFill>
                <a:latin typeface="Arno Pro Bold" pitchFamily="126" charset="0"/>
                <a:ea typeface="MS PGothic" pitchFamily="34" charset="-128"/>
              </a:rPr>
              <a:t>Scientific</a:t>
            </a:r>
            <a:r>
              <a:rPr lang="it-IT" sz="2000" dirty="0" smtClean="0">
                <a:solidFill>
                  <a:srgbClr val="FF0000"/>
                </a:solidFill>
                <a:latin typeface="Arno Pro Bold" pitchFamily="126" charset="0"/>
                <a:ea typeface="MS PGothic" pitchFamily="34" charset="-128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rno Pro Bold" pitchFamily="126" charset="0"/>
                <a:ea typeface="MS PGothic" pitchFamily="34" charset="-128"/>
              </a:rPr>
              <a:t>Reports</a:t>
            </a:r>
            <a:r>
              <a:rPr lang="it-IT" sz="2000" dirty="0" smtClean="0">
                <a:solidFill>
                  <a:srgbClr val="FF0000"/>
                </a:solidFill>
                <a:latin typeface="Arno Pro Bold" pitchFamily="126" charset="0"/>
                <a:ea typeface="MS PGothic" pitchFamily="34" charset="-128"/>
              </a:rPr>
              <a:t> Nature</a:t>
            </a:r>
            <a:r>
              <a:rPr lang="it-IT" sz="2000" dirty="0" smtClean="0">
                <a:solidFill>
                  <a:srgbClr val="0070C0"/>
                </a:solidFill>
                <a:latin typeface="Arno Pro Bold" pitchFamily="126" charset="0"/>
                <a:ea typeface="MS PGothic" pitchFamily="34" charset="-128"/>
              </a:rPr>
              <a:t>)</a:t>
            </a:r>
            <a:endParaRPr lang="it-IT" sz="2800" dirty="0" smtClean="0">
              <a:solidFill>
                <a:srgbClr val="FF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24713" y="2846388"/>
            <a:ext cx="2603500" cy="13779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High Fitness: a country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exporting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many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products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of high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quality</a:t>
            </a:r>
            <a:endParaRPr lang="it-IT" sz="2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24713" y="4400550"/>
            <a:ext cx="2603500" cy="15224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High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Quality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: a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product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which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Calibri" charset="0"/>
              </a:rPr>
              <a:t>not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exported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by </a:t>
            </a:r>
            <a:r>
              <a:rPr lang="it-IT" sz="2000" b="1" dirty="0" err="1">
                <a:solidFill>
                  <a:srgbClr val="000000"/>
                </a:solidFill>
                <a:latin typeface="Calibri" charset="0"/>
              </a:rPr>
              <a:t>any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low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fitness country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9463" y="1876425"/>
            <a:ext cx="5292725" cy="712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Two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variables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which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are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improved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by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iterations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while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keeping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the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same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meaning</a:t>
            </a:r>
            <a:endParaRPr lang="it-IT" sz="20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3318" name="Immagine 10" descr="non-lin-alg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3419475"/>
            <a:ext cx="6953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CasellaDiTesto 12"/>
          <p:cNvSpPr txBox="1">
            <a:spLocks noChangeArrowheads="1"/>
          </p:cNvSpPr>
          <p:nvPr/>
        </p:nvSpPr>
        <p:spPr bwMode="auto">
          <a:xfrm>
            <a:off x="287338" y="5795963"/>
            <a:ext cx="6572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M</a:t>
            </a:r>
            <a:r>
              <a:rPr lang="en-US" i="1" baseline="-25000"/>
              <a:t>cp</a:t>
            </a:r>
            <a:r>
              <a:rPr lang="en-US"/>
              <a:t> can be taken to be both the binary or</a:t>
            </a:r>
          </a:p>
          <a:p>
            <a:r>
              <a:rPr lang="en-US"/>
              <a:t>the weighted matrix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4" descr="matrix-cp+fitness-2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4988" y="792163"/>
            <a:ext cx="70786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sellaDiTesto 5"/>
          <p:cNvSpPr txBox="1">
            <a:spLocks noChangeArrowheads="1"/>
          </p:cNvSpPr>
          <p:nvPr/>
        </p:nvSpPr>
        <p:spPr bwMode="auto">
          <a:xfrm>
            <a:off x="73025" y="1579563"/>
            <a:ext cx="3095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M</a:t>
            </a:r>
            <a:r>
              <a:rPr lang="en-US" sz="2400" i="1" baseline="-25000"/>
              <a:t>cp</a:t>
            </a:r>
            <a:r>
              <a:rPr lang="en-US" sz="2400"/>
              <a:t> rerranged for</a:t>
            </a:r>
          </a:p>
          <a:p>
            <a:r>
              <a:rPr lang="en-US" sz="2400"/>
              <a:t>decreasing </a:t>
            </a:r>
            <a:r>
              <a:rPr lang="en-US" sz="2400" i="1"/>
              <a:t>k</a:t>
            </a:r>
            <a:r>
              <a:rPr lang="en-US" sz="2400" i="1" baseline="-25000"/>
              <a:t>c</a:t>
            </a:r>
            <a:r>
              <a:rPr lang="en-US" sz="2400"/>
              <a:t> and </a:t>
            </a:r>
            <a:r>
              <a:rPr lang="en-US" sz="2400" i="1"/>
              <a:t>k</a:t>
            </a:r>
            <a:r>
              <a:rPr lang="en-US" sz="2400" i="1" baseline="-25000"/>
              <a:t>p</a:t>
            </a:r>
          </a:p>
        </p:txBody>
      </p:sp>
      <p:sp>
        <p:nvSpPr>
          <p:cNvPr id="14340" name="CasellaDiTesto 6"/>
          <p:cNvSpPr txBox="1">
            <a:spLocks noChangeArrowheads="1"/>
          </p:cNvSpPr>
          <p:nvPr/>
        </p:nvSpPr>
        <p:spPr bwMode="auto">
          <a:xfrm>
            <a:off x="158750" y="4572000"/>
            <a:ext cx="2730235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/>
              <a:t>M</a:t>
            </a:r>
            <a:r>
              <a:rPr lang="en-US" sz="2400" i="1" baseline="-25000" dirty="0" err="1"/>
              <a:t>cp</a:t>
            </a:r>
            <a:r>
              <a:rPr lang="en-US" sz="2400" dirty="0"/>
              <a:t> </a:t>
            </a:r>
            <a:r>
              <a:rPr lang="en-US" sz="2400" dirty="0" err="1"/>
              <a:t>rerranged</a:t>
            </a:r>
            <a:r>
              <a:rPr lang="en-US" sz="2400" dirty="0"/>
              <a:t> for</a:t>
            </a:r>
          </a:p>
          <a:p>
            <a:r>
              <a:rPr lang="en-US" sz="2400" dirty="0"/>
              <a:t>decreasing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c</a:t>
            </a:r>
            <a:r>
              <a:rPr lang="en-US" sz="2400" i="1" baseline="30000" dirty="0" smtClean="0"/>
              <a:t>*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</a:p>
          <a:p>
            <a:r>
              <a:rPr lang="en-US" sz="2400" dirty="0"/>
              <a:t>increasing</a:t>
            </a:r>
            <a:r>
              <a:rPr lang="en-US" sz="2400" i="1" dirty="0"/>
              <a:t>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p</a:t>
            </a:r>
            <a:r>
              <a:rPr lang="en-US" sz="2400" i="1" baseline="30000" dirty="0" smtClean="0"/>
              <a:t>*</a:t>
            </a:r>
            <a:endParaRPr lang="en-US" sz="2400" i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3" descr="k_c-vs-f_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5650"/>
            <a:ext cx="36004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asellaDiTesto 5"/>
          <p:cNvSpPr txBox="1">
            <a:spLocks noChangeArrowheads="1"/>
          </p:cNvSpPr>
          <p:nvPr/>
        </p:nvSpPr>
        <p:spPr bwMode="auto">
          <a:xfrm>
            <a:off x="1511300" y="179388"/>
            <a:ext cx="732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Comparison with the Method of Reflections</a:t>
            </a:r>
          </a:p>
        </p:txBody>
      </p:sp>
      <p:pic>
        <p:nvPicPr>
          <p:cNvPr id="18436" name="Immagine 6" descr="correlations-k-vs-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95738"/>
            <a:ext cx="405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asellaDiTesto 7"/>
          <p:cNvSpPr txBox="1">
            <a:spLocks noChangeArrowheads="1"/>
          </p:cNvSpPr>
          <p:nvPr/>
        </p:nvSpPr>
        <p:spPr bwMode="auto">
          <a:xfrm>
            <a:off x="4033838" y="3779838"/>
            <a:ext cx="6178294" cy="350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Introduce two binary matrices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ck</a:t>
            </a:r>
            <a:r>
              <a:rPr lang="en-US" sz="2000" dirty="0"/>
              <a:t> (country-capability)</a:t>
            </a:r>
          </a:p>
          <a:p>
            <a:r>
              <a:rPr lang="en-US" sz="2000" dirty="0"/>
              <a:t>and </a:t>
            </a:r>
            <a:r>
              <a:rPr lang="en-US" sz="2000" i="1" dirty="0" err="1"/>
              <a:t>B</a:t>
            </a:r>
            <a:r>
              <a:rPr lang="en-US" sz="2000" i="1" baseline="-25000" dirty="0" err="1"/>
              <a:t>kp</a:t>
            </a:r>
            <a:r>
              <a:rPr lang="en-US" sz="2000" dirty="0"/>
              <a:t> (capability-product) with random entries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A country export a product </a:t>
            </a:r>
            <a:r>
              <a:rPr lang="en-US" sz="2000" dirty="0" err="1">
                <a:solidFill>
                  <a:srgbClr val="FF0000"/>
                </a:solidFill>
              </a:rPr>
              <a:t>iif</a:t>
            </a:r>
            <a:r>
              <a:rPr lang="en-US" sz="2000" dirty="0">
                <a:solidFill>
                  <a:srgbClr val="FF0000"/>
                </a:solidFill>
              </a:rPr>
              <a:t> it owns all the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capabilities to produce it</a:t>
            </a:r>
          </a:p>
          <a:p>
            <a:r>
              <a:rPr lang="en-US" sz="2800" i="1" dirty="0" err="1"/>
              <a:t>M</a:t>
            </a:r>
            <a:r>
              <a:rPr lang="en-US" sz="2800" i="1" baseline="-25000" dirty="0" err="1"/>
              <a:t>cp</a:t>
            </a:r>
            <a:r>
              <a:rPr lang="en-US" sz="2800" i="1" dirty="0"/>
              <a:t>=</a:t>
            </a:r>
            <a:r>
              <a:rPr lang="en-US" sz="2800" i="1" dirty="0" err="1">
                <a:latin typeface="Symbol" pitchFamily="18" charset="2"/>
              </a:rPr>
              <a:t>P</a:t>
            </a:r>
            <a:r>
              <a:rPr lang="en-US" sz="2800" i="1" baseline="-25000" dirty="0" err="1"/>
              <a:t>k</a:t>
            </a:r>
            <a:r>
              <a:rPr lang="en-US" sz="2800" i="1" dirty="0"/>
              <a:t> [1- </a:t>
            </a:r>
            <a:r>
              <a:rPr lang="en-US" sz="2800" i="1" dirty="0" err="1"/>
              <a:t>B</a:t>
            </a:r>
            <a:r>
              <a:rPr lang="en-US" sz="2800" i="1" baseline="-25000" dirty="0" err="1"/>
              <a:t>kp</a:t>
            </a:r>
            <a:r>
              <a:rPr lang="en-US" sz="2800" i="1" dirty="0"/>
              <a:t>(1-A</a:t>
            </a:r>
            <a:r>
              <a:rPr lang="en-US" sz="2800" i="1" baseline="-25000" dirty="0"/>
              <a:t>ck</a:t>
            </a:r>
            <a:r>
              <a:rPr lang="en-US" sz="2800" i="1" dirty="0"/>
              <a:t>)]</a:t>
            </a:r>
          </a:p>
          <a:p>
            <a:endParaRPr lang="en-US" sz="2000" i="1" dirty="0"/>
          </a:p>
          <a:p>
            <a:r>
              <a:rPr lang="en-US" sz="2000" dirty="0">
                <a:solidFill>
                  <a:srgbClr val="FF0000"/>
                </a:solidFill>
              </a:rPr>
              <a:t>We evaluate the correlation respectively between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i="1" dirty="0" err="1" smtClean="0">
                <a:solidFill>
                  <a:srgbClr val="FF0000"/>
                </a:solidFill>
              </a:rPr>
              <a:t>k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(n)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i="1" dirty="0" err="1" smtClean="0">
                <a:solidFill>
                  <a:srgbClr val="FF0000"/>
                </a:solidFill>
              </a:rPr>
              <a:t>f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(n)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and the number of capabilities of </a:t>
            </a:r>
            <a:r>
              <a:rPr lang="en-US" sz="2000" i="1" dirty="0">
                <a:solidFill>
                  <a:srgbClr val="FF0000"/>
                </a:solidFill>
              </a:rPr>
              <a:t>c</a:t>
            </a:r>
            <a:endParaRPr lang="en-US" sz="2000" i="1" baseline="-25000" dirty="0">
              <a:solidFill>
                <a:srgbClr val="FF0000"/>
              </a:solidFill>
            </a:endParaRPr>
          </a:p>
        </p:txBody>
      </p:sp>
      <p:sp>
        <p:nvSpPr>
          <p:cNvPr id="18438" name="CasellaDiTesto 8"/>
          <p:cNvSpPr txBox="1">
            <a:spLocks noChangeArrowheads="1"/>
          </p:cNvSpPr>
          <p:nvPr/>
        </p:nvSpPr>
        <p:spPr bwMode="auto">
          <a:xfrm>
            <a:off x="3816350" y="1403350"/>
            <a:ext cx="634523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Convergence of all </a:t>
            </a:r>
            <a:r>
              <a:rPr lang="en-US" sz="2800" i="1"/>
              <a:t>k</a:t>
            </a:r>
            <a:r>
              <a:rPr lang="en-US" sz="2800" i="1" baseline="-25000"/>
              <a:t>c</a:t>
            </a:r>
            <a:r>
              <a:rPr lang="en-US" sz="2800" i="1"/>
              <a:t> </a:t>
            </a:r>
            <a:r>
              <a:rPr lang="en-US" sz="2800"/>
              <a:t>compared  to the </a:t>
            </a:r>
          </a:p>
          <a:p>
            <a:r>
              <a:rPr lang="en-US" sz="2800"/>
              <a:t>Spread of</a:t>
            </a:r>
            <a:r>
              <a:rPr lang="en-US" sz="2800" i="1"/>
              <a:t> f</a:t>
            </a:r>
            <a:r>
              <a:rPr lang="en-US" sz="2800" i="1" baseline="-25000"/>
              <a:t>c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1" descr="CHN_P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755650"/>
            <a:ext cx="49625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asellaDiTesto 2"/>
          <p:cNvSpPr txBox="1">
            <a:spLocks noChangeArrowheads="1"/>
          </p:cNvSpPr>
          <p:nvPr/>
        </p:nvSpPr>
        <p:spPr bwMode="auto">
          <a:xfrm>
            <a:off x="142875" y="2538413"/>
            <a:ext cx="45434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Comparison between the new</a:t>
            </a:r>
          </a:p>
          <a:p>
            <a:r>
              <a:rPr lang="en-US" sz="2400">
                <a:solidFill>
                  <a:schemeClr val="tx1"/>
                </a:solidFill>
              </a:rPr>
              <a:t>non-linear algorithm and the</a:t>
            </a:r>
          </a:p>
          <a:p>
            <a:r>
              <a:rPr lang="en-US" sz="2400">
                <a:solidFill>
                  <a:schemeClr val="tx1"/>
                </a:solidFill>
              </a:rPr>
              <a:t>Method of Reflections:</a:t>
            </a:r>
          </a:p>
          <a:p>
            <a:endParaRPr lang="en-US" sz="2400"/>
          </a:p>
          <a:p>
            <a:r>
              <a:rPr lang="en-US" sz="2800">
                <a:solidFill>
                  <a:srgbClr val="FF0000"/>
                </a:solidFill>
              </a:rPr>
              <a:t>Relative positions of China </a:t>
            </a:r>
          </a:p>
          <a:p>
            <a:r>
              <a:rPr lang="en-US" sz="2800">
                <a:solidFill>
                  <a:srgbClr val="FF0000"/>
                </a:solidFill>
              </a:rPr>
              <a:t>and Panama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1" descr="small-world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784" y="-541338"/>
            <a:ext cx="9792841" cy="105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0" y="179388"/>
            <a:ext cx="79375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it-IT" sz="3500"/>
              <a:t>Economic evolution: BRIC Countries</a:t>
            </a:r>
          </a:p>
        </p:txBody>
      </p:sp>
      <p:pic>
        <p:nvPicPr>
          <p:cNvPr id="15363" name="Immagine 4" descr="GDP_ranking_BRI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42988"/>
            <a:ext cx="43719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asellaDiTesto 5"/>
          <p:cNvSpPr txBox="1">
            <a:spLocks noChangeArrowheads="1"/>
          </p:cNvSpPr>
          <p:nvPr/>
        </p:nvSpPr>
        <p:spPr bwMode="auto">
          <a:xfrm>
            <a:off x="7935913" y="107950"/>
            <a:ext cx="21129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4 digits</a:t>
            </a:r>
          </a:p>
          <a:p>
            <a:r>
              <a:rPr lang="it-IT" sz="2400"/>
              <a:t>1160 products</a:t>
            </a:r>
          </a:p>
        </p:txBody>
      </p:sp>
      <p:pic>
        <p:nvPicPr>
          <p:cNvPr id="15365" name="Immagine 5" descr="BRIC-ran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187450"/>
            <a:ext cx="471328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2" descr="all_countries_fit_qual_4dig_AL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467995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1"/>
          <p:cNvSpPr txBox="1">
            <a:spLocks noChangeArrowheads="1"/>
          </p:cNvSpPr>
          <p:nvPr/>
        </p:nvSpPr>
        <p:spPr bwMode="auto">
          <a:xfrm>
            <a:off x="3311525" y="34925"/>
            <a:ext cx="468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FITNESS </a:t>
            </a:r>
            <a:r>
              <a:rPr lang="it-IT" sz="3200"/>
              <a:t>Absolute value</a:t>
            </a:r>
          </a:p>
        </p:txBody>
      </p:sp>
      <p:pic>
        <p:nvPicPr>
          <p:cNvPr id="16388" name="Immagine 8" descr="PIIG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775" y="1331913"/>
            <a:ext cx="4833938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asellaDiTesto 9"/>
          <p:cNvSpPr txBox="1">
            <a:spLocks noChangeArrowheads="1"/>
          </p:cNvSpPr>
          <p:nvPr/>
        </p:nvSpPr>
        <p:spPr bwMode="auto">
          <a:xfrm>
            <a:off x="1363663" y="395288"/>
            <a:ext cx="1012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BRIC</a:t>
            </a:r>
          </a:p>
        </p:txBody>
      </p:sp>
      <p:sp>
        <p:nvSpPr>
          <p:cNvPr id="16390" name="CasellaDiTesto 10"/>
          <p:cNvSpPr txBox="1">
            <a:spLocks noChangeArrowheads="1"/>
          </p:cNvSpPr>
          <p:nvPr/>
        </p:nvSpPr>
        <p:spPr bwMode="auto">
          <a:xfrm>
            <a:off x="6624638" y="755650"/>
            <a:ext cx="1108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PIIGS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15900" y="34925"/>
            <a:ext cx="9504363" cy="718063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70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270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270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270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270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it-IT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Standard </a:t>
            </a:r>
            <a:r>
              <a:rPr lang="it-IT" sz="24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Economic</a:t>
            </a:r>
            <a:r>
              <a:rPr lang="it-IT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Theories</a:t>
            </a:r>
            <a:r>
              <a:rPr lang="it-IT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: </a:t>
            </a:r>
            <a:r>
              <a:rPr lang="it-IT" sz="2400" b="1" u="sng" dirty="0" err="1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Specialization</a:t>
            </a:r>
            <a:r>
              <a:rPr lang="it-IT" sz="2400" b="1" dirty="0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of</a:t>
            </a:r>
            <a:r>
              <a:rPr lang="it-IT" sz="2400" b="1" dirty="0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Countries</a:t>
            </a:r>
            <a:r>
              <a:rPr lang="it-IT" sz="2400" b="1" dirty="0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production  (D. Ricardo </a:t>
            </a:r>
            <a:r>
              <a:rPr lang="it-IT" sz="2400" b="1" dirty="0" err="1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et</a:t>
            </a:r>
            <a:r>
              <a:rPr lang="it-IT" sz="2400" b="1" dirty="0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al.).  </a:t>
            </a:r>
            <a:r>
              <a:rPr lang="it-IT" sz="2400" b="1" dirty="0" err="1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Assumption</a:t>
            </a:r>
            <a:r>
              <a:rPr lang="it-IT" sz="2400" b="1" dirty="0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of</a:t>
            </a:r>
            <a:r>
              <a:rPr lang="it-IT" sz="2400" b="1" dirty="0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static</a:t>
            </a:r>
            <a:r>
              <a:rPr lang="it-IT" sz="2400" b="1" dirty="0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equilibrium</a:t>
            </a:r>
            <a:endParaRPr lang="it-IT" sz="2400" b="1" dirty="0" smtClean="0">
              <a:solidFill>
                <a:srgbClr val="C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endParaRPr lang="it-IT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But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observations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 (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see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triangular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matrix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600" i="1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M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below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) show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that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600" u="sng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diversification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is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 (in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general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) more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important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. 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Globalization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: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dynamic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 world,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adaptability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evolution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it-IT" sz="2600" dirty="0" err="1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biodiversity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.  </a:t>
            </a:r>
            <a:endParaRPr lang="it-IT" sz="2400" b="1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2000" b="1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		     </a:t>
            </a:r>
            <a:r>
              <a:rPr lang="it-IT" sz="2800" b="1" u="sng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Qualitative </a:t>
            </a:r>
            <a:r>
              <a:rPr lang="it-IT" sz="2800" b="1" u="sng" dirty="0" smtClean="0">
                <a:solidFill>
                  <a:srgbClr val="BB0B0D"/>
                </a:solidFill>
                <a:latin typeface="+mj-lt"/>
                <a:ea typeface="Wingdings"/>
                <a:cs typeface="Wingdings"/>
                <a:sym typeface="Wingdings"/>
              </a:rPr>
              <a:t></a:t>
            </a:r>
            <a:r>
              <a:rPr lang="it-IT" sz="2800" b="1" u="sng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Quantitative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it-IT" sz="2000" b="1" u="sng" dirty="0" smtClean="0">
              <a:solidFill>
                <a:srgbClr val="BB0B0D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sz="2400" u="sng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New </a:t>
            </a:r>
            <a:r>
              <a:rPr lang="it-IT" sz="2400" u="sng" dirty="0" err="1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Metrics</a:t>
            </a:r>
            <a:r>
              <a:rPr lang="it-IT" sz="2400" u="sng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u="sng" dirty="0" err="1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for</a:t>
            </a:r>
            <a:r>
              <a:rPr lang="it-IT" sz="2400" u="sng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the </a:t>
            </a:r>
            <a:r>
              <a:rPr lang="it-IT" sz="2400" u="sng" dirty="0" err="1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competitiveness</a:t>
            </a:r>
            <a:r>
              <a:rPr lang="it-IT" sz="2400" u="sng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u="sng" dirty="0" err="1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of</a:t>
            </a:r>
            <a:r>
              <a:rPr lang="it-IT" sz="2400" u="sng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u="sng" dirty="0" err="1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Countries</a:t>
            </a:r>
            <a:r>
              <a:rPr lang="it-IT" sz="2400" u="sng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and </a:t>
            </a:r>
            <a:r>
              <a:rPr lang="it-IT" sz="2400" u="sng" dirty="0" err="1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Products</a:t>
            </a:r>
            <a:endParaRPr lang="it-IT" sz="2000" dirty="0" smtClean="0">
              <a:solidFill>
                <a:srgbClr val="FF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Diversification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of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Countries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and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Complexity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of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Products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as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non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monetary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metrics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to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identify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the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hidden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potential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for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development</a:t>
            </a:r>
            <a:endParaRPr lang="it-IT" sz="2400" dirty="0" smtClean="0">
              <a:solidFill>
                <a:srgbClr val="0000FF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sz="2400" dirty="0" smtClean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Database: UN </a:t>
            </a:r>
            <a:r>
              <a:rPr lang="it-IT" sz="2400" smtClean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COM.TRADE</a:t>
            </a:r>
            <a:r>
              <a:rPr lang="it-IT" sz="2400" dirty="0" smtClean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(</a:t>
            </a:r>
            <a:r>
              <a:rPr lang="it-IT" sz="2400" dirty="0" smtClean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1962-2011)</a:t>
            </a:r>
            <a:endParaRPr lang="it-IT" sz="2400" dirty="0" smtClean="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New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algorithm</a:t>
            </a: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to</a:t>
            </a: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identify</a:t>
            </a: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these</a:t>
            </a: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metrics</a:t>
            </a: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in the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spirit</a:t>
            </a: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of</a:t>
            </a: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the Google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page</a:t>
            </a: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rank</a:t>
            </a:r>
            <a:r>
              <a:rPr lang="it-IT" sz="2400" dirty="0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BB0B0D"/>
                </a:solidFill>
                <a:latin typeface="+mj-lt"/>
                <a:ea typeface="ＭＳ Ｐゴシック" charset="0"/>
                <a:cs typeface="ＭＳ Ｐゴシック" charset="0"/>
              </a:rPr>
              <a:t>problem</a:t>
            </a:r>
            <a:endParaRPr lang="it-IT" sz="2400" dirty="0" smtClean="0">
              <a:solidFill>
                <a:srgbClr val="BB0B0D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sz="2400" dirty="0" err="1" smtClean="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rPr>
              <a:t>Excellent</a:t>
            </a:r>
            <a:r>
              <a:rPr lang="it-IT" sz="2400" dirty="0" smtClean="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rPr>
              <a:t>  performance on </a:t>
            </a:r>
            <a:r>
              <a:rPr lang="it-IT" sz="2400" dirty="0" err="1" smtClean="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rPr>
              <a:t>model</a:t>
            </a:r>
            <a:r>
              <a:rPr lang="it-IT" sz="2400" dirty="0" smtClean="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rPr>
              <a:t>systems</a:t>
            </a:r>
            <a:r>
              <a:rPr lang="it-IT" sz="2400" dirty="0" smtClean="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rPr>
              <a:t>backtests</a:t>
            </a:r>
            <a:endParaRPr lang="it-IT" sz="2400" dirty="0" smtClean="0">
              <a:solidFill>
                <a:srgbClr val="00206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755650" y="34925"/>
            <a:ext cx="8569325" cy="1020763"/>
          </a:xfrm>
        </p:spPr>
        <p:txBody>
          <a:bodyPr/>
          <a:lstStyle/>
          <a:p>
            <a:r>
              <a:rPr lang="it-IT" sz="3600" smtClean="0"/>
              <a:t>Pareto-Zipf Distributions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4463" y="1936750"/>
            <a:ext cx="4319587" cy="2995613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it-IT" sz="2000" dirty="0">
                <a:latin typeface="+mj-lt"/>
                <a:ea typeface="Osaka" charset="0"/>
              </a:rPr>
              <a:t>The </a:t>
            </a:r>
            <a:r>
              <a:rPr lang="it-IT" sz="2000" dirty="0" err="1">
                <a:latin typeface="+mj-lt"/>
                <a:ea typeface="Osaka" charset="0"/>
              </a:rPr>
              <a:t>binary</a:t>
            </a:r>
            <a:r>
              <a:rPr lang="it-IT" sz="2000" dirty="0">
                <a:latin typeface="+mj-lt"/>
                <a:ea typeface="Osaka" charset="0"/>
              </a:rPr>
              <a:t> model </a:t>
            </a:r>
            <a:r>
              <a:rPr lang="it-IT" sz="2000" dirty="0" err="1">
                <a:latin typeface="+mj-lt"/>
                <a:ea typeface="Osaka" charset="0"/>
              </a:rPr>
              <a:t>correlates</a:t>
            </a:r>
            <a:r>
              <a:rPr lang="it-IT" sz="2000" dirty="0">
                <a:latin typeface="+mj-lt"/>
                <a:ea typeface="Osaka" charset="0"/>
              </a:rPr>
              <a:t> </a:t>
            </a:r>
            <a:r>
              <a:rPr lang="it-IT" sz="2000" dirty="0" err="1">
                <a:latin typeface="+mj-lt"/>
                <a:ea typeface="Osaka" charset="0"/>
              </a:rPr>
              <a:t>with</a:t>
            </a:r>
            <a:r>
              <a:rPr lang="it-IT" sz="2000" dirty="0">
                <a:latin typeface="+mj-lt"/>
                <a:ea typeface="Osaka" charset="0"/>
              </a:rPr>
              <a:t> </a:t>
            </a:r>
          </a:p>
          <a:p>
            <a:pPr>
              <a:defRPr/>
            </a:pPr>
            <a:r>
              <a:rPr lang="it-IT" sz="2000" dirty="0">
                <a:latin typeface="+mj-lt"/>
                <a:ea typeface="Osaka" charset="0"/>
              </a:rPr>
              <a:t>intensive </a:t>
            </a:r>
            <a:r>
              <a:rPr lang="it-IT" sz="2000" dirty="0" err="1">
                <a:latin typeface="+mj-lt"/>
                <a:ea typeface="Osaka" charset="0"/>
              </a:rPr>
              <a:t>quantities</a:t>
            </a:r>
            <a:r>
              <a:rPr lang="it-IT" sz="2000" dirty="0">
                <a:latin typeface="+mj-lt"/>
                <a:ea typeface="Osaka" charset="0"/>
              </a:rPr>
              <a:t>, </a:t>
            </a:r>
            <a:r>
              <a:rPr lang="it-IT" sz="2000" dirty="0" err="1">
                <a:latin typeface="+mj-lt"/>
                <a:ea typeface="Osaka" charset="0"/>
              </a:rPr>
              <a:t>as</a:t>
            </a:r>
            <a:r>
              <a:rPr lang="it-IT" sz="2000" dirty="0">
                <a:latin typeface="+mj-lt"/>
                <a:ea typeface="Osaka" charset="0"/>
              </a:rPr>
              <a:t> Per Capita </a:t>
            </a:r>
          </a:p>
          <a:p>
            <a:pPr>
              <a:defRPr/>
            </a:pPr>
            <a:r>
              <a:rPr lang="it-IT" sz="2000" dirty="0">
                <a:latin typeface="+mj-lt"/>
                <a:ea typeface="Osaka" charset="0"/>
              </a:rPr>
              <a:t>GDP: </a:t>
            </a:r>
            <a:r>
              <a:rPr lang="it-IT" sz="2000" dirty="0" err="1">
                <a:latin typeface="+mj-lt"/>
                <a:ea typeface="Osaka" charset="0"/>
              </a:rPr>
              <a:t>it</a:t>
            </a:r>
            <a:r>
              <a:rPr lang="it-IT" sz="2000" dirty="0">
                <a:latin typeface="+mj-lt"/>
                <a:ea typeface="Osaka" charset="0"/>
              </a:rPr>
              <a:t> </a:t>
            </a:r>
            <a:r>
              <a:rPr lang="it-IT" sz="2000" dirty="0" err="1">
                <a:latin typeface="+mj-lt"/>
                <a:ea typeface="Osaka" charset="0"/>
              </a:rPr>
              <a:t>is</a:t>
            </a:r>
            <a:r>
              <a:rPr lang="it-IT" sz="2000" dirty="0">
                <a:latin typeface="+mj-lt"/>
                <a:ea typeface="Osaka" charset="0"/>
              </a:rPr>
              <a:t> a </a:t>
            </a:r>
            <a:r>
              <a:rPr lang="it-IT" sz="2000" dirty="0" err="1">
                <a:latin typeface="+mj-lt"/>
                <a:ea typeface="Osaka" charset="0"/>
              </a:rPr>
              <a:t>measure</a:t>
            </a:r>
            <a:r>
              <a:rPr lang="it-IT" sz="2000" dirty="0">
                <a:latin typeface="+mj-lt"/>
                <a:ea typeface="Osaka" charset="0"/>
              </a:rPr>
              <a:t> of </a:t>
            </a:r>
            <a:r>
              <a:rPr lang="it-IT" sz="2000" dirty="0" err="1">
                <a:latin typeface="+mj-lt"/>
                <a:ea typeface="Osaka" charset="0"/>
              </a:rPr>
              <a:t>efficiency</a:t>
            </a:r>
            <a:r>
              <a:rPr lang="it-IT" sz="2000" dirty="0">
                <a:latin typeface="+mj-lt"/>
                <a:ea typeface="Osaka" charset="0"/>
              </a:rPr>
              <a:t>. </a:t>
            </a:r>
          </a:p>
          <a:p>
            <a:pPr>
              <a:defRPr/>
            </a:pPr>
            <a:endParaRPr lang="it-IT" sz="2000" dirty="0">
              <a:latin typeface="+mj-lt"/>
              <a:ea typeface="Osaka" charset="0"/>
            </a:endParaRPr>
          </a:p>
          <a:p>
            <a:pPr>
              <a:defRPr/>
            </a:pPr>
            <a:endParaRPr lang="it-IT" sz="2000" dirty="0">
              <a:latin typeface="+mj-lt"/>
              <a:ea typeface="Osaka" charset="0"/>
            </a:endParaRPr>
          </a:p>
          <a:p>
            <a:pPr>
              <a:defRPr/>
            </a:pPr>
            <a:r>
              <a:rPr lang="it-IT" sz="2000" dirty="0">
                <a:latin typeface="+mj-lt"/>
                <a:ea typeface="Osaka" charset="0"/>
              </a:rPr>
              <a:t>The </a:t>
            </a:r>
            <a:r>
              <a:rPr lang="it-IT" sz="2000" dirty="0" err="1">
                <a:latin typeface="+mj-lt"/>
                <a:ea typeface="Osaka" charset="0"/>
              </a:rPr>
              <a:t>weighted</a:t>
            </a:r>
            <a:r>
              <a:rPr lang="it-IT" sz="2000" dirty="0">
                <a:latin typeface="+mj-lt"/>
                <a:ea typeface="Osaka" charset="0"/>
              </a:rPr>
              <a:t> model shows a </a:t>
            </a:r>
            <a:r>
              <a:rPr lang="it-IT" sz="2000" dirty="0" err="1">
                <a:latin typeface="+mj-lt"/>
                <a:ea typeface="Osaka" charset="0"/>
              </a:rPr>
              <a:t>wider</a:t>
            </a:r>
            <a:r>
              <a:rPr lang="it-IT" sz="2000" dirty="0">
                <a:latin typeface="+mj-lt"/>
                <a:ea typeface="Osaka" charset="0"/>
              </a:rPr>
              <a:t> </a:t>
            </a:r>
          </a:p>
          <a:p>
            <a:pPr>
              <a:defRPr/>
            </a:pPr>
            <a:r>
              <a:rPr lang="it-IT" sz="2000" dirty="0" err="1">
                <a:latin typeface="+mj-lt"/>
                <a:ea typeface="Osaka" charset="0"/>
              </a:rPr>
              <a:t>distribution</a:t>
            </a:r>
            <a:r>
              <a:rPr lang="it-IT" sz="2000" dirty="0">
                <a:latin typeface="+mj-lt"/>
                <a:ea typeface="Osaka" charset="0"/>
              </a:rPr>
              <a:t> and </a:t>
            </a:r>
            <a:r>
              <a:rPr lang="it-IT" sz="2000" dirty="0" err="1">
                <a:latin typeface="+mj-lt"/>
                <a:ea typeface="Osaka" charset="0"/>
              </a:rPr>
              <a:t>its</a:t>
            </a:r>
            <a:r>
              <a:rPr lang="it-IT" sz="2000" dirty="0">
                <a:latin typeface="+mj-lt"/>
                <a:ea typeface="Osaka" charset="0"/>
              </a:rPr>
              <a:t> ranking </a:t>
            </a:r>
            <a:r>
              <a:rPr lang="it-IT" sz="2000" dirty="0" err="1">
                <a:latin typeface="+mj-lt"/>
                <a:ea typeface="Osaka" charset="0"/>
              </a:rPr>
              <a:t>is</a:t>
            </a:r>
            <a:r>
              <a:rPr lang="it-IT" sz="2000" dirty="0">
                <a:latin typeface="+mj-lt"/>
                <a:ea typeface="Osaka" charset="0"/>
              </a:rPr>
              <a:t> </a:t>
            </a:r>
            <a:r>
              <a:rPr lang="it-IT" sz="2000" dirty="0" err="1">
                <a:latin typeface="+mj-lt"/>
                <a:ea typeface="Osaka" charset="0"/>
              </a:rPr>
              <a:t>close</a:t>
            </a:r>
            <a:r>
              <a:rPr lang="it-IT" sz="2000" dirty="0">
                <a:latin typeface="+mj-lt"/>
                <a:ea typeface="Osaka" charset="0"/>
              </a:rPr>
              <a:t> </a:t>
            </a:r>
          </a:p>
          <a:p>
            <a:pPr>
              <a:defRPr/>
            </a:pPr>
            <a:r>
              <a:rPr lang="it-IT" sz="2000" dirty="0" err="1">
                <a:latin typeface="+mj-lt"/>
                <a:ea typeface="Osaka" charset="0"/>
              </a:rPr>
              <a:t>to</a:t>
            </a:r>
            <a:r>
              <a:rPr lang="it-IT" sz="2000" dirty="0">
                <a:latin typeface="+mj-lt"/>
                <a:ea typeface="Osaka" charset="0"/>
              </a:rPr>
              <a:t> the GDP ranking. </a:t>
            </a:r>
          </a:p>
        </p:txBody>
      </p:sp>
      <p:pic>
        <p:nvPicPr>
          <p:cNvPr id="17412" name="Immagine 10" descr="rank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1474788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/>
          </p:cNvSpPr>
          <p:nvPr/>
        </p:nvSpPr>
        <p:spPr bwMode="auto">
          <a:xfrm>
            <a:off x="252413" y="168275"/>
            <a:ext cx="95758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/>
            <a:r>
              <a:rPr lang="it-IT" sz="4900">
                <a:latin typeface="Calibri" pitchFamily="34" charset="0"/>
              </a:rPr>
              <a:t>Quality of Products</a:t>
            </a:r>
          </a:p>
        </p:txBody>
      </p:sp>
      <p:pic>
        <p:nvPicPr>
          <p:cNvPr id="21507" name="Immagine 1" descr="ZIPFquality.pdf"/>
          <p:cNvPicPr>
            <a:picLocks noChangeAspect="1"/>
          </p:cNvPicPr>
          <p:nvPr/>
        </p:nvPicPr>
        <p:blipFill>
          <a:blip r:embed="rId3"/>
          <a:srcRect l="8707" t="11409"/>
          <a:stretch>
            <a:fillRect/>
          </a:stretch>
        </p:blipFill>
        <p:spPr bwMode="auto">
          <a:xfrm>
            <a:off x="1368425" y="1692275"/>
            <a:ext cx="7545388" cy="459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508" name="CasellaDiTesto 6"/>
          <p:cNvSpPr txBox="1">
            <a:spLocks noChangeArrowheads="1"/>
          </p:cNvSpPr>
          <p:nvPr/>
        </p:nvSpPr>
        <p:spPr bwMode="auto">
          <a:xfrm>
            <a:off x="2016125" y="6443663"/>
            <a:ext cx="65881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it-IT" sz="1800"/>
              <a:t>Black: Fitness (Binary) – Red: Fitness (weighted)</a:t>
            </a:r>
          </a:p>
        </p:txBody>
      </p:sp>
      <p:pic>
        <p:nvPicPr>
          <p:cNvPr id="21509" name="Immagine 1" descr="ZIPFquality.pdf"/>
          <p:cNvPicPr>
            <a:picLocks noChangeAspect="1"/>
          </p:cNvPicPr>
          <p:nvPr/>
        </p:nvPicPr>
        <p:blipFill>
          <a:blip r:embed="rId3"/>
          <a:srcRect l="8707" t="11409"/>
          <a:stretch>
            <a:fillRect/>
          </a:stretch>
        </p:blipFill>
        <p:spPr bwMode="auto">
          <a:xfrm>
            <a:off x="1439863" y="1692275"/>
            <a:ext cx="7545387" cy="459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1" descr="cloud1995ColorVarRating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6272" y="144016"/>
            <a:ext cx="10436068" cy="723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sellaDiTesto 1"/>
          <p:cNvSpPr txBox="1">
            <a:spLocks noChangeArrowheads="1"/>
          </p:cNvSpPr>
          <p:nvPr/>
        </p:nvSpPr>
        <p:spPr bwMode="auto">
          <a:xfrm>
            <a:off x="1511300" y="757238"/>
            <a:ext cx="1211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/>
              <a:t>1995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2" descr="trajectoriesPI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63600" y="611188"/>
            <a:ext cx="11520488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sellaDiTesto 1"/>
          <p:cNvSpPr txBox="1">
            <a:spLocks noChangeArrowheads="1"/>
          </p:cNvSpPr>
          <p:nvPr/>
        </p:nvSpPr>
        <p:spPr bwMode="auto">
          <a:xfrm>
            <a:off x="1295400" y="34925"/>
            <a:ext cx="811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u="sng">
                <a:latin typeface="Times New Roman" pitchFamily="18" charset="0"/>
                <a:cs typeface="Times New Roman" pitchFamily="18" charset="0"/>
              </a:rPr>
              <a:t>ECONOMIC DYNAMICS IS HETEROGENEOUS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 descr="VectorialFieldPI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4825" y="-107950"/>
            <a:ext cx="11161713" cy="892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sellaDiTesto 1"/>
          <p:cNvSpPr txBox="1">
            <a:spLocks noChangeArrowheads="1"/>
          </p:cNvSpPr>
          <p:nvPr/>
        </p:nvSpPr>
        <p:spPr bwMode="auto">
          <a:xfrm>
            <a:off x="2232025" y="26988"/>
            <a:ext cx="6294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latin typeface="Times New Roman" pitchFamily="18" charset="0"/>
                <a:cs typeface="Times New Roman" pitchFamily="18" charset="0"/>
              </a:rPr>
              <a:t>COARSE GRAINED DYNAMICS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3238" y="0"/>
            <a:ext cx="9217025" cy="768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en-US" sz="3500" u="sng" dirty="0">
                <a:solidFill>
                  <a:schemeClr val="tx1"/>
                </a:solidFill>
                <a:latin typeface="Arno Pro Bold" pitchFamily="126" charset="0"/>
              </a:rPr>
              <a:t> </a:t>
            </a:r>
            <a:endParaRPr lang="en-US" sz="3500" dirty="0">
              <a:solidFill>
                <a:srgbClr val="000090"/>
              </a:solidFill>
              <a:latin typeface="Arno Pro Bold" pitchFamily="126" charset="0"/>
            </a:endParaRP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000090"/>
                </a:solidFill>
                <a:latin typeface="Arno Pro Bold" pitchFamily="126" charset="0"/>
              </a:rPr>
              <a:t> </a:t>
            </a:r>
            <a:r>
              <a:rPr lang="en-US" sz="3200" dirty="0" smtClean="0">
                <a:solidFill>
                  <a:srgbClr val="B00810"/>
                </a:solidFill>
                <a:latin typeface="Arno Pro Bold" pitchFamily="126" charset="0"/>
              </a:rPr>
              <a:t>Capability inspired non-linear algorithm for competitiveness of countries and products</a:t>
            </a: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B00810"/>
                </a:solidFill>
                <a:latin typeface="Arno Pro Bold" pitchFamily="126" charset="0"/>
              </a:rPr>
              <a:t> Good correlations with  GDP and other</a:t>
            </a:r>
          </a:p>
          <a:p>
            <a:r>
              <a:rPr lang="en-US" sz="3200" dirty="0" smtClean="0">
                <a:solidFill>
                  <a:srgbClr val="B00810"/>
                </a:solidFill>
                <a:latin typeface="Arno Pro Bold" pitchFamily="126" charset="0"/>
              </a:rPr>
              <a:t>  observables </a:t>
            </a: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000090"/>
                </a:solidFill>
                <a:latin typeface="Arno Pro Bold" pitchFamily="126" charset="0"/>
              </a:rPr>
              <a:t> Alternative </a:t>
            </a:r>
            <a:r>
              <a:rPr lang="en-US" sz="3200" dirty="0">
                <a:solidFill>
                  <a:srgbClr val="000090"/>
                </a:solidFill>
                <a:latin typeface="Arno Pro Bold" pitchFamily="126" charset="0"/>
              </a:rPr>
              <a:t>and more realistic definitions of the</a:t>
            </a:r>
          </a:p>
          <a:p>
            <a:r>
              <a:rPr lang="en-US" sz="3200" dirty="0">
                <a:solidFill>
                  <a:srgbClr val="000090"/>
                </a:solidFill>
                <a:latin typeface="Arno Pro Bold" pitchFamily="126" charset="0"/>
              </a:rPr>
              <a:t>  </a:t>
            </a:r>
            <a:r>
              <a:rPr lang="en-US" sz="3200" dirty="0" smtClean="0">
                <a:solidFill>
                  <a:srgbClr val="000090"/>
                </a:solidFill>
                <a:latin typeface="Arno Pro Bold" pitchFamily="126" charset="0"/>
              </a:rPr>
              <a:t>variables </a:t>
            </a:r>
            <a:r>
              <a:rPr lang="en-US" sz="3200" dirty="0">
                <a:solidFill>
                  <a:srgbClr val="000090"/>
                </a:solidFill>
                <a:latin typeface="Arno Pro Bold" pitchFamily="126" charset="0"/>
              </a:rPr>
              <a:t>F and Q</a:t>
            </a:r>
          </a:p>
          <a:p>
            <a:pPr>
              <a:buFontTx/>
              <a:buChar char="•"/>
            </a:pPr>
            <a:r>
              <a:rPr lang="en-US" sz="3200" dirty="0">
                <a:solidFill>
                  <a:srgbClr val="000090"/>
                </a:solidFill>
                <a:latin typeface="Arno Pro Bold" pitchFamily="126" charset="0"/>
              </a:rPr>
              <a:t>  Include geographic elements</a:t>
            </a:r>
          </a:p>
          <a:p>
            <a:pPr>
              <a:buFontTx/>
              <a:buChar char="•"/>
            </a:pPr>
            <a:r>
              <a:rPr lang="en-US" sz="3200" dirty="0">
                <a:solidFill>
                  <a:srgbClr val="000090"/>
                </a:solidFill>
                <a:latin typeface="Arno Pro Bold" pitchFamily="126" charset="0"/>
              </a:rPr>
              <a:t>  Financial elements (debt, cost of labor)</a:t>
            </a: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000090"/>
                </a:solidFill>
                <a:latin typeface="Arno Pro Bold" pitchFamily="126" charset="0"/>
              </a:rPr>
              <a:t> Application </a:t>
            </a:r>
            <a:r>
              <a:rPr lang="en-US" sz="3200" dirty="0">
                <a:solidFill>
                  <a:srgbClr val="000090"/>
                </a:solidFill>
                <a:latin typeface="Arno Pro Bold" pitchFamily="126" charset="0"/>
              </a:rPr>
              <a:t>to other bipartite </a:t>
            </a:r>
            <a:r>
              <a:rPr lang="en-US" sz="3200" dirty="0" smtClean="0">
                <a:solidFill>
                  <a:srgbClr val="000090"/>
                </a:solidFill>
                <a:latin typeface="Arno Pro Bold" pitchFamily="126" charset="0"/>
              </a:rPr>
              <a:t>networks: Banks,</a:t>
            </a:r>
          </a:p>
          <a:p>
            <a:r>
              <a:rPr lang="en-US" sz="3200" dirty="0" smtClean="0">
                <a:solidFill>
                  <a:srgbClr val="000090"/>
                </a:solidFill>
                <a:latin typeface="Arno Pro Bold" pitchFamily="126" charset="0"/>
              </a:rPr>
              <a:t>  Companies</a:t>
            </a:r>
            <a:r>
              <a:rPr lang="en-US" sz="3200" dirty="0">
                <a:solidFill>
                  <a:srgbClr val="000090"/>
                </a:solidFill>
                <a:latin typeface="Arno Pro Bold" pitchFamily="126" charset="0"/>
              </a:rPr>
              <a:t>, Providers …</a:t>
            </a:r>
          </a:p>
          <a:p>
            <a:pPr>
              <a:buFontTx/>
              <a:buChar char="•"/>
            </a:pPr>
            <a:r>
              <a:rPr lang="en-US" sz="3200" dirty="0" err="1" smtClean="0">
                <a:solidFill>
                  <a:srgbClr val="000090"/>
                </a:solidFill>
                <a:latin typeface="Arno Pro Bold" pitchFamily="126" charset="0"/>
              </a:rPr>
              <a:t>Modelization</a:t>
            </a:r>
            <a:r>
              <a:rPr lang="en-US" sz="3200" dirty="0" smtClean="0">
                <a:solidFill>
                  <a:srgbClr val="000090"/>
                </a:solidFill>
                <a:latin typeface="Arno Pro Bold" pitchFamily="126" charset="0"/>
              </a:rPr>
              <a:t> </a:t>
            </a:r>
            <a:r>
              <a:rPr lang="en-US" sz="3200" dirty="0">
                <a:solidFill>
                  <a:srgbClr val="000090"/>
                </a:solidFill>
                <a:latin typeface="Arno Pro Bold" pitchFamily="126" charset="0"/>
              </a:rPr>
              <a:t>of dynamics for optimal strategies</a:t>
            </a:r>
            <a:endParaRPr lang="en-US" sz="3500" dirty="0">
              <a:latin typeface="Arno Pro Bold" pitchFamily="126" charset="0"/>
            </a:endParaRPr>
          </a:p>
          <a:p>
            <a:endParaRPr lang="en-US" sz="3500" dirty="0">
              <a:latin typeface="Arno Pro Bold" pitchFamily="12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70734" y="98718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Conclusions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magine 3" descr="c-p_c-c_p-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1466850"/>
            <a:ext cx="53800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CasellaDiTesto 4"/>
          <p:cNvSpPr txBox="1">
            <a:spLocks noChangeArrowheads="1"/>
          </p:cNvSpPr>
          <p:nvPr/>
        </p:nvSpPr>
        <p:spPr bwMode="auto">
          <a:xfrm>
            <a:off x="287784" y="466725"/>
            <a:ext cx="979947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Bipartite country-product network </a:t>
            </a:r>
            <a:r>
              <a:rPr lang="en-US" sz="2000" dirty="0">
                <a:solidFill>
                  <a:schemeClr val="tx1"/>
                </a:solidFill>
              </a:rPr>
              <a:t>(Hidalgo-</a:t>
            </a:r>
            <a:r>
              <a:rPr lang="en-US" sz="2000" dirty="0" err="1">
                <a:solidFill>
                  <a:schemeClr val="tx1"/>
                </a:solidFill>
              </a:rPr>
              <a:t>Hausmann</a:t>
            </a:r>
            <a:r>
              <a:rPr lang="en-US" sz="2000" dirty="0">
                <a:solidFill>
                  <a:schemeClr val="tx1"/>
                </a:solidFill>
              </a:rPr>
              <a:t>, PNAS, 2009)</a:t>
            </a:r>
          </a:p>
        </p:txBody>
      </p:sp>
      <p:pic>
        <p:nvPicPr>
          <p:cNvPr id="1030" name="Immagine 6" descr="rc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692275"/>
            <a:ext cx="33480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magine 7" descr="M_c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3203575"/>
            <a:ext cx="436721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" y="5147940"/>
          <a:ext cx="6670021" cy="1872257"/>
        </p:xfrm>
        <a:graphic>
          <a:graphicData uri="http://schemas.openxmlformats.org/presentationml/2006/ole">
            <p:oleObj spid="_x0000_s1026" name="Equazione" r:id="rId6" imgW="3530520" imgH="990360" progId="Equation.3">
              <p:embed/>
            </p:oleObj>
          </a:graphicData>
        </a:graphic>
      </p:graphicFrame>
      <p:sp>
        <p:nvSpPr>
          <p:cNvPr id="1032" name="CasellaDiTesto 10"/>
          <p:cNvSpPr txBox="1">
            <a:spLocks noChangeArrowheads="1"/>
          </p:cNvSpPr>
          <p:nvPr/>
        </p:nvSpPr>
        <p:spPr bwMode="auto">
          <a:xfrm>
            <a:off x="6769100" y="4927600"/>
            <a:ext cx="2774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Weighted matrix 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768082" y="5509914"/>
          <a:ext cx="2952750" cy="1438275"/>
        </p:xfrm>
        <a:graphic>
          <a:graphicData uri="http://schemas.openxmlformats.org/presentationml/2006/ole">
            <p:oleObj spid="_x0000_s1027" name="Equazione" r:id="rId7" imgW="99036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008100" y="3059757"/>
            <a:ext cx="600164" cy="157420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it-IT" dirty="0" err="1">
                <a:latin typeface="Arial" charset="0"/>
                <a:ea typeface="Osaka" charset="0"/>
              </a:rPr>
              <a:t>Countries</a:t>
            </a:r>
            <a:endParaRPr lang="it-IT" dirty="0">
              <a:latin typeface="Arial" charset="0"/>
              <a:ea typeface="Osaka" charset="0"/>
            </a:endParaRPr>
          </a:p>
        </p:txBody>
      </p:sp>
      <p:sp>
        <p:nvSpPr>
          <p:cNvPr id="2052" name="CasellaDiTesto 1"/>
          <p:cNvSpPr txBox="1">
            <a:spLocks noChangeArrowheads="1"/>
          </p:cNvSpPr>
          <p:nvPr/>
        </p:nvSpPr>
        <p:spPr bwMode="auto">
          <a:xfrm>
            <a:off x="6369050" y="5143500"/>
            <a:ext cx="15509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Products</a:t>
            </a:r>
          </a:p>
        </p:txBody>
      </p:sp>
      <p:sp>
        <p:nvSpPr>
          <p:cNvPr id="6149" name="CasellaDiTesto 3"/>
          <p:cNvSpPr txBox="1">
            <a:spLocks noChangeArrowheads="1"/>
          </p:cNvSpPr>
          <p:nvPr/>
        </p:nvSpPr>
        <p:spPr bwMode="auto">
          <a:xfrm>
            <a:off x="287338" y="5651500"/>
            <a:ext cx="9577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If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a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country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is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able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to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make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high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quality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products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it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also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makes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most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of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the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others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</a:t>
            </a:r>
            <a:r>
              <a:rPr lang="it-IT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of</a:t>
            </a:r>
            <a:r>
              <a:rPr lang="it-IT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lower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quality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20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Diversification</a:t>
            </a:r>
            <a:r>
              <a:rPr lang="it-IT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is</a:t>
            </a:r>
            <a:r>
              <a:rPr lang="it-IT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more </a:t>
            </a:r>
            <a:r>
              <a:rPr lang="it-IT" sz="20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important</a:t>
            </a:r>
            <a:r>
              <a:rPr lang="it-IT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than</a:t>
            </a:r>
            <a:r>
              <a:rPr lang="it-IT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specialization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“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complexity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”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of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a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product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is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not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determined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by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the “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richest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”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producers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but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by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“</a:t>
            </a:r>
            <a:r>
              <a:rPr lang="it-IT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poorest</a:t>
            </a:r>
            <a:r>
              <a:rPr lang="it-IT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” </a:t>
            </a:r>
            <a:r>
              <a:rPr lang="it-IT" sz="2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ones</a:t>
            </a:r>
            <a:r>
              <a:rPr 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it-IT" sz="20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NON-LINEAR INFORMATION!</a:t>
            </a:r>
          </a:p>
        </p:txBody>
      </p:sp>
      <p:sp>
        <p:nvSpPr>
          <p:cNvPr id="2054" name="CasellaDiTesto 6"/>
          <p:cNvSpPr txBox="1">
            <a:spLocks noChangeArrowheads="1"/>
          </p:cNvSpPr>
          <p:nvPr/>
        </p:nvSpPr>
        <p:spPr bwMode="auto">
          <a:xfrm>
            <a:off x="2741613" y="179388"/>
            <a:ext cx="4820679" cy="5078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Triangularity</a:t>
            </a:r>
            <a:r>
              <a:rPr lang="en-US" b="1" dirty="0">
                <a:solidFill>
                  <a:srgbClr val="002060"/>
                </a:solidFill>
              </a:rPr>
              <a:t> of the </a:t>
            </a:r>
            <a:r>
              <a:rPr lang="en-US" b="1" i="1" dirty="0">
                <a:solidFill>
                  <a:srgbClr val="002060"/>
                </a:solidFill>
              </a:rPr>
              <a:t>M</a:t>
            </a:r>
            <a:r>
              <a:rPr lang="en-US" b="1" dirty="0">
                <a:solidFill>
                  <a:srgbClr val="002060"/>
                </a:solidFill>
              </a:rPr>
              <a:t> matrix</a:t>
            </a:r>
          </a:p>
        </p:txBody>
      </p:sp>
      <p:pic>
        <p:nvPicPr>
          <p:cNvPr id="2055" name="Immagine 6" descr="matrix-c-p-2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50" y="2484438"/>
            <a:ext cx="561657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431800" y="900113"/>
          <a:ext cx="9072563" cy="855662"/>
        </p:xfrm>
        <a:graphic>
          <a:graphicData uri="http://schemas.openxmlformats.org/presentationml/2006/ole">
            <p:oleObj spid="_x0000_s2050" name="Equazione" r:id="rId5" imgW="4978080" imgH="469800" progId="Equation.3">
              <p:embed/>
            </p:oleObj>
          </a:graphicData>
        </a:graphic>
      </p:graphicFrame>
      <p:sp>
        <p:nvSpPr>
          <p:cNvPr id="2056" name="CasellaDiTesto 8"/>
          <p:cNvSpPr txBox="1">
            <a:spLocks noChangeArrowheads="1"/>
          </p:cNvSpPr>
          <p:nvPr/>
        </p:nvSpPr>
        <p:spPr bwMode="auto">
          <a:xfrm>
            <a:off x="2132013" y="1806575"/>
            <a:ext cx="5500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We reorder </a:t>
            </a:r>
            <a:r>
              <a:rPr lang="en-US" sz="2400" i="1" u="sng">
                <a:solidFill>
                  <a:srgbClr val="FF0000"/>
                </a:solidFill>
              </a:rPr>
              <a:t>M</a:t>
            </a:r>
            <a:r>
              <a:rPr lang="en-US" sz="2400" u="sng">
                <a:solidFill>
                  <a:srgbClr val="FF0000"/>
                </a:solidFill>
              </a:rPr>
              <a:t> for decreasing </a:t>
            </a:r>
            <a:r>
              <a:rPr lang="en-US" sz="2400" i="1" u="sng">
                <a:solidFill>
                  <a:srgbClr val="FF0000"/>
                </a:solidFill>
              </a:rPr>
              <a:t>k</a:t>
            </a:r>
            <a:r>
              <a:rPr lang="en-US" sz="2400" i="1" u="sng" baseline="-25000">
                <a:solidFill>
                  <a:srgbClr val="FF0000"/>
                </a:solidFill>
              </a:rPr>
              <a:t>c</a:t>
            </a:r>
            <a:r>
              <a:rPr lang="en-US" sz="2400" u="sng">
                <a:solidFill>
                  <a:srgbClr val="FF0000"/>
                </a:solidFill>
              </a:rPr>
              <a:t> and </a:t>
            </a:r>
            <a:r>
              <a:rPr lang="en-US" sz="2400" i="1" u="sng">
                <a:solidFill>
                  <a:srgbClr val="FF0000"/>
                </a:solidFill>
              </a:rPr>
              <a:t>k</a:t>
            </a:r>
            <a:r>
              <a:rPr lang="en-US" sz="2400" i="1" u="sng" baseline="-250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057" name="CasellaDiTesto 9"/>
          <p:cNvSpPr txBox="1">
            <a:spLocks noChangeArrowheads="1"/>
          </p:cNvSpPr>
          <p:nvPr/>
        </p:nvSpPr>
        <p:spPr bwMode="auto">
          <a:xfrm>
            <a:off x="144463" y="2555875"/>
            <a:ext cx="408958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Information from </a:t>
            </a:r>
            <a:r>
              <a:rPr lang="en-US" sz="2000" u="sng" dirty="0" err="1">
                <a:solidFill>
                  <a:srgbClr val="FF0000"/>
                </a:solidFill>
              </a:rPr>
              <a:t>triangularity</a:t>
            </a:r>
            <a:r>
              <a:rPr lang="en-US" sz="2000" u="sng" dirty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“Rich” countries export almost all </a:t>
            </a:r>
          </a:p>
          <a:p>
            <a:r>
              <a:rPr lang="en-US" sz="2000" dirty="0"/>
              <a:t>  products;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“Poor” countries export only few</a:t>
            </a:r>
          </a:p>
          <a:p>
            <a:r>
              <a:rPr lang="en-US" sz="2000" dirty="0"/>
              <a:t>  ubiquitous products;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“Complex” products are exported </a:t>
            </a:r>
          </a:p>
          <a:p>
            <a:r>
              <a:rPr lang="en-US" sz="2000" dirty="0"/>
              <a:t>  only by diversified countries; 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3"/>
          <p:cNvSpPr>
            <a:spLocks noGrp="1"/>
          </p:cNvSpPr>
          <p:nvPr>
            <p:ph type="title"/>
          </p:nvPr>
        </p:nvSpPr>
        <p:spPr>
          <a:xfrm>
            <a:off x="755650" y="107950"/>
            <a:ext cx="8569325" cy="792163"/>
          </a:xfrm>
        </p:spPr>
        <p:txBody>
          <a:bodyPr/>
          <a:lstStyle/>
          <a:p>
            <a:r>
              <a:rPr lang="en-US" sz="3600" smtClean="0"/>
              <a:t>Capabilities</a:t>
            </a:r>
            <a:r>
              <a:rPr lang="en-US" smtClean="0"/>
              <a:t> </a:t>
            </a:r>
            <a:r>
              <a:rPr lang="en-US" sz="2400" smtClean="0"/>
              <a:t>(Hidalgo-Hausmann, PNAS, 2009)</a:t>
            </a:r>
          </a:p>
        </p:txBody>
      </p:sp>
      <p:sp>
        <p:nvSpPr>
          <p:cNvPr id="8195" name="CasellaDiTesto 2"/>
          <p:cNvSpPr txBox="1">
            <a:spLocks noChangeArrowheads="1"/>
          </p:cNvSpPr>
          <p:nvPr/>
        </p:nvSpPr>
        <p:spPr bwMode="auto">
          <a:xfrm>
            <a:off x="71438" y="1116013"/>
            <a:ext cx="99377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 optimal strategy is not specialization but diversification (</a:t>
            </a:r>
            <a:r>
              <a:rPr lang="en-US" sz="2400" dirty="0" smtClean="0">
                <a:sym typeface="Symbol" pitchFamily="18" charset="2"/>
              </a:rPr>
              <a:t>Ecology</a:t>
            </a:r>
            <a:r>
              <a:rPr lang="en-US" sz="2400" dirty="0">
                <a:sym typeface="Symbol" pitchFamily="18" charset="2"/>
              </a:rPr>
              <a:t>)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Countries tend to accumulate “capabilities”= non-tradable goods and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socio-economical non-monetary resources which permit production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(e.g. high educational system, natural </a:t>
            </a:r>
            <a:r>
              <a:rPr lang="en-US" sz="2400" dirty="0" err="1">
                <a:solidFill>
                  <a:srgbClr val="FF0000"/>
                </a:solidFill>
              </a:rPr>
              <a:t>resourches</a:t>
            </a:r>
            <a:r>
              <a:rPr lang="en-US" sz="2400" dirty="0">
                <a:solidFill>
                  <a:srgbClr val="FF0000"/>
                </a:solidFill>
              </a:rPr>
              <a:t>, good </a:t>
            </a:r>
            <a:r>
              <a:rPr lang="en-US" sz="2400" dirty="0" err="1">
                <a:solidFill>
                  <a:srgbClr val="FF0000"/>
                </a:solidFill>
              </a:rPr>
              <a:t>burocracy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technological transfer, infrastructures </a:t>
            </a:r>
            <a:r>
              <a:rPr lang="en-US" sz="2400" dirty="0">
                <a:solidFill>
                  <a:srgbClr val="FF0000"/>
                </a:solidFill>
              </a:rPr>
              <a:t>etc.)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From the mix of  “old” and “new” capabilities new complex product may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appear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This explain why rich countries (with many and advanced capabilities)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export  both complex and simple products</a:t>
            </a:r>
          </a:p>
        </p:txBody>
      </p:sp>
      <p:sp>
        <p:nvSpPr>
          <p:cNvPr id="8196" name="CasellaDiTesto 3"/>
          <p:cNvSpPr txBox="1">
            <a:spLocks noChangeArrowheads="1"/>
          </p:cNvSpPr>
          <p:nvPr/>
        </p:nvSpPr>
        <p:spPr bwMode="auto">
          <a:xfrm>
            <a:off x="106363" y="5364163"/>
            <a:ext cx="9937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 larger is the basket of capabilities the larger is the effect of adding </a:t>
            </a:r>
          </a:p>
          <a:p>
            <a:r>
              <a:rPr lang="en-US" sz="2400" dirty="0"/>
              <a:t>  a new advanced </a:t>
            </a:r>
            <a:r>
              <a:rPr lang="en-US" sz="2400" dirty="0" smtClean="0"/>
              <a:t>capability (</a:t>
            </a:r>
            <a:r>
              <a:rPr lang="en-US" sz="2400" dirty="0" err="1" smtClean="0"/>
              <a:t>combinatorics</a:t>
            </a:r>
            <a:r>
              <a:rPr lang="en-US" sz="2400" dirty="0"/>
              <a:t>):   </a:t>
            </a:r>
            <a:r>
              <a:rPr lang="en-US" sz="2400" u="sng" dirty="0">
                <a:solidFill>
                  <a:srgbClr val="FF0000"/>
                </a:solidFill>
              </a:rPr>
              <a:t>NON-LINEAR RELATION</a:t>
            </a:r>
          </a:p>
        </p:txBody>
      </p:sp>
      <p:sp>
        <p:nvSpPr>
          <p:cNvPr id="8197" name="CasellaDiTesto 4"/>
          <p:cNvSpPr txBox="1">
            <a:spLocks noChangeArrowheads="1"/>
          </p:cNvSpPr>
          <p:nvPr/>
        </p:nvSpPr>
        <p:spPr bwMode="auto">
          <a:xfrm>
            <a:off x="1727200" y="6659563"/>
            <a:ext cx="70786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NEED OF A NEW METRICS TO QUANTIFY!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755650" y="166688"/>
            <a:ext cx="8569325" cy="949325"/>
          </a:xfrm>
        </p:spPr>
        <p:txBody>
          <a:bodyPr/>
          <a:lstStyle/>
          <a:p>
            <a:r>
              <a:rPr lang="en-US" sz="3200" smtClean="0"/>
              <a:t>Methods of Reflections </a:t>
            </a:r>
            <a:r>
              <a:rPr lang="en-US" sz="2000" smtClean="0"/>
              <a:t>(Hidalgo-Hausmann, PNAS, 2009) </a:t>
            </a:r>
          </a:p>
        </p:txBody>
      </p:sp>
      <p:pic>
        <p:nvPicPr>
          <p:cNvPr id="9219" name="Immagine 2" descr="reflectio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3876675"/>
            <a:ext cx="57880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asellaDiTesto 3"/>
          <p:cNvSpPr txBox="1">
            <a:spLocks noChangeArrowheads="1"/>
          </p:cNvSpPr>
          <p:nvPr/>
        </p:nvSpPr>
        <p:spPr bwMode="auto">
          <a:xfrm>
            <a:off x="503238" y="6115050"/>
            <a:ext cx="8369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k</a:t>
            </a:r>
            <a:r>
              <a:rPr lang="en-US" sz="2400" i="1" baseline="-25000"/>
              <a:t>c</a:t>
            </a:r>
            <a:r>
              <a:rPr lang="en-US" sz="2400" i="1" baseline="30000"/>
              <a:t>(n)</a:t>
            </a:r>
            <a:r>
              <a:rPr lang="en-US" sz="2400" baseline="30000"/>
              <a:t> </a:t>
            </a:r>
            <a:r>
              <a:rPr lang="en-US" sz="2400"/>
              <a:t>and </a:t>
            </a:r>
            <a:r>
              <a:rPr lang="en-US" sz="2400" i="1"/>
              <a:t>k</a:t>
            </a:r>
            <a:r>
              <a:rPr lang="en-US" sz="2400" i="1" baseline="-25000"/>
              <a:t>p</a:t>
            </a:r>
            <a:r>
              <a:rPr lang="en-US" sz="2400" i="1" baseline="30000"/>
              <a:t>(n)</a:t>
            </a:r>
            <a:r>
              <a:rPr lang="en-US" sz="2400" baseline="30000"/>
              <a:t> </a:t>
            </a:r>
            <a:r>
              <a:rPr lang="en-US" sz="2400"/>
              <a:t>give more an more refined information on the </a:t>
            </a:r>
          </a:p>
          <a:p>
            <a:r>
              <a:rPr lang="en-US" sz="2400"/>
              <a:t>“competitveness” of countries and products</a:t>
            </a:r>
          </a:p>
        </p:txBody>
      </p:sp>
      <p:sp>
        <p:nvSpPr>
          <p:cNvPr id="9221" name="Rettangolo 4"/>
          <p:cNvSpPr>
            <a:spLocks noChangeArrowheads="1"/>
          </p:cNvSpPr>
          <p:nvPr/>
        </p:nvSpPr>
        <p:spPr bwMode="auto">
          <a:xfrm>
            <a:off x="215900" y="1187450"/>
            <a:ext cx="921117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 err="1"/>
              <a:t>k</a:t>
            </a:r>
            <a:r>
              <a:rPr lang="en-US" sz="2400" i="1" baseline="-25000" dirty="0" err="1"/>
              <a:t>c</a:t>
            </a: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r>
              <a:rPr lang="en-US" sz="2400" dirty="0" smtClean="0"/>
              <a:t>provides </a:t>
            </a:r>
            <a:r>
              <a:rPr lang="en-US" sz="2400" dirty="0"/>
              <a:t>only a “zero order” information on the wealth and </a:t>
            </a:r>
          </a:p>
          <a:p>
            <a:r>
              <a:rPr lang="en-US" sz="2400" dirty="0"/>
              <a:t> competitiveness of the country </a:t>
            </a:r>
            <a:r>
              <a:rPr lang="en-US" sz="2400" i="1" dirty="0"/>
              <a:t>c.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Each product is weighted 1 or 0 independently of its complexity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p</a:t>
            </a:r>
            <a:r>
              <a:rPr lang="en-US" sz="2400" i="1" dirty="0" smtClean="0"/>
              <a:t>  </a:t>
            </a:r>
            <a:r>
              <a:rPr lang="en-US" sz="2400" dirty="0" smtClean="0"/>
              <a:t>provides a zero order measure of the “</a:t>
            </a:r>
            <a:r>
              <a:rPr lang="en-US" sz="2400" dirty="0" err="1" smtClean="0"/>
              <a:t>disquality</a:t>
            </a:r>
            <a:r>
              <a:rPr lang="en-US" sz="2400" dirty="0" smtClean="0"/>
              <a:t>” of product p</a:t>
            </a:r>
            <a:endParaRPr lang="en-US" sz="2400" dirty="0"/>
          </a:p>
        </p:txBody>
      </p:sp>
      <p:sp>
        <p:nvSpPr>
          <p:cNvPr id="9222" name="CasellaDiTesto 5"/>
          <p:cNvSpPr txBox="1">
            <a:spLocks noChangeArrowheads="1"/>
          </p:cNvSpPr>
          <p:nvPr/>
        </p:nvSpPr>
        <p:spPr bwMode="auto">
          <a:xfrm>
            <a:off x="647700" y="3132138"/>
            <a:ext cx="868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iterative </a:t>
            </a:r>
            <a:r>
              <a:rPr lang="en-US" u="sng" dirty="0">
                <a:solidFill>
                  <a:srgbClr val="FF0000"/>
                </a:solidFill>
              </a:rPr>
              <a:t>linear</a:t>
            </a:r>
            <a:r>
              <a:rPr lang="en-US" dirty="0">
                <a:solidFill>
                  <a:srgbClr val="FF0000"/>
                </a:solidFill>
              </a:rPr>
              <a:t> algorithm to weight self-consistently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138" y="219075"/>
            <a:ext cx="3900487" cy="788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1800" dirty="0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The Building </a:t>
            </a:r>
            <a:r>
              <a:rPr lang="it-IT" sz="1800" dirty="0" err="1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Blocks</a:t>
            </a:r>
            <a:r>
              <a:rPr lang="it-IT" sz="1800" dirty="0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of</a:t>
            </a:r>
            <a:r>
              <a:rPr lang="it-IT" sz="1800" dirty="0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Economic</a:t>
            </a:r>
            <a:r>
              <a:rPr lang="it-IT" sz="1800" dirty="0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Complexity</a:t>
            </a:r>
            <a:r>
              <a:rPr lang="it-IT" sz="1800" dirty="0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 </a:t>
            </a:r>
            <a:br>
              <a:rPr lang="it-IT" sz="1800" dirty="0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</a:br>
            <a:r>
              <a:rPr lang="it-IT" sz="1800" dirty="0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(C. Hidalgo, R. </a:t>
            </a:r>
            <a:r>
              <a:rPr lang="it-IT" sz="1800" dirty="0" err="1" smtClean="0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Hausmann</a:t>
            </a:r>
            <a:r>
              <a:rPr lang="it-IT" sz="1800" dirty="0" smtClean="0">
                <a:solidFill>
                  <a:srgbClr val="FF0000"/>
                </a:solidFill>
                <a:latin typeface="Apple Casual" charset="0"/>
                <a:ea typeface="ＭＳ Ｐゴシック" charset="0"/>
                <a:cs typeface="ＭＳ Ｐゴシック" charset="0"/>
              </a:rPr>
              <a:t>,PNAS,2009)</a:t>
            </a:r>
            <a:endParaRPr lang="it-IT" sz="14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719138" y="179388"/>
            <a:ext cx="554513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it-IT" sz="3600">
                <a:solidFill>
                  <a:schemeClr val="tx1"/>
                </a:solidFill>
                <a:latin typeface="Arno Pro Bold" pitchFamily="126" charset="0"/>
                <a:ea typeface="MS PGothic" pitchFamily="34" charset="-128"/>
              </a:rPr>
              <a:t>Starting information</a:t>
            </a:r>
          </a:p>
        </p:txBody>
      </p:sp>
      <p:pic>
        <p:nvPicPr>
          <p:cNvPr id="10244" name="Picture 4" descr="divers vs ubiq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20000"/>
          </a:blip>
          <a:srcRect/>
          <a:stretch>
            <a:fillRect/>
          </a:stretch>
        </p:blipFill>
        <p:spPr bwMode="auto">
          <a:xfrm>
            <a:off x="717550" y="2193925"/>
            <a:ext cx="61706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7259" y="2435895"/>
            <a:ext cx="557500" cy="3947830"/>
          </a:xfrm>
          <a:prstGeom prst="rect">
            <a:avLst/>
          </a:prstGeom>
          <a:noFill/>
        </p:spPr>
        <p:txBody>
          <a:bodyPr vert="vert270" lIns="100794" tIns="50397" rIns="100794" bIns="50397">
            <a:spAutoFit/>
          </a:bodyPr>
          <a:lstStyle/>
          <a:p>
            <a:pPr algn="ctr">
              <a:defRPr/>
            </a:pPr>
            <a:r>
              <a:rPr lang="it-IT" sz="2300" dirty="0" err="1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Ubiquity</a:t>
            </a:r>
            <a:r>
              <a:rPr lang="it-IT" sz="2300" dirty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lang="it-IT" sz="2300" dirty="0" err="1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exports</a:t>
            </a:r>
            <a:endParaRPr lang="it-IT" sz="2300" dirty="0">
              <a:latin typeface="Calibri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2016125" y="6888163"/>
            <a:ext cx="52927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it-IT" sz="2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Differentiation of exports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21065" y="4499917"/>
            <a:ext cx="2771775" cy="111744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Differentiated</a:t>
            </a:r>
            <a:r>
              <a:rPr lang="it-IT" sz="2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countries</a:t>
            </a:r>
            <a:r>
              <a:rPr lang="it-IT" sz="2200" dirty="0">
                <a:solidFill>
                  <a:srgbClr val="000000"/>
                </a:solidFill>
                <a:latin typeface="Calibri" charset="0"/>
              </a:rPr>
              <a:t> export </a:t>
            </a: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less</a:t>
            </a:r>
            <a:r>
              <a:rPr lang="it-IT" sz="2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available</a:t>
            </a:r>
            <a:r>
              <a:rPr lang="it-IT" sz="2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products</a:t>
            </a:r>
            <a:endParaRPr lang="it-IT" sz="2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88163" y="2509838"/>
            <a:ext cx="2771775" cy="111744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Not</a:t>
            </a:r>
            <a:r>
              <a:rPr lang="it-IT" sz="2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differentiated</a:t>
            </a:r>
            <a:r>
              <a:rPr lang="it-IT" sz="2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countries</a:t>
            </a:r>
            <a:r>
              <a:rPr lang="it-IT" sz="2200" dirty="0">
                <a:solidFill>
                  <a:srgbClr val="000000"/>
                </a:solidFill>
                <a:latin typeface="Calibri" charset="0"/>
              </a:rPr>
              <a:t> export </a:t>
            </a: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ubiquitous</a:t>
            </a:r>
            <a:r>
              <a:rPr lang="it-IT" sz="2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charset="0"/>
              </a:rPr>
              <a:t>products</a:t>
            </a:r>
            <a:endParaRPr lang="it-IT" sz="2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49" name="CasellaDiTesto 9"/>
          <p:cNvSpPr txBox="1">
            <a:spLocks noChangeArrowheads="1"/>
          </p:cNvSpPr>
          <p:nvPr/>
        </p:nvSpPr>
        <p:spPr bwMode="auto">
          <a:xfrm>
            <a:off x="576263" y="1403350"/>
            <a:ext cx="766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Odd and even </a:t>
            </a:r>
            <a:r>
              <a:rPr lang="en-US" sz="2400" dirty="0" smtClean="0"/>
              <a:t>iterations have </a:t>
            </a:r>
            <a:r>
              <a:rPr lang="en-US" sz="2400" dirty="0" err="1"/>
              <a:t>anticorrelated</a:t>
            </a:r>
            <a:r>
              <a:rPr lang="en-US" sz="2400" dirty="0"/>
              <a:t> meanings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olo 1"/>
          <p:cNvSpPr>
            <a:spLocks noGrp="1"/>
          </p:cNvSpPr>
          <p:nvPr>
            <p:ph type="title"/>
          </p:nvPr>
        </p:nvSpPr>
        <p:spPr>
          <a:xfrm>
            <a:off x="1008063" y="250825"/>
            <a:ext cx="6732587" cy="792163"/>
          </a:xfrm>
        </p:spPr>
        <p:txBody>
          <a:bodyPr/>
          <a:lstStyle/>
          <a:p>
            <a:r>
              <a:rPr lang="en-US" sz="3600" smtClean="0"/>
              <a:t>Correlation </a:t>
            </a:r>
            <a:r>
              <a:rPr lang="en-US" sz="3600" i="1" smtClean="0"/>
              <a:t>log(GDP)-</a:t>
            </a:r>
            <a:r>
              <a:rPr lang="en-US" sz="3600" i="1" smtClean="0">
                <a:latin typeface="Symbol" pitchFamily="18" charset="2"/>
              </a:rPr>
              <a:t>d</a:t>
            </a:r>
            <a:r>
              <a:rPr lang="en-US" sz="3600" i="1" smtClean="0"/>
              <a:t>k</a:t>
            </a:r>
            <a:r>
              <a:rPr lang="en-US" sz="3600" i="1" baseline="-25000" smtClean="0"/>
              <a:t>c</a:t>
            </a:r>
            <a:r>
              <a:rPr lang="en-US" sz="3600" i="1" baseline="30000" smtClean="0"/>
              <a:t>(2n) </a:t>
            </a:r>
          </a:p>
        </p:txBody>
      </p:sp>
      <p:pic>
        <p:nvPicPr>
          <p:cNvPr id="3076" name="Immagine 2" descr="kn-gd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550" y="1187450"/>
            <a:ext cx="4359275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44500" y="1339850"/>
          <a:ext cx="4079875" cy="784225"/>
        </p:xfrm>
        <a:graphic>
          <a:graphicData uri="http://schemas.openxmlformats.org/presentationml/2006/ole">
            <p:oleObj spid="_x0000_s3074" name="Equazione" r:id="rId4" imgW="1752480" imgH="241200" progId="Equation.3">
              <p:embed/>
            </p:oleObj>
          </a:graphicData>
        </a:graphic>
      </p:graphicFrame>
      <p:sp>
        <p:nvSpPr>
          <p:cNvPr id="3077" name="CasellaDiTesto 4"/>
          <p:cNvSpPr txBox="1">
            <a:spLocks noChangeArrowheads="1"/>
          </p:cNvSpPr>
          <p:nvPr/>
        </p:nvSpPr>
        <p:spPr bwMode="auto">
          <a:xfrm>
            <a:off x="144463" y="2267669"/>
            <a:ext cx="4927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Once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c</a:t>
            </a:r>
            <a:r>
              <a:rPr lang="en-US" sz="2400" i="1" baseline="30000" dirty="0"/>
              <a:t>(2n)</a:t>
            </a:r>
            <a:r>
              <a:rPr lang="en-US" sz="2400" dirty="0"/>
              <a:t> is so renormalized one </a:t>
            </a:r>
          </a:p>
          <a:p>
            <a:r>
              <a:rPr lang="en-US" sz="2400" dirty="0"/>
              <a:t>observes a positive correlations </a:t>
            </a:r>
          </a:p>
          <a:p>
            <a:r>
              <a:rPr lang="en-US" sz="2400" dirty="0"/>
              <a:t>with the log of the GDP per capita </a:t>
            </a:r>
          </a:p>
        </p:txBody>
      </p:sp>
      <p:sp>
        <p:nvSpPr>
          <p:cNvPr id="3078" name="CasellaDiTesto 5"/>
          <p:cNvSpPr txBox="1">
            <a:spLocks noChangeArrowheads="1"/>
          </p:cNvSpPr>
          <p:nvPr/>
        </p:nvSpPr>
        <p:spPr bwMode="auto">
          <a:xfrm>
            <a:off x="76200" y="5467250"/>
            <a:ext cx="532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WARNING: such a renormalization is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Necessary (</a:t>
            </a:r>
            <a:r>
              <a:rPr lang="en-US" sz="2400" u="sng" dirty="0" smtClean="0">
                <a:solidFill>
                  <a:srgbClr val="FF0000"/>
                </a:solidFill>
              </a:rPr>
              <a:t>see next slide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3767" y="3988310"/>
            <a:ext cx="5112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Countries departing from average line are interpreted to converge in  some way in the future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63848" y="251445"/>
            <a:ext cx="922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Algebraic analysis of the Method of Reflections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(in publ.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PlosOne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248" y="908720"/>
            <a:ext cx="10185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Even (odd) iterations are a sort of refinement of the previous even (odd) iterations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725488" y="2405831"/>
          <a:ext cx="7661275" cy="869950"/>
        </p:xfrm>
        <a:graphic>
          <a:graphicData uri="http://schemas.openxmlformats.org/presentationml/2006/ole">
            <p:oleObj spid="_x0000_s25602" name="Equazione" r:id="rId3" imgW="4647960" imgH="507960" progId="Equation.3">
              <p:embed/>
            </p:oleObj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95536" y="3667759"/>
            <a:ext cx="8653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C and P are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ergodic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Markov matrix (largest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eigenvalue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en-US" sz="2000" baseline="-25000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=1 and |</a:t>
            </a:r>
            <a:r>
              <a:rPr lang="en-US" sz="2000" dirty="0" err="1" smtClean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en-US" sz="2000" baseline="-25000" dirty="0" err="1" smtClean="0">
                <a:solidFill>
                  <a:srgbClr val="002060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|&lt;1)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1943968" y="4440335"/>
          <a:ext cx="4896544" cy="923678"/>
        </p:xfrm>
        <a:graphic>
          <a:graphicData uri="http://schemas.openxmlformats.org/presentationml/2006/ole">
            <p:oleObj spid="_x0000_s25603" name="Equazione" r:id="rId4" imgW="2768400" imgH="469800" progId="Equation.3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167203" y="5664239"/>
            <a:ext cx="6639959" cy="9048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However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(2n)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(2n)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are not Markov chains!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C and P operate in the wrong direction</a:t>
            </a:r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2137817" y="1453286"/>
          <a:ext cx="4846711" cy="598359"/>
        </p:xfrm>
        <a:graphic>
          <a:graphicData uri="http://schemas.openxmlformats.org/presentationml/2006/ole">
            <p:oleObj spid="_x0000_s25604" name="Equazione" r:id="rId5" imgW="2057400" imgH="253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folHlink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0794" tIns="50397" rIns="100794" bIns="5039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700" b="0" i="0" u="none" strike="noStrike" cap="none" normalizeH="0" baseline="0">
            <a:ln>
              <a:noFill/>
            </a:ln>
            <a:solidFill>
              <a:srgbClr val="0C13A6"/>
            </a:solidFill>
            <a:effectLst/>
            <a:latin typeface="Arial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folHlink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0794" tIns="50397" rIns="100794" bIns="5039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700" b="0" i="0" u="none" strike="noStrike" cap="none" normalizeH="0" baseline="0">
            <a:ln>
              <a:noFill/>
            </a:ln>
            <a:solidFill>
              <a:srgbClr val="0C13A6"/>
            </a:solidFill>
            <a:effectLst/>
            <a:latin typeface="Arial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disco:Applications:Microsoft Office 2004:Templates:Presentations:Designs:Blank Presentation</Template>
  <TotalTime>0</TotalTime>
  <Words>1094</Words>
  <Application>Microsoft Office PowerPoint</Application>
  <PresentationFormat>Personalizzato</PresentationFormat>
  <Paragraphs>159</Paragraphs>
  <Slides>25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Blank Presentation</vt:lpstr>
      <vt:lpstr>Equazione</vt:lpstr>
      <vt:lpstr>Clustering and ranking countries and their products: a network analysis</vt:lpstr>
      <vt:lpstr>Diapositiva 2</vt:lpstr>
      <vt:lpstr>Diapositiva 3</vt:lpstr>
      <vt:lpstr>Diapositiva 4</vt:lpstr>
      <vt:lpstr>Capabilities (Hidalgo-Hausmann, PNAS, 2009)</vt:lpstr>
      <vt:lpstr>Methods of Reflections (Hidalgo-Hausmann, PNAS, 2009) </vt:lpstr>
      <vt:lpstr>The Building Blocks of Economic Complexity  (C. Hidalgo, R. Hausmann,PNAS,2009)</vt:lpstr>
      <vt:lpstr>Correlation log(GDP)-dkc(2n) </vt:lpstr>
      <vt:lpstr>Diapositiva 9</vt:lpstr>
      <vt:lpstr>Diapositiva 10</vt:lpstr>
      <vt:lpstr>Weakness of the Methods of Reflections (submitted to PLOSone)</vt:lpstr>
      <vt:lpstr>Diapositiva 12</vt:lpstr>
      <vt:lpstr>New Approach: Fitness &amp; Quality (in publ., Scientific Reports Nature)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Pareto-Zipf Distributions </vt:lpstr>
      <vt:lpstr>Diapositiva 21</vt:lpstr>
      <vt:lpstr>Diapositiva 22</vt:lpstr>
      <vt:lpstr>Diapositiva 23</vt:lpstr>
      <vt:lpstr>Diapositiva 24</vt:lpstr>
      <vt:lpstr>Diapositiva 25</vt:lpstr>
    </vt:vector>
  </TitlesOfParts>
  <Company>Valentina Alfi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Correlations and Hidden Forces in the Stock-Price Dynamics</dc:title>
  <dc:creator>Andrea</dc:creator>
  <cp:lastModifiedBy>Windows User</cp:lastModifiedBy>
  <cp:revision>1147</cp:revision>
  <cp:lastPrinted>2007-10-25T13:46:22Z</cp:lastPrinted>
  <dcterms:modified xsi:type="dcterms:W3CDTF">2012-07-24T09:12:55Z</dcterms:modified>
</cp:coreProperties>
</file>