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68" r:id="rId3"/>
    <p:sldId id="267" r:id="rId4"/>
    <p:sldId id="265" r:id="rId5"/>
    <p:sldId id="263" r:id="rId6"/>
    <p:sldId id="260" r:id="rId7"/>
    <p:sldId id="261" r:id="rId8"/>
    <p:sldId id="262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59B0F-578E-479B-975E-D629C7CADB62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443F7-FC23-466B-AD6D-DD3C7AC607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443F7-FC23-466B-AD6D-DD3C7AC6078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F0F196-7F24-45C0-A0CD-B18B8961A530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247933-8F40-4B80-88F9-0D6BD282A6A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8305800" cy="914400"/>
          </a:xfrm>
        </p:spPr>
        <p:txBody>
          <a:bodyPr>
            <a:noAutofit/>
          </a:bodyPr>
          <a:lstStyle/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A.I. </a:t>
            </a:r>
            <a:r>
              <a:rPr lang="en-US" sz="2000" dirty="0" err="1" smtClean="0"/>
              <a:t>Alikhanyan</a:t>
            </a:r>
            <a:r>
              <a:rPr lang="en-US" sz="2000" dirty="0" smtClean="0"/>
              <a:t> National Science Laboratory, Yerevan, Armenia</a:t>
            </a:r>
          </a:p>
          <a:p>
            <a:pPr algn="ctr"/>
            <a:r>
              <a:rPr lang="en-US" sz="2000" dirty="0" err="1" smtClean="0"/>
              <a:t>Laboratoire</a:t>
            </a:r>
            <a:r>
              <a:rPr lang="en-US" sz="2000" dirty="0" smtClean="0"/>
              <a:t> </a:t>
            </a:r>
            <a:r>
              <a:rPr lang="en-US" sz="2000" dirty="0" err="1" smtClean="0"/>
              <a:t>Interdisciplinaire</a:t>
            </a:r>
            <a:r>
              <a:rPr lang="en-US" sz="2000" dirty="0" smtClean="0"/>
              <a:t> Carnot de Bourgogne, Dijon, France</a:t>
            </a:r>
          </a:p>
          <a:p>
            <a:pPr algn="ctr"/>
            <a:endParaRPr lang="en-US" sz="20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2362200" y="3657600"/>
            <a:ext cx="4578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smtClean="0"/>
              <a:t>Levon Chakhmakhchyan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PageRank</a:t>
            </a:r>
            <a:r>
              <a:rPr lang="en-US" dirty="0" smtClean="0"/>
              <a:t> </a:t>
            </a:r>
            <a:r>
              <a:rPr lang="en-US" dirty="0" err="1" smtClean="0"/>
              <a:t>opinon</a:t>
            </a:r>
            <a:r>
              <a:rPr lang="en-US" dirty="0" smtClean="0"/>
              <a:t> formation models on </a:t>
            </a:r>
            <a:r>
              <a:rPr lang="en-US" dirty="0" err="1" smtClean="0"/>
              <a:t>Ulam</a:t>
            </a:r>
            <a:r>
              <a:rPr lang="en-US" dirty="0" smtClean="0"/>
              <a:t> networks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04973" y="6096000"/>
            <a:ext cx="3939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In collaboration with D. </a:t>
            </a:r>
            <a:r>
              <a:rPr lang="en-US" dirty="0" err="1" smtClean="0"/>
              <a:t>Shepelyansky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2609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FR/ARM CLASSQUANT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39647" y="304800"/>
            <a:ext cx="5804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Modeling opinion formation </a:t>
            </a:r>
            <a:r>
              <a:rPr lang="en-US" sz="2800" dirty="0" smtClean="0">
                <a:solidFill>
                  <a:srgbClr val="0070C0"/>
                </a:solidFill>
              </a:rPr>
              <a:t>processes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835" y="914400"/>
            <a:ext cx="8915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Modern social networks</a:t>
            </a:r>
            <a:endParaRPr lang="en-US" sz="2400" dirty="0" smtClean="0"/>
          </a:p>
          <a:p>
            <a:pPr algn="just"/>
            <a:endParaRPr lang="ru-RU" sz="2400" dirty="0" smtClean="0"/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exhibit scale-free, small world properties: differ much from regular lattices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each node (user) has its degree of authority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971800"/>
            <a:ext cx="7930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</a:t>
            </a:r>
            <a:r>
              <a:rPr lang="ru-RU" sz="2400" dirty="0" smtClean="0"/>
              <a:t>eigh the degree of authority by means of a node’s PageRank</a:t>
            </a:r>
            <a:endParaRPr lang="en-US" sz="2400" dirty="0"/>
          </a:p>
        </p:txBody>
      </p:sp>
      <p:pic>
        <p:nvPicPr>
          <p:cNvPr id="8" name="Picture 7" descr="Untitl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581400"/>
            <a:ext cx="8572502" cy="1905000"/>
          </a:xfrm>
          <a:prstGeom prst="rect">
            <a:avLst/>
          </a:prstGeom>
        </p:spPr>
      </p:pic>
      <p:pic>
        <p:nvPicPr>
          <p:cNvPr id="9" name="Picture 8" descr="800px-PageRank-hi-r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4608576"/>
            <a:ext cx="3124200" cy="224942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648866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 err="1" smtClean="0">
                <a:solidFill>
                  <a:srgbClr val="C00000"/>
                </a:solidFill>
              </a:rPr>
              <a:t>Brin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en-US" dirty="0" smtClean="0">
                <a:solidFill>
                  <a:srgbClr val="C00000"/>
                </a:solidFill>
              </a:rPr>
              <a:t>Page,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Comput</a:t>
            </a:r>
            <a:r>
              <a:rPr lang="en-US" dirty="0" smtClean="0">
                <a:solidFill>
                  <a:srgbClr val="C00000"/>
                </a:solidFill>
              </a:rPr>
              <a:t>. </a:t>
            </a:r>
            <a:r>
              <a:rPr lang="en-US" dirty="0" err="1" smtClean="0">
                <a:solidFill>
                  <a:srgbClr val="C00000"/>
                </a:solidFill>
              </a:rPr>
              <a:t>Netw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ISDN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Syst.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(1998)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52400"/>
            <a:ext cx="3020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Ulam networks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5" name="Picture 4" descr="Untitled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209800"/>
            <a:ext cx="3886200" cy="3910189"/>
          </a:xfrm>
          <a:prstGeom prst="rect">
            <a:avLst/>
          </a:prstGeom>
        </p:spPr>
      </p:pic>
      <p:grpSp>
        <p:nvGrpSpPr>
          <p:cNvPr id="3" name="Group 44"/>
          <p:cNvGrpSpPr/>
          <p:nvPr/>
        </p:nvGrpSpPr>
        <p:grpSpPr>
          <a:xfrm>
            <a:off x="443345" y="838200"/>
            <a:ext cx="2524593" cy="1354217"/>
            <a:chOff x="443345" y="838200"/>
            <a:chExt cx="2524593" cy="1354217"/>
          </a:xfrm>
        </p:grpSpPr>
        <p:sp>
          <p:nvSpPr>
            <p:cNvPr id="6" name="TextBox 5"/>
            <p:cNvSpPr txBox="1"/>
            <p:nvPr/>
          </p:nvSpPr>
          <p:spPr>
            <a:xfrm>
              <a:off x="609600" y="838200"/>
              <a:ext cx="2358338" cy="13542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y</a:t>
              </a:r>
              <a:r>
                <a:rPr lang="en-US" sz="3200" baseline="-25000" dirty="0" smtClean="0"/>
                <a:t>n+1</a:t>
              </a:r>
              <a:r>
                <a:rPr lang="en-US" sz="3200" dirty="0" smtClean="0"/>
                <a:t>=f</a:t>
              </a:r>
              <a:r>
                <a:rPr lang="en-US" sz="3200" baseline="-25000" dirty="0" smtClean="0"/>
                <a:t>1</a:t>
              </a:r>
              <a:r>
                <a:rPr lang="en-US" sz="3200" dirty="0" smtClean="0"/>
                <a:t>(</a:t>
              </a:r>
              <a:r>
                <a:rPr lang="en-US" sz="3200" dirty="0" err="1" smtClean="0"/>
                <a:t>x</a:t>
              </a:r>
              <a:r>
                <a:rPr lang="en-US" sz="3200" baseline="-25000" dirty="0" err="1" smtClean="0"/>
                <a:t>n</a:t>
              </a:r>
              <a:r>
                <a:rPr lang="en-US" sz="3200" dirty="0" smtClean="0"/>
                <a:t>, </a:t>
              </a:r>
              <a:r>
                <a:rPr lang="en-US" sz="3200" dirty="0" err="1" smtClean="0"/>
                <a:t>y</a:t>
              </a:r>
              <a:r>
                <a:rPr lang="en-US" sz="3200" baseline="-25000" dirty="0" err="1" smtClean="0"/>
                <a:t>n</a:t>
              </a:r>
              <a:r>
                <a:rPr lang="en-US" sz="3200" dirty="0" smtClean="0"/>
                <a:t>)</a:t>
              </a:r>
            </a:p>
            <a:p>
              <a:r>
                <a:rPr lang="en-US" sz="3200" dirty="0" smtClean="0"/>
                <a:t>x</a:t>
              </a:r>
              <a:r>
                <a:rPr lang="en-US" sz="3200" baseline="-25000" dirty="0" smtClean="0"/>
                <a:t>n+1</a:t>
              </a:r>
              <a:r>
                <a:rPr lang="en-US" sz="3200" dirty="0" smtClean="0"/>
                <a:t>=f</a:t>
              </a:r>
              <a:r>
                <a:rPr lang="en-US" sz="3200" baseline="-25000" dirty="0" smtClean="0"/>
                <a:t>2</a:t>
              </a:r>
              <a:r>
                <a:rPr lang="en-US" sz="3200" dirty="0" smtClean="0"/>
                <a:t>(</a:t>
              </a:r>
              <a:r>
                <a:rPr lang="en-US" sz="3200" dirty="0" err="1" smtClean="0"/>
                <a:t>x</a:t>
              </a:r>
              <a:r>
                <a:rPr lang="en-US" sz="3200" baseline="-25000" dirty="0" err="1" smtClean="0"/>
                <a:t>n</a:t>
              </a:r>
              <a:r>
                <a:rPr lang="en-US" sz="3200" dirty="0" smtClean="0"/>
                <a:t>, </a:t>
              </a:r>
              <a:r>
                <a:rPr lang="en-US" sz="3200" dirty="0" err="1" smtClean="0"/>
                <a:t>y</a:t>
              </a:r>
              <a:r>
                <a:rPr lang="en-US" sz="3200" baseline="-25000" dirty="0" err="1" smtClean="0"/>
                <a:t>n</a:t>
              </a:r>
              <a:r>
                <a:rPr lang="en-US" sz="3200" dirty="0" smtClean="0"/>
                <a:t>)</a:t>
              </a:r>
            </a:p>
            <a:p>
              <a:endParaRPr lang="en-US" dirty="0"/>
            </a:p>
          </p:txBody>
        </p:sp>
        <p:sp>
          <p:nvSpPr>
            <p:cNvPr id="7" name="Left Brace 6"/>
            <p:cNvSpPr/>
            <p:nvPr/>
          </p:nvSpPr>
          <p:spPr>
            <a:xfrm>
              <a:off x="443345" y="1039090"/>
              <a:ext cx="228600" cy="7620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45"/>
          <p:cNvGrpSpPr/>
          <p:nvPr/>
        </p:nvGrpSpPr>
        <p:grpSpPr>
          <a:xfrm>
            <a:off x="0" y="1828800"/>
            <a:ext cx="5008452" cy="4712732"/>
            <a:chOff x="0" y="1828800"/>
            <a:chExt cx="5008452" cy="4712732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28600" y="6324600"/>
              <a:ext cx="4495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 flipH="1" flipV="1">
              <a:off x="-1827609" y="4190603"/>
              <a:ext cx="441880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724400" y="61722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x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0" y="182880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y</a:t>
              </a:r>
              <a:endParaRPr lang="en-US" dirty="0"/>
            </a:p>
          </p:txBody>
        </p:sp>
      </p:grpSp>
      <p:grpSp>
        <p:nvGrpSpPr>
          <p:cNvPr id="8" name="Group 35"/>
          <p:cNvGrpSpPr/>
          <p:nvPr/>
        </p:nvGrpSpPr>
        <p:grpSpPr>
          <a:xfrm>
            <a:off x="1028700" y="4191000"/>
            <a:ext cx="381000" cy="381000"/>
            <a:chOff x="1028700" y="4191000"/>
            <a:chExt cx="381000" cy="381000"/>
          </a:xfrm>
        </p:grpSpPr>
        <p:sp>
          <p:nvSpPr>
            <p:cNvPr id="27" name="Rectangle 26"/>
            <p:cNvSpPr/>
            <p:nvPr/>
          </p:nvSpPr>
          <p:spPr>
            <a:xfrm>
              <a:off x="1028700" y="4191000"/>
              <a:ext cx="381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108365" y="4191000"/>
              <a:ext cx="2375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i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36"/>
          <p:cNvGrpSpPr/>
          <p:nvPr/>
        </p:nvGrpSpPr>
        <p:grpSpPr>
          <a:xfrm>
            <a:off x="2952750" y="3747655"/>
            <a:ext cx="381000" cy="443345"/>
            <a:chOff x="2952750" y="3747655"/>
            <a:chExt cx="381000" cy="443345"/>
          </a:xfrm>
        </p:grpSpPr>
        <p:sp>
          <p:nvSpPr>
            <p:cNvPr id="28" name="Rectangle 27"/>
            <p:cNvSpPr/>
            <p:nvPr/>
          </p:nvSpPr>
          <p:spPr>
            <a:xfrm>
              <a:off x="2952750" y="3810000"/>
              <a:ext cx="381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034145" y="3747655"/>
              <a:ext cx="2375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j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Group 34"/>
          <p:cNvGrpSpPr/>
          <p:nvPr/>
        </p:nvGrpSpPr>
        <p:grpSpPr>
          <a:xfrm>
            <a:off x="4953000" y="914400"/>
            <a:ext cx="3576637" cy="1524000"/>
            <a:chOff x="4953000" y="914400"/>
            <a:chExt cx="3576637" cy="152400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53000" y="1447800"/>
              <a:ext cx="3576637" cy="44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3" name="Group 32"/>
            <p:cNvGrpSpPr/>
            <p:nvPr/>
          </p:nvGrpSpPr>
          <p:grpSpPr>
            <a:xfrm>
              <a:off x="4953000" y="914400"/>
              <a:ext cx="2362200" cy="1524000"/>
              <a:chOff x="4953000" y="914400"/>
              <a:chExt cx="2362200" cy="1524000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5029200" y="914400"/>
                <a:ext cx="2286000" cy="4682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953000" y="1905000"/>
                <a:ext cx="1247215" cy="533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pic>
        <p:nvPicPr>
          <p:cNvPr id="38" name="Picture 37" descr="Q5Hx8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1990725" y="3190875"/>
            <a:ext cx="1200150" cy="2895600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609600" y="6402471"/>
            <a:ext cx="4114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Ulam network</a:t>
            </a:r>
            <a:r>
              <a:rPr lang="en-US" sz="1400" dirty="0" smtClean="0"/>
              <a:t> (</a:t>
            </a:r>
            <a:r>
              <a:rPr lang="en-US" sz="1400" dirty="0" err="1" smtClean="0"/>
              <a:t>Ulam</a:t>
            </a:r>
            <a:r>
              <a:rPr lang="en-US" sz="1400" dirty="0" smtClean="0"/>
              <a:t>, “A collection of mathematical problems”, NY 1960)</a:t>
            </a:r>
            <a:endParaRPr lang="ru-RU" sz="1400" dirty="0" smtClean="0"/>
          </a:p>
          <a:p>
            <a:pPr algn="just"/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876800" y="2590800"/>
            <a:ext cx="403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PageRank and Google  matrix properties </a:t>
            </a:r>
            <a:r>
              <a:rPr lang="en-US" sz="2400" dirty="0" smtClean="0"/>
              <a:t>of </a:t>
            </a:r>
            <a:r>
              <a:rPr lang="en-US" sz="2400" dirty="0" err="1" smtClean="0"/>
              <a:t>Ulam</a:t>
            </a:r>
            <a:r>
              <a:rPr lang="en-US" sz="2400" dirty="0" smtClean="0"/>
              <a:t> </a:t>
            </a:r>
            <a:r>
              <a:rPr lang="en-US" sz="2400" dirty="0" err="1" smtClean="0"/>
              <a:t>netwo</a:t>
            </a:r>
            <a:r>
              <a:rPr lang="ru-RU" sz="2400" dirty="0" smtClean="0"/>
              <a:t>r</a:t>
            </a:r>
            <a:r>
              <a:rPr lang="en-US" sz="2400" dirty="0" err="1" smtClean="0"/>
              <a:t>ks</a:t>
            </a:r>
            <a:r>
              <a:rPr lang="en-US" sz="2400" dirty="0" smtClean="0"/>
              <a:t> </a:t>
            </a:r>
            <a:r>
              <a:rPr lang="ru-RU" sz="2400" dirty="0" smtClean="0"/>
              <a:t>share common features </a:t>
            </a:r>
            <a:r>
              <a:rPr lang="en-US" sz="2400" dirty="0" smtClean="0"/>
              <a:t>with some real</a:t>
            </a:r>
            <a:r>
              <a:rPr lang="ru-RU" sz="2400" dirty="0" smtClean="0"/>
              <a:t> </a:t>
            </a:r>
            <a:r>
              <a:rPr lang="ru-RU" sz="2400" dirty="0" smtClean="0"/>
              <a:t>networks</a:t>
            </a:r>
            <a:endParaRPr lang="en-US" sz="2400" dirty="0"/>
          </a:p>
        </p:txBody>
      </p:sp>
      <p:sp>
        <p:nvSpPr>
          <p:cNvPr id="48" name="Rectangle 47"/>
          <p:cNvSpPr/>
          <p:nvPr/>
        </p:nvSpPr>
        <p:spPr>
          <a:xfrm>
            <a:off x="5029200" y="6019800"/>
            <a:ext cx="4114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>
                <a:solidFill>
                  <a:srgbClr val="C00000"/>
                </a:solidFill>
              </a:rPr>
              <a:t>Shepelyansky</a:t>
            </a:r>
            <a:r>
              <a:rPr lang="en-US" sz="1600" dirty="0" smtClean="0">
                <a:solidFill>
                  <a:srgbClr val="C00000"/>
                </a:solidFill>
              </a:rPr>
              <a:t> et. al ,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Phys.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Rev.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E</a:t>
            </a:r>
            <a:r>
              <a:rPr lang="ru-RU" sz="1600" dirty="0" smtClean="0">
                <a:solidFill>
                  <a:srgbClr val="C00000"/>
                </a:solidFill>
              </a:rPr>
              <a:t> 81 </a:t>
            </a:r>
            <a:r>
              <a:rPr lang="en-US" sz="1600" dirty="0" smtClean="0">
                <a:solidFill>
                  <a:srgbClr val="C00000"/>
                </a:solidFill>
              </a:rPr>
              <a:t>(2010)</a:t>
            </a:r>
            <a:r>
              <a:rPr lang="ru-RU" sz="1600" dirty="0" smtClean="0">
                <a:solidFill>
                  <a:srgbClr val="C00000"/>
                </a:solidFill>
              </a:rPr>
              <a:t>;</a:t>
            </a:r>
          </a:p>
          <a:p>
            <a:r>
              <a:rPr lang="en-US" sz="1600" dirty="0" err="1" smtClean="0">
                <a:solidFill>
                  <a:srgbClr val="C00000"/>
                </a:solidFill>
              </a:rPr>
              <a:t>Ermann</a:t>
            </a:r>
            <a:r>
              <a:rPr lang="en-US" sz="1600" dirty="0" smtClean="0">
                <a:solidFill>
                  <a:srgbClr val="C00000"/>
                </a:solidFill>
              </a:rPr>
              <a:t> et al.,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Phys.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Rev.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E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81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(2010).</a:t>
            </a:r>
            <a:endParaRPr lang="en-US" sz="1600" dirty="0">
              <a:solidFill>
                <a:srgbClr val="C0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16200000" flipV="1">
            <a:off x="457200" y="3581400"/>
            <a:ext cx="1066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>
            <a:off x="190500" y="4991100"/>
            <a:ext cx="1524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1219200" y="2438400"/>
            <a:ext cx="266700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1295400" y="4343400"/>
            <a:ext cx="18288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648200" y="37338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2" grpId="0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28471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o</a:t>
            </a:r>
            <a:r>
              <a:rPr lang="en-US" sz="2400" dirty="0" smtClean="0"/>
              <a:t>pinion is influenced</a:t>
            </a:r>
            <a:r>
              <a:rPr lang="ru-RU" sz="2400" dirty="0" smtClean="0"/>
              <a:t> </a:t>
            </a:r>
            <a:r>
              <a:rPr lang="en-US" sz="2400" dirty="0" smtClean="0"/>
              <a:t>by the closest </a:t>
            </a:r>
            <a:r>
              <a:rPr lang="ru-RU" sz="2400" dirty="0" smtClean="0"/>
              <a:t>linked nodes </a:t>
            </a:r>
            <a:r>
              <a:rPr lang="en-US" sz="2400" dirty="0" smtClean="0"/>
              <a:t>(friends) </a:t>
            </a:r>
            <a:endParaRPr lang="ru-RU" sz="2400" dirty="0" smtClean="0"/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</a:t>
            </a:r>
            <a:r>
              <a:rPr lang="en-US" sz="2400" dirty="0" smtClean="0"/>
              <a:t>influential friend’s opinion counts more than less important</a:t>
            </a:r>
            <a:r>
              <a:rPr lang="ru-RU" sz="2400" dirty="0" smtClean="0"/>
              <a:t>            </a:t>
            </a:r>
            <a:r>
              <a:rPr lang="en-US" sz="2400" dirty="0" smtClean="0"/>
              <a:t>friend’s opinion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05063"/>
            <a:ext cx="7677240" cy="209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08122" y="-76200"/>
            <a:ext cx="86596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PageRank model of opinion foramtion (PROF)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976735"/>
            <a:ext cx="9242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Two possible opinions are incoded by an Ising spin: </a:t>
            </a:r>
            <a:r>
              <a:rPr lang="ru-RU" sz="2400" dirty="0" smtClean="0">
                <a:solidFill>
                  <a:srgbClr val="FF0000"/>
                </a:solidFill>
              </a:rPr>
              <a:t>+1 (red) </a:t>
            </a:r>
            <a:r>
              <a:rPr lang="ru-RU" sz="2400" dirty="0" smtClean="0"/>
              <a:t>and </a:t>
            </a:r>
            <a:r>
              <a:rPr lang="ru-RU" sz="2400" dirty="0" smtClean="0">
                <a:solidFill>
                  <a:srgbClr val="0070C0"/>
                </a:solidFill>
              </a:rPr>
              <a:t>-1 (blue)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5563850"/>
            <a:ext cx="411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rgbClr val="FF0000"/>
                </a:solidFill>
              </a:rPr>
              <a:t>Σ</a:t>
            </a:r>
            <a:r>
              <a:rPr lang="ru-RU" sz="2400" baseline="-25000" dirty="0" smtClean="0">
                <a:solidFill>
                  <a:srgbClr val="FF0000"/>
                </a:solidFill>
              </a:rPr>
              <a:t>i</a:t>
            </a:r>
            <a:r>
              <a:rPr lang="ru-RU" sz="2400" dirty="0" smtClean="0">
                <a:solidFill>
                  <a:srgbClr val="FF0000"/>
                </a:solidFill>
              </a:rPr>
              <a:t>&gt;0 </a:t>
            </a:r>
            <a:r>
              <a:rPr lang="ru-RU" sz="2400" dirty="0" smtClean="0"/>
              <a:t>a node votes for red</a:t>
            </a:r>
          </a:p>
          <a:p>
            <a:r>
              <a:rPr lang="el-GR" sz="2400" dirty="0" smtClean="0">
                <a:solidFill>
                  <a:srgbClr val="0070C0"/>
                </a:solidFill>
              </a:rPr>
              <a:t>Σ</a:t>
            </a:r>
            <a:r>
              <a:rPr lang="ru-RU" sz="2400" baseline="-25000" dirty="0" smtClean="0">
                <a:solidFill>
                  <a:srgbClr val="0070C0"/>
                </a:solidFill>
              </a:rPr>
              <a:t>i</a:t>
            </a:r>
            <a:r>
              <a:rPr lang="ru-RU" sz="2400" dirty="0" smtClean="0">
                <a:solidFill>
                  <a:srgbClr val="0070C0"/>
                </a:solidFill>
              </a:rPr>
              <a:t>&lt;0 </a:t>
            </a:r>
            <a:r>
              <a:rPr lang="ru-RU" sz="2400" dirty="0" smtClean="0"/>
              <a:t>a node votes for blue</a:t>
            </a:r>
          </a:p>
          <a:p>
            <a:endParaRPr lang="ru-RU" sz="2400" dirty="0" smtClean="0"/>
          </a:p>
          <a:p>
            <a:endParaRPr lang="en-US" sz="2400" baseline="-25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657600"/>
            <a:ext cx="784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1905000" y="4031159"/>
            <a:ext cx="57482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400" dirty="0" smtClean="0"/>
              <a:t>Σ</a:t>
            </a:r>
            <a:r>
              <a:rPr lang="ru-RU" sz="4400" baseline="-25000" dirty="0" smtClean="0"/>
              <a:t>i</a:t>
            </a:r>
            <a:r>
              <a:rPr lang="en-US" sz="4400" dirty="0" smtClean="0"/>
              <a:t>=</a:t>
            </a:r>
            <a:r>
              <a:rPr lang="en-US" sz="4400" dirty="0" err="1" smtClean="0">
                <a:solidFill>
                  <a:srgbClr val="FF0000"/>
                </a:solidFill>
              </a:rPr>
              <a:t>P</a:t>
            </a:r>
            <a:r>
              <a:rPr lang="en-US" sz="4400" baseline="-25000" dirty="0" err="1" smtClean="0">
                <a:solidFill>
                  <a:srgbClr val="FF0000"/>
                </a:solidFill>
              </a:rPr>
              <a:t>j,in</a:t>
            </a:r>
            <a:r>
              <a:rPr lang="en-US" sz="4400" baseline="30000" dirty="0" smtClean="0">
                <a:solidFill>
                  <a:srgbClr val="FF0000"/>
                </a:solidFill>
              </a:rPr>
              <a:t>+</a:t>
            </a:r>
            <a:r>
              <a:rPr lang="en-US" sz="4400" dirty="0" smtClean="0"/>
              <a:t>+</a:t>
            </a:r>
            <a:r>
              <a:rPr lang="en-US" sz="4400" dirty="0" err="1" smtClean="0">
                <a:solidFill>
                  <a:srgbClr val="FF0000"/>
                </a:solidFill>
              </a:rPr>
              <a:t>P</a:t>
            </a:r>
            <a:r>
              <a:rPr lang="en-US" sz="4400" baseline="-25000" dirty="0" err="1" smtClean="0">
                <a:solidFill>
                  <a:srgbClr val="FF0000"/>
                </a:solidFill>
              </a:rPr>
              <a:t>j,out</a:t>
            </a:r>
            <a:r>
              <a:rPr lang="en-US" sz="4400" baseline="30000" dirty="0" smtClean="0">
                <a:solidFill>
                  <a:srgbClr val="FF0000"/>
                </a:solidFill>
              </a:rPr>
              <a:t>+</a:t>
            </a:r>
            <a:r>
              <a:rPr lang="en-US" sz="4400" dirty="0" smtClean="0"/>
              <a:t>-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P</a:t>
            </a:r>
            <a:r>
              <a:rPr lang="en-US" sz="4400" baseline="-25000" dirty="0" err="1" smtClean="0">
                <a:solidFill>
                  <a:schemeClr val="tx2"/>
                </a:solidFill>
              </a:rPr>
              <a:t>j,in</a:t>
            </a:r>
            <a:r>
              <a:rPr lang="en-US" sz="4400" baseline="30000" dirty="0" smtClean="0">
                <a:solidFill>
                  <a:schemeClr val="tx2"/>
                </a:solidFill>
              </a:rPr>
              <a:t>-</a:t>
            </a:r>
            <a:r>
              <a:rPr lang="en-US" sz="4400" dirty="0" smtClean="0"/>
              <a:t>-</a:t>
            </a:r>
            <a:r>
              <a:rPr lang="en-US" sz="4400" dirty="0" err="1" smtClean="0">
                <a:solidFill>
                  <a:schemeClr val="tx2"/>
                </a:solidFill>
              </a:rPr>
              <a:t>P</a:t>
            </a:r>
            <a:r>
              <a:rPr lang="en-US" sz="4400" baseline="-25000" dirty="0" err="1" smtClean="0">
                <a:solidFill>
                  <a:schemeClr val="tx2"/>
                </a:solidFill>
              </a:rPr>
              <a:t>j,out</a:t>
            </a:r>
            <a:r>
              <a:rPr lang="en-US" sz="4400" baseline="30000" dirty="0" smtClean="0">
                <a:solidFill>
                  <a:schemeClr val="tx2"/>
                </a:solidFill>
              </a:rPr>
              <a:t>-</a:t>
            </a:r>
            <a:endParaRPr lang="en-US" sz="4400" baseline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2600" y="0"/>
            <a:ext cx="6010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PROF model on Ulam networks</a:t>
            </a:r>
            <a:endParaRPr lang="en-US" sz="3600" dirty="0">
              <a:solidFill>
                <a:srgbClr val="0070C0"/>
              </a:solidFill>
            </a:endParaRPr>
          </a:p>
        </p:txBody>
      </p:sp>
      <p:grpSp>
        <p:nvGrpSpPr>
          <p:cNvPr id="2" name="Group 21"/>
          <p:cNvGrpSpPr/>
          <p:nvPr/>
        </p:nvGrpSpPr>
        <p:grpSpPr>
          <a:xfrm>
            <a:off x="1981200" y="1676400"/>
            <a:ext cx="5167312" cy="4051572"/>
            <a:chOff x="1981200" y="1676400"/>
            <a:chExt cx="5167312" cy="405157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81200" y="1676400"/>
              <a:ext cx="5167312" cy="4051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TextBox 10"/>
            <p:cNvSpPr txBox="1"/>
            <p:nvPr/>
          </p:nvSpPr>
          <p:spPr>
            <a:xfrm>
              <a:off x="4724400" y="2209800"/>
              <a:ext cx="21121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random</a:t>
              </a:r>
              <a:r>
                <a:rPr lang="ru-RU" dirty="0" smtClean="0"/>
                <a:t> distribution</a:t>
              </a:r>
              <a:endParaRPr lang="en-US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733800" y="838201"/>
            <a:ext cx="17396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f</a:t>
            </a:r>
            <a:r>
              <a:rPr lang="en-US" sz="2800" dirty="0" smtClean="0"/>
              <a:t>(</a:t>
            </a:r>
            <a:r>
              <a:rPr lang="en-US" sz="2800" i="1" dirty="0" smtClean="0"/>
              <a:t>t</a:t>
            </a:r>
            <a:r>
              <a:rPr lang="en-US" sz="2800" dirty="0" smtClean="0"/>
              <a:t>)=</a:t>
            </a:r>
            <a:r>
              <a:rPr lang="en-US" sz="2800" i="1" dirty="0" err="1" smtClean="0"/>
              <a:t>N</a:t>
            </a:r>
            <a:r>
              <a:rPr lang="en-US" sz="2800" i="1" baseline="-25000" dirty="0" err="1" smtClean="0"/>
              <a:t>red</a:t>
            </a:r>
            <a:r>
              <a:rPr lang="en-US" sz="2800" dirty="0" smtClean="0"/>
              <a:t>/</a:t>
            </a:r>
            <a:r>
              <a:rPr lang="en-US" sz="2800" i="1" dirty="0" smtClean="0"/>
              <a:t>N</a:t>
            </a:r>
            <a:endParaRPr lang="en-US" sz="2800" i="1" baseline="-25000" dirty="0"/>
          </a:p>
        </p:txBody>
      </p:sp>
      <p:grpSp>
        <p:nvGrpSpPr>
          <p:cNvPr id="3" name="Group 20"/>
          <p:cNvGrpSpPr/>
          <p:nvPr/>
        </p:nvGrpSpPr>
        <p:grpSpPr>
          <a:xfrm>
            <a:off x="1981200" y="1664208"/>
            <a:ext cx="5166360" cy="4050792"/>
            <a:chOff x="2044700" y="1663700"/>
            <a:chExt cx="5166360" cy="4050792"/>
          </a:xfrm>
        </p:grpSpPr>
        <p:pic>
          <p:nvPicPr>
            <p:cNvPr id="1028" name="Picture 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44700" y="1663700"/>
              <a:ext cx="5166360" cy="40507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0" name="Rectangle 19"/>
            <p:cNvSpPr/>
            <p:nvPr/>
          </p:nvSpPr>
          <p:spPr>
            <a:xfrm>
              <a:off x="3124200" y="3581400"/>
              <a:ext cx="38362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smtClean="0"/>
                <a:t>the elite members of the same opinion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533400"/>
            <a:ext cx="4876800" cy="3762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295400" y="152400"/>
            <a:ext cx="7312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Generalized PROF-Sznajd model for 2D mappings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752600" y="1295400"/>
            <a:ext cx="457200" cy="990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46"/>
          <p:cNvGrpSpPr/>
          <p:nvPr/>
        </p:nvGrpSpPr>
        <p:grpSpPr>
          <a:xfrm>
            <a:off x="457200" y="3672754"/>
            <a:ext cx="5181600" cy="2895600"/>
            <a:chOff x="228600" y="3962400"/>
            <a:chExt cx="5181600" cy="2895600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8600" y="4263616"/>
              <a:ext cx="5181600" cy="259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" name="TextBox 6"/>
            <p:cNvSpPr txBox="1"/>
            <p:nvPr/>
          </p:nvSpPr>
          <p:spPr>
            <a:xfrm>
              <a:off x="381000" y="3962400"/>
              <a:ext cx="18524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initial</a:t>
              </a:r>
              <a:r>
                <a:rPr lang="ru-RU" dirty="0" smtClean="0"/>
                <a:t> distirbution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95600" y="3962400"/>
              <a:ext cx="1770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final</a:t>
              </a:r>
              <a:r>
                <a:rPr lang="ru-RU" dirty="0" smtClean="0"/>
                <a:t> distirbution</a:t>
              </a:r>
              <a:endParaRPr lang="en-US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62000" y="144780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P=P</a:t>
            </a:r>
            <a:r>
              <a:rPr lang="ru-RU" baseline="-25000" dirty="0" smtClean="0"/>
              <a:t>1</a:t>
            </a:r>
            <a:r>
              <a:rPr lang="ru-RU" dirty="0" smtClean="0"/>
              <a:t>+P</a:t>
            </a:r>
            <a:r>
              <a:rPr lang="ru-RU" baseline="-25000" dirty="0" smtClean="0"/>
              <a:t>2</a:t>
            </a:r>
            <a:endParaRPr lang="en-US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2133600" y="2590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P</a:t>
            </a:r>
            <a:r>
              <a:rPr lang="ru-RU" baseline="-25000" dirty="0" smtClean="0"/>
              <a:t>3</a:t>
            </a:r>
            <a:endParaRPr lang="en-US" baseline="-250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1981200" y="1970041"/>
            <a:ext cx="773159" cy="1254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4"/>
          <p:cNvGrpSpPr/>
          <p:nvPr/>
        </p:nvGrpSpPr>
        <p:grpSpPr>
          <a:xfrm>
            <a:off x="914400" y="1447800"/>
            <a:ext cx="2971800" cy="1219200"/>
            <a:chOff x="685800" y="1752600"/>
            <a:chExt cx="2971800" cy="1219200"/>
          </a:xfrm>
        </p:grpSpPr>
        <p:sp>
          <p:nvSpPr>
            <p:cNvPr id="11" name="Oval 10"/>
            <p:cNvSpPr/>
            <p:nvPr/>
          </p:nvSpPr>
          <p:spPr>
            <a:xfrm>
              <a:off x="1676400" y="23622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514600" y="2209800"/>
              <a:ext cx="76200" cy="762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752600" y="28956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85800" y="28194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752600" y="17526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429000" y="17526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581400" y="2286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rot="16200000" flipH="1">
              <a:off x="1987550" y="1687560"/>
              <a:ext cx="392159" cy="6746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46" idx="4"/>
              <a:endCxn id="11" idx="4"/>
            </p:cNvCxnSpPr>
            <p:nvPr/>
          </p:nvCxnSpPr>
          <p:spPr>
            <a:xfrm rot="5400000" flipH="1">
              <a:off x="1485900" y="2667000"/>
              <a:ext cx="5334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1" idx="3"/>
              <a:endCxn id="14" idx="6"/>
            </p:cNvCxnSpPr>
            <p:nvPr/>
          </p:nvCxnSpPr>
          <p:spPr>
            <a:xfrm rot="5400000">
              <a:off x="1009651" y="2179591"/>
              <a:ext cx="430259" cy="92555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2" idx="6"/>
            </p:cNvCxnSpPr>
            <p:nvPr/>
          </p:nvCxnSpPr>
          <p:spPr>
            <a:xfrm>
              <a:off x="2590800" y="2247900"/>
              <a:ext cx="1028700" cy="1143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2" idx="7"/>
              <a:endCxn id="16" idx="3"/>
            </p:cNvCxnSpPr>
            <p:nvPr/>
          </p:nvCxnSpPr>
          <p:spPr>
            <a:xfrm rot="5400000" flipH="1" flipV="1">
              <a:off x="2808241" y="1589041"/>
              <a:ext cx="403318" cy="8605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2286000" y="76200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P</a:t>
            </a:r>
            <a:r>
              <a:rPr lang="ru-RU" baseline="-25000" dirty="0" smtClean="0"/>
              <a:t>3</a:t>
            </a:r>
            <a:r>
              <a:rPr lang="ru-RU" dirty="0" smtClean="0"/>
              <a:t>&lt;P</a:t>
            </a:r>
            <a:r>
              <a:rPr lang="ru-RU" baseline="-25000" dirty="0" smtClean="0"/>
              <a:t>1</a:t>
            </a:r>
            <a:r>
              <a:rPr lang="ru-RU" dirty="0" smtClean="0"/>
              <a:t>+P</a:t>
            </a:r>
            <a:r>
              <a:rPr lang="ru-RU" baseline="-25000" dirty="0" smtClean="0"/>
              <a:t>2</a:t>
            </a:r>
            <a:endParaRPr lang="en-US" baseline="-25000" dirty="0"/>
          </a:p>
        </p:txBody>
      </p:sp>
      <p:sp>
        <p:nvSpPr>
          <p:cNvPr id="34" name="Oval 33"/>
          <p:cNvSpPr/>
          <p:nvPr/>
        </p:nvSpPr>
        <p:spPr>
          <a:xfrm>
            <a:off x="1571625" y="1371600"/>
            <a:ext cx="8382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1981200" y="25908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053754"/>
            <a:ext cx="2362200" cy="2407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0" name="Rectangle 49"/>
          <p:cNvSpPr/>
          <p:nvPr/>
        </p:nvSpPr>
        <p:spPr>
          <a:xfrm>
            <a:off x="22860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The</a:t>
            </a:r>
            <a:r>
              <a:rPr lang="ru-RU" sz="2400" dirty="0" smtClean="0"/>
              <a:t> </a:t>
            </a:r>
            <a:r>
              <a:rPr lang="en-US" sz="2400" dirty="0" smtClean="0"/>
              <a:t>top</a:t>
            </a:r>
            <a:r>
              <a:rPr lang="ru-RU" sz="2400" dirty="0" smtClean="0"/>
              <a:t> </a:t>
            </a:r>
            <a:r>
              <a:rPr lang="en-US" sz="2400" dirty="0" smtClean="0"/>
              <a:t>elite</a:t>
            </a:r>
            <a:r>
              <a:rPr lang="ru-RU" sz="2400" dirty="0" smtClean="0"/>
              <a:t> </a:t>
            </a:r>
            <a:r>
              <a:rPr lang="en-US" sz="2400" dirty="0" smtClean="0"/>
              <a:t>nodes</a:t>
            </a:r>
            <a:r>
              <a:rPr lang="ru-RU" sz="2400" dirty="0" smtClean="0"/>
              <a:t> </a:t>
            </a:r>
            <a:r>
              <a:rPr lang="en-US" sz="2400" dirty="0" smtClean="0"/>
              <a:t>first</a:t>
            </a:r>
            <a:r>
              <a:rPr lang="ru-RU" sz="2400" dirty="0" smtClean="0"/>
              <a:t> </a:t>
            </a:r>
            <a:r>
              <a:rPr lang="en-US" sz="2400" dirty="0" smtClean="0"/>
              <a:t>tend</a:t>
            </a:r>
            <a:r>
              <a:rPr lang="ru-RU" sz="2400" dirty="0" smtClean="0"/>
              <a:t> </a:t>
            </a:r>
            <a:r>
              <a:rPr lang="en-US" sz="2400" dirty="0" smtClean="0"/>
              <a:t>to</a:t>
            </a:r>
            <a:r>
              <a:rPr lang="ru-RU" sz="2400" dirty="0" smtClean="0"/>
              <a:t> </a:t>
            </a:r>
            <a:r>
              <a:rPr lang="en-US" sz="2400" dirty="0" smtClean="0"/>
              <a:t>convince</a:t>
            </a:r>
            <a:r>
              <a:rPr lang="ru-RU" sz="2400" dirty="0" smtClean="0"/>
              <a:t> </a:t>
            </a:r>
            <a:r>
              <a:rPr lang="en-US" sz="2400" dirty="0" smtClean="0"/>
              <a:t>other</a:t>
            </a:r>
            <a:r>
              <a:rPr lang="ru-RU" sz="2400" dirty="0" smtClean="0"/>
              <a:t> </a:t>
            </a:r>
            <a:r>
              <a:rPr lang="en-US" sz="2400" dirty="0" smtClean="0"/>
              <a:t>members</a:t>
            </a:r>
            <a:r>
              <a:rPr lang="ru-RU" sz="2400" dirty="0" smtClean="0"/>
              <a:t> </a:t>
            </a:r>
            <a:r>
              <a:rPr lang="en-US" sz="2400" dirty="0" smtClean="0"/>
              <a:t>of</a:t>
            </a:r>
            <a:r>
              <a:rPr lang="ru-RU" sz="2400" dirty="0" smtClean="0"/>
              <a:t> </a:t>
            </a:r>
            <a:r>
              <a:rPr lang="en-US" sz="2400" dirty="0" smtClean="0"/>
              <a:t>the</a:t>
            </a:r>
            <a:r>
              <a:rPr lang="ru-RU" sz="2400" dirty="0" smtClean="0"/>
              <a:t> </a:t>
            </a:r>
            <a:r>
              <a:rPr lang="en-US" sz="2400" dirty="0" smtClean="0"/>
              <a:t>elite</a:t>
            </a:r>
            <a:endParaRPr lang="en-US" sz="2400" dirty="0"/>
          </a:p>
        </p:txBody>
      </p:sp>
      <p:sp>
        <p:nvSpPr>
          <p:cNvPr id="51" name="Rectangle 50"/>
          <p:cNvSpPr/>
          <p:nvPr/>
        </p:nvSpPr>
        <p:spPr>
          <a:xfrm>
            <a:off x="0" y="3048000"/>
            <a:ext cx="495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Sznajd</a:t>
            </a:r>
            <a:r>
              <a:rPr lang="en-US" dirty="0" smtClean="0">
                <a:solidFill>
                  <a:srgbClr val="C00000"/>
                </a:solidFill>
              </a:rPr>
              <a:t>-</a:t>
            </a:r>
            <a:r>
              <a:rPr lang="en-US" dirty="0" err="1" smtClean="0">
                <a:solidFill>
                  <a:srgbClr val="C00000"/>
                </a:solidFill>
              </a:rPr>
              <a:t>Weron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J.Sznajd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Int.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J.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Mod.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Phys.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(2000).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2743200" y="1295400"/>
            <a:ext cx="76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/>
      <p:bldP spid="10" grpId="0"/>
      <p:bldP spid="33" grpId="0"/>
      <p:bldP spid="34" grpId="0" animBg="1"/>
      <p:bldP spid="46" grpId="0" animBg="1"/>
      <p:bldP spid="50" grpId="0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447086"/>
            <a:ext cx="8534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400" dirty="0" err="1" smtClean="0">
                <a:latin typeface="Arial" charset="0"/>
                <a:cs typeface="Arial" charset="0"/>
              </a:rPr>
              <a:t>PageRank</a:t>
            </a:r>
            <a:r>
              <a:rPr lang="en-US" sz="2400" dirty="0" smtClean="0">
                <a:latin typeface="Arial" charset="0"/>
                <a:cs typeface="Arial" charset="0"/>
              </a:rPr>
              <a:t> model of opinion formation on </a:t>
            </a:r>
            <a:r>
              <a:rPr lang="en-US" sz="2400" dirty="0" err="1" smtClean="0">
                <a:latin typeface="Arial" charset="0"/>
                <a:cs typeface="Arial" charset="0"/>
              </a:rPr>
              <a:t>Ulam</a:t>
            </a:r>
            <a:r>
              <a:rPr lang="en-US" sz="2400" dirty="0" smtClean="0">
                <a:latin typeface="Arial" charset="0"/>
                <a:cs typeface="Arial" charset="0"/>
              </a:rPr>
              <a:t> networks is proposed</a:t>
            </a:r>
            <a:endParaRPr lang="ru-RU" sz="2400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ru-RU" sz="2400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400" dirty="0" smtClean="0">
                <a:latin typeface="Arial" charset="0"/>
                <a:cs typeface="Arial" charset="0"/>
              </a:rPr>
              <a:t>Elite can impose its opinion up to</a:t>
            </a:r>
            <a:r>
              <a:rPr lang="ru-RU" sz="2400" dirty="0" smtClean="0">
                <a:latin typeface="Arial" charset="0"/>
                <a:cs typeface="Arial" charset="0"/>
              </a:rPr>
              <a:t> a</a:t>
            </a:r>
            <a:r>
              <a:rPr lang="en-US" sz="2400" dirty="0" smtClean="0">
                <a:latin typeface="Arial" charset="0"/>
                <a:cs typeface="Arial" charset="0"/>
              </a:rPr>
              <a:t> certain degree and firstly tends to convince other members of the elite</a:t>
            </a:r>
            <a:endParaRPr lang="ru-RU" sz="2400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ru-RU" sz="2400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400" dirty="0" smtClean="0">
                <a:latin typeface="Arial" charset="0"/>
                <a:cs typeface="Arial" charset="0"/>
              </a:rPr>
              <a:t>The system may not come to a steady state if groups of the same opinion are considered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400" dirty="0" smtClean="0">
                <a:latin typeface="Arial" charset="0"/>
                <a:cs typeface="Arial" charset="0"/>
              </a:rPr>
              <a:t>The model exhibits certain distinctions from similar models examined on </a:t>
            </a:r>
            <a:r>
              <a:rPr lang="en-US" sz="2400" dirty="0" smtClean="0">
                <a:latin typeface="Arial" charset="0"/>
                <a:cs typeface="Arial" charset="0"/>
              </a:rPr>
              <a:t>real </a:t>
            </a:r>
            <a:r>
              <a:rPr lang="ru-RU" sz="2400" dirty="0" smtClean="0">
                <a:latin typeface="Arial" charset="0"/>
                <a:cs typeface="Arial" charset="0"/>
              </a:rPr>
              <a:t>network</a:t>
            </a:r>
            <a:r>
              <a:rPr lang="en-US" sz="2400" dirty="0" smtClean="0">
                <a:latin typeface="Arial" charset="0"/>
                <a:cs typeface="Arial" charset="0"/>
              </a:rPr>
              <a:t>s</a:t>
            </a:r>
            <a:r>
              <a:rPr lang="ru-RU" sz="2400" dirty="0" smtClean="0">
                <a:latin typeface="Arial" charset="0"/>
                <a:cs typeface="Arial" charset="0"/>
              </a:rPr>
              <a:t> </a:t>
            </a:r>
            <a:r>
              <a:rPr lang="ru-RU" sz="2000" dirty="0" smtClean="0">
                <a:latin typeface="Arial" charset="0"/>
                <a:cs typeface="Arial" charset="0"/>
              </a:rPr>
              <a:t>(</a:t>
            </a:r>
            <a:r>
              <a:rPr lang="en-US" sz="2000" dirty="0" err="1" smtClean="0">
                <a:latin typeface="Arial" charset="0"/>
                <a:cs typeface="Arial" charset="0"/>
              </a:rPr>
              <a:t>Kandiah</a:t>
            </a:r>
            <a:r>
              <a:rPr lang="en-US" sz="2000" dirty="0" smtClean="0">
                <a:latin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cs typeface="Arial" charset="0"/>
              </a:rPr>
              <a:t>Shepelyansky</a:t>
            </a:r>
            <a:r>
              <a:rPr lang="en-US" sz="2000" dirty="0" smtClean="0">
                <a:latin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cs typeface="Arial" charset="0"/>
              </a:rPr>
              <a:t>Physica</a:t>
            </a:r>
            <a:r>
              <a:rPr lang="en-US" sz="2000" dirty="0" smtClean="0">
                <a:latin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cs typeface="Arial" charset="0"/>
              </a:rPr>
              <a:t>A </a:t>
            </a:r>
            <a:r>
              <a:rPr lang="en-US" sz="2000" dirty="0" smtClean="0">
                <a:latin typeface="Arial" charset="0"/>
                <a:cs typeface="Arial" charset="0"/>
              </a:rPr>
              <a:t>(</a:t>
            </a:r>
            <a:r>
              <a:rPr lang="en-US" sz="2000" dirty="0" smtClean="0">
                <a:latin typeface="Arial" charset="0"/>
                <a:cs typeface="Arial" charset="0"/>
              </a:rPr>
              <a:t>2012</a:t>
            </a:r>
            <a:r>
              <a:rPr lang="en-US" sz="2000" dirty="0" smtClean="0">
                <a:latin typeface="Arial" charset="0"/>
                <a:cs typeface="Arial" charset="0"/>
              </a:rPr>
              <a:t>)</a:t>
            </a:r>
            <a:r>
              <a:rPr lang="ru-RU" sz="2000" dirty="0" smtClean="0">
                <a:latin typeface="Arial" charset="0"/>
                <a:cs typeface="Arial" charset="0"/>
              </a:rPr>
              <a:t>)</a:t>
            </a:r>
            <a:endParaRPr lang="en-US" sz="2000" dirty="0" smtClean="0">
              <a:latin typeface="Arial" charset="0"/>
              <a:cs typeface="Arial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07072" y="457200"/>
            <a:ext cx="25365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Summary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6324600"/>
            <a:ext cx="5063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LC</a:t>
            </a:r>
            <a:r>
              <a:rPr lang="ru-RU" dirty="0" smtClean="0"/>
              <a:t>, D. Shepelyansky, </a:t>
            </a:r>
            <a:r>
              <a:rPr lang="en-US" dirty="0" smtClean="0"/>
              <a:t>Phys. </a:t>
            </a:r>
            <a:r>
              <a:rPr lang="en-US" dirty="0" err="1" smtClean="0"/>
              <a:t>Lett</a:t>
            </a:r>
            <a:r>
              <a:rPr lang="en-US" dirty="0" smtClean="0"/>
              <a:t>. A 377, 3119 (2013)</a:t>
            </a:r>
            <a:endParaRPr lang="en-US" dirty="0"/>
          </a:p>
        </p:txBody>
      </p:sp>
      <p:pic>
        <p:nvPicPr>
          <p:cNvPr id="8" name="Picture 7" descr="logo_cn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48423" y="152400"/>
            <a:ext cx="995578" cy="990600"/>
          </a:xfrm>
          <a:prstGeom prst="rect">
            <a:avLst/>
          </a:prstGeom>
        </p:spPr>
      </p:pic>
      <p:pic>
        <p:nvPicPr>
          <p:cNvPr id="10" name="Picture 9" descr="SCS_emble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0"/>
            <a:ext cx="1219200" cy="1343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752" y="2057400"/>
            <a:ext cx="7851648" cy="1828800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393</Words>
  <Application>Microsoft Office PowerPoint</Application>
  <PresentationFormat>On-screen Show (4:3)</PresentationFormat>
  <Paragraphs>56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Flow</vt:lpstr>
      <vt:lpstr>PageRank opinon formation models on Ulam networks</vt:lpstr>
      <vt:lpstr>Slide 2</vt:lpstr>
      <vt:lpstr>Slide 3</vt:lpstr>
      <vt:lpstr>Slide 4</vt:lpstr>
      <vt:lpstr>Slide 5</vt:lpstr>
      <vt:lpstr>Slide 6</vt:lpstr>
      <vt:lpstr>Slide 7</vt:lpstr>
      <vt:lpstr>Thank you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lyov</dc:creator>
  <cp:lastModifiedBy>lyov</cp:lastModifiedBy>
  <cp:revision>13</cp:revision>
  <dcterms:created xsi:type="dcterms:W3CDTF">2014-07-01T09:04:54Z</dcterms:created>
  <dcterms:modified xsi:type="dcterms:W3CDTF">2014-07-02T09:55:49Z</dcterms:modified>
</cp:coreProperties>
</file>