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15" r:id="rId1"/>
  </p:sldMasterIdLst>
  <p:notesMasterIdLst>
    <p:notesMasterId r:id="rId45"/>
  </p:notesMasterIdLst>
  <p:sldIdLst>
    <p:sldId id="256" r:id="rId2"/>
    <p:sldId id="369" r:id="rId3"/>
    <p:sldId id="402" r:id="rId4"/>
    <p:sldId id="404" r:id="rId5"/>
    <p:sldId id="406" r:id="rId6"/>
    <p:sldId id="407" r:id="rId7"/>
    <p:sldId id="405" r:id="rId8"/>
    <p:sldId id="472" r:id="rId9"/>
    <p:sldId id="484" r:id="rId10"/>
    <p:sldId id="409" r:id="rId11"/>
    <p:sldId id="485" r:id="rId12"/>
    <p:sldId id="410" r:id="rId13"/>
    <p:sldId id="411" r:id="rId14"/>
    <p:sldId id="412" r:id="rId15"/>
    <p:sldId id="479" r:id="rId16"/>
    <p:sldId id="480" r:id="rId17"/>
    <p:sldId id="481" r:id="rId18"/>
    <p:sldId id="482" r:id="rId19"/>
    <p:sldId id="486" r:id="rId20"/>
    <p:sldId id="490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91" r:id="rId41"/>
    <p:sldId id="434" r:id="rId42"/>
    <p:sldId id="492" r:id="rId43"/>
    <p:sldId id="460" r:id="rId4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00"/>
    <a:srgbClr val="40FF00"/>
    <a:srgbClr val="4A7EBB"/>
    <a:srgbClr val="2C5D98"/>
    <a:srgbClr val="00FF00"/>
    <a:srgbClr val="FF8080"/>
    <a:srgbClr val="FF0000"/>
    <a:srgbClr val="C0FF00"/>
    <a:srgbClr val="C0FF80"/>
    <a:srgbClr val="D9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333" autoAdjust="0"/>
    <p:restoredTop sz="95332" autoAdjust="0"/>
  </p:normalViewPr>
  <p:slideViewPr>
    <p:cSldViewPr>
      <p:cViewPr>
        <p:scale>
          <a:sx n="75" d="100"/>
          <a:sy n="75" d="100"/>
        </p:scale>
        <p:origin x="-25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9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0B08C-2CB2-4AD9-A9FB-11FF72862D31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3341A-72C7-4A93-9148-179A58D7E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2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EC6FF-C04C-4951-AFAC-D23AF27CF49C}" type="slidenum">
              <a:rPr lang="en-US"/>
              <a:pPr/>
              <a:t>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constantly evolving Web reflects the evolution of the society in the cyberspace. Projects like the Open Directory Project can be understood as a collective memory of society on the Web. It represents the topical knowledge in a structured way in form of taxonomy. </a:t>
            </a:r>
          </a:p>
          <a:p>
            <a:r>
              <a:rPr lang="en-US" baseline="0" dirty="0" smtClean="0"/>
              <a:t>Several types of changes can be performed in the taxonomy (category merge/addition/removing).</a:t>
            </a:r>
          </a:p>
          <a:p>
            <a:r>
              <a:rPr lang="en-US" baseline="0" dirty="0" smtClean="0"/>
              <a:t>New concepts first appear in sources external to any classification systems – blogs, news and other social media. </a:t>
            </a:r>
          </a:p>
          <a:p>
            <a:r>
              <a:rPr lang="en-US" baseline="0" dirty="0" smtClean="0"/>
              <a:t>Picture. </a:t>
            </a:r>
          </a:p>
          <a:p>
            <a:r>
              <a:rPr lang="en-US" baseline="0" dirty="0" smtClean="0"/>
              <a:t>We hypothesize, that any concept emerging in news has first to reach a certain cognition level to become a part of taxonomy.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Maximum changes: ~ 20</a:t>
            </a:r>
          </a:p>
          <a:p>
            <a:pPr>
              <a:buFontTx/>
              <a:buChar char="-"/>
            </a:pPr>
            <a:r>
              <a:rPr lang="en-US" smtClean="0"/>
              <a:t>Minimum unchanged: ~50</a:t>
            </a:r>
          </a:p>
          <a:p>
            <a:pPr>
              <a:buFontTx/>
              <a:buChar char="-"/>
            </a:pPr>
            <a:r>
              <a:rPr lang="en-US" smtClean="0"/>
              <a:t>10.000 pages (crawl/revisit), 1/sec [e.g. commercial or government]: ~5,5 h</a:t>
            </a:r>
          </a:p>
          <a:p>
            <a:pPr>
              <a:buFontTx/>
              <a:buChar char="-"/>
            </a:pPr>
            <a:r>
              <a:rPr lang="en-US" smtClean="0"/>
              <a:t>10.000 pages (crawl/revisit), 1/2sec [e.g. private]: ~11 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3338" y="806450"/>
            <a:ext cx="4256087" cy="3192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6575"/>
            <a:ext cx="5032375" cy="360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circle        :: html </a:t>
            </a:r>
            <a:br>
              <a:rPr lang="de-DE" smtClean="0"/>
            </a:br>
            <a:r>
              <a:rPr lang="de-DE" smtClean="0"/>
              <a:t>hexagon   :: image, video, audio </a:t>
            </a:r>
            <a:br>
              <a:rPr lang="de-DE" smtClean="0"/>
            </a:br>
            <a:r>
              <a:rPr lang="de-DE" smtClean="0"/>
              <a:t>triangle   :: dns </a:t>
            </a:r>
            <a:br>
              <a:rPr lang="de-DE" smtClean="0"/>
            </a:br>
            <a:r>
              <a:rPr lang="de-DE" smtClean="0"/>
              <a:t>round rectangle :: javascript, flash, css, rdf </a:t>
            </a:r>
            <a:br>
              <a:rPr lang="de-DE" smtClean="0"/>
            </a:br>
            <a:r>
              <a:rPr lang="de-DE" smtClean="0"/>
              <a:t>square :: pdf, zip, ps other binary data  (without  multimedia)</a:t>
            </a:r>
          </a:p>
          <a:p>
            <a:r>
              <a:rPr lang="de-DE" smtClean="0"/>
              <a:t>---------------------------------------- </a:t>
            </a:r>
            <a:br>
              <a:rPr lang="de-DE" smtClean="0"/>
            </a:br>
            <a:r>
              <a:rPr lang="de-DE" smtClean="0"/>
              <a:t>green            :: unchanged </a:t>
            </a:r>
            <a:br>
              <a:rPr lang="de-DE" smtClean="0"/>
            </a:br>
            <a:r>
              <a:rPr lang="de-DE" smtClean="0"/>
              <a:t>yellow            :: content changed (text only) </a:t>
            </a:r>
            <a:br>
              <a:rPr lang="de-DE" smtClean="0"/>
            </a:br>
            <a:r>
              <a:rPr lang="de-DE" smtClean="0"/>
              <a:t>red              :: link structure changed</a:t>
            </a:r>
          </a:p>
          <a:p>
            <a:r>
              <a:rPr lang="de-DE" smtClean="0"/>
              <a:t>black      :: content missing at time of revisit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3338" y="806450"/>
            <a:ext cx="4256087" cy="3192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6575"/>
            <a:ext cx="5032375" cy="360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3338" y="806450"/>
            <a:ext cx="4256087" cy="3192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6575"/>
            <a:ext cx="5032375" cy="360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03338" y="806450"/>
            <a:ext cx="4256087" cy="3192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xfrm>
            <a:off x="912813" y="4346575"/>
            <a:ext cx="5032375" cy="360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03338" y="806450"/>
            <a:ext cx="4256087" cy="3192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6575"/>
            <a:ext cx="5032375" cy="360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altLang="en-US" smtClean="0"/>
              <a:t>Maximum changes: ~ 20</a:t>
            </a:r>
          </a:p>
          <a:p>
            <a:pPr>
              <a:buFontTx/>
              <a:buChar char="-"/>
            </a:pPr>
            <a:r>
              <a:rPr lang="en-US" altLang="en-US" smtClean="0"/>
              <a:t>Minimum unchanged: ~50</a:t>
            </a:r>
          </a:p>
          <a:p>
            <a:pPr>
              <a:buFontTx/>
              <a:buChar char="-"/>
            </a:pPr>
            <a:r>
              <a:rPr lang="en-US" altLang="en-US" smtClean="0"/>
              <a:t>10.000 pages (crawl/revisit), 1/sec [e.g. commercial or government]: ~5,5 h</a:t>
            </a:r>
          </a:p>
          <a:p>
            <a:pPr>
              <a:buFontTx/>
              <a:buChar char="-"/>
            </a:pPr>
            <a:r>
              <a:rPr lang="en-US" altLang="en-US" smtClean="0"/>
              <a:t>10.000 pages (crawl/revisit), 1/2sec [e.g. private]: ~11 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No change in 1 step</a:t>
            </a:r>
          </a:p>
          <a:p>
            <a:pPr>
              <a:buFontTx/>
              <a:buChar char="-"/>
            </a:pPr>
            <a:r>
              <a:rPr lang="en-US" smtClean="0"/>
              <a:t>No change in t(p</a:t>
            </a:r>
            <a:r>
              <a:rPr lang="en-US" baseline="-25000" smtClean="0"/>
              <a:t>i</a:t>
            </a:r>
            <a:r>
              <a:rPr lang="en-US" smtClean="0"/>
              <a:t>) steps</a:t>
            </a:r>
          </a:p>
          <a:p>
            <a:pPr>
              <a:buFontTx/>
              <a:buChar char="-"/>
            </a:pPr>
            <a:r>
              <a:rPr lang="en-US" smtClean="0"/>
              <a:t>At least one change in t(p</a:t>
            </a:r>
            <a:r>
              <a:rPr lang="en-US" baseline="-25000" smtClean="0"/>
              <a:t>i</a:t>
            </a:r>
            <a:r>
              <a:rPr lang="en-US" smtClean="0"/>
              <a:t>) steps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No change in 1 step</a:t>
            </a:r>
          </a:p>
          <a:p>
            <a:pPr>
              <a:buFontTx/>
              <a:buChar char="-"/>
            </a:pPr>
            <a:r>
              <a:rPr lang="en-US" smtClean="0"/>
              <a:t>No change between t(p</a:t>
            </a:r>
            <a:r>
              <a:rPr lang="en-US" baseline="-25000" smtClean="0"/>
              <a:t>i</a:t>
            </a:r>
            <a:r>
              <a:rPr lang="en-US" smtClean="0"/>
              <a:t>) and t(</a:t>
            </a:r>
            <a:r>
              <a:rPr lang="en-US" smtClean="0">
                <a:sym typeface="Symbol" pitchFamily="18" charset="2"/>
              </a:rPr>
              <a:t>p̃</a:t>
            </a:r>
            <a:r>
              <a:rPr lang="en-US" baseline="-25000" smtClean="0"/>
              <a:t>i</a:t>
            </a:r>
            <a:r>
              <a:rPr lang="en-US" smtClean="0"/>
              <a:t>)</a:t>
            </a:r>
          </a:p>
          <a:p>
            <a:pPr>
              <a:buFontTx/>
              <a:buChar char="-"/>
            </a:pPr>
            <a:r>
              <a:rPr lang="en-US" smtClean="0"/>
              <a:t>At least one change between t(p</a:t>
            </a:r>
            <a:r>
              <a:rPr lang="en-US" baseline="-25000" smtClean="0"/>
              <a:t>i</a:t>
            </a:r>
            <a:r>
              <a:rPr lang="en-US" smtClean="0"/>
              <a:t>) and t(</a:t>
            </a:r>
            <a:r>
              <a:rPr lang="en-US" smtClean="0">
                <a:sym typeface="Symbol" pitchFamily="18" charset="2"/>
              </a:rPr>
              <a:t>p̃</a:t>
            </a:r>
            <a:r>
              <a:rPr lang="en-US" baseline="-25000" smtClean="0"/>
              <a:t>i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06400"/>
            <a:ext cx="233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4688" y="0"/>
            <a:ext cx="1238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573463"/>
            <a:ext cx="6067425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143000" indent="-228600">
              <a:buFont typeface="Arial" pitchFamily="34" charset="0"/>
              <a:buChar char="‒"/>
              <a:defRPr/>
            </a:lvl3pPr>
            <a:lvl4pPr marL="1600200" indent="-228600"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7704" y="6337300"/>
            <a:ext cx="446449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spcBef>
                <a:spcPct val="70000"/>
              </a:spcBef>
              <a:defRPr lang="en-US" sz="1400" kern="1200" dirty="0" smtClean="0">
                <a:solidFill>
                  <a:srgbClr val="00336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Summerschool</a:t>
            </a:r>
            <a:r>
              <a:rPr lang="en-US" dirty="0" smtClean="0"/>
              <a:t> “Network Analysis and Applications” </a:t>
            </a:r>
            <a:r>
              <a:rPr lang="en-US" dirty="0" err="1" smtClean="0"/>
              <a:t>Luchon</a:t>
            </a:r>
            <a:r>
              <a:rPr lang="en-US" dirty="0" smtClean="0"/>
              <a:t>, France</a:t>
            </a:r>
            <a:r>
              <a:rPr lang="en-US" smtClean="0"/>
              <a:t>, </a:t>
            </a:r>
            <a:fld id="{DC4B8D01-8612-483B-82FA-B7C55612A4D8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43278" y="6356349"/>
            <a:ext cx="561975" cy="442800"/>
          </a:xfrm>
        </p:spPr>
        <p:txBody>
          <a:bodyPr/>
          <a:lstStyle>
            <a:lvl1pPr>
              <a:defRPr/>
            </a:lvl1pPr>
          </a:lstStyle>
          <a:p>
            <a:fld id="{342F30AA-706F-43F3-9B7F-69B5BFB54F48}" type="slidenum">
              <a:rPr lang="en-US" smtClean="0"/>
              <a:pPr/>
              <a:t>‹#›</a:t>
            </a:fld>
            <a:r>
              <a:rPr lang="en-US" dirty="0" smtClean="0"/>
              <a:t>/46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 cap="all">
                <a:effectLst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F30AA-706F-43F3-9B7F-69B5BFB54F48}" type="slidenum">
              <a:rPr lang="en-US" smtClean="0"/>
              <a:pPr/>
              <a:t>‹#›</a:t>
            </a:fld>
            <a:r>
              <a:rPr lang="en-US" dirty="0" smtClean="0"/>
              <a:t>/43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7704" y="6337300"/>
            <a:ext cx="446449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spcBef>
                <a:spcPct val="70000"/>
              </a:spcBef>
              <a:defRPr lang="en-US" sz="1400" kern="1200" dirty="0" smtClean="0">
                <a:solidFill>
                  <a:srgbClr val="00336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Summerschool</a:t>
            </a:r>
            <a:r>
              <a:rPr lang="en-US" dirty="0" smtClean="0"/>
              <a:t> “Network Analysis and Applications” </a:t>
            </a:r>
            <a:r>
              <a:rPr lang="en-US" dirty="0" err="1" smtClean="0"/>
              <a:t>Luchon</a:t>
            </a:r>
            <a:r>
              <a:rPr lang="en-US" dirty="0" smtClean="0"/>
              <a:t>, France</a:t>
            </a:r>
            <a:r>
              <a:rPr lang="en-US" smtClean="0"/>
              <a:t>, </a:t>
            </a:r>
            <a:fld id="{42BD5A49-8E17-4C11-9A7B-AD3D1F1730FB}" type="datetime4">
              <a:rPr lang="en-US" smtClean="0"/>
              <a:t>June 24,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2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7704" y="6337300"/>
            <a:ext cx="295232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7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kern="1200" dirty="0" smtClean="0">
                <a:solidFill>
                  <a:srgbClr val="003366"/>
                </a:solidFill>
                <a:latin typeface="+mn-lt"/>
                <a:ea typeface="+mj-ea"/>
                <a:cs typeface="+mj-cs"/>
              </a:defRPr>
            </a:lvl1pPr>
          </a:lstStyle>
          <a:p>
            <a:fld id="{931C2A9B-E3D2-445F-ABA3-4D51407A686F}" type="datetime4">
              <a:rPr lang="en-US" smtClean="0"/>
              <a:t>June 24, 2014</a:t>
            </a:fld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86578" y="6337300"/>
            <a:ext cx="15298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0" algn="ctr" defTabSz="914400" rtl="0" eaLnBrk="1" latinLnBrk="0" hangingPunct="1">
              <a:spcBef>
                <a:spcPct val="70000"/>
              </a:spcBef>
              <a:defRPr lang="en-US" sz="1400" kern="1200" smtClean="0">
                <a:solidFill>
                  <a:srgbClr val="00336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Marc Spaniol</a:t>
            </a:r>
            <a:endParaRPr lang="en-US" dirty="0"/>
          </a:p>
        </p:txBody>
      </p:sp>
      <p:pic>
        <p:nvPicPr>
          <p:cNvPr id="1038" name="Picture 1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54750"/>
            <a:ext cx="9140825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49"/>
            <a:ext cx="561975" cy="442800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marL="0" algn="ctr" defTabSz="914400" rtl="0" eaLnBrk="1" latinLnBrk="0" hangingPunct="1">
              <a:spcBef>
                <a:spcPct val="70000"/>
              </a:spcBef>
              <a:defRPr lang="en-US" sz="1400" kern="1200" smtClean="0">
                <a:solidFill>
                  <a:srgbClr val="003366"/>
                </a:solidFill>
                <a:latin typeface="+mn-lt"/>
                <a:ea typeface="+mj-ea"/>
                <a:cs typeface="+mj-cs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r>
              <a:rPr lang="en-US" dirty="0" smtClean="0"/>
              <a:t>/28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363595"/>
            <a:ext cx="1512168" cy="4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AAED2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Courier New" pitchFamily="49" charset="0"/>
        <a:buChar char="o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oed.com/cgi/entry/50043456?single=1&amp;query_type=word&amp;queryword=coherence&amp;first=1&amp;max_to_show=1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656185"/>
          </a:xfrm>
        </p:spPr>
        <p:txBody>
          <a:bodyPr/>
          <a:lstStyle/>
          <a:p>
            <a:pPr marL="0" indent="0"/>
            <a:r>
              <a:rPr lang="en-US" sz="3200" dirty="0"/>
              <a:t>Entity-level </a:t>
            </a:r>
            <a:r>
              <a:rPr lang="en-US" sz="3200" dirty="0" smtClean="0"/>
              <a:t>Temporal </a:t>
            </a:r>
            <a:r>
              <a:rPr lang="en-US" sz="3200" dirty="0"/>
              <a:t>Web </a:t>
            </a:r>
            <a:r>
              <a:rPr lang="en-US" sz="3200" dirty="0" smtClean="0"/>
              <a:t>Analytics</a:t>
            </a:r>
            <a:br>
              <a:rPr lang="en-US" sz="3200" dirty="0" smtClean="0"/>
            </a:br>
            <a:r>
              <a:rPr lang="en-US" sz="3200" dirty="0" smtClean="0"/>
              <a:t>–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Achieving </a:t>
            </a:r>
            <a:r>
              <a:rPr lang="en-US" sz="3200" dirty="0" smtClean="0"/>
              <a:t>a High Quality Web Archive</a:t>
            </a:r>
            <a:r>
              <a:rPr lang="en-US" sz="3200" dirty="0"/>
              <a:t/>
            </a:r>
            <a:br>
              <a:rPr lang="en-US" sz="3200" dirty="0"/>
            </a:b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28750"/>
          </a:xfrm>
        </p:spPr>
        <p:txBody>
          <a:bodyPr/>
          <a:lstStyle/>
          <a:p>
            <a:endParaRPr lang="en-US" sz="1000" dirty="0" smtClean="0"/>
          </a:p>
          <a:p>
            <a:r>
              <a:rPr lang="en-US" sz="2000" dirty="0" smtClean="0"/>
              <a:t>Marc </a:t>
            </a:r>
            <a:r>
              <a:rPr lang="en-US" sz="2000" dirty="0" err="1" smtClean="0"/>
              <a:t>Spaniol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err="1" smtClean="0"/>
              <a:t>Summerschool</a:t>
            </a:r>
            <a:r>
              <a:rPr lang="en-US" sz="2000" dirty="0"/>
              <a:t> “Network </a:t>
            </a:r>
            <a:r>
              <a:rPr lang="en-US" sz="2000" dirty="0" smtClean="0"/>
              <a:t>Analysis </a:t>
            </a:r>
            <a:r>
              <a:rPr lang="en-US" sz="2000" dirty="0"/>
              <a:t>and </a:t>
            </a:r>
            <a:r>
              <a:rPr lang="en-US" sz="2000" dirty="0" smtClean="0"/>
              <a:t>Applications</a:t>
            </a:r>
            <a:r>
              <a:rPr lang="en-US" sz="2000" dirty="0"/>
              <a:t>”</a:t>
            </a:r>
            <a:endParaRPr lang="en-US" sz="2000" dirty="0" smtClean="0"/>
          </a:p>
          <a:p>
            <a:r>
              <a:rPr lang="en-US" sz="2000" dirty="0" err="1" smtClean="0"/>
              <a:t>Luchon</a:t>
            </a:r>
            <a:r>
              <a:rPr lang="en-US" sz="2000" dirty="0" smtClean="0"/>
              <a:t>, France, </a:t>
            </a:r>
            <a:fld id="{805BC301-0B29-40C7-95BC-5BF5ED0E79B2}" type="datetime4">
              <a:rPr lang="en-US" sz="2000" smtClean="0"/>
              <a:pPr/>
              <a:t>June 24, 2014</a:t>
            </a:fld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2008" y="6345703"/>
            <a:ext cx="17636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Coherence Framework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507288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Basic Assumptions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Web site to be crawled consists of </a:t>
            </a:r>
            <a:r>
              <a:rPr lang="en-US" sz="1800" i="1" dirty="0" smtClean="0">
                <a:sym typeface="Symbol" pitchFamily="18" charset="2"/>
              </a:rPr>
              <a:t>n</a:t>
            </a:r>
            <a:r>
              <a:rPr lang="en-US" sz="1800" dirty="0" smtClean="0">
                <a:sym typeface="Symbol" pitchFamily="18" charset="2"/>
              </a:rPr>
              <a:t> Web pages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Changes of Web pages occur per time unit and independent of each other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Change rates are assumed / given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Delay between downloads of pages is the same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Download time is neglected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Basic Notation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Crawl:				</a:t>
            </a:r>
            <a:r>
              <a:rPr lang="en-US" sz="1800" i="1" dirty="0" smtClean="0">
                <a:sym typeface="Symbol" pitchFamily="18" charset="2"/>
              </a:rPr>
              <a:t>c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Web pages: 			</a:t>
            </a:r>
            <a:r>
              <a:rPr lang="en-US" sz="1800" i="1" dirty="0" smtClean="0">
                <a:sym typeface="Symbol" pitchFamily="18" charset="2"/>
              </a:rPr>
              <a:t>p</a:t>
            </a:r>
            <a:r>
              <a:rPr lang="en-US" sz="1800" i="1" baseline="-25000" dirty="0" smtClean="0">
                <a:sym typeface="Symbol" pitchFamily="18" charset="2"/>
              </a:rPr>
              <a:t>1</a:t>
            </a:r>
            <a:r>
              <a:rPr lang="en-US" sz="1800" i="1" dirty="0" smtClean="0">
                <a:sym typeface="Symbol" pitchFamily="18" charset="2"/>
              </a:rPr>
              <a:t>,…, </a:t>
            </a:r>
            <a:r>
              <a:rPr lang="en-US" sz="1800" i="1" dirty="0" err="1" smtClean="0">
                <a:sym typeface="Symbol" pitchFamily="18" charset="2"/>
              </a:rPr>
              <a:t>p</a:t>
            </a:r>
            <a:r>
              <a:rPr lang="en-US" sz="1800" i="1" baseline="-25000" dirty="0" err="1" smtClean="0">
                <a:sym typeface="Symbol" pitchFamily="18" charset="2"/>
              </a:rPr>
              <a:t>n</a:t>
            </a:r>
            <a:endParaRPr lang="en-US" sz="1800" i="1" baseline="-250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Change probability of page </a:t>
            </a:r>
            <a:r>
              <a:rPr lang="en-US" sz="1800" i="1" dirty="0" smtClean="0">
                <a:sym typeface="Symbol" pitchFamily="18" charset="2"/>
              </a:rPr>
              <a:t>p</a:t>
            </a:r>
            <a:r>
              <a:rPr lang="en-US" sz="1800" i="1" baseline="-25000" dirty="0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: 	</a:t>
            </a:r>
            <a:r>
              <a:rPr lang="en-US" sz="1800" i="1" dirty="0" smtClean="0">
                <a:sym typeface="Symbol" pitchFamily="18" charset="2"/>
              </a:rPr>
              <a:t></a:t>
            </a:r>
            <a:r>
              <a:rPr lang="en-US" sz="1800" i="1" baseline="-25000" dirty="0" err="1" smtClean="0">
                <a:sym typeface="Symbol" pitchFamily="18" charset="2"/>
              </a:rPr>
              <a:t>i</a:t>
            </a:r>
            <a:endParaRPr lang="en-US" sz="1800" i="1" baseline="-250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Time of downloading page </a:t>
            </a:r>
            <a:r>
              <a:rPr lang="en-US" sz="1800" i="1" dirty="0" smtClean="0">
                <a:sym typeface="Symbol" pitchFamily="18" charset="2"/>
              </a:rPr>
              <a:t>p</a:t>
            </a:r>
            <a:r>
              <a:rPr lang="en-US" sz="1800" i="1" baseline="-25000" dirty="0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: 	</a:t>
            </a:r>
            <a:r>
              <a:rPr lang="en-US" sz="1800" i="1" dirty="0" smtClean="0">
                <a:sym typeface="Symbol" pitchFamily="18" charset="2"/>
              </a:rPr>
              <a:t>t(p</a:t>
            </a:r>
            <a:r>
              <a:rPr lang="en-US" sz="1800" i="1" baseline="-25000" dirty="0" smtClean="0">
                <a:sym typeface="Symbol" pitchFamily="18" charset="2"/>
              </a:rPr>
              <a:t>i</a:t>
            </a:r>
            <a:r>
              <a:rPr lang="en-US" sz="1800" i="1" dirty="0" smtClean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Last modified value of page </a:t>
            </a:r>
            <a:r>
              <a:rPr lang="en-US" sz="1800" i="1" dirty="0" smtClean="0">
                <a:sym typeface="Symbol" pitchFamily="18" charset="2"/>
              </a:rPr>
              <a:t>p</a:t>
            </a:r>
            <a:r>
              <a:rPr lang="en-US" sz="1800" i="1" baseline="-25000" dirty="0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: 	</a:t>
            </a:r>
            <a:r>
              <a:rPr lang="en-US" sz="1800" i="1" dirty="0" smtClean="0">
                <a:sym typeface="Symbol" pitchFamily="18" charset="2"/>
              </a:rPr>
              <a:t></a:t>
            </a:r>
            <a:r>
              <a:rPr lang="en-US" sz="1800" i="1" baseline="-25000" dirty="0" err="1" smtClean="0">
                <a:sym typeface="Symbol" pitchFamily="18" charset="2"/>
              </a:rPr>
              <a:t>i</a:t>
            </a:r>
            <a:endParaRPr lang="en-US" sz="1800" i="1" baseline="-250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Content hash or </a:t>
            </a:r>
            <a:r>
              <a:rPr lang="en-US" sz="1800" dirty="0" err="1" smtClean="0">
                <a:sym typeface="Symbol" pitchFamily="18" charset="2"/>
              </a:rPr>
              <a:t>etag</a:t>
            </a:r>
            <a:r>
              <a:rPr lang="en-US" sz="1800" dirty="0" smtClean="0">
                <a:sym typeface="Symbol" pitchFamily="18" charset="2"/>
              </a:rPr>
              <a:t> of page </a:t>
            </a:r>
            <a:r>
              <a:rPr lang="en-US" sz="1800" i="1" dirty="0" smtClean="0">
                <a:sym typeface="Symbol" pitchFamily="18" charset="2"/>
              </a:rPr>
              <a:t>p</a:t>
            </a:r>
            <a:r>
              <a:rPr lang="en-US" sz="1800" i="1" baseline="-25000" dirty="0" smtClean="0">
                <a:sym typeface="Symbol" pitchFamily="18" charset="2"/>
              </a:rPr>
              <a:t>i</a:t>
            </a:r>
            <a:r>
              <a:rPr lang="en-US" sz="1800" dirty="0" smtClean="0">
                <a:sym typeface="Symbol" pitchFamily="18" charset="2"/>
              </a:rPr>
              <a:t>: 	</a:t>
            </a:r>
            <a:r>
              <a:rPr lang="en-US" sz="1800" i="1" dirty="0" smtClean="0">
                <a:sym typeface="Symbol" pitchFamily="18" charset="2"/>
              </a:rPr>
              <a:t>(p</a:t>
            </a:r>
            <a:r>
              <a:rPr lang="en-US" sz="1800" i="1" baseline="-25000" dirty="0" smtClean="0">
                <a:sym typeface="Symbol" pitchFamily="18" charset="2"/>
              </a:rPr>
              <a:t>i</a:t>
            </a:r>
            <a:r>
              <a:rPr lang="en-US" sz="1800" i="1" dirty="0" smtClean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Crawl interval: 			</a:t>
            </a:r>
            <a:r>
              <a:rPr lang="en-US" sz="1800" i="1" dirty="0" smtClean="0">
                <a:sym typeface="Symbol" pitchFamily="18" charset="2"/>
              </a:rPr>
              <a:t>[</a:t>
            </a:r>
            <a:r>
              <a:rPr lang="en-US" sz="1800" i="1" dirty="0" err="1" smtClean="0">
                <a:sym typeface="Symbol" pitchFamily="18" charset="2"/>
              </a:rPr>
              <a:t>t</a:t>
            </a:r>
            <a:r>
              <a:rPr lang="en-US" sz="1800" i="1" baseline="-25000" dirty="0" err="1" smtClean="0">
                <a:sym typeface="Symbol" pitchFamily="18" charset="2"/>
              </a:rPr>
              <a:t>s</a:t>
            </a:r>
            <a:r>
              <a:rPr lang="en-US" sz="1800" i="1" dirty="0" err="1" smtClean="0">
                <a:sym typeface="Symbol" pitchFamily="18" charset="2"/>
              </a:rPr>
              <a:t>,t</a:t>
            </a:r>
            <a:r>
              <a:rPr lang="en-US" sz="1800" i="1" baseline="-25000" dirty="0" err="1" smtClean="0">
                <a:sym typeface="Symbol" pitchFamily="18" charset="2"/>
              </a:rPr>
              <a:t>e</a:t>
            </a:r>
            <a:r>
              <a:rPr lang="en-US" sz="1800" i="1" dirty="0" smtClean="0">
                <a:sym typeface="Symbol" pitchFamily="18" charset="2"/>
              </a:rPr>
              <a:t>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B007C216-86B0-4A3F-BE2F-C07755CAD609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10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408737" cy="576263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5040313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of temporally coherent Web archiving</a:t>
            </a:r>
          </a:p>
          <a:p>
            <a:endParaRPr lang="en-US" dirty="0" smtClean="0"/>
          </a:p>
          <a:p>
            <a:r>
              <a:rPr lang="en-US" dirty="0" smtClean="0"/>
              <a:t>Coherence framework</a:t>
            </a:r>
          </a:p>
          <a:p>
            <a:pPr lvl="1"/>
            <a:r>
              <a:rPr lang="en-US" dirty="0" smtClean="0"/>
              <a:t>Single access strategies – best-effort coherence</a:t>
            </a:r>
          </a:p>
          <a:p>
            <a:pPr lvl="1"/>
            <a:r>
              <a:rPr lang="en-US" dirty="0" smtClean="0"/>
              <a:t>“Double” access strategies – certified coherence</a:t>
            </a:r>
          </a:p>
          <a:p>
            <a:endParaRPr lang="en-US" dirty="0" smtClean="0"/>
          </a:p>
          <a:p>
            <a:r>
              <a:rPr lang="en-US" dirty="0" smtClean="0"/>
              <a:t>(In-)Coherence visualization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3220AFD8-9255-4C81-8EFA-EA7C414F5D31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43528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‒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Challenges of temporally coherent Web archiving</a:t>
            </a:r>
          </a:p>
          <a:p>
            <a:endParaRPr lang="en-US" kern="0" dirty="0" smtClean="0"/>
          </a:p>
          <a:p>
            <a:r>
              <a:rPr lang="en-US" kern="0" dirty="0" smtClean="0"/>
              <a:t>Coherence framework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Single access strategies – best-effort coherence</a:t>
            </a:r>
          </a:p>
          <a:p>
            <a:pPr lvl="1"/>
            <a:r>
              <a:rPr lang="en-US" kern="0" dirty="0" smtClean="0"/>
              <a:t>“Double” access strategies – certified coherence</a:t>
            </a:r>
          </a:p>
          <a:p>
            <a:endParaRPr lang="en-US" kern="0" dirty="0" smtClean="0"/>
          </a:p>
          <a:p>
            <a:r>
              <a:rPr lang="en-US" kern="0" dirty="0" smtClean="0"/>
              <a:t>(In-)Coherence visualization</a:t>
            </a:r>
          </a:p>
          <a:p>
            <a:endParaRPr lang="en-US" kern="0" dirty="0" smtClean="0"/>
          </a:p>
          <a:p>
            <a:r>
              <a:rPr lang="en-US" kern="0" dirty="0" smtClean="0"/>
              <a:t>Conclusions</a:t>
            </a:r>
            <a:endParaRPr lang="en-US" kern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11</a:t>
            </a:fld>
            <a:r>
              <a:rPr lang="en-US" smtClean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Coherence</a:t>
            </a:r>
          </a:p>
        </p:txBody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u="sng" dirty="0" smtClean="0"/>
              <a:t>Definition:</a:t>
            </a:r>
          </a:p>
          <a:p>
            <a:pPr>
              <a:buFont typeface="Arial" charset="0"/>
              <a:buNone/>
            </a:pPr>
            <a:endParaRPr lang="en-US" sz="700" u="sng" dirty="0" smtClean="0"/>
          </a:p>
          <a:p>
            <a:pPr>
              <a:buFontTx/>
              <a:buAutoNum type="arabicPeriod"/>
            </a:pPr>
            <a:r>
              <a:rPr lang="en-US" sz="2400" dirty="0" smtClean="0"/>
              <a:t>A single Web page is always coherent.</a:t>
            </a:r>
          </a:p>
          <a:p>
            <a:pPr algn="just">
              <a:buFontTx/>
              <a:buAutoNum type="arabicPeriod"/>
            </a:pPr>
            <a:r>
              <a:rPr lang="en-US" sz="2400" dirty="0" smtClean="0"/>
              <a:t>The invariance interval [</a:t>
            </a:r>
            <a:r>
              <a:rPr lang="en-US" sz="2400" i="1" dirty="0" smtClean="0">
                <a:sym typeface="Symbol" pitchFamily="18" charset="2"/>
              </a:rPr>
              <a:t>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dirty="0" smtClean="0"/>
              <a:t>,</a:t>
            </a:r>
            <a:r>
              <a:rPr lang="en-US" sz="2400" i="1" dirty="0" smtClean="0">
                <a:sym typeface="Symbol" pitchFamily="18" charset="2"/>
              </a:rPr>
              <a:t>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i="1" dirty="0" smtClean="0"/>
              <a:t>*</a:t>
            </a:r>
            <a:r>
              <a:rPr lang="en-US" sz="2400" dirty="0" smtClean="0"/>
              <a:t>] of page </a:t>
            </a:r>
            <a:r>
              <a:rPr lang="en-US" sz="2400" i="1" dirty="0" smtClean="0"/>
              <a:t>p</a:t>
            </a:r>
            <a:r>
              <a:rPr lang="en-US" sz="2400" i="1" baseline="-25000" dirty="0" smtClean="0">
                <a:sym typeface="Symbol" pitchFamily="18" charset="2"/>
              </a:rPr>
              <a:t>i</a:t>
            </a:r>
            <a:r>
              <a:rPr lang="en-US" sz="2400" dirty="0" smtClean="0"/>
              <a:t> lies between the last modified time stamp </a:t>
            </a:r>
            <a:r>
              <a:rPr lang="en-US" sz="2400" i="1" dirty="0" smtClean="0">
                <a:sym typeface="Symbol" pitchFamily="18" charset="2"/>
              </a:rPr>
              <a:t>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dirty="0" smtClean="0"/>
              <a:t> at time </a:t>
            </a:r>
            <a:r>
              <a:rPr lang="en-US" sz="2400" i="1" dirty="0" smtClean="0"/>
              <a:t>t(p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</a:t>
            </a:r>
            <a:r>
              <a:rPr lang="en-US" sz="2400" dirty="0" smtClean="0"/>
              <a:t> of downloading </a:t>
            </a:r>
            <a:r>
              <a:rPr lang="en-US" sz="2400" i="1" dirty="0" smtClean="0"/>
              <a:t>p</a:t>
            </a:r>
            <a:r>
              <a:rPr lang="en-US" sz="2400" i="1" baseline="-25000" dirty="0" smtClean="0">
                <a:sym typeface="Symbol" pitchFamily="18" charset="2"/>
              </a:rPr>
              <a:t>i</a:t>
            </a:r>
            <a:r>
              <a:rPr lang="en-US" sz="2400" dirty="0" smtClean="0"/>
              <a:t>           (</a:t>
            </a:r>
            <a:r>
              <a:rPr lang="en-US" sz="2400" i="1" dirty="0" smtClean="0">
                <a:sym typeface="Symbol" pitchFamily="18" charset="2"/>
              </a:rPr>
              <a:t>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i="1" baseline="-25000" dirty="0" smtClean="0">
                <a:sym typeface="Symbol" pitchFamily="18" charset="2"/>
              </a:rPr>
              <a:t> </a:t>
            </a:r>
            <a:r>
              <a:rPr lang="en-US" sz="2400" i="1" dirty="0" smtClean="0"/>
              <a:t>≤ t(p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</a:t>
            </a:r>
            <a:r>
              <a:rPr lang="en-US" sz="2400" dirty="0" smtClean="0"/>
              <a:t>) and the next change </a:t>
            </a:r>
            <a:r>
              <a:rPr lang="en-US" sz="2400" i="1" dirty="0" smtClean="0">
                <a:sym typeface="Symbol" pitchFamily="18" charset="2"/>
              </a:rPr>
              <a:t>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i="1" dirty="0" smtClean="0"/>
              <a:t>*</a:t>
            </a:r>
            <a:r>
              <a:rPr lang="en-US" sz="2400" dirty="0" smtClean="0"/>
              <a:t> following </a:t>
            </a:r>
            <a:r>
              <a:rPr lang="en-US" sz="2400" i="1" dirty="0" smtClean="0"/>
              <a:t>t(p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).</a:t>
            </a:r>
            <a:endParaRPr lang="en-US" sz="2400" dirty="0" smtClean="0"/>
          </a:p>
          <a:p>
            <a:pPr>
              <a:buFontTx/>
              <a:buAutoNum type="arabicPeriod"/>
            </a:pPr>
            <a:r>
              <a:rPr lang="en-US" sz="2400" dirty="0" smtClean="0"/>
              <a:t>Two or more pages are coherent if </a:t>
            </a:r>
          </a:p>
          <a:p>
            <a:pPr algn="just">
              <a:buFontTx/>
              <a:buNone/>
            </a:pPr>
            <a:r>
              <a:rPr lang="en-US" sz="2400" dirty="0" smtClean="0"/>
              <a:t>	there is a time point (or interval)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coherence</a:t>
            </a:r>
            <a:r>
              <a:rPr lang="en-US" sz="2400" dirty="0" smtClean="0"/>
              <a:t> so that a non-empty intersection among the invariance interval of all pages exists:</a:t>
            </a: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2009775" y="4986338"/>
          <a:ext cx="517525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2361960" imgH="431640" progId="Equation.3">
                  <p:embed/>
                </p:oleObj>
              </mc:Choice>
              <mc:Fallback>
                <p:oleObj name="Equation" r:id="rId3" imgW="236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4986338"/>
                        <a:ext cx="5175250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56584C95-C4C3-4E86-A602-E73C2D40148D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12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86019" name="Rectang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smtClean="0"/>
              <a:t>Coherence by Example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062038" y="1808163"/>
            <a:ext cx="531812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1</a:t>
            </a:r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2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3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4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501900" y="5570538"/>
            <a:ext cx="465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1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s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790950" y="557053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2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5078413" y="5570538"/>
            <a:ext cx="46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3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6367463" y="557053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4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e</a:t>
            </a: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2411413" y="2185988"/>
            <a:ext cx="439261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2411413" y="3087688"/>
            <a:ext cx="439261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411413" y="3989388"/>
            <a:ext cx="439261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2411413" y="4891088"/>
            <a:ext cx="439261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2543175" y="2119313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3871913" y="3040063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5200650" y="3925888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Oval 16"/>
          <p:cNvSpPr>
            <a:spLocks noChangeArrowheads="1"/>
          </p:cNvSpPr>
          <p:nvPr/>
        </p:nvSpPr>
        <p:spPr bwMode="auto">
          <a:xfrm>
            <a:off x="6530975" y="4840288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3894138" y="3821113"/>
            <a:ext cx="82550" cy="327025"/>
            <a:chOff x="1491" y="3490"/>
            <a:chExt cx="56" cy="206"/>
          </a:xfrm>
        </p:grpSpPr>
        <p:sp>
          <p:nvSpPr>
            <p:cNvPr id="86034" name="AutoShape 18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AutoShape 19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5213350" y="2922588"/>
            <a:ext cx="80963" cy="327025"/>
            <a:chOff x="1491" y="3490"/>
            <a:chExt cx="56" cy="206"/>
          </a:xfrm>
        </p:grpSpPr>
        <p:sp>
          <p:nvSpPr>
            <p:cNvPr id="86037" name="AutoShape 21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AutoShape 22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3940175" y="1938338"/>
            <a:ext cx="1311275" cy="32004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2411413" y="3814763"/>
            <a:ext cx="1520825" cy="3333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5265738" y="2916238"/>
            <a:ext cx="1538287" cy="3333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3727450" y="1423988"/>
            <a:ext cx="224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i="1" dirty="0" err="1"/>
              <a:t>t</a:t>
            </a:r>
            <a:r>
              <a:rPr lang="en-US" sz="2400" i="1" baseline="-25000" dirty="0" err="1"/>
              <a:t>coherence</a:t>
            </a:r>
            <a:r>
              <a:rPr lang="en-US" sz="2400" i="1" dirty="0"/>
              <a:t> = [t</a:t>
            </a:r>
            <a:r>
              <a:rPr lang="en-US" sz="2400" i="1" baseline="-25000" dirty="0"/>
              <a:t>2</a:t>
            </a:r>
            <a:r>
              <a:rPr lang="en-US" sz="2400" i="1" dirty="0"/>
              <a:t> , t</a:t>
            </a:r>
            <a:r>
              <a:rPr lang="en-US" sz="2400" i="1" baseline="-25000" dirty="0"/>
              <a:t>3</a:t>
            </a:r>
            <a:r>
              <a:rPr lang="en-US" sz="2400" i="1" dirty="0"/>
              <a:t>)</a:t>
            </a:r>
            <a:endParaRPr lang="de-DE" sz="2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6F62213F-7A89-4E0D-89A6-732187DC9391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13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9" grpId="0" animBg="1"/>
      <p:bldP spid="86030" grpId="0" animBg="1"/>
      <p:bldP spid="86031" grpId="0" animBg="1"/>
      <p:bldP spid="86032" grpId="0" animBg="1"/>
      <p:bldP spid="86039" grpId="0" animBg="1"/>
      <p:bldP spid="86040" grpId="0" animBg="1"/>
      <p:bldP spid="86041" grpId="0" animBg="1"/>
      <p:bldP spid="860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87043" name="Rectang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Coherence by Example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062038" y="1808163"/>
            <a:ext cx="531812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1</a:t>
            </a:r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2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3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4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501900" y="5570538"/>
            <a:ext cx="465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1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s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790950" y="557053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2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5078413" y="5570538"/>
            <a:ext cx="46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3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6367463" y="557053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4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e</a:t>
            </a: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2411413" y="2190750"/>
            <a:ext cx="439261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2411413" y="3092450"/>
            <a:ext cx="439261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2411413" y="3994150"/>
            <a:ext cx="439261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2411413" y="4895850"/>
            <a:ext cx="4392612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2543175" y="21240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3871913" y="304482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5200650" y="393065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6530975" y="484505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3894138" y="3825875"/>
            <a:ext cx="82550" cy="327025"/>
            <a:chOff x="1491" y="3490"/>
            <a:chExt cx="56" cy="206"/>
          </a:xfrm>
        </p:grpSpPr>
        <p:sp>
          <p:nvSpPr>
            <p:cNvPr id="87058" name="AutoShape 18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AutoShape 19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59213" y="2032000"/>
            <a:ext cx="80962" cy="327025"/>
            <a:chOff x="1491" y="3490"/>
            <a:chExt cx="56" cy="206"/>
          </a:xfrm>
        </p:grpSpPr>
        <p:sp>
          <p:nvSpPr>
            <p:cNvPr id="87061" name="AutoShape 21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AutoShape 22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63" name="Rectangle 23"/>
          <p:cNvSpPr>
            <a:spLocks noChangeArrowheads="1"/>
          </p:cNvSpPr>
          <p:nvPr/>
        </p:nvSpPr>
        <p:spPr bwMode="auto">
          <a:xfrm>
            <a:off x="2411413" y="3819525"/>
            <a:ext cx="1520825" cy="3333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3911600" y="2025650"/>
            <a:ext cx="2892425" cy="3333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65" name="Text Box 25"/>
          <p:cNvSpPr txBox="1">
            <a:spLocks noChangeArrowheads="1"/>
          </p:cNvSpPr>
          <p:nvPr/>
        </p:nvSpPr>
        <p:spPr bwMode="auto">
          <a:xfrm>
            <a:off x="3633788" y="14192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i="1"/>
              <a:t>t</a:t>
            </a:r>
            <a:r>
              <a:rPr lang="en-US" sz="2400" i="1" baseline="-25000"/>
              <a:t>coherence</a:t>
            </a:r>
            <a:r>
              <a:rPr lang="en-US" sz="2400" i="1"/>
              <a:t> </a:t>
            </a:r>
            <a:r>
              <a:rPr lang="en-US" sz="2400" i="1">
                <a:sym typeface="Symbol" pitchFamily="18" charset="2"/>
              </a:rPr>
              <a:t></a:t>
            </a:r>
            <a:r>
              <a:rPr lang="en-US" sz="2400" i="1"/>
              <a:t> </a:t>
            </a:r>
            <a:r>
              <a:rPr lang="en-US" sz="2400">
                <a:sym typeface="Symbol" pitchFamily="18" charset="2"/>
              </a:rPr>
              <a:t>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419AB594-9509-4227-A00E-266D54691029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14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 animBg="1"/>
      <p:bldP spid="87054" grpId="0" animBg="1"/>
      <p:bldP spid="87055" grpId="0" animBg="1"/>
      <p:bldP spid="87056" grpId="0" animBg="1"/>
      <p:bldP spid="87063" grpId="0" animBg="1"/>
      <p:bldP spid="87064" grpId="0" animBg="1"/>
      <p:bldP spid="870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Marc Spaniol</a:t>
            </a:r>
            <a:endParaRPr lang="en-US" alt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altLang="en-US" sz="3200" cap="none" dirty="0" smtClean="0"/>
              <a:t>Best-Effort Coherence</a:t>
            </a:r>
            <a:br>
              <a:rPr lang="en-US" altLang="en-US" sz="3200" cap="none" dirty="0" smtClean="0"/>
            </a:br>
            <a:endParaRPr lang="en-US" altLang="en-US" sz="3200" cap="none" dirty="0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3138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57600" bIns="46038"/>
          <a:lstStyle/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2000" dirty="0" smtClean="0">
                <a:sym typeface="Symbol" pitchFamily="18" charset="2"/>
              </a:rPr>
              <a:t>Basic idea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1800" dirty="0" smtClean="0"/>
              <a:t>Single-visit strategy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1800" dirty="0" smtClean="0">
                <a:sym typeface="Symbol" pitchFamily="18" charset="2"/>
              </a:rPr>
              <a:t>Best-effort crawling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1600" dirty="0" smtClean="0">
                <a:sym typeface="Symbol" pitchFamily="18" charset="2"/>
              </a:rPr>
              <a:t>Continuous archive access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1600" dirty="0" smtClean="0">
                <a:sym typeface="Symbol" pitchFamily="18" charset="2"/>
              </a:rPr>
              <a:t>Optimality on the average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1600" dirty="0" smtClean="0"/>
              <a:t>No coherence </a:t>
            </a:r>
            <a:r>
              <a:rPr lang="en-US" altLang="en-US" sz="1600" dirty="0" smtClean="0"/>
              <a:t>guarantee</a:t>
            </a:r>
            <a:endParaRPr lang="en-US" altLang="en-US" sz="1600" dirty="0" smtClean="0"/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1800" dirty="0" smtClean="0">
                <a:sym typeface="Symbol" pitchFamily="18" charset="2"/>
              </a:rPr>
              <a:t>Resource saving archiving strategy</a:t>
            </a:r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endParaRPr lang="en-US" altLang="en-US" sz="1200" dirty="0" smtClean="0">
              <a:sym typeface="Symbol" pitchFamily="18" charset="2"/>
            </a:endParaRPr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2000" dirty="0" smtClean="0">
                <a:sym typeface="Symbol" pitchFamily="18" charset="2"/>
              </a:rPr>
              <a:t>Overall goal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1800" i="1" dirty="0" smtClean="0">
                <a:sym typeface="Symbol" pitchFamily="18" charset="2"/>
              </a:rPr>
              <a:t>Blur</a:t>
            </a:r>
            <a:r>
              <a:rPr lang="en-US" altLang="en-US" sz="1800" dirty="0" smtClean="0">
                <a:sym typeface="Symbol" pitchFamily="18" charset="2"/>
              </a:rPr>
              <a:t> minimization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1800" dirty="0" smtClean="0">
                <a:sym typeface="Symbol" pitchFamily="18" charset="2"/>
              </a:rPr>
              <a:t>The less changes </a:t>
            </a:r>
            <a:r>
              <a:rPr lang="en-US" altLang="en-US" sz="1800" dirty="0" smtClean="0">
                <a:sym typeface="Symbol" pitchFamily="18" charset="2"/>
              </a:rPr>
              <a:t>“recognizable”, </a:t>
            </a:r>
            <a:endParaRPr lang="en-US" altLang="en-US" sz="1800" dirty="0" smtClean="0">
              <a:sym typeface="Symbol" pitchFamily="18" charset="2"/>
            </a:endParaRPr>
          </a:p>
          <a:p>
            <a:pPr marL="768350" lvl="1" defTabSz="914400">
              <a:lnSpc>
                <a:spcPct val="80000"/>
              </a:lnSpc>
              <a:buFont typeface="Arial" charset="0"/>
              <a:buNone/>
              <a:tabLst>
                <a:tab pos="482600" algn="l"/>
              </a:tabLst>
            </a:pPr>
            <a:r>
              <a:rPr lang="en-US" altLang="en-US" sz="1800" dirty="0" smtClean="0">
                <a:sym typeface="Symbol" pitchFamily="18" charset="2"/>
              </a:rPr>
              <a:t>	the better!</a:t>
            </a:r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endParaRPr lang="en-US" altLang="en-US" sz="1200" dirty="0" smtClean="0">
              <a:sym typeface="Symbol" pitchFamily="18" charset="2"/>
            </a:endParaRPr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altLang="en-US" sz="2000" dirty="0" smtClean="0">
                <a:sym typeface="Symbol" pitchFamily="18" charset="2"/>
              </a:rPr>
              <a:t>Formally</a:t>
            </a:r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endParaRPr lang="en-US" altLang="en-US" sz="2000" dirty="0" smtClean="0">
              <a:sym typeface="Symbol" pitchFamily="18" charset="2"/>
            </a:endParaRPr>
          </a:p>
          <a:p>
            <a:pPr marL="190500" indent="-190500" defTabSz="914400">
              <a:lnSpc>
                <a:spcPct val="80000"/>
              </a:lnSpc>
              <a:buFont typeface="Arial" charset="0"/>
              <a:buNone/>
              <a:tabLst>
                <a:tab pos="482600" algn="l"/>
              </a:tabLst>
            </a:pPr>
            <a:r>
              <a:rPr lang="en-US" altLang="en-US" sz="2000" dirty="0" smtClean="0">
                <a:sym typeface="Symbol" pitchFamily="18" charset="2"/>
              </a:rPr>
              <a:t> </a:t>
            </a: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701675" y="4673600"/>
          <a:ext cx="41862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4" imgW="2260440" imgH="469800" progId="Equation.3">
                  <p:embed/>
                </p:oleObj>
              </mc:Choice>
              <mc:Fallback>
                <p:oleObj name="Equation" r:id="rId4" imgW="2260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4673600"/>
                        <a:ext cx="418623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3" name="Picture 5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2875"/>
            <a:ext cx="4138612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44463"/>
            <a:ext cx="4138613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5" name="Picture 7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42875"/>
            <a:ext cx="4138613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6" name="Picture 8" descr="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42875"/>
            <a:ext cx="4138613" cy="44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5113338" y="4678363"/>
            <a:ext cx="3779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>
              <a:spcBef>
                <a:spcPct val="50000"/>
              </a:spcBef>
            </a:pPr>
            <a:r>
              <a:rPr lang="en-US" altLang="en-US" sz="2000" dirty="0">
                <a:solidFill>
                  <a:srgbClr val="10253F"/>
                </a:solidFill>
                <a:latin typeface="+mn-lt"/>
              </a:rPr>
              <a:t>Query for mpi-inf.mpg.de 10/2009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5111750" y="5272657"/>
            <a:ext cx="377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10253F"/>
                </a:solidFill>
              </a:rPr>
              <a:t>Version available: 08/2009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5111750" y="5552405"/>
            <a:ext cx="377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10253F"/>
                </a:solidFill>
                <a:sym typeface="Symbol" pitchFamily="18" charset="2"/>
              </a:rPr>
              <a:t></a:t>
            </a:r>
            <a:r>
              <a:rPr lang="en-US" altLang="en-US"/>
              <a:t> </a:t>
            </a:r>
            <a:r>
              <a:rPr lang="en-US" altLang="en-US" sz="2000">
                <a:solidFill>
                  <a:srgbClr val="10253F"/>
                </a:solidFill>
              </a:rPr>
              <a:t>Blur = 0</a:t>
            </a: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5111750" y="5272657"/>
            <a:ext cx="377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10253F"/>
                </a:solidFill>
              </a:rPr>
              <a:t>Version available: 06/2007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5111750" y="5552405"/>
            <a:ext cx="377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10253F"/>
                </a:solidFill>
                <a:sym typeface="Symbol" pitchFamily="18" charset="2"/>
              </a:rPr>
              <a:t></a:t>
            </a:r>
            <a:r>
              <a:rPr lang="en-US" altLang="en-US"/>
              <a:t> </a:t>
            </a:r>
            <a:r>
              <a:rPr lang="en-US" altLang="en-US" sz="2000">
                <a:solidFill>
                  <a:srgbClr val="10253F"/>
                </a:solidFill>
              </a:rPr>
              <a:t>Blur = 1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5111750" y="5272657"/>
            <a:ext cx="377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10253F"/>
                </a:solidFill>
              </a:rPr>
              <a:t>Version available: 03/2006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5111750" y="5552405"/>
            <a:ext cx="377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10253F"/>
                </a:solidFill>
                <a:sym typeface="Symbol" pitchFamily="18" charset="2"/>
              </a:rPr>
              <a:t></a:t>
            </a:r>
            <a:r>
              <a:rPr lang="en-US" altLang="en-US"/>
              <a:t> </a:t>
            </a:r>
            <a:r>
              <a:rPr lang="en-US" altLang="en-US" sz="2000">
                <a:solidFill>
                  <a:srgbClr val="10253F"/>
                </a:solidFill>
              </a:rPr>
              <a:t>Blur = 2</a:t>
            </a: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5111750" y="5272657"/>
            <a:ext cx="377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rgbClr val="10253F"/>
                </a:solidFill>
              </a:rPr>
              <a:t>Version available: 06/2005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5111750" y="5552405"/>
            <a:ext cx="377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10253F"/>
                </a:solidFill>
                <a:sym typeface="Symbol" pitchFamily="18" charset="2"/>
              </a:rPr>
              <a:t></a:t>
            </a:r>
            <a:r>
              <a:rPr lang="en-US" altLang="en-US"/>
              <a:t> </a:t>
            </a:r>
            <a:r>
              <a:rPr lang="en-US" altLang="en-US" sz="2000">
                <a:solidFill>
                  <a:srgbClr val="10253F"/>
                </a:solidFill>
              </a:rPr>
              <a:t>Blur = 3</a:t>
            </a: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279921" y="5684322"/>
            <a:ext cx="4799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defTabSz="914400"/>
            <a:r>
              <a:rPr lang="en-US" altLang="en-US" dirty="0" err="1" smtClean="0">
                <a:solidFill>
                  <a:srgbClr val="10253F"/>
                </a:solidFill>
                <a:latin typeface="+mn-lt"/>
                <a:sym typeface="Symbol" pitchFamily="18" charset="2"/>
              </a:rPr>
              <a:t>Denev</a:t>
            </a:r>
            <a:r>
              <a:rPr lang="en-US" altLang="en-US" dirty="0" smtClean="0">
                <a:solidFill>
                  <a:srgbClr val="10253F"/>
                </a:solidFill>
                <a:latin typeface="+mn-lt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10253F"/>
                </a:solidFill>
                <a:latin typeface="+mn-lt"/>
                <a:sym typeface="Symbol" pitchFamily="18" charset="2"/>
              </a:rPr>
              <a:t>et </a:t>
            </a:r>
            <a:r>
              <a:rPr lang="en-US" altLang="en-US" dirty="0" smtClean="0">
                <a:solidFill>
                  <a:srgbClr val="10253F"/>
                </a:solidFill>
                <a:latin typeface="+mn-lt"/>
                <a:sym typeface="Symbol" pitchFamily="18" charset="2"/>
              </a:rPr>
              <a:t>al. [VLDB </a:t>
            </a:r>
            <a:r>
              <a:rPr lang="en-US" altLang="en-US" dirty="0" smtClean="0">
                <a:solidFill>
                  <a:srgbClr val="10253F"/>
                </a:solidFill>
                <a:latin typeface="+mn-lt"/>
                <a:sym typeface="Symbol" pitchFamily="18" charset="2"/>
              </a:rPr>
              <a:t>2009, VLDBJ2011]</a:t>
            </a:r>
            <a:endParaRPr lang="en-US" altLang="en-US" dirty="0">
              <a:solidFill>
                <a:srgbClr val="10253F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A3FC274B-CE17-462D-9D4B-3A0E9BB3713D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15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7" grpId="0"/>
      <p:bldP spid="140299" grpId="0"/>
      <p:bldP spid="140299" grpId="1"/>
      <p:bldP spid="140300" grpId="0"/>
      <p:bldP spid="140300" grpId="1"/>
      <p:bldP spid="140301" grpId="0"/>
      <p:bldP spid="140301" grpId="1"/>
      <p:bldP spid="140302" grpId="0"/>
      <p:bldP spid="140302" grpId="1"/>
      <p:bldP spid="140303" grpId="0"/>
      <p:bldP spid="140303" grpId="1"/>
      <p:bldP spid="140304" grpId="0"/>
      <p:bldP spid="140304" grpId="1"/>
      <p:bldP spid="140305" grpId="0"/>
      <p:bldP spid="1403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Marc Spaniol</a:t>
            </a:r>
            <a:endParaRPr lang="en-US" alt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rIns="21600"/>
          <a:lstStyle/>
          <a:p>
            <a:r>
              <a:rPr lang="en-US" altLang="en-US" sz="3200" cap="none" dirty="0" smtClean="0">
                <a:latin typeface="+mn-lt"/>
              </a:rPr>
              <a:t>Best-Effort Coherence by Example</a:t>
            </a:r>
            <a:br>
              <a:rPr lang="en-US" altLang="en-US" sz="3200" cap="none" dirty="0" smtClean="0">
                <a:latin typeface="+mn-lt"/>
              </a:rPr>
            </a:br>
            <a:endParaRPr lang="en-US" altLang="en-US" sz="3200" cap="none" dirty="0" smtClean="0">
              <a:latin typeface="+mn-lt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49250" y="1266825"/>
            <a:ext cx="531813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1</a:t>
            </a:r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2</a:t>
            </a: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3</a:t>
            </a: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4</a:t>
            </a: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5</a:t>
            </a:r>
          </a:p>
          <a:p>
            <a:pPr algn="ctr" defTabSz="914400" eaLnBrk="0" hangingPunct="0"/>
            <a:endParaRPr lang="de-DE" altLang="en-US" sz="2000" i="1" baseline="-15000">
              <a:solidFill>
                <a:srgbClr val="10253F"/>
              </a:solidFill>
            </a:endParaRPr>
          </a:p>
        </p:txBody>
      </p:sp>
      <p:sp>
        <p:nvSpPr>
          <p:cNvPr id="151561" name="Line 9"/>
          <p:cNvSpPr>
            <a:spLocks noChangeShapeType="1"/>
          </p:cNvSpPr>
          <p:nvPr/>
        </p:nvSpPr>
        <p:spPr bwMode="auto">
          <a:xfrm>
            <a:off x="1338263" y="4140200"/>
            <a:ext cx="6829425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2" name="Oval 10"/>
          <p:cNvSpPr>
            <a:spLocks noChangeArrowheads="1"/>
          </p:cNvSpPr>
          <p:nvPr/>
        </p:nvSpPr>
        <p:spPr bwMode="auto">
          <a:xfrm>
            <a:off x="2720975" y="1370013"/>
            <a:ext cx="125413" cy="1254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3" name="Oval 11"/>
          <p:cNvSpPr>
            <a:spLocks noChangeArrowheads="1"/>
          </p:cNvSpPr>
          <p:nvPr/>
        </p:nvSpPr>
        <p:spPr bwMode="auto">
          <a:xfrm>
            <a:off x="3763963" y="2290763"/>
            <a:ext cx="125412" cy="1254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4" name="Oval 12"/>
          <p:cNvSpPr>
            <a:spLocks noChangeArrowheads="1"/>
          </p:cNvSpPr>
          <p:nvPr/>
        </p:nvSpPr>
        <p:spPr bwMode="auto">
          <a:xfrm>
            <a:off x="4808538" y="3184525"/>
            <a:ext cx="125412" cy="1254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Oval 13"/>
          <p:cNvSpPr>
            <a:spLocks noChangeArrowheads="1"/>
          </p:cNvSpPr>
          <p:nvPr/>
        </p:nvSpPr>
        <p:spPr bwMode="auto">
          <a:xfrm>
            <a:off x="5853113" y="4083050"/>
            <a:ext cx="125412" cy="1254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566" name="Group 14"/>
          <p:cNvGrpSpPr>
            <a:grpSpLocks/>
          </p:cNvGrpSpPr>
          <p:nvPr/>
        </p:nvGrpSpPr>
        <p:grpSpPr bwMode="auto">
          <a:xfrm>
            <a:off x="7923213" y="2195513"/>
            <a:ext cx="80962" cy="327025"/>
            <a:chOff x="1491" y="3490"/>
            <a:chExt cx="56" cy="206"/>
          </a:xfrm>
        </p:grpSpPr>
        <p:sp>
          <p:nvSpPr>
            <p:cNvPr id="151567" name="AutoShape 15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8" name="AutoShape 16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580" name="Line 28"/>
          <p:cNvSpPr>
            <a:spLocks noChangeShapeType="1"/>
          </p:cNvSpPr>
          <p:nvPr/>
        </p:nvSpPr>
        <p:spPr bwMode="auto">
          <a:xfrm>
            <a:off x="1338263" y="3241675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1" name="Line 29"/>
          <p:cNvSpPr>
            <a:spLocks noChangeShapeType="1"/>
          </p:cNvSpPr>
          <p:nvPr/>
        </p:nvSpPr>
        <p:spPr bwMode="auto">
          <a:xfrm>
            <a:off x="1338263" y="2343150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2" name="Line 30"/>
          <p:cNvSpPr>
            <a:spLocks noChangeShapeType="1"/>
          </p:cNvSpPr>
          <p:nvPr/>
        </p:nvSpPr>
        <p:spPr bwMode="auto">
          <a:xfrm>
            <a:off x="1338263" y="1444625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1586" name="Group 34"/>
          <p:cNvGrpSpPr>
            <a:grpSpLocks/>
          </p:cNvGrpSpPr>
          <p:nvPr/>
        </p:nvGrpSpPr>
        <p:grpSpPr bwMode="auto">
          <a:xfrm>
            <a:off x="4829175" y="3943350"/>
            <a:ext cx="82550" cy="392113"/>
            <a:chOff x="1491" y="3490"/>
            <a:chExt cx="56" cy="206"/>
          </a:xfrm>
        </p:grpSpPr>
        <p:sp>
          <p:nvSpPr>
            <p:cNvPr id="151587" name="AutoShape 35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8" name="AutoShape 36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90" name="Group 38"/>
          <p:cNvGrpSpPr>
            <a:grpSpLocks/>
          </p:cNvGrpSpPr>
          <p:nvPr/>
        </p:nvGrpSpPr>
        <p:grpSpPr bwMode="auto">
          <a:xfrm>
            <a:off x="2743200" y="2176463"/>
            <a:ext cx="80963" cy="327025"/>
            <a:chOff x="1491" y="3490"/>
            <a:chExt cx="56" cy="206"/>
          </a:xfrm>
        </p:grpSpPr>
        <p:sp>
          <p:nvSpPr>
            <p:cNvPr id="151591" name="AutoShape 39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2" name="AutoShape 40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93" name="Group 41"/>
          <p:cNvGrpSpPr>
            <a:grpSpLocks/>
          </p:cNvGrpSpPr>
          <p:nvPr/>
        </p:nvGrpSpPr>
        <p:grpSpPr bwMode="auto">
          <a:xfrm>
            <a:off x="7923213" y="1296988"/>
            <a:ext cx="80962" cy="327025"/>
            <a:chOff x="1491" y="3490"/>
            <a:chExt cx="56" cy="206"/>
          </a:xfrm>
        </p:grpSpPr>
        <p:sp>
          <p:nvSpPr>
            <p:cNvPr id="151594" name="AutoShape 42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5" name="AutoShape 43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96" name="Group 44"/>
          <p:cNvGrpSpPr>
            <a:grpSpLocks/>
          </p:cNvGrpSpPr>
          <p:nvPr/>
        </p:nvGrpSpPr>
        <p:grpSpPr bwMode="auto">
          <a:xfrm>
            <a:off x="6932613" y="3976688"/>
            <a:ext cx="82550" cy="392112"/>
            <a:chOff x="1491" y="3490"/>
            <a:chExt cx="56" cy="206"/>
          </a:xfrm>
        </p:grpSpPr>
        <p:sp>
          <p:nvSpPr>
            <p:cNvPr id="151597" name="AutoShape 45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8" name="AutoShape 46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99" name="Group 47"/>
          <p:cNvGrpSpPr>
            <a:grpSpLocks/>
          </p:cNvGrpSpPr>
          <p:nvPr/>
        </p:nvGrpSpPr>
        <p:grpSpPr bwMode="auto">
          <a:xfrm>
            <a:off x="1622425" y="3078163"/>
            <a:ext cx="82550" cy="327025"/>
            <a:chOff x="1491" y="3490"/>
            <a:chExt cx="56" cy="206"/>
          </a:xfrm>
        </p:grpSpPr>
        <p:sp>
          <p:nvSpPr>
            <p:cNvPr id="151600" name="AutoShape 48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1" name="AutoShape 49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02" name="Group 50"/>
          <p:cNvGrpSpPr>
            <a:grpSpLocks/>
          </p:cNvGrpSpPr>
          <p:nvPr/>
        </p:nvGrpSpPr>
        <p:grpSpPr bwMode="auto">
          <a:xfrm>
            <a:off x="6932613" y="3076575"/>
            <a:ext cx="82550" cy="327025"/>
            <a:chOff x="1491" y="3490"/>
            <a:chExt cx="56" cy="206"/>
          </a:xfrm>
        </p:grpSpPr>
        <p:sp>
          <p:nvSpPr>
            <p:cNvPr id="151603" name="AutoShape 51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4" name="AutoShape 52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605" name="Line 53"/>
          <p:cNvSpPr>
            <a:spLocks noChangeShapeType="1"/>
          </p:cNvSpPr>
          <p:nvPr/>
        </p:nvSpPr>
        <p:spPr bwMode="auto">
          <a:xfrm>
            <a:off x="1343025" y="5086350"/>
            <a:ext cx="6829425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06" name="Oval 54"/>
          <p:cNvSpPr>
            <a:spLocks noChangeArrowheads="1"/>
          </p:cNvSpPr>
          <p:nvPr/>
        </p:nvSpPr>
        <p:spPr bwMode="auto">
          <a:xfrm>
            <a:off x="6911975" y="5029200"/>
            <a:ext cx="125413" cy="1254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607" name="Group 55"/>
          <p:cNvGrpSpPr>
            <a:grpSpLocks/>
          </p:cNvGrpSpPr>
          <p:nvPr/>
        </p:nvGrpSpPr>
        <p:grpSpPr bwMode="auto">
          <a:xfrm>
            <a:off x="1622425" y="4900613"/>
            <a:ext cx="82550" cy="392112"/>
            <a:chOff x="1491" y="3490"/>
            <a:chExt cx="56" cy="206"/>
          </a:xfrm>
        </p:grpSpPr>
        <p:sp>
          <p:nvSpPr>
            <p:cNvPr id="151608" name="AutoShape 56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9" name="AutoShape 57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10" name="Group 58"/>
          <p:cNvGrpSpPr>
            <a:grpSpLocks/>
          </p:cNvGrpSpPr>
          <p:nvPr/>
        </p:nvGrpSpPr>
        <p:grpSpPr bwMode="auto">
          <a:xfrm>
            <a:off x="7923213" y="4922838"/>
            <a:ext cx="82550" cy="392112"/>
            <a:chOff x="1491" y="3490"/>
            <a:chExt cx="56" cy="206"/>
          </a:xfrm>
        </p:grpSpPr>
        <p:sp>
          <p:nvSpPr>
            <p:cNvPr id="151611" name="AutoShape 59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2" name="AutoShape 60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614" name="Rectangle 62"/>
          <p:cNvSpPr>
            <a:spLocks noChangeArrowheads="1"/>
          </p:cNvSpPr>
          <p:nvPr/>
        </p:nvSpPr>
        <p:spPr bwMode="auto">
          <a:xfrm>
            <a:off x="3402013" y="5749925"/>
            <a:ext cx="279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en-US" altLang="en-US" sz="2000" i="1">
                <a:solidFill>
                  <a:srgbClr val="10253F"/>
                </a:solidFill>
              </a:rPr>
              <a:t>Observation Interval</a:t>
            </a:r>
          </a:p>
        </p:txBody>
      </p:sp>
      <p:grpSp>
        <p:nvGrpSpPr>
          <p:cNvPr id="151620" name="Group 68"/>
          <p:cNvGrpSpPr>
            <a:grpSpLocks/>
          </p:cNvGrpSpPr>
          <p:nvPr/>
        </p:nvGrpSpPr>
        <p:grpSpPr bwMode="auto">
          <a:xfrm>
            <a:off x="5875338" y="4903788"/>
            <a:ext cx="82550" cy="392112"/>
            <a:chOff x="1491" y="3490"/>
            <a:chExt cx="56" cy="206"/>
          </a:xfrm>
        </p:grpSpPr>
        <p:sp>
          <p:nvSpPr>
            <p:cNvPr id="151621" name="AutoShape 69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2" name="AutoShape 70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23" name="Group 71"/>
          <p:cNvGrpSpPr>
            <a:grpSpLocks/>
          </p:cNvGrpSpPr>
          <p:nvPr/>
        </p:nvGrpSpPr>
        <p:grpSpPr bwMode="auto">
          <a:xfrm>
            <a:off x="1622425" y="3937000"/>
            <a:ext cx="82550" cy="392113"/>
            <a:chOff x="1491" y="3490"/>
            <a:chExt cx="56" cy="206"/>
          </a:xfrm>
        </p:grpSpPr>
        <p:sp>
          <p:nvSpPr>
            <p:cNvPr id="151624" name="AutoShape 72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5" name="AutoShape 73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629" name="Group 77"/>
          <p:cNvGrpSpPr>
            <a:grpSpLocks/>
          </p:cNvGrpSpPr>
          <p:nvPr/>
        </p:nvGrpSpPr>
        <p:grpSpPr bwMode="auto">
          <a:xfrm>
            <a:off x="2741613" y="4900613"/>
            <a:ext cx="82550" cy="392112"/>
            <a:chOff x="1491" y="3490"/>
            <a:chExt cx="56" cy="206"/>
          </a:xfrm>
        </p:grpSpPr>
        <p:sp>
          <p:nvSpPr>
            <p:cNvPr id="151630" name="AutoShape 78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31" name="AutoShape 79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632" name="Line 80"/>
          <p:cNvSpPr>
            <a:spLocks noChangeShapeType="1"/>
          </p:cNvSpPr>
          <p:nvPr/>
        </p:nvSpPr>
        <p:spPr bwMode="auto">
          <a:xfrm>
            <a:off x="6102350" y="5886450"/>
            <a:ext cx="2065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33" name="Line 81"/>
          <p:cNvSpPr>
            <a:spLocks noChangeShapeType="1"/>
          </p:cNvSpPr>
          <p:nvPr/>
        </p:nvSpPr>
        <p:spPr bwMode="auto">
          <a:xfrm>
            <a:off x="1390650" y="5886450"/>
            <a:ext cx="2065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34" name="Rectangle 82"/>
          <p:cNvSpPr>
            <a:spLocks noChangeArrowheads="1"/>
          </p:cNvSpPr>
          <p:nvPr/>
        </p:nvSpPr>
        <p:spPr bwMode="auto">
          <a:xfrm>
            <a:off x="3406775" y="5480050"/>
            <a:ext cx="279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en-US" altLang="en-US" sz="2000" i="1">
                <a:solidFill>
                  <a:srgbClr val="10253F"/>
                </a:solidFill>
              </a:rPr>
              <a:t>Crawl Interval</a:t>
            </a:r>
          </a:p>
        </p:txBody>
      </p:sp>
      <p:sp>
        <p:nvSpPr>
          <p:cNvPr id="151635" name="Line 83"/>
          <p:cNvSpPr>
            <a:spLocks noChangeShapeType="1"/>
          </p:cNvSpPr>
          <p:nvPr/>
        </p:nvSpPr>
        <p:spPr bwMode="auto">
          <a:xfrm>
            <a:off x="6107113" y="5616575"/>
            <a:ext cx="93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36" name="Line 84"/>
          <p:cNvSpPr>
            <a:spLocks noChangeShapeType="1"/>
          </p:cNvSpPr>
          <p:nvPr/>
        </p:nvSpPr>
        <p:spPr bwMode="auto">
          <a:xfrm>
            <a:off x="2720975" y="5616575"/>
            <a:ext cx="739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37" name="Line 85"/>
          <p:cNvSpPr>
            <a:spLocks noChangeShapeType="1"/>
          </p:cNvSpPr>
          <p:nvPr/>
        </p:nvSpPr>
        <p:spPr bwMode="auto">
          <a:xfrm>
            <a:off x="3460750" y="1266825"/>
            <a:ext cx="0" cy="414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40" name="Line 88"/>
          <p:cNvSpPr>
            <a:spLocks noChangeShapeType="1"/>
          </p:cNvSpPr>
          <p:nvPr/>
        </p:nvSpPr>
        <p:spPr bwMode="auto">
          <a:xfrm>
            <a:off x="2232025" y="1266825"/>
            <a:ext cx="0" cy="414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43" name="Line 91"/>
          <p:cNvSpPr>
            <a:spLocks noChangeShapeType="1"/>
          </p:cNvSpPr>
          <p:nvPr/>
        </p:nvSpPr>
        <p:spPr bwMode="auto">
          <a:xfrm>
            <a:off x="5524500" y="1228725"/>
            <a:ext cx="0" cy="414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46" name="Rectangle 94"/>
          <p:cNvSpPr>
            <a:spLocks noChangeArrowheads="1"/>
          </p:cNvSpPr>
          <p:nvPr/>
        </p:nvSpPr>
        <p:spPr bwMode="auto">
          <a:xfrm>
            <a:off x="2835275" y="1382713"/>
            <a:ext cx="620713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47" name="Rectangle 95"/>
          <p:cNvSpPr>
            <a:spLocks noChangeArrowheads="1"/>
          </p:cNvSpPr>
          <p:nvPr/>
        </p:nvSpPr>
        <p:spPr bwMode="auto">
          <a:xfrm>
            <a:off x="3460750" y="2284413"/>
            <a:ext cx="303213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48" name="Rectangle 96"/>
          <p:cNvSpPr>
            <a:spLocks noChangeArrowheads="1"/>
          </p:cNvSpPr>
          <p:nvPr/>
        </p:nvSpPr>
        <p:spPr bwMode="auto">
          <a:xfrm>
            <a:off x="3460750" y="3184525"/>
            <a:ext cx="1347788" cy="125413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49" name="Rectangle 97"/>
          <p:cNvSpPr>
            <a:spLocks noChangeArrowheads="1"/>
          </p:cNvSpPr>
          <p:nvPr/>
        </p:nvSpPr>
        <p:spPr bwMode="auto">
          <a:xfrm>
            <a:off x="3460750" y="5037138"/>
            <a:ext cx="3471863" cy="1254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50" name="Rectangle 98"/>
          <p:cNvSpPr>
            <a:spLocks noChangeArrowheads="1"/>
          </p:cNvSpPr>
          <p:nvPr/>
        </p:nvSpPr>
        <p:spPr bwMode="auto">
          <a:xfrm>
            <a:off x="3460750" y="4090988"/>
            <a:ext cx="2424113" cy="1254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51" name="Rectangle 99"/>
          <p:cNvSpPr>
            <a:spLocks noChangeArrowheads="1"/>
          </p:cNvSpPr>
          <p:nvPr/>
        </p:nvSpPr>
        <p:spPr bwMode="auto">
          <a:xfrm>
            <a:off x="3716338" y="963613"/>
            <a:ext cx="1158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Blur = 2</a:t>
            </a:r>
            <a:endParaRPr lang="de-DE" altLang="en-US" sz="2000" i="1" baseline="-15000">
              <a:solidFill>
                <a:srgbClr val="10253F"/>
              </a:solidFill>
            </a:endParaRPr>
          </a:p>
        </p:txBody>
      </p:sp>
      <p:sp>
        <p:nvSpPr>
          <p:cNvPr id="151652" name="Rectangle 100"/>
          <p:cNvSpPr>
            <a:spLocks noChangeArrowheads="1"/>
          </p:cNvSpPr>
          <p:nvPr/>
        </p:nvSpPr>
        <p:spPr bwMode="auto">
          <a:xfrm>
            <a:off x="2232025" y="1382713"/>
            <a:ext cx="488950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53" name="Rectangle 101"/>
          <p:cNvSpPr>
            <a:spLocks noChangeArrowheads="1"/>
          </p:cNvSpPr>
          <p:nvPr/>
        </p:nvSpPr>
        <p:spPr bwMode="auto">
          <a:xfrm>
            <a:off x="2243138" y="2284413"/>
            <a:ext cx="1520825" cy="1254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54" name="Rectangle 102"/>
          <p:cNvSpPr>
            <a:spLocks noChangeArrowheads="1"/>
          </p:cNvSpPr>
          <p:nvPr/>
        </p:nvSpPr>
        <p:spPr bwMode="auto">
          <a:xfrm>
            <a:off x="2232025" y="3182938"/>
            <a:ext cx="2576513" cy="1254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55" name="Rectangle 103"/>
          <p:cNvSpPr>
            <a:spLocks noChangeArrowheads="1"/>
          </p:cNvSpPr>
          <p:nvPr/>
        </p:nvSpPr>
        <p:spPr bwMode="auto">
          <a:xfrm>
            <a:off x="2247900" y="4090988"/>
            <a:ext cx="3605213" cy="1254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56" name="Rectangle 104"/>
          <p:cNvSpPr>
            <a:spLocks noChangeArrowheads="1"/>
          </p:cNvSpPr>
          <p:nvPr/>
        </p:nvSpPr>
        <p:spPr bwMode="auto">
          <a:xfrm>
            <a:off x="2247900" y="5037138"/>
            <a:ext cx="4684713" cy="1254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57" name="Rectangle 105"/>
          <p:cNvSpPr>
            <a:spLocks noChangeArrowheads="1"/>
          </p:cNvSpPr>
          <p:nvPr/>
        </p:nvSpPr>
        <p:spPr bwMode="auto">
          <a:xfrm>
            <a:off x="2557463" y="963613"/>
            <a:ext cx="1158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Blur = 5</a:t>
            </a:r>
            <a:endParaRPr lang="de-DE" altLang="en-US" sz="2000" i="1" baseline="-15000">
              <a:solidFill>
                <a:srgbClr val="10253F"/>
              </a:solidFill>
            </a:endParaRPr>
          </a:p>
        </p:txBody>
      </p:sp>
      <p:sp>
        <p:nvSpPr>
          <p:cNvPr id="151658" name="Rectangle 106"/>
          <p:cNvSpPr>
            <a:spLocks noChangeArrowheads="1"/>
          </p:cNvSpPr>
          <p:nvPr/>
        </p:nvSpPr>
        <p:spPr bwMode="auto">
          <a:xfrm>
            <a:off x="2840038" y="1382713"/>
            <a:ext cx="2684462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59" name="Rectangle 107"/>
          <p:cNvSpPr>
            <a:spLocks noChangeArrowheads="1"/>
          </p:cNvSpPr>
          <p:nvPr/>
        </p:nvSpPr>
        <p:spPr bwMode="auto">
          <a:xfrm>
            <a:off x="3878263" y="2284413"/>
            <a:ext cx="1646237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60" name="Rectangle 108"/>
          <p:cNvSpPr>
            <a:spLocks noChangeArrowheads="1"/>
          </p:cNvSpPr>
          <p:nvPr/>
        </p:nvSpPr>
        <p:spPr bwMode="auto">
          <a:xfrm>
            <a:off x="4922838" y="3182938"/>
            <a:ext cx="601662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61" name="Rectangle 109"/>
          <p:cNvSpPr>
            <a:spLocks noChangeArrowheads="1"/>
          </p:cNvSpPr>
          <p:nvPr/>
        </p:nvSpPr>
        <p:spPr bwMode="auto">
          <a:xfrm>
            <a:off x="5524500" y="4090988"/>
            <a:ext cx="336550" cy="127000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62" name="Rectangle 110"/>
          <p:cNvSpPr>
            <a:spLocks noChangeArrowheads="1"/>
          </p:cNvSpPr>
          <p:nvPr/>
        </p:nvSpPr>
        <p:spPr bwMode="auto">
          <a:xfrm>
            <a:off x="5524500" y="5037138"/>
            <a:ext cx="1408113" cy="1254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63" name="Rectangle 111"/>
          <p:cNvSpPr>
            <a:spLocks noChangeArrowheads="1"/>
          </p:cNvSpPr>
          <p:nvPr/>
        </p:nvSpPr>
        <p:spPr bwMode="auto">
          <a:xfrm>
            <a:off x="5773738" y="963613"/>
            <a:ext cx="1158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Blur = 1</a:t>
            </a:r>
            <a:endParaRPr lang="de-DE" altLang="en-US" sz="2000" i="1" baseline="-15000">
              <a:solidFill>
                <a:srgbClr val="10253F"/>
              </a:solidFill>
            </a:endParaRPr>
          </a:p>
        </p:txBody>
      </p:sp>
      <p:grpSp>
        <p:nvGrpSpPr>
          <p:cNvPr id="151664" name="Group 112"/>
          <p:cNvGrpSpPr>
            <a:grpSpLocks/>
          </p:cNvGrpSpPr>
          <p:nvPr/>
        </p:nvGrpSpPr>
        <p:grpSpPr bwMode="auto">
          <a:xfrm>
            <a:off x="2741613" y="3041650"/>
            <a:ext cx="82550" cy="392113"/>
            <a:chOff x="1491" y="3490"/>
            <a:chExt cx="56" cy="206"/>
          </a:xfrm>
        </p:grpSpPr>
        <p:sp>
          <p:nvSpPr>
            <p:cNvPr id="151665" name="AutoShape 113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66" name="AutoShape 114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18" name="Picture 2" descr="C:\Users\spaniol\Documents\MPII-Presentations\Vortrag(LiWA-Review_LUX2010)\graphiken\marge-simps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11" y="764704"/>
            <a:ext cx="38489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paniol\Documents\MPII-Presentations\Vortrag(LiWA-Review_LUX2010)\graphiken\kra.home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59" y="764704"/>
            <a:ext cx="36607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paniol\Documents\MPII-Presentations\Vortrag(LiWA-Review_LUX2010)\graphiken\burns_surpris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69" y="764704"/>
            <a:ext cx="61458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F0234C4D-E46F-43F2-9447-B4B4EA52932D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16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2" grpId="0" animBg="1"/>
      <p:bldP spid="151563" grpId="0" animBg="1"/>
      <p:bldP spid="151564" grpId="0" animBg="1"/>
      <p:bldP spid="151565" grpId="0" animBg="1"/>
      <p:bldP spid="151606" grpId="0" animBg="1"/>
      <p:bldP spid="151614" grpId="0"/>
      <p:bldP spid="151632" grpId="0" animBg="1"/>
      <p:bldP spid="151633" grpId="0" animBg="1"/>
      <p:bldP spid="151634" grpId="0"/>
      <p:bldP spid="151635" grpId="0" animBg="1"/>
      <p:bldP spid="151636" grpId="0" animBg="1"/>
      <p:bldP spid="151637" grpId="0" animBg="1"/>
      <p:bldP spid="151637" grpId="1" animBg="1"/>
      <p:bldP spid="151640" grpId="0" animBg="1"/>
      <p:bldP spid="151640" grpId="1" animBg="1"/>
      <p:bldP spid="151643" grpId="0" animBg="1"/>
      <p:bldP spid="151646" grpId="0" animBg="1"/>
      <p:bldP spid="151646" grpId="1" animBg="1"/>
      <p:bldP spid="151647" grpId="0" animBg="1"/>
      <p:bldP spid="151647" grpId="1" animBg="1"/>
      <p:bldP spid="151648" grpId="0" animBg="1"/>
      <p:bldP spid="151648" grpId="1" animBg="1"/>
      <p:bldP spid="151649" grpId="0" animBg="1"/>
      <p:bldP spid="151649" grpId="1" animBg="1"/>
      <p:bldP spid="151650" grpId="0" animBg="1"/>
      <p:bldP spid="151650" grpId="1" animBg="1"/>
      <p:bldP spid="151651" grpId="0"/>
      <p:bldP spid="151651" grpId="1"/>
      <p:bldP spid="151652" grpId="0" animBg="1"/>
      <p:bldP spid="151652" grpId="1" animBg="1"/>
      <p:bldP spid="151653" grpId="0" animBg="1"/>
      <p:bldP spid="151653" grpId="1" animBg="1"/>
      <p:bldP spid="151654" grpId="0" animBg="1"/>
      <p:bldP spid="151654" grpId="1" animBg="1"/>
      <p:bldP spid="151655" grpId="0" animBg="1"/>
      <p:bldP spid="151655" grpId="1" animBg="1"/>
      <p:bldP spid="151656" grpId="0" animBg="1"/>
      <p:bldP spid="151656" grpId="1" animBg="1"/>
      <p:bldP spid="151657" grpId="0"/>
      <p:bldP spid="151657" grpId="1"/>
      <p:bldP spid="151658" grpId="0" animBg="1"/>
      <p:bldP spid="151659" grpId="0" animBg="1"/>
      <p:bldP spid="151660" grpId="0" animBg="1"/>
      <p:bldP spid="151661" grpId="0" animBg="1"/>
      <p:bldP spid="151662" grpId="0" animBg="1"/>
      <p:bldP spid="1516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Marc Spaniol</a:t>
            </a:r>
            <a:endParaRPr lang="en-US" alt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rIns="21600"/>
          <a:lstStyle/>
          <a:p>
            <a:r>
              <a:rPr lang="en-US" altLang="en-US" sz="3200" cap="none" dirty="0" smtClean="0"/>
              <a:t>Best-Effort Coherence by Example</a:t>
            </a:r>
            <a:br>
              <a:rPr lang="en-US" altLang="en-US" sz="3200" cap="none" dirty="0" smtClean="0"/>
            </a:br>
            <a:endParaRPr lang="en-US" altLang="en-US" sz="3200" cap="none" dirty="0" smtClean="0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49250" y="1266825"/>
            <a:ext cx="531813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1</a:t>
            </a:r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2</a:t>
            </a: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3</a:t>
            </a: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4</a:t>
            </a: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endParaRPr lang="de-DE" altLang="en-US" sz="2000" i="1">
              <a:solidFill>
                <a:srgbClr val="10253F"/>
              </a:solidFill>
            </a:endParaRPr>
          </a:p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P</a:t>
            </a:r>
            <a:r>
              <a:rPr lang="de-DE" altLang="en-US" sz="2000" i="1" baseline="-15000">
                <a:solidFill>
                  <a:srgbClr val="10253F"/>
                </a:solidFill>
              </a:rPr>
              <a:t>5</a:t>
            </a:r>
          </a:p>
          <a:p>
            <a:pPr algn="ctr" defTabSz="914400" eaLnBrk="0" hangingPunct="0"/>
            <a:endParaRPr lang="de-DE" altLang="en-US" sz="2000" i="1" baseline="-15000">
              <a:solidFill>
                <a:srgbClr val="10253F"/>
              </a:solidFill>
            </a:endParaRPr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1338263" y="4140200"/>
            <a:ext cx="6829425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0" name="Oval 6"/>
          <p:cNvSpPr>
            <a:spLocks noChangeArrowheads="1"/>
          </p:cNvSpPr>
          <p:nvPr/>
        </p:nvSpPr>
        <p:spPr bwMode="auto">
          <a:xfrm>
            <a:off x="2720975" y="1370013"/>
            <a:ext cx="125413" cy="1254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Oval 7"/>
          <p:cNvSpPr>
            <a:spLocks noChangeArrowheads="1"/>
          </p:cNvSpPr>
          <p:nvPr/>
        </p:nvSpPr>
        <p:spPr bwMode="auto">
          <a:xfrm>
            <a:off x="6867525" y="2303463"/>
            <a:ext cx="125413" cy="1254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Oval 8"/>
          <p:cNvSpPr>
            <a:spLocks noChangeArrowheads="1"/>
          </p:cNvSpPr>
          <p:nvPr/>
        </p:nvSpPr>
        <p:spPr bwMode="auto">
          <a:xfrm>
            <a:off x="3763963" y="3168650"/>
            <a:ext cx="125412" cy="1254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3" name="Oval 9"/>
          <p:cNvSpPr>
            <a:spLocks noChangeArrowheads="1"/>
          </p:cNvSpPr>
          <p:nvPr/>
        </p:nvSpPr>
        <p:spPr bwMode="auto">
          <a:xfrm>
            <a:off x="5853113" y="4090988"/>
            <a:ext cx="125412" cy="1254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634" name="Group 10"/>
          <p:cNvGrpSpPr>
            <a:grpSpLocks/>
          </p:cNvGrpSpPr>
          <p:nvPr/>
        </p:nvGrpSpPr>
        <p:grpSpPr bwMode="auto">
          <a:xfrm>
            <a:off x="7923213" y="2195513"/>
            <a:ext cx="80962" cy="327025"/>
            <a:chOff x="1491" y="3490"/>
            <a:chExt cx="56" cy="206"/>
          </a:xfrm>
        </p:grpSpPr>
        <p:sp>
          <p:nvSpPr>
            <p:cNvPr id="154635" name="AutoShape 11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6" name="AutoShape 12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637" name="Line 13"/>
          <p:cNvSpPr>
            <a:spLocks noChangeShapeType="1"/>
          </p:cNvSpPr>
          <p:nvPr/>
        </p:nvSpPr>
        <p:spPr bwMode="auto">
          <a:xfrm>
            <a:off x="1338263" y="3241675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>
            <a:off x="1338263" y="2343150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1338263" y="1444625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640" name="Group 16"/>
          <p:cNvGrpSpPr>
            <a:grpSpLocks/>
          </p:cNvGrpSpPr>
          <p:nvPr/>
        </p:nvGrpSpPr>
        <p:grpSpPr bwMode="auto">
          <a:xfrm>
            <a:off x="4833938" y="3943350"/>
            <a:ext cx="82550" cy="392113"/>
            <a:chOff x="1491" y="3490"/>
            <a:chExt cx="56" cy="206"/>
          </a:xfrm>
        </p:grpSpPr>
        <p:sp>
          <p:nvSpPr>
            <p:cNvPr id="154641" name="AutoShape 17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2" name="AutoShape 18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643" name="Group 19"/>
          <p:cNvGrpSpPr>
            <a:grpSpLocks/>
          </p:cNvGrpSpPr>
          <p:nvPr/>
        </p:nvGrpSpPr>
        <p:grpSpPr bwMode="auto">
          <a:xfrm>
            <a:off x="2741613" y="2176463"/>
            <a:ext cx="80962" cy="327025"/>
            <a:chOff x="1491" y="3490"/>
            <a:chExt cx="56" cy="206"/>
          </a:xfrm>
        </p:grpSpPr>
        <p:sp>
          <p:nvSpPr>
            <p:cNvPr id="154644" name="AutoShape 20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5" name="AutoShape 21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646" name="Group 22"/>
          <p:cNvGrpSpPr>
            <a:grpSpLocks/>
          </p:cNvGrpSpPr>
          <p:nvPr/>
        </p:nvGrpSpPr>
        <p:grpSpPr bwMode="auto">
          <a:xfrm>
            <a:off x="7923213" y="1296988"/>
            <a:ext cx="80962" cy="327025"/>
            <a:chOff x="1491" y="3490"/>
            <a:chExt cx="56" cy="206"/>
          </a:xfrm>
        </p:grpSpPr>
        <p:sp>
          <p:nvSpPr>
            <p:cNvPr id="154647" name="AutoShape 23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8" name="AutoShape 24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649" name="Group 25"/>
          <p:cNvGrpSpPr>
            <a:grpSpLocks/>
          </p:cNvGrpSpPr>
          <p:nvPr/>
        </p:nvGrpSpPr>
        <p:grpSpPr bwMode="auto">
          <a:xfrm>
            <a:off x="6889750" y="3976688"/>
            <a:ext cx="82550" cy="392112"/>
            <a:chOff x="1491" y="3490"/>
            <a:chExt cx="56" cy="206"/>
          </a:xfrm>
        </p:grpSpPr>
        <p:sp>
          <p:nvSpPr>
            <p:cNvPr id="154650" name="AutoShape 26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1" name="AutoShape 27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652" name="Group 28"/>
          <p:cNvGrpSpPr>
            <a:grpSpLocks/>
          </p:cNvGrpSpPr>
          <p:nvPr/>
        </p:nvGrpSpPr>
        <p:grpSpPr bwMode="auto">
          <a:xfrm>
            <a:off x="1622425" y="3078163"/>
            <a:ext cx="82550" cy="327025"/>
            <a:chOff x="1491" y="3490"/>
            <a:chExt cx="56" cy="206"/>
          </a:xfrm>
        </p:grpSpPr>
        <p:sp>
          <p:nvSpPr>
            <p:cNvPr id="154653" name="AutoShape 29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4" name="AutoShape 30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655" name="Group 31"/>
          <p:cNvGrpSpPr>
            <a:grpSpLocks/>
          </p:cNvGrpSpPr>
          <p:nvPr/>
        </p:nvGrpSpPr>
        <p:grpSpPr bwMode="auto">
          <a:xfrm>
            <a:off x="6889750" y="3076575"/>
            <a:ext cx="82550" cy="327025"/>
            <a:chOff x="1491" y="3490"/>
            <a:chExt cx="56" cy="206"/>
          </a:xfrm>
        </p:grpSpPr>
        <p:sp>
          <p:nvSpPr>
            <p:cNvPr id="154656" name="AutoShape 32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7" name="AutoShape 33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658" name="Line 34"/>
          <p:cNvSpPr>
            <a:spLocks noChangeShapeType="1"/>
          </p:cNvSpPr>
          <p:nvPr/>
        </p:nvSpPr>
        <p:spPr bwMode="auto">
          <a:xfrm>
            <a:off x="1343025" y="5086350"/>
            <a:ext cx="6829425" cy="19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9" name="Oval 35"/>
          <p:cNvSpPr>
            <a:spLocks noChangeArrowheads="1"/>
          </p:cNvSpPr>
          <p:nvPr/>
        </p:nvSpPr>
        <p:spPr bwMode="auto">
          <a:xfrm>
            <a:off x="4813300" y="5030788"/>
            <a:ext cx="125413" cy="1254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660" name="Group 36"/>
          <p:cNvGrpSpPr>
            <a:grpSpLocks/>
          </p:cNvGrpSpPr>
          <p:nvPr/>
        </p:nvGrpSpPr>
        <p:grpSpPr bwMode="auto">
          <a:xfrm>
            <a:off x="1622425" y="4900613"/>
            <a:ext cx="82550" cy="392112"/>
            <a:chOff x="1491" y="3490"/>
            <a:chExt cx="56" cy="206"/>
          </a:xfrm>
        </p:grpSpPr>
        <p:sp>
          <p:nvSpPr>
            <p:cNvPr id="154661" name="AutoShape 37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2" name="AutoShape 38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663" name="Group 39"/>
          <p:cNvGrpSpPr>
            <a:grpSpLocks/>
          </p:cNvGrpSpPr>
          <p:nvPr/>
        </p:nvGrpSpPr>
        <p:grpSpPr bwMode="auto">
          <a:xfrm>
            <a:off x="7923213" y="4922838"/>
            <a:ext cx="82550" cy="392112"/>
            <a:chOff x="1491" y="3490"/>
            <a:chExt cx="56" cy="206"/>
          </a:xfrm>
        </p:grpSpPr>
        <p:sp>
          <p:nvSpPr>
            <p:cNvPr id="154664" name="AutoShape 40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5" name="AutoShape 41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666" name="Rectangle 42"/>
          <p:cNvSpPr>
            <a:spLocks noChangeArrowheads="1"/>
          </p:cNvSpPr>
          <p:nvPr/>
        </p:nvSpPr>
        <p:spPr bwMode="auto">
          <a:xfrm>
            <a:off x="3402013" y="5749925"/>
            <a:ext cx="279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en-US" altLang="en-US" sz="2000" i="1">
                <a:solidFill>
                  <a:srgbClr val="10253F"/>
                </a:solidFill>
              </a:rPr>
              <a:t>Observation Interval</a:t>
            </a:r>
          </a:p>
        </p:txBody>
      </p:sp>
      <p:grpSp>
        <p:nvGrpSpPr>
          <p:cNvPr id="154667" name="Group 43"/>
          <p:cNvGrpSpPr>
            <a:grpSpLocks/>
          </p:cNvGrpSpPr>
          <p:nvPr/>
        </p:nvGrpSpPr>
        <p:grpSpPr bwMode="auto">
          <a:xfrm>
            <a:off x="5875338" y="4903788"/>
            <a:ext cx="82550" cy="392112"/>
            <a:chOff x="1491" y="3490"/>
            <a:chExt cx="56" cy="206"/>
          </a:xfrm>
        </p:grpSpPr>
        <p:sp>
          <p:nvSpPr>
            <p:cNvPr id="154668" name="AutoShape 44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9" name="AutoShape 45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670" name="Group 46"/>
          <p:cNvGrpSpPr>
            <a:grpSpLocks/>
          </p:cNvGrpSpPr>
          <p:nvPr/>
        </p:nvGrpSpPr>
        <p:grpSpPr bwMode="auto">
          <a:xfrm>
            <a:off x="1622425" y="3937000"/>
            <a:ext cx="82550" cy="392113"/>
            <a:chOff x="1491" y="3490"/>
            <a:chExt cx="56" cy="206"/>
          </a:xfrm>
        </p:grpSpPr>
        <p:sp>
          <p:nvSpPr>
            <p:cNvPr id="154671" name="AutoShape 47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2" name="AutoShape 48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673" name="Group 49"/>
          <p:cNvGrpSpPr>
            <a:grpSpLocks/>
          </p:cNvGrpSpPr>
          <p:nvPr/>
        </p:nvGrpSpPr>
        <p:grpSpPr bwMode="auto">
          <a:xfrm>
            <a:off x="2741613" y="4900613"/>
            <a:ext cx="82550" cy="392112"/>
            <a:chOff x="1491" y="3490"/>
            <a:chExt cx="56" cy="206"/>
          </a:xfrm>
        </p:grpSpPr>
        <p:sp>
          <p:nvSpPr>
            <p:cNvPr id="154674" name="AutoShape 50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75" name="AutoShape 51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676" name="Line 52"/>
          <p:cNvSpPr>
            <a:spLocks noChangeShapeType="1"/>
          </p:cNvSpPr>
          <p:nvPr/>
        </p:nvSpPr>
        <p:spPr bwMode="auto">
          <a:xfrm>
            <a:off x="6102350" y="5886450"/>
            <a:ext cx="2065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7" name="Line 53"/>
          <p:cNvSpPr>
            <a:spLocks noChangeShapeType="1"/>
          </p:cNvSpPr>
          <p:nvPr/>
        </p:nvSpPr>
        <p:spPr bwMode="auto">
          <a:xfrm>
            <a:off x="1390650" y="5886450"/>
            <a:ext cx="2065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8" name="Rectangle 54"/>
          <p:cNvSpPr>
            <a:spLocks noChangeArrowheads="1"/>
          </p:cNvSpPr>
          <p:nvPr/>
        </p:nvSpPr>
        <p:spPr bwMode="auto">
          <a:xfrm>
            <a:off x="3406775" y="5480050"/>
            <a:ext cx="2797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en-US" altLang="en-US" sz="2000" i="1">
                <a:solidFill>
                  <a:srgbClr val="10253F"/>
                </a:solidFill>
              </a:rPr>
              <a:t>Crawl Interval</a:t>
            </a:r>
          </a:p>
        </p:txBody>
      </p:sp>
      <p:sp>
        <p:nvSpPr>
          <p:cNvPr id="154679" name="Line 55"/>
          <p:cNvSpPr>
            <a:spLocks noChangeShapeType="1"/>
          </p:cNvSpPr>
          <p:nvPr/>
        </p:nvSpPr>
        <p:spPr bwMode="auto">
          <a:xfrm>
            <a:off x="6107113" y="5616575"/>
            <a:ext cx="93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80" name="Line 56"/>
          <p:cNvSpPr>
            <a:spLocks noChangeShapeType="1"/>
          </p:cNvSpPr>
          <p:nvPr/>
        </p:nvSpPr>
        <p:spPr bwMode="auto">
          <a:xfrm>
            <a:off x="2720975" y="5616575"/>
            <a:ext cx="739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81" name="Line 57"/>
          <p:cNvSpPr>
            <a:spLocks noChangeShapeType="1"/>
          </p:cNvSpPr>
          <p:nvPr/>
        </p:nvSpPr>
        <p:spPr bwMode="auto">
          <a:xfrm>
            <a:off x="3460750" y="1266825"/>
            <a:ext cx="0" cy="414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83" name="Line 59"/>
          <p:cNvSpPr>
            <a:spLocks noChangeShapeType="1"/>
          </p:cNvSpPr>
          <p:nvPr/>
        </p:nvSpPr>
        <p:spPr bwMode="auto">
          <a:xfrm>
            <a:off x="2232025" y="1266825"/>
            <a:ext cx="0" cy="414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85" name="Line 61"/>
          <p:cNvSpPr>
            <a:spLocks noChangeShapeType="1"/>
          </p:cNvSpPr>
          <p:nvPr/>
        </p:nvSpPr>
        <p:spPr bwMode="auto">
          <a:xfrm>
            <a:off x="5524500" y="1228725"/>
            <a:ext cx="0" cy="414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87" name="Rectangle 63"/>
          <p:cNvSpPr>
            <a:spLocks noChangeArrowheads="1"/>
          </p:cNvSpPr>
          <p:nvPr/>
        </p:nvSpPr>
        <p:spPr bwMode="auto">
          <a:xfrm>
            <a:off x="2835275" y="1382713"/>
            <a:ext cx="620713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88" name="Rectangle 64"/>
          <p:cNvSpPr>
            <a:spLocks noChangeArrowheads="1"/>
          </p:cNvSpPr>
          <p:nvPr/>
        </p:nvSpPr>
        <p:spPr bwMode="auto">
          <a:xfrm>
            <a:off x="3460750" y="2284413"/>
            <a:ext cx="3430588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89" name="Rectangle 65"/>
          <p:cNvSpPr>
            <a:spLocks noChangeArrowheads="1"/>
          </p:cNvSpPr>
          <p:nvPr/>
        </p:nvSpPr>
        <p:spPr bwMode="auto">
          <a:xfrm>
            <a:off x="3460750" y="3176588"/>
            <a:ext cx="303213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90" name="Rectangle 66"/>
          <p:cNvSpPr>
            <a:spLocks noChangeArrowheads="1"/>
          </p:cNvSpPr>
          <p:nvPr/>
        </p:nvSpPr>
        <p:spPr bwMode="auto">
          <a:xfrm>
            <a:off x="3460750" y="5029200"/>
            <a:ext cx="1357313" cy="125413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91" name="Rectangle 67"/>
          <p:cNvSpPr>
            <a:spLocks noChangeArrowheads="1"/>
          </p:cNvSpPr>
          <p:nvPr/>
        </p:nvSpPr>
        <p:spPr bwMode="auto">
          <a:xfrm>
            <a:off x="3460750" y="4083050"/>
            <a:ext cx="2424113" cy="12541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92" name="Rectangle 68"/>
          <p:cNvSpPr>
            <a:spLocks noChangeArrowheads="1"/>
          </p:cNvSpPr>
          <p:nvPr/>
        </p:nvSpPr>
        <p:spPr bwMode="auto">
          <a:xfrm>
            <a:off x="3716338" y="971550"/>
            <a:ext cx="1158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Blur = 1</a:t>
            </a:r>
            <a:endParaRPr lang="de-DE" altLang="en-US" sz="2000" i="1" baseline="-15000">
              <a:solidFill>
                <a:srgbClr val="10253F"/>
              </a:solidFill>
            </a:endParaRPr>
          </a:p>
        </p:txBody>
      </p:sp>
      <p:sp>
        <p:nvSpPr>
          <p:cNvPr id="154693" name="Rectangle 69"/>
          <p:cNvSpPr>
            <a:spLocks noChangeArrowheads="1"/>
          </p:cNvSpPr>
          <p:nvPr/>
        </p:nvSpPr>
        <p:spPr bwMode="auto">
          <a:xfrm>
            <a:off x="2232025" y="1382713"/>
            <a:ext cx="488950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94" name="Rectangle 70"/>
          <p:cNvSpPr>
            <a:spLocks noChangeArrowheads="1"/>
          </p:cNvSpPr>
          <p:nvPr/>
        </p:nvSpPr>
        <p:spPr bwMode="auto">
          <a:xfrm>
            <a:off x="2247900" y="2284413"/>
            <a:ext cx="4643438" cy="1254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95" name="Rectangle 71"/>
          <p:cNvSpPr>
            <a:spLocks noChangeArrowheads="1"/>
          </p:cNvSpPr>
          <p:nvPr/>
        </p:nvSpPr>
        <p:spPr bwMode="auto">
          <a:xfrm>
            <a:off x="2232025" y="3175000"/>
            <a:ext cx="1531938" cy="12541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96" name="Rectangle 72"/>
          <p:cNvSpPr>
            <a:spLocks noChangeArrowheads="1"/>
          </p:cNvSpPr>
          <p:nvPr/>
        </p:nvSpPr>
        <p:spPr bwMode="auto">
          <a:xfrm>
            <a:off x="2247900" y="4083050"/>
            <a:ext cx="3605213" cy="12541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97" name="Rectangle 73"/>
          <p:cNvSpPr>
            <a:spLocks noChangeArrowheads="1"/>
          </p:cNvSpPr>
          <p:nvPr/>
        </p:nvSpPr>
        <p:spPr bwMode="auto">
          <a:xfrm>
            <a:off x="2247900" y="5029200"/>
            <a:ext cx="2570163" cy="12541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98" name="Rectangle 74"/>
          <p:cNvSpPr>
            <a:spLocks noChangeArrowheads="1"/>
          </p:cNvSpPr>
          <p:nvPr/>
        </p:nvSpPr>
        <p:spPr bwMode="auto">
          <a:xfrm>
            <a:off x="2557463" y="971550"/>
            <a:ext cx="1158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Blur = 4</a:t>
            </a:r>
            <a:endParaRPr lang="de-DE" altLang="en-US" sz="2000" i="1" baseline="-15000">
              <a:solidFill>
                <a:srgbClr val="10253F"/>
              </a:solidFill>
            </a:endParaRPr>
          </a:p>
        </p:txBody>
      </p:sp>
      <p:sp>
        <p:nvSpPr>
          <p:cNvPr id="154699" name="Rectangle 75"/>
          <p:cNvSpPr>
            <a:spLocks noChangeArrowheads="1"/>
          </p:cNvSpPr>
          <p:nvPr/>
        </p:nvSpPr>
        <p:spPr bwMode="auto">
          <a:xfrm>
            <a:off x="2840038" y="1382713"/>
            <a:ext cx="2684462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00" name="Rectangle 76"/>
          <p:cNvSpPr>
            <a:spLocks noChangeArrowheads="1"/>
          </p:cNvSpPr>
          <p:nvPr/>
        </p:nvSpPr>
        <p:spPr bwMode="auto">
          <a:xfrm flipH="1">
            <a:off x="5524500" y="2286000"/>
            <a:ext cx="1343025" cy="125413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01" name="Rectangle 77"/>
          <p:cNvSpPr>
            <a:spLocks noChangeArrowheads="1"/>
          </p:cNvSpPr>
          <p:nvPr/>
        </p:nvSpPr>
        <p:spPr bwMode="auto">
          <a:xfrm>
            <a:off x="3878263" y="3175000"/>
            <a:ext cx="1646237" cy="125413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02" name="Rectangle 78"/>
          <p:cNvSpPr>
            <a:spLocks noChangeArrowheads="1"/>
          </p:cNvSpPr>
          <p:nvPr/>
        </p:nvSpPr>
        <p:spPr bwMode="auto">
          <a:xfrm>
            <a:off x="5500688" y="4084638"/>
            <a:ext cx="384175" cy="125412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03" name="Rectangle 79"/>
          <p:cNvSpPr>
            <a:spLocks noChangeArrowheads="1"/>
          </p:cNvSpPr>
          <p:nvPr/>
        </p:nvSpPr>
        <p:spPr bwMode="auto">
          <a:xfrm flipH="1">
            <a:off x="4932363" y="5029200"/>
            <a:ext cx="592137" cy="125413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04" name="Rectangle 80"/>
          <p:cNvSpPr>
            <a:spLocks noChangeArrowheads="1"/>
          </p:cNvSpPr>
          <p:nvPr/>
        </p:nvSpPr>
        <p:spPr bwMode="auto">
          <a:xfrm>
            <a:off x="5773738" y="971550"/>
            <a:ext cx="1158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 defTabSz="914400" eaLnBrk="0" hangingPunct="0"/>
            <a:r>
              <a:rPr lang="de-DE" altLang="en-US" sz="2000" i="1">
                <a:solidFill>
                  <a:srgbClr val="10253F"/>
                </a:solidFill>
              </a:rPr>
              <a:t>Blur = 0</a:t>
            </a:r>
            <a:endParaRPr lang="de-DE" altLang="en-US" sz="2000" i="1" baseline="-15000">
              <a:solidFill>
                <a:srgbClr val="10253F"/>
              </a:solidFill>
            </a:endParaRPr>
          </a:p>
        </p:txBody>
      </p:sp>
      <p:grpSp>
        <p:nvGrpSpPr>
          <p:cNvPr id="154705" name="Group 81"/>
          <p:cNvGrpSpPr>
            <a:grpSpLocks/>
          </p:cNvGrpSpPr>
          <p:nvPr/>
        </p:nvGrpSpPr>
        <p:grpSpPr bwMode="auto">
          <a:xfrm>
            <a:off x="2741613" y="3036888"/>
            <a:ext cx="82550" cy="392112"/>
            <a:chOff x="1491" y="3490"/>
            <a:chExt cx="56" cy="206"/>
          </a:xfrm>
        </p:grpSpPr>
        <p:sp>
          <p:nvSpPr>
            <p:cNvPr id="154706" name="AutoShape 82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07" name="AutoShape 83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" name="Picture 2" descr="C:\Users\spaniol\Documents\MPII-Presentations\Vortrag(LiWA-Review_LUX2010)\graphiken\marge-simpson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26" y="772642"/>
            <a:ext cx="38489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" descr="C:\Users\spaniol\Documents\MPII-Presentations\Vortrag(LiWA-Review_LUX2010)\graphiken\kra.homer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51" y="772642"/>
            <a:ext cx="36607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C:\Users\spaniol\Documents\MPII-Presentations\Vortrag(LiWA-Review_LUX2010)\graphiken\burns_surpris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95" y="772642"/>
            <a:ext cx="61458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97674A65-A938-4CFB-A1F4-51AF85207FE8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17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 animBg="1"/>
      <p:bldP spid="154631" grpId="0" animBg="1"/>
      <p:bldP spid="154632" grpId="0" animBg="1"/>
      <p:bldP spid="154633" grpId="0" animBg="1"/>
      <p:bldP spid="154659" grpId="0" animBg="1"/>
      <p:bldP spid="154666" grpId="0"/>
      <p:bldP spid="154676" grpId="0" animBg="1"/>
      <p:bldP spid="154677" grpId="0" animBg="1"/>
      <p:bldP spid="154678" grpId="0"/>
      <p:bldP spid="154679" grpId="0" animBg="1"/>
      <p:bldP spid="154680" grpId="0" animBg="1"/>
      <p:bldP spid="154681" grpId="0" animBg="1"/>
      <p:bldP spid="154681" grpId="1" animBg="1"/>
      <p:bldP spid="154683" grpId="0" animBg="1"/>
      <p:bldP spid="154683" grpId="1" animBg="1"/>
      <p:bldP spid="154685" grpId="0" animBg="1"/>
      <p:bldP spid="154687" grpId="0" animBg="1"/>
      <p:bldP spid="154687" grpId="1" animBg="1"/>
      <p:bldP spid="154688" grpId="0" animBg="1"/>
      <p:bldP spid="154688" grpId="1" animBg="1"/>
      <p:bldP spid="154689" grpId="0" animBg="1"/>
      <p:bldP spid="154689" grpId="1" animBg="1"/>
      <p:bldP spid="154690" grpId="0" animBg="1"/>
      <p:bldP spid="154690" grpId="1" animBg="1"/>
      <p:bldP spid="154691" grpId="0" animBg="1"/>
      <p:bldP spid="154691" grpId="1" animBg="1"/>
      <p:bldP spid="154692" grpId="0"/>
      <p:bldP spid="154692" grpId="1"/>
      <p:bldP spid="154693" grpId="0" animBg="1"/>
      <p:bldP spid="154693" grpId="1" animBg="1"/>
      <p:bldP spid="154694" grpId="0" animBg="1"/>
      <p:bldP spid="154694" grpId="1" animBg="1"/>
      <p:bldP spid="154695" grpId="0" animBg="1"/>
      <p:bldP spid="154695" grpId="1" animBg="1"/>
      <p:bldP spid="154696" grpId="0" animBg="1"/>
      <p:bldP spid="154696" grpId="1" animBg="1"/>
      <p:bldP spid="154697" grpId="0" animBg="1"/>
      <p:bldP spid="154697" grpId="1" animBg="1"/>
      <p:bldP spid="154698" grpId="0"/>
      <p:bldP spid="154698" grpId="1"/>
      <p:bldP spid="154699" grpId="0" animBg="1"/>
      <p:bldP spid="154700" grpId="0" animBg="1"/>
      <p:bldP spid="154701" grpId="0" animBg="1"/>
      <p:bldP spid="154702" grpId="0" animBg="1"/>
      <p:bldP spid="154703" grpId="0" animBg="1"/>
      <p:bldP spid="1547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Marc Spaniol</a:t>
            </a:r>
            <a:endParaRPr lang="en-US" alt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424167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cap="none" dirty="0" smtClean="0"/>
              <a:t>Best-Effort Coherence Crawl Scheduling: Experimental Results – </a:t>
            </a:r>
            <a:br>
              <a:rPr lang="en-US" altLang="en-US" sz="3200" cap="none" dirty="0" smtClean="0"/>
            </a:br>
            <a:r>
              <a:rPr lang="en-US" altLang="en-US" sz="3200" cap="none" dirty="0" smtClean="0"/>
              <a:t>Website 10.000 contents</a:t>
            </a:r>
          </a:p>
        </p:txBody>
      </p:sp>
      <p:pic>
        <p:nvPicPr>
          <p:cNvPr id="155653" name="Picture 5" descr="observation-li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41763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1CB79995-DE5C-4607-986F-6CF652CD6387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02384" y="1742549"/>
            <a:ext cx="1054720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Best-effort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18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Best-Effort Coherence Summary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Definition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Aims at avoiding diffusion (“blur”) on the average</a:t>
            </a:r>
            <a:endParaRPr lang="en-US" sz="2000" dirty="0" smtClean="0">
              <a:sym typeface="Symbol" pitchFamily="18" charset="2"/>
            </a:endParaRPr>
          </a:p>
          <a:p>
            <a:pPr lvl="1"/>
            <a:r>
              <a:rPr lang="en-US" sz="2000" dirty="0" smtClean="0">
                <a:sym typeface="Symbol" pitchFamily="18" charset="2"/>
              </a:rPr>
              <a:t>Requires “full world knowledge” for quality assessment</a:t>
            </a:r>
            <a:endParaRPr lang="en-US" sz="2000" dirty="0" smtClean="0">
              <a:sym typeface="Symbol" pitchFamily="18" charset="2"/>
            </a:endParaRPr>
          </a:p>
          <a:p>
            <a:endParaRPr lang="en-US" sz="1100" dirty="0" smtClean="0">
              <a:sym typeface="Symbol" pitchFamily="18" charset="2"/>
            </a:endParaRPr>
          </a:p>
          <a:p>
            <a:r>
              <a:rPr lang="en-US" sz="2400" dirty="0" smtClean="0">
                <a:sym typeface="Symbol" pitchFamily="18" charset="2"/>
              </a:rPr>
              <a:t>Implementation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Efficient single visit strategy</a:t>
            </a:r>
            <a:endParaRPr lang="en-US" sz="2000" dirty="0" smtClean="0">
              <a:sym typeface="Symbol" pitchFamily="18" charset="2"/>
            </a:endParaRPr>
          </a:p>
          <a:p>
            <a:pPr lvl="1"/>
            <a:r>
              <a:rPr lang="en-US" sz="2000" dirty="0" smtClean="0">
                <a:sym typeface="Symbol" pitchFamily="18" charset="2"/>
              </a:rPr>
              <a:t>Crawlers are</a:t>
            </a:r>
          </a:p>
          <a:p>
            <a:pPr lvl="1">
              <a:buFont typeface="Arial" charset="0"/>
              <a:buNone/>
            </a:pPr>
            <a:r>
              <a:rPr lang="en-US" sz="2000" dirty="0" smtClean="0">
                <a:sym typeface="Symbol" pitchFamily="18" charset="2"/>
              </a:rPr>
              <a:t>	aware of the past (“backward-conscious”)</a:t>
            </a:r>
          </a:p>
          <a:p>
            <a:pPr lvl="1">
              <a:buFont typeface="Arial" charset="0"/>
              <a:buNone/>
            </a:pPr>
            <a:r>
              <a:rPr lang="en-US" sz="2000" dirty="0" smtClean="0">
                <a:sym typeface="Symbol" pitchFamily="18" charset="2"/>
              </a:rPr>
              <a:t>	</a:t>
            </a:r>
            <a:r>
              <a:rPr lang="en-US" sz="2000" u="sng" dirty="0" smtClean="0">
                <a:sym typeface="Symbol" pitchFamily="18" charset="2"/>
              </a:rPr>
              <a:t>but</a:t>
            </a:r>
          </a:p>
          <a:p>
            <a:pPr lvl="1">
              <a:buFont typeface="Arial" charset="0"/>
              <a:buNone/>
            </a:pPr>
            <a:r>
              <a:rPr lang="en-US" sz="2000" dirty="0" smtClean="0">
                <a:sym typeface="Symbol" pitchFamily="18" charset="2"/>
              </a:rPr>
              <a:t>	unaware of the future (“forward-blind”)</a:t>
            </a:r>
          </a:p>
          <a:p>
            <a:pPr>
              <a:buFont typeface="Arial" charset="0"/>
              <a:buNone/>
            </a:pPr>
            <a:endParaRPr lang="en-US" sz="11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 </a:t>
            </a:r>
            <a:r>
              <a:rPr lang="en-US" sz="2400" dirty="0" smtClean="0">
                <a:sym typeface="Symbol" pitchFamily="18" charset="2"/>
              </a:rPr>
              <a:t>No coherence guarantee achievable</a:t>
            </a:r>
            <a:endParaRPr lang="en-US" sz="2400" dirty="0" smtClean="0">
              <a:sym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5D7FEAF8-4496-42CF-8B9B-04529D84B202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19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 dirty="0"/>
          </a:p>
        </p:txBody>
      </p:sp>
      <p:pic>
        <p:nvPicPr>
          <p:cNvPr id="1026" name="Picture 2" descr="C:\Users\spaniol\Desktop\EU-NSF\EU-19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7" y="764704"/>
            <a:ext cx="2344652" cy="19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paniol\Desktop\EU-NSF\EU-2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43" y="1268760"/>
            <a:ext cx="2924989" cy="20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paniol\Desktop\EU-NSF\EU-20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25" y="2079119"/>
            <a:ext cx="2815048" cy="24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paniol\Desktop\EU-NSF\EU-20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39" y="2996952"/>
            <a:ext cx="3132983" cy="25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paniol\Desktop\EU-NSF\EU-no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01" y="3864510"/>
            <a:ext cx="3031635" cy="22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paniol\Desktop\EU-NSF\NSF-199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32" y="692696"/>
            <a:ext cx="2660055" cy="1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paniol\Desktop\EU-NSF\NSF-20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0" y="1340768"/>
            <a:ext cx="2481958" cy="170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spaniol\Desktop\EU-NSF\NSF-200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02496"/>
            <a:ext cx="2232248" cy="1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spaniol\Desktop\EU-NSF\NSF-201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70259"/>
            <a:ext cx="2355577" cy="171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spaniol\Desktop\EU-NSF\NSF-no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269" y="3979803"/>
            <a:ext cx="2740235" cy="21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403648" y="5775647"/>
            <a:ext cx="7920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/>
              <a:t>now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-11112" y="2204864"/>
            <a:ext cx="57309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b="1" dirty="0" smtClean="0"/>
              <a:t>1996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5576" y="5313982"/>
            <a:ext cx="79208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 smtClean="0"/>
              <a:t>2010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23528" y="4547690"/>
            <a:ext cx="792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/>
              <a:t>2006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9512" y="3810526"/>
            <a:ext cx="79208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/>
              <a:t>2002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3035622"/>
            <a:ext cx="79208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/>
              <a:t>2000</a:t>
            </a:r>
            <a:endParaRPr lang="en-US" sz="14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814932" y="116632"/>
            <a:ext cx="4149556" cy="1692771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 vs. NSF science funding: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Program structures?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400" dirty="0" smtClean="0"/>
              <a:t>Research objectives?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Budgets per topic?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7720319" y="5781178"/>
            <a:ext cx="1388185" cy="461665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n</a:t>
            </a:r>
            <a:r>
              <a:rPr lang="de-DE" sz="2400" dirty="0" smtClean="0"/>
              <a:t>sf.gov</a:t>
            </a:r>
            <a:endParaRPr lang="en-US" sz="2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582129" y="5775646"/>
            <a:ext cx="3358023" cy="461665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ec.europa.eu/research</a:t>
            </a:r>
            <a:endParaRPr lang="en-US" sz="2400" dirty="0" smtClean="0"/>
          </a:p>
        </p:txBody>
      </p:sp>
      <p:sp>
        <p:nvSpPr>
          <p:cNvPr id="43" name="Freeform 42"/>
          <p:cNvSpPr/>
          <p:nvPr/>
        </p:nvSpPr>
        <p:spPr>
          <a:xfrm>
            <a:off x="465956" y="2124844"/>
            <a:ext cx="2233836" cy="4025900"/>
          </a:xfrm>
          <a:custGeom>
            <a:avLst/>
            <a:gdLst>
              <a:gd name="connsiteX0" fmla="*/ 0 w 1790700"/>
              <a:gd name="connsiteY0" fmla="*/ 0 h 3225800"/>
              <a:gd name="connsiteX1" fmla="*/ 228600 w 1790700"/>
              <a:gd name="connsiteY1" fmla="*/ 1282700 h 3225800"/>
              <a:gd name="connsiteX2" fmla="*/ 939800 w 1790700"/>
              <a:gd name="connsiteY2" fmla="*/ 2692400 h 3225800"/>
              <a:gd name="connsiteX3" fmla="*/ 1790700 w 1790700"/>
              <a:gd name="connsiteY3" fmla="*/ 3225800 h 3225800"/>
              <a:gd name="connsiteX0" fmla="*/ 0 w 1790700"/>
              <a:gd name="connsiteY0" fmla="*/ 0 h 3225800"/>
              <a:gd name="connsiteX1" fmla="*/ 228600 w 1790700"/>
              <a:gd name="connsiteY1" fmla="*/ 1282700 h 3225800"/>
              <a:gd name="connsiteX2" fmla="*/ 869065 w 1790700"/>
              <a:gd name="connsiteY2" fmla="*/ 2616200 h 3225800"/>
              <a:gd name="connsiteX3" fmla="*/ 1790700 w 1790700"/>
              <a:gd name="connsiteY3" fmla="*/ 3225800 h 3225800"/>
              <a:gd name="connsiteX0" fmla="*/ 0 w 1790700"/>
              <a:gd name="connsiteY0" fmla="*/ 0 h 3225800"/>
              <a:gd name="connsiteX1" fmla="*/ 240389 w 1790700"/>
              <a:gd name="connsiteY1" fmla="*/ 1333500 h 3225800"/>
              <a:gd name="connsiteX2" fmla="*/ 869065 w 1790700"/>
              <a:gd name="connsiteY2" fmla="*/ 2616200 h 3225800"/>
              <a:gd name="connsiteX3" fmla="*/ 1790700 w 1790700"/>
              <a:gd name="connsiteY3" fmla="*/ 3225800 h 3225800"/>
              <a:gd name="connsiteX0" fmla="*/ 0 w 1790700"/>
              <a:gd name="connsiteY0" fmla="*/ 0 h 3225800"/>
              <a:gd name="connsiteX1" fmla="*/ 240389 w 1790700"/>
              <a:gd name="connsiteY1" fmla="*/ 1333500 h 3225800"/>
              <a:gd name="connsiteX2" fmla="*/ 762961 w 1790700"/>
              <a:gd name="connsiteY2" fmla="*/ 2540000 h 3225800"/>
              <a:gd name="connsiteX3" fmla="*/ 1790700 w 1790700"/>
              <a:gd name="connsiteY3" fmla="*/ 3225800 h 3225800"/>
              <a:gd name="connsiteX0" fmla="*/ 0 w 2014696"/>
              <a:gd name="connsiteY0" fmla="*/ 0 h 3835400"/>
              <a:gd name="connsiteX1" fmla="*/ 464385 w 2014696"/>
              <a:gd name="connsiteY1" fmla="*/ 1943100 h 3835400"/>
              <a:gd name="connsiteX2" fmla="*/ 986957 w 2014696"/>
              <a:gd name="connsiteY2" fmla="*/ 3149600 h 3835400"/>
              <a:gd name="connsiteX3" fmla="*/ 2014696 w 2014696"/>
              <a:gd name="connsiteY3" fmla="*/ 3835400 h 3835400"/>
              <a:gd name="connsiteX0" fmla="*/ 2511 w 2017207"/>
              <a:gd name="connsiteY0" fmla="*/ 0 h 3835400"/>
              <a:gd name="connsiteX1" fmla="*/ 466896 w 2017207"/>
              <a:gd name="connsiteY1" fmla="*/ 1943100 h 3835400"/>
              <a:gd name="connsiteX2" fmla="*/ 989468 w 2017207"/>
              <a:gd name="connsiteY2" fmla="*/ 3149600 h 3835400"/>
              <a:gd name="connsiteX3" fmla="*/ 2017207 w 2017207"/>
              <a:gd name="connsiteY3" fmla="*/ 3835400 h 3835400"/>
              <a:gd name="connsiteX0" fmla="*/ 0 w 2014696"/>
              <a:gd name="connsiteY0" fmla="*/ 0 h 3835400"/>
              <a:gd name="connsiteX1" fmla="*/ 464385 w 2014696"/>
              <a:gd name="connsiteY1" fmla="*/ 1943100 h 3835400"/>
              <a:gd name="connsiteX2" fmla="*/ 986957 w 2014696"/>
              <a:gd name="connsiteY2" fmla="*/ 3149600 h 3835400"/>
              <a:gd name="connsiteX3" fmla="*/ 2014696 w 2014696"/>
              <a:gd name="connsiteY3" fmla="*/ 3835400 h 3835400"/>
              <a:gd name="connsiteX0" fmla="*/ 0 w 2073642"/>
              <a:gd name="connsiteY0" fmla="*/ 0 h 4025900"/>
              <a:gd name="connsiteX1" fmla="*/ 523331 w 2073642"/>
              <a:gd name="connsiteY1" fmla="*/ 2133600 h 4025900"/>
              <a:gd name="connsiteX2" fmla="*/ 1045903 w 2073642"/>
              <a:gd name="connsiteY2" fmla="*/ 3340100 h 4025900"/>
              <a:gd name="connsiteX3" fmla="*/ 2073642 w 2073642"/>
              <a:gd name="connsiteY3" fmla="*/ 4025900 h 4025900"/>
              <a:gd name="connsiteX0" fmla="*/ 0 w 2073642"/>
              <a:gd name="connsiteY0" fmla="*/ 0 h 4025900"/>
              <a:gd name="connsiteX1" fmla="*/ 464385 w 2073642"/>
              <a:gd name="connsiteY1" fmla="*/ 2108200 h 4025900"/>
              <a:gd name="connsiteX2" fmla="*/ 1045903 w 2073642"/>
              <a:gd name="connsiteY2" fmla="*/ 3340100 h 4025900"/>
              <a:gd name="connsiteX3" fmla="*/ 2073642 w 2073642"/>
              <a:gd name="connsiteY3" fmla="*/ 402590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642" h="4025900">
                <a:moveTo>
                  <a:pt x="0" y="0"/>
                </a:moveTo>
                <a:cubicBezTo>
                  <a:pt x="71351" y="429683"/>
                  <a:pt x="290068" y="1551517"/>
                  <a:pt x="464385" y="2108200"/>
                </a:cubicBezTo>
                <a:cubicBezTo>
                  <a:pt x="638702" y="2664883"/>
                  <a:pt x="777694" y="3020483"/>
                  <a:pt x="1045903" y="3340100"/>
                </a:cubicBezTo>
                <a:cubicBezTo>
                  <a:pt x="1314113" y="3659717"/>
                  <a:pt x="1940292" y="3937000"/>
                  <a:pt x="2073642" y="402590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56880"/>
            <a:ext cx="9108504" cy="6180432"/>
            <a:chOff x="-1" y="-27384"/>
            <a:chExt cx="9108504" cy="6180432"/>
          </a:xfrm>
        </p:grpSpPr>
        <p:sp>
          <p:nvSpPr>
            <p:cNvPr id="17" name="Rectangle 16"/>
            <p:cNvSpPr/>
            <p:nvPr/>
          </p:nvSpPr>
          <p:spPr>
            <a:xfrm>
              <a:off x="2843808" y="-27384"/>
              <a:ext cx="6264695" cy="6180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" y="608432"/>
              <a:ext cx="6293385" cy="5484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464007" y="938501"/>
            <a:ext cx="8500481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‒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sz="2400" i="1" kern="0" dirty="0" smtClean="0">
                <a:solidFill>
                  <a:srgbClr val="000000"/>
                </a:solidFill>
              </a:rPr>
              <a:t>Web contents </a:t>
            </a:r>
            <a:r>
              <a:rPr lang="de-DE" sz="2400" kern="0" dirty="0" smtClean="0">
                <a:solidFill>
                  <a:srgbClr val="000000"/>
                </a:solidFill>
              </a:rPr>
              <a:t>are a gold mine for </a:t>
            </a:r>
            <a:r>
              <a:rPr lang="de-DE" sz="2400" i="1" kern="0" dirty="0" smtClean="0">
                <a:solidFill>
                  <a:srgbClr val="000000"/>
                </a:solidFill>
              </a:rPr>
              <a:t>analytics</a:t>
            </a:r>
            <a:endParaRPr lang="en-US" sz="2400" i="1" kern="0" dirty="0" smtClean="0">
              <a:solidFill>
                <a:srgbClr val="000000"/>
              </a:solidFill>
            </a:endParaRPr>
          </a:p>
          <a:p>
            <a:pPr lvl="1"/>
            <a:r>
              <a:rPr lang="en-US" sz="2000" kern="0" dirty="0" smtClean="0">
                <a:solidFill>
                  <a:srgbClr val="000000"/>
                </a:solidFill>
              </a:rPr>
              <a:t>Track </a:t>
            </a:r>
            <a:r>
              <a:rPr lang="en-US" sz="2000" kern="0" dirty="0">
                <a:solidFill>
                  <a:srgbClr val="000000"/>
                </a:solidFill>
              </a:rPr>
              <a:t>and </a:t>
            </a:r>
            <a:r>
              <a:rPr lang="en-US" sz="2000" kern="0" dirty="0" smtClean="0">
                <a:solidFill>
                  <a:srgbClr val="000000"/>
                </a:solidFill>
              </a:rPr>
              <a:t>analyze </a:t>
            </a:r>
            <a:endParaRPr lang="en-US" sz="2000" kern="0" dirty="0">
              <a:solidFill>
                <a:srgbClr val="000000"/>
              </a:solidFill>
            </a:endParaRPr>
          </a:p>
          <a:p>
            <a:pPr lvl="2">
              <a:buClr>
                <a:srgbClr val="808080"/>
              </a:buClr>
            </a:pPr>
            <a:r>
              <a:rPr lang="en-US" sz="1900" kern="0" dirty="0" smtClean="0">
                <a:solidFill>
                  <a:srgbClr val="000000"/>
                </a:solidFill>
              </a:rPr>
              <a:t>Text: statements, quotes, other phrases, …</a:t>
            </a:r>
            <a:endParaRPr lang="en-US" sz="1900" kern="0" dirty="0">
              <a:solidFill>
                <a:srgbClr val="000000"/>
              </a:solidFill>
            </a:endParaRPr>
          </a:p>
          <a:p>
            <a:pPr lvl="2">
              <a:buClr>
                <a:srgbClr val="808080"/>
              </a:buClr>
            </a:pPr>
            <a:r>
              <a:rPr lang="en-US" sz="1900" kern="0" dirty="0" smtClean="0">
                <a:solidFill>
                  <a:srgbClr val="000000"/>
                </a:solidFill>
              </a:rPr>
              <a:t>Entities: persons</a:t>
            </a:r>
            <a:r>
              <a:rPr lang="en-US" sz="1900" kern="0" dirty="0">
                <a:solidFill>
                  <a:srgbClr val="000000"/>
                </a:solidFill>
              </a:rPr>
              <a:t>, organizations, products, technologies, </a:t>
            </a:r>
            <a:r>
              <a:rPr lang="en-US" sz="1900" kern="0" dirty="0" smtClean="0">
                <a:solidFill>
                  <a:srgbClr val="000000"/>
                </a:solidFill>
              </a:rPr>
              <a:t>...</a:t>
            </a:r>
            <a:endParaRPr lang="en-US" sz="1900" kern="0" dirty="0">
              <a:solidFill>
                <a:srgbClr val="000000"/>
              </a:solidFill>
            </a:endParaRPr>
          </a:p>
          <a:p>
            <a:pPr lvl="1"/>
            <a:r>
              <a:rPr lang="en-US" sz="2000" kern="0" dirty="0">
                <a:solidFill>
                  <a:srgbClr val="000000"/>
                </a:solidFill>
              </a:rPr>
              <a:t>Source for sociological, political, business, and media analysts</a:t>
            </a:r>
          </a:p>
          <a:p>
            <a:endParaRPr lang="en-US" sz="1800" kern="0" dirty="0">
              <a:solidFill>
                <a:srgbClr val="000000"/>
              </a:solidFill>
            </a:endParaRPr>
          </a:p>
          <a:p>
            <a:r>
              <a:rPr lang="en-US" sz="2400" i="1" kern="0" dirty="0">
                <a:solidFill>
                  <a:srgbClr val="000000"/>
                </a:solidFill>
              </a:rPr>
              <a:t>Web archives </a:t>
            </a:r>
            <a:r>
              <a:rPr lang="en-US" sz="2400" kern="0" dirty="0">
                <a:solidFill>
                  <a:srgbClr val="000000"/>
                </a:solidFill>
              </a:rPr>
              <a:t>are a gold mine for </a:t>
            </a:r>
            <a:r>
              <a:rPr lang="en-US" sz="2400" i="1" kern="0" dirty="0">
                <a:solidFill>
                  <a:srgbClr val="000000"/>
                </a:solidFill>
              </a:rPr>
              <a:t>longitudinal </a:t>
            </a:r>
            <a:r>
              <a:rPr lang="en-US" sz="2400" i="1" kern="0" dirty="0" smtClean="0">
                <a:solidFill>
                  <a:srgbClr val="000000"/>
                </a:solidFill>
              </a:rPr>
              <a:t>analytics</a:t>
            </a:r>
            <a:endParaRPr lang="en-US" sz="2400" i="1" kern="0" dirty="0">
              <a:solidFill>
                <a:srgbClr val="000000"/>
              </a:solidFill>
            </a:endParaRPr>
          </a:p>
          <a:p>
            <a:pPr lvl="1"/>
            <a:r>
              <a:rPr lang="en-US" sz="2000" kern="0" dirty="0">
                <a:solidFill>
                  <a:srgbClr val="000000"/>
                </a:solidFill>
              </a:rPr>
              <a:t>“How did the EU align its policy towards energy efficiency?”</a:t>
            </a:r>
          </a:p>
          <a:p>
            <a:pPr lvl="1"/>
            <a:r>
              <a:rPr lang="en-US" sz="2000" kern="0" dirty="0">
                <a:solidFill>
                  <a:srgbClr val="000000"/>
                </a:solidFill>
              </a:rPr>
              <a:t>“Which places did a politician visit during an election campaign?”</a:t>
            </a:r>
          </a:p>
          <a:p>
            <a:pPr lvl="1"/>
            <a:r>
              <a:rPr lang="en-US" sz="2000" kern="0" dirty="0">
                <a:solidFill>
                  <a:srgbClr val="000000"/>
                </a:solidFill>
              </a:rPr>
              <a:t>“How did the market for </a:t>
            </a:r>
            <a:r>
              <a:rPr lang="en-US" sz="2000" kern="0" dirty="0" smtClean="0">
                <a:solidFill>
                  <a:srgbClr val="000000"/>
                </a:solidFill>
              </a:rPr>
              <a:t>smartphone OSs evolve</a:t>
            </a:r>
            <a:r>
              <a:rPr lang="en-US" sz="2000" kern="0" dirty="0">
                <a:solidFill>
                  <a:srgbClr val="000000"/>
                </a:solidFill>
              </a:rPr>
              <a:t>?”</a:t>
            </a:r>
          </a:p>
          <a:p>
            <a:pPr lvl="1"/>
            <a:r>
              <a:rPr lang="en-US" sz="2000" kern="0" dirty="0" smtClean="0">
                <a:solidFill>
                  <a:srgbClr val="000000"/>
                </a:solidFill>
              </a:rPr>
              <a:t>…</a:t>
            </a:r>
          </a:p>
          <a:p>
            <a:endParaRPr lang="de-DE" sz="1800" kern="0" dirty="0" smtClean="0">
              <a:solidFill>
                <a:srgbClr val="000000"/>
              </a:solidFill>
            </a:endParaRPr>
          </a:p>
          <a:p>
            <a:endParaRPr lang="en-US" sz="800" kern="0" dirty="0" smtClean="0">
              <a:solidFill>
                <a:srgbClr val="000000"/>
              </a:solidFill>
            </a:endParaRPr>
          </a:p>
          <a:p>
            <a:pPr marL="0" lvl="1" indent="0" algn="ctr">
              <a:buNone/>
            </a:pPr>
            <a:r>
              <a:rPr lang="en-US" sz="2000" i="1" kern="0" dirty="0" smtClean="0">
                <a:sym typeface="Symbol"/>
              </a:rPr>
              <a:t> </a:t>
            </a:r>
            <a:r>
              <a:rPr lang="en-US" sz="2000" i="1" kern="0" dirty="0" smtClean="0"/>
              <a:t>High </a:t>
            </a:r>
            <a:r>
              <a:rPr lang="en-US" sz="2000" i="1" kern="0" dirty="0"/>
              <a:t>quality Web archive data </a:t>
            </a:r>
            <a:r>
              <a:rPr lang="en-US" sz="2000" i="1" kern="0" dirty="0" smtClean="0"/>
              <a:t>for </a:t>
            </a:r>
            <a:r>
              <a:rPr lang="de-DE" sz="2000" i="1" kern="0" dirty="0"/>
              <a:t>e</a:t>
            </a:r>
            <a:r>
              <a:rPr lang="de-DE" sz="2000" i="1" kern="0" dirty="0" smtClean="0"/>
              <a:t>ntity-level </a:t>
            </a:r>
            <a:r>
              <a:rPr lang="de-DE" sz="2000" i="1" kern="0" dirty="0"/>
              <a:t>t</a:t>
            </a:r>
            <a:r>
              <a:rPr lang="de-DE" sz="2000" i="1" kern="0" dirty="0" smtClean="0"/>
              <a:t>emporal Web analytics</a:t>
            </a:r>
            <a:endParaRPr lang="en-US" sz="2000" i="1" kern="0" dirty="0"/>
          </a:p>
          <a:p>
            <a:pPr marL="457200" lvl="1" indent="0"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pic>
        <p:nvPicPr>
          <p:cNvPr id="30" name="Picture 2" descr="C:\Users\mspaniol\Desktop\gold mine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30" y="980728"/>
            <a:ext cx="1088004" cy="11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76"/>
          <p:cNvGrpSpPr>
            <a:grpSpLocks/>
          </p:cNvGrpSpPr>
          <p:nvPr/>
        </p:nvGrpSpPr>
        <p:grpSpPr bwMode="auto">
          <a:xfrm flipH="1">
            <a:off x="8076345" y="4247560"/>
            <a:ext cx="921786" cy="1053648"/>
            <a:chOff x="788988" y="1844675"/>
            <a:chExt cx="747712" cy="1041400"/>
          </a:xfrm>
        </p:grpSpPr>
        <p:sp>
          <p:nvSpPr>
            <p:cNvPr id="32" name="AutoShape 41"/>
            <p:cNvSpPr>
              <a:spLocks noChangeAspect="1" noChangeArrowheads="1" noTextEdit="1"/>
            </p:cNvSpPr>
            <p:nvPr/>
          </p:nvSpPr>
          <p:spPr bwMode="auto">
            <a:xfrm>
              <a:off x="788988" y="1844675"/>
              <a:ext cx="747712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954088" y="1944688"/>
              <a:ext cx="222250" cy="115888"/>
            </a:xfrm>
            <a:custGeom>
              <a:avLst/>
              <a:gdLst>
                <a:gd name="T0" fmla="*/ 13074 w 561"/>
                <a:gd name="T1" fmla="*/ 0 h 293"/>
                <a:gd name="T2" fmla="*/ 43975 w 561"/>
                <a:gd name="T3" fmla="*/ 14239 h 293"/>
                <a:gd name="T4" fmla="*/ 222250 w 561"/>
                <a:gd name="T5" fmla="*/ 88597 h 293"/>
                <a:gd name="T6" fmla="*/ 220665 w 561"/>
                <a:gd name="T7" fmla="*/ 115888 h 293"/>
                <a:gd name="T8" fmla="*/ 49125 w 561"/>
                <a:gd name="T9" fmla="*/ 42716 h 293"/>
                <a:gd name="T10" fmla="*/ 0 w 561"/>
                <a:gd name="T11" fmla="*/ 24918 h 293"/>
                <a:gd name="T12" fmla="*/ 396 w 561"/>
                <a:gd name="T13" fmla="*/ 12261 h 293"/>
                <a:gd name="T14" fmla="*/ 13074 w 561"/>
                <a:gd name="T15" fmla="*/ 0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1" h="293">
                  <a:moveTo>
                    <a:pt x="33" y="0"/>
                  </a:moveTo>
                  <a:lnTo>
                    <a:pt x="111" y="36"/>
                  </a:lnTo>
                  <a:lnTo>
                    <a:pt x="561" y="224"/>
                  </a:lnTo>
                  <a:lnTo>
                    <a:pt x="557" y="293"/>
                  </a:lnTo>
                  <a:lnTo>
                    <a:pt x="124" y="108"/>
                  </a:lnTo>
                  <a:lnTo>
                    <a:pt x="0" y="63"/>
                  </a:lnTo>
                  <a:lnTo>
                    <a:pt x="1" y="3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1131888" y="2012950"/>
              <a:ext cx="73025" cy="71438"/>
            </a:xfrm>
            <a:custGeom>
              <a:avLst/>
              <a:gdLst>
                <a:gd name="T0" fmla="*/ 33974 w 187"/>
                <a:gd name="T1" fmla="*/ 1995 h 179"/>
                <a:gd name="T2" fmla="*/ 19525 w 187"/>
                <a:gd name="T3" fmla="*/ 9578 h 179"/>
                <a:gd name="T4" fmla="*/ 4686 w 187"/>
                <a:gd name="T5" fmla="*/ 11175 h 179"/>
                <a:gd name="T6" fmla="*/ 0 w 187"/>
                <a:gd name="T7" fmla="*/ 23946 h 179"/>
                <a:gd name="T8" fmla="*/ 5858 w 187"/>
                <a:gd name="T9" fmla="*/ 33923 h 179"/>
                <a:gd name="T10" fmla="*/ 7420 w 187"/>
                <a:gd name="T11" fmla="*/ 48290 h 179"/>
                <a:gd name="T12" fmla="*/ 17573 w 187"/>
                <a:gd name="T13" fmla="*/ 62259 h 179"/>
                <a:gd name="T14" fmla="*/ 33974 w 187"/>
                <a:gd name="T15" fmla="*/ 71438 h 179"/>
                <a:gd name="T16" fmla="*/ 53890 w 187"/>
                <a:gd name="T17" fmla="*/ 69043 h 179"/>
                <a:gd name="T18" fmla="*/ 62091 w 187"/>
                <a:gd name="T19" fmla="*/ 53878 h 179"/>
                <a:gd name="T20" fmla="*/ 73025 w 187"/>
                <a:gd name="T21" fmla="*/ 33125 h 179"/>
                <a:gd name="T22" fmla="*/ 64824 w 187"/>
                <a:gd name="T23" fmla="*/ 21551 h 179"/>
                <a:gd name="T24" fmla="*/ 55452 w 187"/>
                <a:gd name="T25" fmla="*/ 15565 h 179"/>
                <a:gd name="T26" fmla="*/ 54281 w 187"/>
                <a:gd name="T27" fmla="*/ 9977 h 179"/>
                <a:gd name="T28" fmla="*/ 52719 w 187"/>
                <a:gd name="T29" fmla="*/ 6785 h 179"/>
                <a:gd name="T30" fmla="*/ 49204 w 187"/>
                <a:gd name="T31" fmla="*/ 5188 h 179"/>
                <a:gd name="T32" fmla="*/ 43737 w 187"/>
                <a:gd name="T33" fmla="*/ 3592 h 179"/>
                <a:gd name="T34" fmla="*/ 40222 w 187"/>
                <a:gd name="T35" fmla="*/ 0 h 179"/>
                <a:gd name="T36" fmla="*/ 33974 w 187"/>
                <a:gd name="T37" fmla="*/ 1995 h 1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7" h="179">
                  <a:moveTo>
                    <a:pt x="87" y="5"/>
                  </a:moveTo>
                  <a:lnTo>
                    <a:pt x="50" y="24"/>
                  </a:lnTo>
                  <a:lnTo>
                    <a:pt x="12" y="28"/>
                  </a:lnTo>
                  <a:lnTo>
                    <a:pt x="0" y="60"/>
                  </a:lnTo>
                  <a:lnTo>
                    <a:pt x="15" y="85"/>
                  </a:lnTo>
                  <a:lnTo>
                    <a:pt x="19" y="121"/>
                  </a:lnTo>
                  <a:lnTo>
                    <a:pt x="45" y="156"/>
                  </a:lnTo>
                  <a:lnTo>
                    <a:pt x="87" y="179"/>
                  </a:lnTo>
                  <a:lnTo>
                    <a:pt x="138" y="173"/>
                  </a:lnTo>
                  <a:lnTo>
                    <a:pt x="159" y="135"/>
                  </a:lnTo>
                  <a:lnTo>
                    <a:pt x="187" y="83"/>
                  </a:lnTo>
                  <a:lnTo>
                    <a:pt x="166" y="54"/>
                  </a:lnTo>
                  <a:lnTo>
                    <a:pt x="142" y="39"/>
                  </a:lnTo>
                  <a:lnTo>
                    <a:pt x="139" y="25"/>
                  </a:lnTo>
                  <a:lnTo>
                    <a:pt x="135" y="17"/>
                  </a:lnTo>
                  <a:lnTo>
                    <a:pt x="126" y="13"/>
                  </a:lnTo>
                  <a:lnTo>
                    <a:pt x="112" y="9"/>
                  </a:lnTo>
                  <a:lnTo>
                    <a:pt x="103" y="0"/>
                  </a:lnTo>
                  <a:lnTo>
                    <a:pt x="87" y="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1173163" y="2047875"/>
              <a:ext cx="61912" cy="30163"/>
            </a:xfrm>
            <a:custGeom>
              <a:avLst/>
              <a:gdLst>
                <a:gd name="T0" fmla="*/ 25400 w 156"/>
                <a:gd name="T1" fmla="*/ 0 h 79"/>
                <a:gd name="T2" fmla="*/ 61912 w 156"/>
                <a:gd name="T3" fmla="*/ 14127 h 79"/>
                <a:gd name="T4" fmla="*/ 50006 w 156"/>
                <a:gd name="T5" fmla="*/ 30163 h 79"/>
                <a:gd name="T6" fmla="*/ 0 w 156"/>
                <a:gd name="T7" fmla="*/ 11836 h 79"/>
                <a:gd name="T8" fmla="*/ 12700 w 156"/>
                <a:gd name="T9" fmla="*/ 2673 h 79"/>
                <a:gd name="T10" fmla="*/ 25400 w 156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" h="79">
                  <a:moveTo>
                    <a:pt x="64" y="0"/>
                  </a:moveTo>
                  <a:lnTo>
                    <a:pt x="156" y="37"/>
                  </a:lnTo>
                  <a:lnTo>
                    <a:pt x="126" y="79"/>
                  </a:lnTo>
                  <a:lnTo>
                    <a:pt x="0" y="31"/>
                  </a:lnTo>
                  <a:lnTo>
                    <a:pt x="32" y="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968375" y="2232025"/>
              <a:ext cx="358775" cy="611188"/>
            </a:xfrm>
            <a:custGeom>
              <a:avLst/>
              <a:gdLst>
                <a:gd name="T0" fmla="*/ 13097 w 904"/>
                <a:gd name="T1" fmla="*/ 28196 h 1539"/>
                <a:gd name="T2" fmla="*/ 3572 w 904"/>
                <a:gd name="T3" fmla="*/ 50436 h 1539"/>
                <a:gd name="T4" fmla="*/ 794 w 904"/>
                <a:gd name="T5" fmla="*/ 75058 h 1539"/>
                <a:gd name="T6" fmla="*/ 0 w 904"/>
                <a:gd name="T7" fmla="*/ 100078 h 1539"/>
                <a:gd name="T8" fmla="*/ 794 w 904"/>
                <a:gd name="T9" fmla="*/ 126288 h 1539"/>
                <a:gd name="T10" fmla="*/ 1588 w 904"/>
                <a:gd name="T11" fmla="*/ 145351 h 1539"/>
                <a:gd name="T12" fmla="*/ 5159 w 904"/>
                <a:gd name="T13" fmla="*/ 160442 h 1539"/>
                <a:gd name="T14" fmla="*/ 12700 w 904"/>
                <a:gd name="T15" fmla="*/ 176724 h 1539"/>
                <a:gd name="T16" fmla="*/ 25797 w 904"/>
                <a:gd name="T17" fmla="*/ 256945 h 1539"/>
                <a:gd name="T18" fmla="*/ 16669 w 904"/>
                <a:gd name="T19" fmla="*/ 322472 h 1539"/>
                <a:gd name="T20" fmla="*/ 2778 w 904"/>
                <a:gd name="T21" fmla="*/ 339946 h 1539"/>
                <a:gd name="T22" fmla="*/ 16272 w 904"/>
                <a:gd name="T23" fmla="*/ 342329 h 1539"/>
                <a:gd name="T24" fmla="*/ 11509 w 904"/>
                <a:gd name="T25" fmla="*/ 370525 h 1539"/>
                <a:gd name="T26" fmla="*/ 25797 w 904"/>
                <a:gd name="T27" fmla="*/ 367348 h 1539"/>
                <a:gd name="T28" fmla="*/ 19844 w 904"/>
                <a:gd name="T29" fmla="*/ 411827 h 1539"/>
                <a:gd name="T30" fmla="*/ 30163 w 904"/>
                <a:gd name="T31" fmla="*/ 507536 h 1539"/>
                <a:gd name="T32" fmla="*/ 27781 w 904"/>
                <a:gd name="T33" fmla="*/ 521039 h 1539"/>
                <a:gd name="T34" fmla="*/ 34528 w 904"/>
                <a:gd name="T35" fmla="*/ 533747 h 1539"/>
                <a:gd name="T36" fmla="*/ 34131 w 904"/>
                <a:gd name="T37" fmla="*/ 555986 h 1539"/>
                <a:gd name="T38" fmla="*/ 39291 w 904"/>
                <a:gd name="T39" fmla="*/ 575446 h 1539"/>
                <a:gd name="T40" fmla="*/ 71041 w 904"/>
                <a:gd name="T41" fmla="*/ 601657 h 1539"/>
                <a:gd name="T42" fmla="*/ 81359 w 904"/>
                <a:gd name="T43" fmla="*/ 609202 h 1539"/>
                <a:gd name="T44" fmla="*/ 96044 w 904"/>
                <a:gd name="T45" fmla="*/ 611188 h 1539"/>
                <a:gd name="T46" fmla="*/ 110728 w 904"/>
                <a:gd name="T47" fmla="*/ 608805 h 1539"/>
                <a:gd name="T48" fmla="*/ 123825 w 904"/>
                <a:gd name="T49" fmla="*/ 601657 h 1539"/>
                <a:gd name="T50" fmla="*/ 126206 w 904"/>
                <a:gd name="T51" fmla="*/ 595700 h 1539"/>
                <a:gd name="T52" fmla="*/ 119459 w 904"/>
                <a:gd name="T53" fmla="*/ 575446 h 1539"/>
                <a:gd name="T54" fmla="*/ 98822 w 904"/>
                <a:gd name="T55" fmla="*/ 532158 h 1539"/>
                <a:gd name="T56" fmla="*/ 97631 w 904"/>
                <a:gd name="T57" fmla="*/ 521039 h 1539"/>
                <a:gd name="T58" fmla="*/ 92472 w 904"/>
                <a:gd name="T59" fmla="*/ 491254 h 1539"/>
                <a:gd name="T60" fmla="*/ 91678 w 904"/>
                <a:gd name="T61" fmla="*/ 384425 h 1539"/>
                <a:gd name="T62" fmla="*/ 106363 w 904"/>
                <a:gd name="T63" fmla="*/ 366157 h 1539"/>
                <a:gd name="T64" fmla="*/ 111125 w 904"/>
                <a:gd name="T65" fmla="*/ 357023 h 1539"/>
                <a:gd name="T66" fmla="*/ 105569 w 904"/>
                <a:gd name="T67" fmla="*/ 324061 h 1539"/>
                <a:gd name="T68" fmla="*/ 140891 w 904"/>
                <a:gd name="T69" fmla="*/ 205318 h 1539"/>
                <a:gd name="T70" fmla="*/ 203597 w 904"/>
                <a:gd name="T71" fmla="*/ 297056 h 1539"/>
                <a:gd name="T72" fmla="*/ 199628 w 904"/>
                <a:gd name="T73" fmla="*/ 353449 h 1539"/>
                <a:gd name="T74" fmla="*/ 216297 w 904"/>
                <a:gd name="T75" fmla="*/ 360200 h 1539"/>
                <a:gd name="T76" fmla="*/ 214313 w 904"/>
                <a:gd name="T77" fmla="*/ 366157 h 1539"/>
                <a:gd name="T78" fmla="*/ 229394 w 904"/>
                <a:gd name="T79" fmla="*/ 363377 h 1539"/>
                <a:gd name="T80" fmla="*/ 230584 w 904"/>
                <a:gd name="T81" fmla="*/ 453526 h 1539"/>
                <a:gd name="T82" fmla="*/ 230188 w 904"/>
                <a:gd name="T83" fmla="*/ 500388 h 1539"/>
                <a:gd name="T84" fmla="*/ 229394 w 904"/>
                <a:gd name="T85" fmla="*/ 530570 h 1539"/>
                <a:gd name="T86" fmla="*/ 264319 w 904"/>
                <a:gd name="T87" fmla="*/ 540498 h 1539"/>
                <a:gd name="T88" fmla="*/ 353219 w 904"/>
                <a:gd name="T89" fmla="*/ 538910 h 1539"/>
                <a:gd name="T90" fmla="*/ 358775 w 904"/>
                <a:gd name="T91" fmla="*/ 529379 h 1539"/>
                <a:gd name="T92" fmla="*/ 355203 w 904"/>
                <a:gd name="T93" fmla="*/ 519053 h 1539"/>
                <a:gd name="T94" fmla="*/ 343694 w 904"/>
                <a:gd name="T95" fmla="*/ 510713 h 1539"/>
                <a:gd name="T96" fmla="*/ 327422 w 904"/>
                <a:gd name="T97" fmla="*/ 507139 h 1539"/>
                <a:gd name="T98" fmla="*/ 292100 w 904"/>
                <a:gd name="T99" fmla="*/ 459086 h 1539"/>
                <a:gd name="T100" fmla="*/ 302419 w 904"/>
                <a:gd name="T101" fmla="*/ 326046 h 1539"/>
                <a:gd name="T102" fmla="*/ 299244 w 904"/>
                <a:gd name="T103" fmla="*/ 287524 h 1539"/>
                <a:gd name="T104" fmla="*/ 290909 w 904"/>
                <a:gd name="T105" fmla="*/ 250591 h 1539"/>
                <a:gd name="T106" fmla="*/ 277416 w 904"/>
                <a:gd name="T107" fmla="*/ 218026 h 1539"/>
                <a:gd name="T108" fmla="*/ 259159 w 904"/>
                <a:gd name="T109" fmla="*/ 190227 h 1539"/>
                <a:gd name="T110" fmla="*/ 196850 w 904"/>
                <a:gd name="T111" fmla="*/ 96901 h 1539"/>
                <a:gd name="T112" fmla="*/ 192484 w 904"/>
                <a:gd name="T113" fmla="*/ 61953 h 1539"/>
                <a:gd name="T114" fmla="*/ 180181 w 904"/>
                <a:gd name="T115" fmla="*/ 0 h 1539"/>
                <a:gd name="T116" fmla="*/ 20638 w 904"/>
                <a:gd name="T117" fmla="*/ 17871 h 15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04" h="1539">
                  <a:moveTo>
                    <a:pt x="52" y="45"/>
                  </a:moveTo>
                  <a:lnTo>
                    <a:pt x="33" y="71"/>
                  </a:lnTo>
                  <a:lnTo>
                    <a:pt x="19" y="99"/>
                  </a:lnTo>
                  <a:lnTo>
                    <a:pt x="9" y="127"/>
                  </a:lnTo>
                  <a:lnTo>
                    <a:pt x="4" y="158"/>
                  </a:lnTo>
                  <a:lnTo>
                    <a:pt x="2" y="189"/>
                  </a:lnTo>
                  <a:lnTo>
                    <a:pt x="0" y="221"/>
                  </a:lnTo>
                  <a:lnTo>
                    <a:pt x="0" y="252"/>
                  </a:lnTo>
                  <a:lnTo>
                    <a:pt x="0" y="285"/>
                  </a:lnTo>
                  <a:lnTo>
                    <a:pt x="2" y="318"/>
                  </a:lnTo>
                  <a:lnTo>
                    <a:pt x="3" y="345"/>
                  </a:lnTo>
                  <a:lnTo>
                    <a:pt x="4" y="366"/>
                  </a:lnTo>
                  <a:lnTo>
                    <a:pt x="8" y="386"/>
                  </a:lnTo>
                  <a:lnTo>
                    <a:pt x="13" y="404"/>
                  </a:lnTo>
                  <a:lnTo>
                    <a:pt x="21" y="423"/>
                  </a:lnTo>
                  <a:lnTo>
                    <a:pt x="32" y="445"/>
                  </a:lnTo>
                  <a:lnTo>
                    <a:pt x="45" y="471"/>
                  </a:lnTo>
                  <a:lnTo>
                    <a:pt x="65" y="647"/>
                  </a:lnTo>
                  <a:lnTo>
                    <a:pt x="38" y="765"/>
                  </a:lnTo>
                  <a:lnTo>
                    <a:pt x="42" y="812"/>
                  </a:lnTo>
                  <a:lnTo>
                    <a:pt x="49" y="835"/>
                  </a:lnTo>
                  <a:lnTo>
                    <a:pt x="7" y="856"/>
                  </a:lnTo>
                  <a:lnTo>
                    <a:pt x="7" y="919"/>
                  </a:lnTo>
                  <a:lnTo>
                    <a:pt x="41" y="862"/>
                  </a:lnTo>
                  <a:lnTo>
                    <a:pt x="65" y="867"/>
                  </a:lnTo>
                  <a:lnTo>
                    <a:pt x="29" y="933"/>
                  </a:lnTo>
                  <a:lnTo>
                    <a:pt x="41" y="953"/>
                  </a:lnTo>
                  <a:lnTo>
                    <a:pt x="65" y="925"/>
                  </a:lnTo>
                  <a:lnTo>
                    <a:pt x="54" y="971"/>
                  </a:lnTo>
                  <a:lnTo>
                    <a:pt x="50" y="1037"/>
                  </a:lnTo>
                  <a:lnTo>
                    <a:pt x="55" y="1118"/>
                  </a:lnTo>
                  <a:lnTo>
                    <a:pt x="76" y="1278"/>
                  </a:lnTo>
                  <a:lnTo>
                    <a:pt x="71" y="1300"/>
                  </a:lnTo>
                  <a:lnTo>
                    <a:pt x="70" y="1312"/>
                  </a:lnTo>
                  <a:lnTo>
                    <a:pt x="75" y="1325"/>
                  </a:lnTo>
                  <a:lnTo>
                    <a:pt x="87" y="1344"/>
                  </a:lnTo>
                  <a:lnTo>
                    <a:pt x="83" y="1371"/>
                  </a:lnTo>
                  <a:lnTo>
                    <a:pt x="86" y="1400"/>
                  </a:lnTo>
                  <a:lnTo>
                    <a:pt x="92" y="1426"/>
                  </a:lnTo>
                  <a:lnTo>
                    <a:pt x="99" y="1449"/>
                  </a:lnTo>
                  <a:lnTo>
                    <a:pt x="143" y="1479"/>
                  </a:lnTo>
                  <a:lnTo>
                    <a:pt x="179" y="1515"/>
                  </a:lnTo>
                  <a:lnTo>
                    <a:pt x="191" y="1526"/>
                  </a:lnTo>
                  <a:lnTo>
                    <a:pt x="205" y="1534"/>
                  </a:lnTo>
                  <a:lnTo>
                    <a:pt x="222" y="1538"/>
                  </a:lnTo>
                  <a:lnTo>
                    <a:pt x="242" y="1539"/>
                  </a:lnTo>
                  <a:lnTo>
                    <a:pt x="260" y="1536"/>
                  </a:lnTo>
                  <a:lnTo>
                    <a:pt x="279" y="1533"/>
                  </a:lnTo>
                  <a:lnTo>
                    <a:pt x="296" y="1525"/>
                  </a:lnTo>
                  <a:lnTo>
                    <a:pt x="312" y="1515"/>
                  </a:lnTo>
                  <a:lnTo>
                    <a:pt x="318" y="1512"/>
                  </a:lnTo>
                  <a:lnTo>
                    <a:pt x="318" y="1500"/>
                  </a:lnTo>
                  <a:lnTo>
                    <a:pt x="313" y="1480"/>
                  </a:lnTo>
                  <a:lnTo>
                    <a:pt x="301" y="1449"/>
                  </a:lnTo>
                  <a:lnTo>
                    <a:pt x="239" y="1362"/>
                  </a:lnTo>
                  <a:lnTo>
                    <a:pt x="249" y="1340"/>
                  </a:lnTo>
                  <a:lnTo>
                    <a:pt x="251" y="1325"/>
                  </a:lnTo>
                  <a:lnTo>
                    <a:pt x="246" y="1312"/>
                  </a:lnTo>
                  <a:lnTo>
                    <a:pt x="233" y="1291"/>
                  </a:lnTo>
                  <a:lnTo>
                    <a:pt x="233" y="1237"/>
                  </a:lnTo>
                  <a:lnTo>
                    <a:pt x="239" y="1018"/>
                  </a:lnTo>
                  <a:lnTo>
                    <a:pt x="231" y="968"/>
                  </a:lnTo>
                  <a:lnTo>
                    <a:pt x="260" y="962"/>
                  </a:lnTo>
                  <a:lnTo>
                    <a:pt x="268" y="922"/>
                  </a:lnTo>
                  <a:lnTo>
                    <a:pt x="250" y="896"/>
                  </a:lnTo>
                  <a:lnTo>
                    <a:pt x="280" y="899"/>
                  </a:lnTo>
                  <a:lnTo>
                    <a:pt x="262" y="850"/>
                  </a:lnTo>
                  <a:lnTo>
                    <a:pt x="266" y="816"/>
                  </a:lnTo>
                  <a:lnTo>
                    <a:pt x="275" y="747"/>
                  </a:lnTo>
                  <a:lnTo>
                    <a:pt x="355" y="517"/>
                  </a:lnTo>
                  <a:lnTo>
                    <a:pt x="425" y="650"/>
                  </a:lnTo>
                  <a:lnTo>
                    <a:pt x="513" y="748"/>
                  </a:lnTo>
                  <a:lnTo>
                    <a:pt x="545" y="815"/>
                  </a:lnTo>
                  <a:lnTo>
                    <a:pt x="503" y="890"/>
                  </a:lnTo>
                  <a:lnTo>
                    <a:pt x="540" y="879"/>
                  </a:lnTo>
                  <a:lnTo>
                    <a:pt x="545" y="907"/>
                  </a:lnTo>
                  <a:lnTo>
                    <a:pt x="572" y="873"/>
                  </a:lnTo>
                  <a:lnTo>
                    <a:pt x="540" y="922"/>
                  </a:lnTo>
                  <a:lnTo>
                    <a:pt x="565" y="928"/>
                  </a:lnTo>
                  <a:lnTo>
                    <a:pt x="578" y="915"/>
                  </a:lnTo>
                  <a:lnTo>
                    <a:pt x="576" y="1058"/>
                  </a:lnTo>
                  <a:lnTo>
                    <a:pt x="581" y="1142"/>
                  </a:lnTo>
                  <a:lnTo>
                    <a:pt x="581" y="1222"/>
                  </a:lnTo>
                  <a:lnTo>
                    <a:pt x="580" y="1260"/>
                  </a:lnTo>
                  <a:lnTo>
                    <a:pt x="577" y="1300"/>
                  </a:lnTo>
                  <a:lnTo>
                    <a:pt x="578" y="1336"/>
                  </a:lnTo>
                  <a:lnTo>
                    <a:pt x="591" y="1355"/>
                  </a:lnTo>
                  <a:lnTo>
                    <a:pt x="666" y="1361"/>
                  </a:lnTo>
                  <a:lnTo>
                    <a:pt x="799" y="1370"/>
                  </a:lnTo>
                  <a:lnTo>
                    <a:pt x="890" y="1357"/>
                  </a:lnTo>
                  <a:lnTo>
                    <a:pt x="900" y="1346"/>
                  </a:lnTo>
                  <a:lnTo>
                    <a:pt x="904" y="1333"/>
                  </a:lnTo>
                  <a:lnTo>
                    <a:pt x="902" y="1320"/>
                  </a:lnTo>
                  <a:lnTo>
                    <a:pt x="895" y="1307"/>
                  </a:lnTo>
                  <a:lnTo>
                    <a:pt x="882" y="1295"/>
                  </a:lnTo>
                  <a:lnTo>
                    <a:pt x="866" y="1286"/>
                  </a:lnTo>
                  <a:lnTo>
                    <a:pt x="848" y="1279"/>
                  </a:lnTo>
                  <a:lnTo>
                    <a:pt x="825" y="1277"/>
                  </a:lnTo>
                  <a:lnTo>
                    <a:pt x="731" y="1240"/>
                  </a:lnTo>
                  <a:lnTo>
                    <a:pt x="736" y="1156"/>
                  </a:lnTo>
                  <a:lnTo>
                    <a:pt x="747" y="1029"/>
                  </a:lnTo>
                  <a:lnTo>
                    <a:pt x="762" y="821"/>
                  </a:lnTo>
                  <a:lnTo>
                    <a:pt x="761" y="773"/>
                  </a:lnTo>
                  <a:lnTo>
                    <a:pt x="754" y="724"/>
                  </a:lnTo>
                  <a:lnTo>
                    <a:pt x="745" y="677"/>
                  </a:lnTo>
                  <a:lnTo>
                    <a:pt x="733" y="631"/>
                  </a:lnTo>
                  <a:lnTo>
                    <a:pt x="718" y="588"/>
                  </a:lnTo>
                  <a:lnTo>
                    <a:pt x="699" y="549"/>
                  </a:lnTo>
                  <a:lnTo>
                    <a:pt x="677" y="512"/>
                  </a:lnTo>
                  <a:lnTo>
                    <a:pt x="653" y="479"/>
                  </a:lnTo>
                  <a:lnTo>
                    <a:pt x="553" y="278"/>
                  </a:lnTo>
                  <a:lnTo>
                    <a:pt x="496" y="244"/>
                  </a:lnTo>
                  <a:lnTo>
                    <a:pt x="498" y="201"/>
                  </a:lnTo>
                  <a:lnTo>
                    <a:pt x="485" y="156"/>
                  </a:lnTo>
                  <a:lnTo>
                    <a:pt x="457" y="108"/>
                  </a:lnTo>
                  <a:lnTo>
                    <a:pt x="454" y="0"/>
                  </a:lnTo>
                  <a:lnTo>
                    <a:pt x="285" y="29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957263" y="1987550"/>
              <a:ext cx="250825" cy="282575"/>
            </a:xfrm>
            <a:custGeom>
              <a:avLst/>
              <a:gdLst>
                <a:gd name="T0" fmla="*/ 88246 w 631"/>
                <a:gd name="T1" fmla="*/ 3166 h 714"/>
                <a:gd name="T2" fmla="*/ 80693 w 631"/>
                <a:gd name="T3" fmla="*/ 15435 h 714"/>
                <a:gd name="T4" fmla="*/ 71551 w 631"/>
                <a:gd name="T5" fmla="*/ 22559 h 714"/>
                <a:gd name="T6" fmla="*/ 49290 w 631"/>
                <a:gd name="T7" fmla="*/ 29682 h 714"/>
                <a:gd name="T8" fmla="*/ 36173 w 631"/>
                <a:gd name="T9" fmla="*/ 39181 h 714"/>
                <a:gd name="T10" fmla="*/ 14310 w 631"/>
                <a:gd name="T11" fmla="*/ 80736 h 714"/>
                <a:gd name="T12" fmla="*/ 11130 w 631"/>
                <a:gd name="T13" fmla="*/ 109231 h 714"/>
                <a:gd name="T14" fmla="*/ 16695 w 631"/>
                <a:gd name="T15" fmla="*/ 159097 h 714"/>
                <a:gd name="T16" fmla="*/ 5168 w 631"/>
                <a:gd name="T17" fmla="*/ 184030 h 714"/>
                <a:gd name="T18" fmla="*/ 0 w 631"/>
                <a:gd name="T19" fmla="*/ 203027 h 714"/>
                <a:gd name="T20" fmla="*/ 2385 w 631"/>
                <a:gd name="T21" fmla="*/ 223606 h 714"/>
                <a:gd name="T22" fmla="*/ 4770 w 631"/>
                <a:gd name="T23" fmla="*/ 234292 h 714"/>
                <a:gd name="T24" fmla="*/ 19478 w 631"/>
                <a:gd name="T25" fmla="*/ 250122 h 714"/>
                <a:gd name="T26" fmla="*/ 31403 w 631"/>
                <a:gd name="T27" fmla="*/ 272285 h 714"/>
                <a:gd name="T28" fmla="*/ 52868 w 631"/>
                <a:gd name="T29" fmla="*/ 282179 h 714"/>
                <a:gd name="T30" fmla="*/ 87848 w 631"/>
                <a:gd name="T31" fmla="*/ 272285 h 714"/>
                <a:gd name="T32" fmla="*/ 114481 w 631"/>
                <a:gd name="T33" fmla="*/ 275451 h 714"/>
                <a:gd name="T34" fmla="*/ 132766 w 631"/>
                <a:gd name="T35" fmla="*/ 282575 h 714"/>
                <a:gd name="T36" fmla="*/ 177684 w 631"/>
                <a:gd name="T37" fmla="*/ 277826 h 714"/>
                <a:gd name="T38" fmla="*/ 197559 w 631"/>
                <a:gd name="T39" fmla="*/ 258433 h 714"/>
                <a:gd name="T40" fmla="*/ 195572 w 631"/>
                <a:gd name="T41" fmla="*/ 211338 h 714"/>
                <a:gd name="T42" fmla="*/ 202330 w 631"/>
                <a:gd name="T43" fmla="*/ 208963 h 714"/>
                <a:gd name="T44" fmla="*/ 207497 w 631"/>
                <a:gd name="T45" fmla="*/ 206984 h 714"/>
                <a:gd name="T46" fmla="*/ 211075 w 631"/>
                <a:gd name="T47" fmla="*/ 205401 h 714"/>
                <a:gd name="T48" fmla="*/ 213857 w 631"/>
                <a:gd name="T49" fmla="*/ 202631 h 714"/>
                <a:gd name="T50" fmla="*/ 216242 w 631"/>
                <a:gd name="T51" fmla="*/ 200256 h 714"/>
                <a:gd name="T52" fmla="*/ 218627 w 631"/>
                <a:gd name="T53" fmla="*/ 196299 h 714"/>
                <a:gd name="T54" fmla="*/ 220615 w 631"/>
                <a:gd name="T55" fmla="*/ 191154 h 714"/>
                <a:gd name="T56" fmla="*/ 223795 w 631"/>
                <a:gd name="T57" fmla="*/ 184426 h 714"/>
                <a:gd name="T58" fmla="*/ 250825 w 631"/>
                <a:gd name="T59" fmla="*/ 164242 h 714"/>
                <a:gd name="T60" fmla="*/ 242875 w 631"/>
                <a:gd name="T61" fmla="*/ 119521 h 714"/>
                <a:gd name="T62" fmla="*/ 234130 w 631"/>
                <a:gd name="T63" fmla="*/ 128623 h 714"/>
                <a:gd name="T64" fmla="*/ 222205 w 631"/>
                <a:gd name="T65" fmla="*/ 117937 h 714"/>
                <a:gd name="T66" fmla="*/ 227372 w 631"/>
                <a:gd name="T67" fmla="*/ 96170 h 714"/>
                <a:gd name="T68" fmla="*/ 196367 w 631"/>
                <a:gd name="T69" fmla="*/ 87464 h 714"/>
                <a:gd name="T70" fmla="*/ 182852 w 631"/>
                <a:gd name="T71" fmla="*/ 53032 h 714"/>
                <a:gd name="T72" fmla="*/ 168939 w 631"/>
                <a:gd name="T73" fmla="*/ 44325 h 714"/>
                <a:gd name="T74" fmla="*/ 144691 w 631"/>
                <a:gd name="T75" fmla="*/ 29682 h 714"/>
                <a:gd name="T76" fmla="*/ 108916 w 631"/>
                <a:gd name="T77" fmla="*/ 0 h 714"/>
                <a:gd name="T78" fmla="*/ 80693 w 631"/>
                <a:gd name="T79" fmla="*/ 2375 h 714"/>
                <a:gd name="T80" fmla="*/ 81488 w 631"/>
                <a:gd name="T81" fmla="*/ 2375 h 714"/>
                <a:gd name="T82" fmla="*/ 83873 w 631"/>
                <a:gd name="T83" fmla="*/ 2770 h 714"/>
                <a:gd name="T84" fmla="*/ 86258 w 631"/>
                <a:gd name="T85" fmla="*/ 3166 h 714"/>
                <a:gd name="T86" fmla="*/ 88246 w 631"/>
                <a:gd name="T87" fmla="*/ 3166 h 7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714">
                  <a:moveTo>
                    <a:pt x="222" y="8"/>
                  </a:moveTo>
                  <a:lnTo>
                    <a:pt x="203" y="39"/>
                  </a:lnTo>
                  <a:lnTo>
                    <a:pt x="180" y="57"/>
                  </a:lnTo>
                  <a:lnTo>
                    <a:pt x="124" y="75"/>
                  </a:lnTo>
                  <a:lnTo>
                    <a:pt x="91" y="99"/>
                  </a:lnTo>
                  <a:lnTo>
                    <a:pt x="36" y="204"/>
                  </a:lnTo>
                  <a:lnTo>
                    <a:pt x="28" y="276"/>
                  </a:lnTo>
                  <a:lnTo>
                    <a:pt x="42" y="402"/>
                  </a:lnTo>
                  <a:lnTo>
                    <a:pt x="13" y="465"/>
                  </a:lnTo>
                  <a:lnTo>
                    <a:pt x="0" y="513"/>
                  </a:lnTo>
                  <a:lnTo>
                    <a:pt x="6" y="565"/>
                  </a:lnTo>
                  <a:lnTo>
                    <a:pt x="12" y="592"/>
                  </a:lnTo>
                  <a:lnTo>
                    <a:pt x="49" y="632"/>
                  </a:lnTo>
                  <a:lnTo>
                    <a:pt x="79" y="688"/>
                  </a:lnTo>
                  <a:lnTo>
                    <a:pt x="133" y="713"/>
                  </a:lnTo>
                  <a:lnTo>
                    <a:pt x="221" y="688"/>
                  </a:lnTo>
                  <a:lnTo>
                    <a:pt x="288" y="696"/>
                  </a:lnTo>
                  <a:lnTo>
                    <a:pt x="334" y="714"/>
                  </a:lnTo>
                  <a:lnTo>
                    <a:pt x="447" y="702"/>
                  </a:lnTo>
                  <a:lnTo>
                    <a:pt x="497" y="653"/>
                  </a:lnTo>
                  <a:lnTo>
                    <a:pt x="492" y="534"/>
                  </a:lnTo>
                  <a:lnTo>
                    <a:pt x="509" y="528"/>
                  </a:lnTo>
                  <a:lnTo>
                    <a:pt x="522" y="523"/>
                  </a:lnTo>
                  <a:lnTo>
                    <a:pt x="531" y="519"/>
                  </a:lnTo>
                  <a:lnTo>
                    <a:pt x="538" y="512"/>
                  </a:lnTo>
                  <a:lnTo>
                    <a:pt x="544" y="506"/>
                  </a:lnTo>
                  <a:lnTo>
                    <a:pt x="550" y="496"/>
                  </a:lnTo>
                  <a:lnTo>
                    <a:pt x="555" y="483"/>
                  </a:lnTo>
                  <a:lnTo>
                    <a:pt x="563" y="466"/>
                  </a:lnTo>
                  <a:lnTo>
                    <a:pt x="631" y="415"/>
                  </a:lnTo>
                  <a:lnTo>
                    <a:pt x="611" y="302"/>
                  </a:lnTo>
                  <a:lnTo>
                    <a:pt x="589" y="325"/>
                  </a:lnTo>
                  <a:lnTo>
                    <a:pt x="559" y="298"/>
                  </a:lnTo>
                  <a:lnTo>
                    <a:pt x="572" y="243"/>
                  </a:lnTo>
                  <a:lnTo>
                    <a:pt x="494" y="221"/>
                  </a:lnTo>
                  <a:lnTo>
                    <a:pt x="460" y="134"/>
                  </a:lnTo>
                  <a:lnTo>
                    <a:pt x="425" y="112"/>
                  </a:lnTo>
                  <a:lnTo>
                    <a:pt x="364" y="75"/>
                  </a:lnTo>
                  <a:lnTo>
                    <a:pt x="274" y="0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11" y="7"/>
                  </a:lnTo>
                  <a:lnTo>
                    <a:pt x="217" y="8"/>
                  </a:lnTo>
                  <a:lnTo>
                    <a:pt x="222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993775" y="1855788"/>
              <a:ext cx="198437" cy="109538"/>
            </a:xfrm>
            <a:custGeom>
              <a:avLst/>
              <a:gdLst>
                <a:gd name="T0" fmla="*/ 136674 w 498"/>
                <a:gd name="T1" fmla="*/ 41425 h 275"/>
                <a:gd name="T2" fmla="*/ 137073 w 498"/>
                <a:gd name="T3" fmla="*/ 30671 h 275"/>
                <a:gd name="T4" fmla="*/ 135878 w 498"/>
                <a:gd name="T5" fmla="*/ 23103 h 275"/>
                <a:gd name="T6" fmla="*/ 132291 w 498"/>
                <a:gd name="T7" fmla="*/ 15534 h 275"/>
                <a:gd name="T8" fmla="*/ 125517 w 498"/>
                <a:gd name="T9" fmla="*/ 7170 h 275"/>
                <a:gd name="T10" fmla="*/ 115157 w 498"/>
                <a:gd name="T11" fmla="*/ 797 h 275"/>
                <a:gd name="T12" fmla="*/ 102406 w 498"/>
                <a:gd name="T13" fmla="*/ 0 h 275"/>
                <a:gd name="T14" fmla="*/ 80889 w 498"/>
                <a:gd name="T15" fmla="*/ 12348 h 275"/>
                <a:gd name="T16" fmla="*/ 62161 w 498"/>
                <a:gd name="T17" fmla="*/ 10356 h 275"/>
                <a:gd name="T18" fmla="*/ 55786 w 498"/>
                <a:gd name="T19" fmla="*/ 20713 h 275"/>
                <a:gd name="T20" fmla="*/ 52199 w 498"/>
                <a:gd name="T21" fmla="*/ 39832 h 275"/>
                <a:gd name="T22" fmla="*/ 45824 w 498"/>
                <a:gd name="T23" fmla="*/ 52578 h 275"/>
                <a:gd name="T24" fmla="*/ 22713 w 498"/>
                <a:gd name="T25" fmla="*/ 60943 h 275"/>
                <a:gd name="T26" fmla="*/ 15142 w 498"/>
                <a:gd name="T27" fmla="*/ 64926 h 275"/>
                <a:gd name="T28" fmla="*/ 8368 w 498"/>
                <a:gd name="T29" fmla="*/ 68909 h 275"/>
                <a:gd name="T30" fmla="*/ 3586 w 498"/>
                <a:gd name="T31" fmla="*/ 73689 h 275"/>
                <a:gd name="T32" fmla="*/ 797 w 498"/>
                <a:gd name="T33" fmla="*/ 78469 h 275"/>
                <a:gd name="T34" fmla="*/ 0 w 498"/>
                <a:gd name="T35" fmla="*/ 83647 h 275"/>
                <a:gd name="T36" fmla="*/ 797 w 498"/>
                <a:gd name="T37" fmla="*/ 89224 h 275"/>
                <a:gd name="T38" fmla="*/ 5180 w 498"/>
                <a:gd name="T39" fmla="*/ 94402 h 275"/>
                <a:gd name="T40" fmla="*/ 11556 w 498"/>
                <a:gd name="T41" fmla="*/ 100377 h 275"/>
                <a:gd name="T42" fmla="*/ 25103 w 498"/>
                <a:gd name="T43" fmla="*/ 105555 h 275"/>
                <a:gd name="T44" fmla="*/ 45824 w 498"/>
                <a:gd name="T45" fmla="*/ 109538 h 275"/>
                <a:gd name="T46" fmla="*/ 145441 w 498"/>
                <a:gd name="T47" fmla="*/ 100775 h 275"/>
                <a:gd name="T48" fmla="*/ 157793 w 498"/>
                <a:gd name="T49" fmla="*/ 99182 h 275"/>
                <a:gd name="T50" fmla="*/ 169349 w 498"/>
                <a:gd name="T51" fmla="*/ 97190 h 275"/>
                <a:gd name="T52" fmla="*/ 180107 w 498"/>
                <a:gd name="T53" fmla="*/ 93605 h 275"/>
                <a:gd name="T54" fmla="*/ 188475 w 498"/>
                <a:gd name="T55" fmla="*/ 88427 h 275"/>
                <a:gd name="T56" fmla="*/ 194452 w 498"/>
                <a:gd name="T57" fmla="*/ 82452 h 275"/>
                <a:gd name="T58" fmla="*/ 198437 w 498"/>
                <a:gd name="T59" fmla="*/ 75681 h 275"/>
                <a:gd name="T60" fmla="*/ 198437 w 498"/>
                <a:gd name="T61" fmla="*/ 67714 h 275"/>
                <a:gd name="T62" fmla="*/ 195249 w 498"/>
                <a:gd name="T63" fmla="*/ 58951 h 275"/>
                <a:gd name="T64" fmla="*/ 164169 w 498"/>
                <a:gd name="T65" fmla="*/ 53375 h 275"/>
                <a:gd name="T66" fmla="*/ 149425 w 498"/>
                <a:gd name="T67" fmla="*/ 45807 h 275"/>
                <a:gd name="T68" fmla="*/ 136674 w 498"/>
                <a:gd name="T69" fmla="*/ 41425 h 2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8" h="275">
                  <a:moveTo>
                    <a:pt x="343" y="104"/>
                  </a:moveTo>
                  <a:lnTo>
                    <a:pt x="344" y="77"/>
                  </a:lnTo>
                  <a:lnTo>
                    <a:pt x="341" y="58"/>
                  </a:lnTo>
                  <a:lnTo>
                    <a:pt x="332" y="39"/>
                  </a:lnTo>
                  <a:lnTo>
                    <a:pt x="315" y="18"/>
                  </a:lnTo>
                  <a:lnTo>
                    <a:pt x="289" y="2"/>
                  </a:lnTo>
                  <a:lnTo>
                    <a:pt x="257" y="0"/>
                  </a:lnTo>
                  <a:lnTo>
                    <a:pt x="203" y="31"/>
                  </a:lnTo>
                  <a:lnTo>
                    <a:pt x="156" y="26"/>
                  </a:lnTo>
                  <a:lnTo>
                    <a:pt x="140" y="52"/>
                  </a:lnTo>
                  <a:lnTo>
                    <a:pt x="131" y="100"/>
                  </a:lnTo>
                  <a:lnTo>
                    <a:pt x="115" y="132"/>
                  </a:lnTo>
                  <a:lnTo>
                    <a:pt x="57" y="153"/>
                  </a:lnTo>
                  <a:lnTo>
                    <a:pt x="38" y="163"/>
                  </a:lnTo>
                  <a:lnTo>
                    <a:pt x="21" y="173"/>
                  </a:lnTo>
                  <a:lnTo>
                    <a:pt x="9" y="185"/>
                  </a:lnTo>
                  <a:lnTo>
                    <a:pt x="2" y="197"/>
                  </a:lnTo>
                  <a:lnTo>
                    <a:pt x="0" y="210"/>
                  </a:lnTo>
                  <a:lnTo>
                    <a:pt x="2" y="224"/>
                  </a:lnTo>
                  <a:lnTo>
                    <a:pt x="13" y="237"/>
                  </a:lnTo>
                  <a:lnTo>
                    <a:pt x="29" y="252"/>
                  </a:lnTo>
                  <a:lnTo>
                    <a:pt x="63" y="265"/>
                  </a:lnTo>
                  <a:lnTo>
                    <a:pt x="115" y="275"/>
                  </a:lnTo>
                  <a:lnTo>
                    <a:pt x="365" y="253"/>
                  </a:lnTo>
                  <a:lnTo>
                    <a:pt x="396" y="249"/>
                  </a:lnTo>
                  <a:lnTo>
                    <a:pt x="425" y="244"/>
                  </a:lnTo>
                  <a:lnTo>
                    <a:pt x="452" y="235"/>
                  </a:lnTo>
                  <a:lnTo>
                    <a:pt x="473" y="222"/>
                  </a:lnTo>
                  <a:lnTo>
                    <a:pt x="488" y="207"/>
                  </a:lnTo>
                  <a:lnTo>
                    <a:pt x="498" y="190"/>
                  </a:lnTo>
                  <a:lnTo>
                    <a:pt x="498" y="170"/>
                  </a:lnTo>
                  <a:lnTo>
                    <a:pt x="490" y="148"/>
                  </a:lnTo>
                  <a:lnTo>
                    <a:pt x="412" y="134"/>
                  </a:lnTo>
                  <a:lnTo>
                    <a:pt x="375" y="115"/>
                  </a:lnTo>
                  <a:lnTo>
                    <a:pt x="343" y="104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1198563" y="2051050"/>
              <a:ext cx="87312" cy="88900"/>
            </a:xfrm>
            <a:custGeom>
              <a:avLst/>
              <a:gdLst>
                <a:gd name="T0" fmla="*/ 0 w 223"/>
                <a:gd name="T1" fmla="*/ 58476 h 225"/>
                <a:gd name="T2" fmla="*/ 16053 w 223"/>
                <a:gd name="T3" fmla="*/ 39906 h 225"/>
                <a:gd name="T4" fmla="*/ 24275 w 223"/>
                <a:gd name="T5" fmla="*/ 20546 h 225"/>
                <a:gd name="T6" fmla="*/ 31714 w 223"/>
                <a:gd name="T7" fmla="*/ 9088 h 225"/>
                <a:gd name="T8" fmla="*/ 46201 w 223"/>
                <a:gd name="T9" fmla="*/ 1185 h 225"/>
                <a:gd name="T10" fmla="*/ 52857 w 223"/>
                <a:gd name="T11" fmla="*/ 395 h 225"/>
                <a:gd name="T12" fmla="*/ 58730 w 223"/>
                <a:gd name="T13" fmla="*/ 0 h 225"/>
                <a:gd name="T14" fmla="*/ 68910 w 223"/>
                <a:gd name="T15" fmla="*/ 2766 h 225"/>
                <a:gd name="T16" fmla="*/ 74783 w 223"/>
                <a:gd name="T17" fmla="*/ 6717 h 225"/>
                <a:gd name="T18" fmla="*/ 81831 w 223"/>
                <a:gd name="T19" fmla="*/ 8297 h 225"/>
                <a:gd name="T20" fmla="*/ 87312 w 223"/>
                <a:gd name="T21" fmla="*/ 19360 h 225"/>
                <a:gd name="T22" fmla="*/ 79090 w 223"/>
                <a:gd name="T23" fmla="*/ 27263 h 225"/>
                <a:gd name="T24" fmla="*/ 58730 w 223"/>
                <a:gd name="T25" fmla="*/ 41487 h 225"/>
                <a:gd name="T26" fmla="*/ 55598 w 223"/>
                <a:gd name="T27" fmla="*/ 46623 h 225"/>
                <a:gd name="T28" fmla="*/ 52857 w 223"/>
                <a:gd name="T29" fmla="*/ 50574 h 225"/>
                <a:gd name="T30" fmla="*/ 50508 w 223"/>
                <a:gd name="T31" fmla="*/ 54130 h 225"/>
                <a:gd name="T32" fmla="*/ 48550 w 223"/>
                <a:gd name="T33" fmla="*/ 57686 h 225"/>
                <a:gd name="T34" fmla="*/ 45418 w 223"/>
                <a:gd name="T35" fmla="*/ 60452 h 225"/>
                <a:gd name="T36" fmla="*/ 42286 w 223"/>
                <a:gd name="T37" fmla="*/ 63218 h 225"/>
                <a:gd name="T38" fmla="*/ 37979 w 223"/>
                <a:gd name="T39" fmla="*/ 65588 h 225"/>
                <a:gd name="T40" fmla="*/ 32889 w 223"/>
                <a:gd name="T41" fmla="*/ 68354 h 225"/>
                <a:gd name="T42" fmla="*/ 3132 w 223"/>
                <a:gd name="T43" fmla="*/ 88900 h 225"/>
                <a:gd name="T44" fmla="*/ 1566 w 223"/>
                <a:gd name="T45" fmla="*/ 70725 h 225"/>
                <a:gd name="T46" fmla="*/ 0 w 223"/>
                <a:gd name="T47" fmla="*/ 58476 h 2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" h="225">
                  <a:moveTo>
                    <a:pt x="0" y="148"/>
                  </a:moveTo>
                  <a:lnTo>
                    <a:pt x="41" y="101"/>
                  </a:lnTo>
                  <a:lnTo>
                    <a:pt x="62" y="52"/>
                  </a:lnTo>
                  <a:lnTo>
                    <a:pt x="81" y="23"/>
                  </a:lnTo>
                  <a:lnTo>
                    <a:pt x="118" y="3"/>
                  </a:lnTo>
                  <a:lnTo>
                    <a:pt x="135" y="1"/>
                  </a:lnTo>
                  <a:lnTo>
                    <a:pt x="150" y="0"/>
                  </a:lnTo>
                  <a:lnTo>
                    <a:pt x="176" y="7"/>
                  </a:lnTo>
                  <a:lnTo>
                    <a:pt x="191" y="17"/>
                  </a:lnTo>
                  <a:lnTo>
                    <a:pt x="209" y="21"/>
                  </a:lnTo>
                  <a:lnTo>
                    <a:pt x="223" y="49"/>
                  </a:lnTo>
                  <a:lnTo>
                    <a:pt x="202" y="69"/>
                  </a:lnTo>
                  <a:lnTo>
                    <a:pt x="150" y="105"/>
                  </a:lnTo>
                  <a:lnTo>
                    <a:pt x="142" y="118"/>
                  </a:lnTo>
                  <a:lnTo>
                    <a:pt x="135" y="128"/>
                  </a:lnTo>
                  <a:lnTo>
                    <a:pt x="129" y="137"/>
                  </a:lnTo>
                  <a:lnTo>
                    <a:pt x="124" y="146"/>
                  </a:lnTo>
                  <a:lnTo>
                    <a:pt x="116" y="153"/>
                  </a:lnTo>
                  <a:lnTo>
                    <a:pt x="108" y="160"/>
                  </a:lnTo>
                  <a:lnTo>
                    <a:pt x="97" y="166"/>
                  </a:lnTo>
                  <a:lnTo>
                    <a:pt x="84" y="173"/>
                  </a:lnTo>
                  <a:lnTo>
                    <a:pt x="8" y="225"/>
                  </a:lnTo>
                  <a:lnTo>
                    <a:pt x="4" y="179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1039813" y="1916113"/>
              <a:ext cx="96837" cy="128588"/>
            </a:xfrm>
            <a:custGeom>
              <a:avLst/>
              <a:gdLst>
                <a:gd name="T0" fmla="*/ 28063 w 245"/>
                <a:gd name="T1" fmla="*/ 5556 h 324"/>
                <a:gd name="T2" fmla="*/ 49802 w 245"/>
                <a:gd name="T3" fmla="*/ 0 h 324"/>
                <a:gd name="T4" fmla="*/ 67984 w 245"/>
                <a:gd name="T5" fmla="*/ 397 h 324"/>
                <a:gd name="T6" fmla="*/ 85770 w 245"/>
                <a:gd name="T7" fmla="*/ 4763 h 324"/>
                <a:gd name="T8" fmla="*/ 93675 w 245"/>
                <a:gd name="T9" fmla="*/ 7938 h 324"/>
                <a:gd name="T10" fmla="*/ 94465 w 245"/>
                <a:gd name="T11" fmla="*/ 15081 h 324"/>
                <a:gd name="T12" fmla="*/ 96837 w 245"/>
                <a:gd name="T13" fmla="*/ 28575 h 324"/>
                <a:gd name="T14" fmla="*/ 96837 w 245"/>
                <a:gd name="T15" fmla="*/ 38100 h 324"/>
                <a:gd name="T16" fmla="*/ 94070 w 245"/>
                <a:gd name="T17" fmla="*/ 43260 h 324"/>
                <a:gd name="T18" fmla="*/ 94465 w 245"/>
                <a:gd name="T19" fmla="*/ 47228 h 324"/>
                <a:gd name="T20" fmla="*/ 95651 w 245"/>
                <a:gd name="T21" fmla="*/ 55563 h 324"/>
                <a:gd name="T22" fmla="*/ 89327 w 245"/>
                <a:gd name="T23" fmla="*/ 74613 h 324"/>
                <a:gd name="T24" fmla="*/ 84584 w 245"/>
                <a:gd name="T25" fmla="*/ 84932 h 324"/>
                <a:gd name="T26" fmla="*/ 84189 w 245"/>
                <a:gd name="T27" fmla="*/ 96838 h 324"/>
                <a:gd name="T28" fmla="*/ 82608 w 245"/>
                <a:gd name="T29" fmla="*/ 105569 h 324"/>
                <a:gd name="T30" fmla="*/ 67193 w 245"/>
                <a:gd name="T31" fmla="*/ 106363 h 324"/>
                <a:gd name="T32" fmla="*/ 58893 w 245"/>
                <a:gd name="T33" fmla="*/ 108744 h 324"/>
                <a:gd name="T34" fmla="*/ 53754 w 245"/>
                <a:gd name="T35" fmla="*/ 119460 h 324"/>
                <a:gd name="T36" fmla="*/ 55335 w 245"/>
                <a:gd name="T37" fmla="*/ 128588 h 324"/>
                <a:gd name="T38" fmla="*/ 36363 w 245"/>
                <a:gd name="T39" fmla="*/ 113507 h 324"/>
                <a:gd name="T40" fmla="*/ 6719 w 245"/>
                <a:gd name="T41" fmla="*/ 84535 h 324"/>
                <a:gd name="T42" fmla="*/ 8300 w 245"/>
                <a:gd name="T43" fmla="*/ 63500 h 324"/>
                <a:gd name="T44" fmla="*/ 3162 w 245"/>
                <a:gd name="T45" fmla="*/ 54372 h 324"/>
                <a:gd name="T46" fmla="*/ 1186 w 245"/>
                <a:gd name="T47" fmla="*/ 42069 h 324"/>
                <a:gd name="T48" fmla="*/ 0 w 245"/>
                <a:gd name="T49" fmla="*/ 31353 h 324"/>
                <a:gd name="T50" fmla="*/ 10672 w 245"/>
                <a:gd name="T51" fmla="*/ 26591 h 324"/>
                <a:gd name="T52" fmla="*/ 15020 w 245"/>
                <a:gd name="T53" fmla="*/ 32147 h 324"/>
                <a:gd name="T54" fmla="*/ 28063 w 245"/>
                <a:gd name="T55" fmla="*/ 5556 h 3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5" h="324">
                  <a:moveTo>
                    <a:pt x="71" y="14"/>
                  </a:moveTo>
                  <a:lnTo>
                    <a:pt x="126" y="0"/>
                  </a:lnTo>
                  <a:lnTo>
                    <a:pt x="172" y="1"/>
                  </a:lnTo>
                  <a:lnTo>
                    <a:pt x="217" y="12"/>
                  </a:lnTo>
                  <a:lnTo>
                    <a:pt x="237" y="20"/>
                  </a:lnTo>
                  <a:lnTo>
                    <a:pt x="239" y="38"/>
                  </a:lnTo>
                  <a:lnTo>
                    <a:pt x="245" y="72"/>
                  </a:lnTo>
                  <a:lnTo>
                    <a:pt x="245" y="96"/>
                  </a:lnTo>
                  <a:lnTo>
                    <a:pt x="238" y="109"/>
                  </a:lnTo>
                  <a:lnTo>
                    <a:pt x="239" y="119"/>
                  </a:lnTo>
                  <a:lnTo>
                    <a:pt x="242" y="140"/>
                  </a:lnTo>
                  <a:lnTo>
                    <a:pt x="226" y="188"/>
                  </a:lnTo>
                  <a:lnTo>
                    <a:pt x="214" y="214"/>
                  </a:lnTo>
                  <a:lnTo>
                    <a:pt x="213" y="244"/>
                  </a:lnTo>
                  <a:lnTo>
                    <a:pt x="209" y="266"/>
                  </a:lnTo>
                  <a:lnTo>
                    <a:pt x="170" y="268"/>
                  </a:lnTo>
                  <a:lnTo>
                    <a:pt x="149" y="274"/>
                  </a:lnTo>
                  <a:lnTo>
                    <a:pt x="136" y="301"/>
                  </a:lnTo>
                  <a:lnTo>
                    <a:pt x="140" y="324"/>
                  </a:lnTo>
                  <a:lnTo>
                    <a:pt x="92" y="286"/>
                  </a:lnTo>
                  <a:lnTo>
                    <a:pt x="17" y="213"/>
                  </a:lnTo>
                  <a:lnTo>
                    <a:pt x="21" y="160"/>
                  </a:lnTo>
                  <a:lnTo>
                    <a:pt x="8" y="137"/>
                  </a:lnTo>
                  <a:lnTo>
                    <a:pt x="3" y="106"/>
                  </a:lnTo>
                  <a:lnTo>
                    <a:pt x="0" y="79"/>
                  </a:lnTo>
                  <a:lnTo>
                    <a:pt x="27" y="67"/>
                  </a:lnTo>
                  <a:lnTo>
                    <a:pt x="38" y="81"/>
                  </a:lnTo>
                  <a:lnTo>
                    <a:pt x="71" y="14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auto">
            <a:xfrm>
              <a:off x="1039813" y="1925638"/>
              <a:ext cx="92075" cy="119063"/>
            </a:xfrm>
            <a:custGeom>
              <a:avLst/>
              <a:gdLst>
                <a:gd name="T0" fmla="*/ 74835 w 235"/>
                <a:gd name="T1" fmla="*/ 69223 h 301"/>
                <a:gd name="T2" fmla="*/ 79537 w 235"/>
                <a:gd name="T3" fmla="*/ 71200 h 301"/>
                <a:gd name="T4" fmla="*/ 84239 w 235"/>
                <a:gd name="T5" fmla="*/ 77925 h 301"/>
                <a:gd name="T6" fmla="*/ 82672 w 235"/>
                <a:gd name="T7" fmla="*/ 90583 h 301"/>
                <a:gd name="T8" fmla="*/ 76011 w 235"/>
                <a:gd name="T9" fmla="*/ 91374 h 301"/>
                <a:gd name="T10" fmla="*/ 76011 w 235"/>
                <a:gd name="T11" fmla="*/ 85836 h 301"/>
                <a:gd name="T12" fmla="*/ 69742 w 235"/>
                <a:gd name="T13" fmla="*/ 85836 h 301"/>
                <a:gd name="T14" fmla="*/ 67391 w 235"/>
                <a:gd name="T15" fmla="*/ 92956 h 301"/>
                <a:gd name="T16" fmla="*/ 62298 w 235"/>
                <a:gd name="T17" fmla="*/ 90978 h 301"/>
                <a:gd name="T18" fmla="*/ 58379 w 235"/>
                <a:gd name="T19" fmla="*/ 85836 h 301"/>
                <a:gd name="T20" fmla="*/ 56812 w 235"/>
                <a:gd name="T21" fmla="*/ 74760 h 301"/>
                <a:gd name="T22" fmla="*/ 70917 w 235"/>
                <a:gd name="T23" fmla="*/ 68827 h 301"/>
                <a:gd name="T24" fmla="*/ 69350 w 235"/>
                <a:gd name="T25" fmla="*/ 60916 h 301"/>
                <a:gd name="T26" fmla="*/ 56420 w 235"/>
                <a:gd name="T27" fmla="*/ 66454 h 301"/>
                <a:gd name="T28" fmla="*/ 46233 w 235"/>
                <a:gd name="T29" fmla="*/ 61707 h 301"/>
                <a:gd name="T30" fmla="*/ 37614 w 235"/>
                <a:gd name="T31" fmla="*/ 59729 h 301"/>
                <a:gd name="T32" fmla="*/ 39964 w 235"/>
                <a:gd name="T33" fmla="*/ 52214 h 301"/>
                <a:gd name="T34" fmla="*/ 38397 w 235"/>
                <a:gd name="T35" fmla="*/ 45885 h 301"/>
                <a:gd name="T36" fmla="*/ 34479 w 235"/>
                <a:gd name="T37" fmla="*/ 39951 h 301"/>
                <a:gd name="T38" fmla="*/ 27035 w 235"/>
                <a:gd name="T39" fmla="*/ 37182 h 301"/>
                <a:gd name="T40" fmla="*/ 27035 w 235"/>
                <a:gd name="T41" fmla="*/ 29667 h 301"/>
                <a:gd name="T42" fmla="*/ 26251 w 235"/>
                <a:gd name="T43" fmla="*/ 21360 h 301"/>
                <a:gd name="T44" fmla="*/ 34479 w 235"/>
                <a:gd name="T45" fmla="*/ 10680 h 301"/>
                <a:gd name="T46" fmla="*/ 33696 w 235"/>
                <a:gd name="T47" fmla="*/ 3164 h 301"/>
                <a:gd name="T48" fmla="*/ 23117 w 235"/>
                <a:gd name="T49" fmla="*/ 0 h 301"/>
                <a:gd name="T50" fmla="*/ 0 w 235"/>
                <a:gd name="T51" fmla="*/ 19382 h 301"/>
                <a:gd name="T52" fmla="*/ 3134 w 235"/>
                <a:gd name="T53" fmla="*/ 27689 h 301"/>
                <a:gd name="T54" fmla="*/ 4310 w 235"/>
                <a:gd name="T55" fmla="*/ 18987 h 301"/>
                <a:gd name="T56" fmla="*/ 12538 w 235"/>
                <a:gd name="T57" fmla="*/ 19778 h 301"/>
                <a:gd name="T58" fmla="*/ 16456 w 235"/>
                <a:gd name="T59" fmla="*/ 30062 h 301"/>
                <a:gd name="T60" fmla="*/ 18023 w 235"/>
                <a:gd name="T61" fmla="*/ 43907 h 301"/>
                <a:gd name="T62" fmla="*/ 14889 w 235"/>
                <a:gd name="T63" fmla="*/ 51423 h 301"/>
                <a:gd name="T64" fmla="*/ 5094 w 235"/>
                <a:gd name="T65" fmla="*/ 46676 h 301"/>
                <a:gd name="T66" fmla="*/ 13321 w 235"/>
                <a:gd name="T67" fmla="*/ 52609 h 301"/>
                <a:gd name="T68" fmla="*/ 15281 w 235"/>
                <a:gd name="T69" fmla="*/ 75552 h 301"/>
                <a:gd name="T70" fmla="*/ 26251 w 235"/>
                <a:gd name="T71" fmla="*/ 94538 h 301"/>
                <a:gd name="T72" fmla="*/ 32912 w 235"/>
                <a:gd name="T73" fmla="*/ 103241 h 301"/>
                <a:gd name="T74" fmla="*/ 39573 w 235"/>
                <a:gd name="T75" fmla="*/ 110756 h 301"/>
                <a:gd name="T76" fmla="*/ 46233 w 235"/>
                <a:gd name="T77" fmla="*/ 115503 h 301"/>
                <a:gd name="T78" fmla="*/ 52894 w 235"/>
                <a:gd name="T79" fmla="*/ 117876 h 301"/>
                <a:gd name="T80" fmla="*/ 59947 w 235"/>
                <a:gd name="T81" fmla="*/ 119063 h 301"/>
                <a:gd name="T82" fmla="*/ 67783 w 235"/>
                <a:gd name="T83" fmla="*/ 118272 h 301"/>
                <a:gd name="T84" fmla="*/ 76403 w 235"/>
                <a:gd name="T85" fmla="*/ 115899 h 301"/>
                <a:gd name="T86" fmla="*/ 85806 w 235"/>
                <a:gd name="T87" fmla="*/ 111547 h 301"/>
                <a:gd name="T88" fmla="*/ 87373 w 235"/>
                <a:gd name="T89" fmla="*/ 98890 h 301"/>
                <a:gd name="T90" fmla="*/ 88549 w 235"/>
                <a:gd name="T91" fmla="*/ 89792 h 301"/>
                <a:gd name="T92" fmla="*/ 92075 w 235"/>
                <a:gd name="T93" fmla="*/ 78321 h 301"/>
                <a:gd name="T94" fmla="*/ 90900 w 235"/>
                <a:gd name="T95" fmla="*/ 58147 h 301"/>
                <a:gd name="T96" fmla="*/ 85414 w 235"/>
                <a:gd name="T97" fmla="*/ 64476 h 301"/>
                <a:gd name="T98" fmla="*/ 80713 w 235"/>
                <a:gd name="T99" fmla="*/ 61707 h 301"/>
                <a:gd name="T100" fmla="*/ 74052 w 235"/>
                <a:gd name="T101" fmla="*/ 60916 h 301"/>
                <a:gd name="T102" fmla="*/ 73660 w 235"/>
                <a:gd name="T103" fmla="*/ 64872 h 301"/>
                <a:gd name="T104" fmla="*/ 74835 w 235"/>
                <a:gd name="T105" fmla="*/ 69223 h 3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5" h="301">
                  <a:moveTo>
                    <a:pt x="191" y="175"/>
                  </a:moveTo>
                  <a:lnTo>
                    <a:pt x="203" y="180"/>
                  </a:lnTo>
                  <a:lnTo>
                    <a:pt x="215" y="197"/>
                  </a:lnTo>
                  <a:lnTo>
                    <a:pt x="211" y="229"/>
                  </a:lnTo>
                  <a:lnTo>
                    <a:pt x="194" y="231"/>
                  </a:lnTo>
                  <a:lnTo>
                    <a:pt x="194" y="217"/>
                  </a:lnTo>
                  <a:lnTo>
                    <a:pt x="178" y="217"/>
                  </a:lnTo>
                  <a:lnTo>
                    <a:pt x="172" y="235"/>
                  </a:lnTo>
                  <a:lnTo>
                    <a:pt x="159" y="230"/>
                  </a:lnTo>
                  <a:lnTo>
                    <a:pt x="149" y="217"/>
                  </a:lnTo>
                  <a:lnTo>
                    <a:pt x="145" y="189"/>
                  </a:lnTo>
                  <a:lnTo>
                    <a:pt x="181" y="174"/>
                  </a:lnTo>
                  <a:lnTo>
                    <a:pt x="177" y="154"/>
                  </a:lnTo>
                  <a:lnTo>
                    <a:pt x="144" y="168"/>
                  </a:lnTo>
                  <a:lnTo>
                    <a:pt x="118" y="156"/>
                  </a:lnTo>
                  <a:lnTo>
                    <a:pt x="96" y="151"/>
                  </a:lnTo>
                  <a:lnTo>
                    <a:pt x="102" y="132"/>
                  </a:lnTo>
                  <a:lnTo>
                    <a:pt x="98" y="116"/>
                  </a:lnTo>
                  <a:lnTo>
                    <a:pt x="88" y="101"/>
                  </a:lnTo>
                  <a:lnTo>
                    <a:pt x="69" y="94"/>
                  </a:lnTo>
                  <a:lnTo>
                    <a:pt x="69" y="75"/>
                  </a:lnTo>
                  <a:lnTo>
                    <a:pt x="67" y="54"/>
                  </a:lnTo>
                  <a:lnTo>
                    <a:pt x="88" y="27"/>
                  </a:lnTo>
                  <a:lnTo>
                    <a:pt x="86" y="8"/>
                  </a:lnTo>
                  <a:lnTo>
                    <a:pt x="59" y="0"/>
                  </a:lnTo>
                  <a:lnTo>
                    <a:pt x="0" y="49"/>
                  </a:lnTo>
                  <a:lnTo>
                    <a:pt x="8" y="70"/>
                  </a:lnTo>
                  <a:lnTo>
                    <a:pt x="11" y="48"/>
                  </a:lnTo>
                  <a:lnTo>
                    <a:pt x="32" y="50"/>
                  </a:lnTo>
                  <a:lnTo>
                    <a:pt x="42" y="76"/>
                  </a:lnTo>
                  <a:lnTo>
                    <a:pt x="46" y="111"/>
                  </a:lnTo>
                  <a:lnTo>
                    <a:pt x="38" y="130"/>
                  </a:lnTo>
                  <a:lnTo>
                    <a:pt x="13" y="118"/>
                  </a:lnTo>
                  <a:lnTo>
                    <a:pt x="34" y="133"/>
                  </a:lnTo>
                  <a:lnTo>
                    <a:pt x="39" y="191"/>
                  </a:lnTo>
                  <a:lnTo>
                    <a:pt x="67" y="239"/>
                  </a:lnTo>
                  <a:lnTo>
                    <a:pt x="84" y="261"/>
                  </a:lnTo>
                  <a:lnTo>
                    <a:pt x="101" y="280"/>
                  </a:lnTo>
                  <a:lnTo>
                    <a:pt x="118" y="292"/>
                  </a:lnTo>
                  <a:lnTo>
                    <a:pt x="135" y="298"/>
                  </a:lnTo>
                  <a:lnTo>
                    <a:pt x="153" y="301"/>
                  </a:lnTo>
                  <a:lnTo>
                    <a:pt x="173" y="299"/>
                  </a:lnTo>
                  <a:lnTo>
                    <a:pt x="195" y="293"/>
                  </a:lnTo>
                  <a:lnTo>
                    <a:pt x="219" y="282"/>
                  </a:lnTo>
                  <a:lnTo>
                    <a:pt x="223" y="250"/>
                  </a:lnTo>
                  <a:lnTo>
                    <a:pt x="226" y="227"/>
                  </a:lnTo>
                  <a:lnTo>
                    <a:pt x="235" y="198"/>
                  </a:lnTo>
                  <a:lnTo>
                    <a:pt x="232" y="147"/>
                  </a:lnTo>
                  <a:lnTo>
                    <a:pt x="218" y="163"/>
                  </a:lnTo>
                  <a:lnTo>
                    <a:pt x="206" y="156"/>
                  </a:lnTo>
                  <a:lnTo>
                    <a:pt x="189" y="154"/>
                  </a:lnTo>
                  <a:lnTo>
                    <a:pt x="188" y="164"/>
                  </a:lnTo>
                  <a:lnTo>
                    <a:pt x="191" y="175"/>
                  </a:lnTo>
                  <a:close/>
                </a:path>
              </a:pathLst>
            </a:custGeom>
            <a:solidFill>
              <a:srgbClr val="2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auto">
            <a:xfrm>
              <a:off x="1069975" y="1927225"/>
              <a:ext cx="58737" cy="58738"/>
            </a:xfrm>
            <a:custGeom>
              <a:avLst/>
              <a:gdLst>
                <a:gd name="T0" fmla="*/ 12472 w 146"/>
                <a:gd name="T1" fmla="*/ 1588 h 148"/>
                <a:gd name="T2" fmla="*/ 11667 w 146"/>
                <a:gd name="T3" fmla="*/ 8334 h 148"/>
                <a:gd name="T4" fmla="*/ 0 w 146"/>
                <a:gd name="T5" fmla="*/ 23813 h 148"/>
                <a:gd name="T6" fmla="*/ 1609 w 146"/>
                <a:gd name="T7" fmla="*/ 34132 h 148"/>
                <a:gd name="T8" fmla="*/ 12472 w 146"/>
                <a:gd name="T9" fmla="*/ 43260 h 148"/>
                <a:gd name="T10" fmla="*/ 20115 w 146"/>
                <a:gd name="T11" fmla="*/ 38894 h 148"/>
                <a:gd name="T12" fmla="*/ 24138 w 146"/>
                <a:gd name="T13" fmla="*/ 42466 h 148"/>
                <a:gd name="T14" fmla="*/ 20115 w 146"/>
                <a:gd name="T15" fmla="*/ 47229 h 148"/>
                <a:gd name="T16" fmla="*/ 16495 w 146"/>
                <a:gd name="T17" fmla="*/ 51991 h 148"/>
                <a:gd name="T18" fmla="*/ 16897 w 146"/>
                <a:gd name="T19" fmla="*/ 57547 h 148"/>
                <a:gd name="T20" fmla="*/ 27759 w 146"/>
                <a:gd name="T21" fmla="*/ 51991 h 148"/>
                <a:gd name="T22" fmla="*/ 34196 w 146"/>
                <a:gd name="T23" fmla="*/ 50007 h 148"/>
                <a:gd name="T24" fmla="*/ 30978 w 146"/>
                <a:gd name="T25" fmla="*/ 53975 h 148"/>
                <a:gd name="T26" fmla="*/ 31782 w 146"/>
                <a:gd name="T27" fmla="*/ 58738 h 148"/>
                <a:gd name="T28" fmla="*/ 38219 w 146"/>
                <a:gd name="T29" fmla="*/ 57547 h 148"/>
                <a:gd name="T30" fmla="*/ 46265 w 146"/>
                <a:gd name="T31" fmla="*/ 56754 h 148"/>
                <a:gd name="T32" fmla="*/ 45461 w 146"/>
                <a:gd name="T33" fmla="*/ 51991 h 148"/>
                <a:gd name="T34" fmla="*/ 44656 w 146"/>
                <a:gd name="T35" fmla="*/ 42466 h 148"/>
                <a:gd name="T36" fmla="*/ 43449 w 146"/>
                <a:gd name="T37" fmla="*/ 29369 h 148"/>
                <a:gd name="T38" fmla="*/ 36610 w 146"/>
                <a:gd name="T39" fmla="*/ 30957 h 148"/>
                <a:gd name="T40" fmla="*/ 35403 w 146"/>
                <a:gd name="T41" fmla="*/ 35322 h 148"/>
                <a:gd name="T42" fmla="*/ 29369 w 146"/>
                <a:gd name="T43" fmla="*/ 36116 h 148"/>
                <a:gd name="T44" fmla="*/ 20920 w 146"/>
                <a:gd name="T45" fmla="*/ 37307 h 148"/>
                <a:gd name="T46" fmla="*/ 19311 w 146"/>
                <a:gd name="T47" fmla="*/ 31750 h 148"/>
                <a:gd name="T48" fmla="*/ 13276 w 146"/>
                <a:gd name="T49" fmla="*/ 32147 h 148"/>
                <a:gd name="T50" fmla="*/ 7644 w 146"/>
                <a:gd name="T51" fmla="*/ 30957 h 148"/>
                <a:gd name="T52" fmla="*/ 6437 w 146"/>
                <a:gd name="T53" fmla="*/ 24210 h 148"/>
                <a:gd name="T54" fmla="*/ 14885 w 146"/>
                <a:gd name="T55" fmla="*/ 21035 h 148"/>
                <a:gd name="T56" fmla="*/ 24541 w 146"/>
                <a:gd name="T57" fmla="*/ 19050 h 148"/>
                <a:gd name="T58" fmla="*/ 34599 w 146"/>
                <a:gd name="T59" fmla="*/ 19447 h 148"/>
                <a:gd name="T60" fmla="*/ 38219 w 146"/>
                <a:gd name="T61" fmla="*/ 23416 h 148"/>
                <a:gd name="T62" fmla="*/ 48277 w 146"/>
                <a:gd name="T63" fmla="*/ 23416 h 148"/>
                <a:gd name="T64" fmla="*/ 52702 w 146"/>
                <a:gd name="T65" fmla="*/ 20241 h 148"/>
                <a:gd name="T66" fmla="*/ 58737 w 146"/>
                <a:gd name="T67" fmla="*/ 18653 h 148"/>
                <a:gd name="T68" fmla="*/ 57932 w 146"/>
                <a:gd name="T69" fmla="*/ 8731 h 148"/>
                <a:gd name="T70" fmla="*/ 55519 w 146"/>
                <a:gd name="T71" fmla="*/ 3969 h 148"/>
                <a:gd name="T72" fmla="*/ 47875 w 146"/>
                <a:gd name="T73" fmla="*/ 3572 h 148"/>
                <a:gd name="T74" fmla="*/ 45461 w 146"/>
                <a:gd name="T75" fmla="*/ 11113 h 148"/>
                <a:gd name="T76" fmla="*/ 39829 w 146"/>
                <a:gd name="T77" fmla="*/ 11906 h 148"/>
                <a:gd name="T78" fmla="*/ 38622 w 146"/>
                <a:gd name="T79" fmla="*/ 5953 h 148"/>
                <a:gd name="T80" fmla="*/ 37817 w 146"/>
                <a:gd name="T81" fmla="*/ 1984 h 148"/>
                <a:gd name="T82" fmla="*/ 30978 w 146"/>
                <a:gd name="T83" fmla="*/ 397 h 148"/>
                <a:gd name="T84" fmla="*/ 20920 w 146"/>
                <a:gd name="T85" fmla="*/ 0 h 148"/>
                <a:gd name="T86" fmla="*/ 19311 w 146"/>
                <a:gd name="T87" fmla="*/ 0 h 148"/>
                <a:gd name="T88" fmla="*/ 16092 w 146"/>
                <a:gd name="T89" fmla="*/ 0 h 148"/>
                <a:gd name="T90" fmla="*/ 13276 w 146"/>
                <a:gd name="T91" fmla="*/ 397 h 148"/>
                <a:gd name="T92" fmla="*/ 12472 w 146"/>
                <a:gd name="T93" fmla="*/ 1588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6" h="148">
                  <a:moveTo>
                    <a:pt x="31" y="4"/>
                  </a:moveTo>
                  <a:lnTo>
                    <a:pt x="29" y="21"/>
                  </a:lnTo>
                  <a:lnTo>
                    <a:pt x="0" y="60"/>
                  </a:lnTo>
                  <a:lnTo>
                    <a:pt x="4" y="86"/>
                  </a:lnTo>
                  <a:lnTo>
                    <a:pt x="31" y="109"/>
                  </a:lnTo>
                  <a:lnTo>
                    <a:pt x="50" y="98"/>
                  </a:lnTo>
                  <a:lnTo>
                    <a:pt x="60" y="107"/>
                  </a:lnTo>
                  <a:lnTo>
                    <a:pt x="50" y="119"/>
                  </a:lnTo>
                  <a:lnTo>
                    <a:pt x="41" y="131"/>
                  </a:lnTo>
                  <a:lnTo>
                    <a:pt x="42" y="145"/>
                  </a:lnTo>
                  <a:lnTo>
                    <a:pt x="69" y="131"/>
                  </a:lnTo>
                  <a:lnTo>
                    <a:pt x="85" y="126"/>
                  </a:lnTo>
                  <a:lnTo>
                    <a:pt x="77" y="136"/>
                  </a:lnTo>
                  <a:lnTo>
                    <a:pt x="79" y="148"/>
                  </a:lnTo>
                  <a:lnTo>
                    <a:pt x="95" y="145"/>
                  </a:lnTo>
                  <a:lnTo>
                    <a:pt x="115" y="143"/>
                  </a:lnTo>
                  <a:lnTo>
                    <a:pt x="113" y="131"/>
                  </a:lnTo>
                  <a:lnTo>
                    <a:pt x="111" y="107"/>
                  </a:lnTo>
                  <a:lnTo>
                    <a:pt x="108" y="74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73" y="91"/>
                  </a:lnTo>
                  <a:lnTo>
                    <a:pt x="52" y="94"/>
                  </a:lnTo>
                  <a:lnTo>
                    <a:pt x="48" y="80"/>
                  </a:lnTo>
                  <a:lnTo>
                    <a:pt x="33" y="81"/>
                  </a:lnTo>
                  <a:lnTo>
                    <a:pt x="19" y="78"/>
                  </a:lnTo>
                  <a:lnTo>
                    <a:pt x="16" y="61"/>
                  </a:lnTo>
                  <a:lnTo>
                    <a:pt x="37" y="53"/>
                  </a:lnTo>
                  <a:lnTo>
                    <a:pt x="61" y="48"/>
                  </a:lnTo>
                  <a:lnTo>
                    <a:pt x="86" y="49"/>
                  </a:lnTo>
                  <a:lnTo>
                    <a:pt x="95" y="59"/>
                  </a:lnTo>
                  <a:lnTo>
                    <a:pt x="120" y="59"/>
                  </a:lnTo>
                  <a:lnTo>
                    <a:pt x="131" y="51"/>
                  </a:lnTo>
                  <a:lnTo>
                    <a:pt x="146" y="47"/>
                  </a:lnTo>
                  <a:lnTo>
                    <a:pt x="144" y="22"/>
                  </a:lnTo>
                  <a:lnTo>
                    <a:pt x="138" y="10"/>
                  </a:lnTo>
                  <a:lnTo>
                    <a:pt x="119" y="9"/>
                  </a:lnTo>
                  <a:lnTo>
                    <a:pt x="113" y="28"/>
                  </a:lnTo>
                  <a:lnTo>
                    <a:pt x="99" y="30"/>
                  </a:lnTo>
                  <a:lnTo>
                    <a:pt x="96" y="15"/>
                  </a:lnTo>
                  <a:lnTo>
                    <a:pt x="94" y="5"/>
                  </a:lnTo>
                  <a:lnTo>
                    <a:pt x="77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1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1041400" y="1947863"/>
              <a:ext cx="14287" cy="25400"/>
            </a:xfrm>
            <a:custGeom>
              <a:avLst/>
              <a:gdLst>
                <a:gd name="T0" fmla="*/ 5159 w 36"/>
                <a:gd name="T1" fmla="*/ 0 h 64"/>
                <a:gd name="T2" fmla="*/ 0 w 36"/>
                <a:gd name="T3" fmla="*/ 5159 h 64"/>
                <a:gd name="T4" fmla="*/ 1587 w 36"/>
                <a:gd name="T5" fmla="*/ 18256 h 64"/>
                <a:gd name="T6" fmla="*/ 6747 w 36"/>
                <a:gd name="T7" fmla="*/ 24606 h 64"/>
                <a:gd name="T8" fmla="*/ 13096 w 36"/>
                <a:gd name="T9" fmla="*/ 25400 h 64"/>
                <a:gd name="T10" fmla="*/ 14287 w 36"/>
                <a:gd name="T11" fmla="*/ 15478 h 64"/>
                <a:gd name="T12" fmla="*/ 6350 w 36"/>
                <a:gd name="T13" fmla="*/ 15478 h 64"/>
                <a:gd name="T14" fmla="*/ 5159 w 36"/>
                <a:gd name="T15" fmla="*/ 8334 h 64"/>
                <a:gd name="T16" fmla="*/ 794 w 36"/>
                <a:gd name="T17" fmla="*/ 4763 h 64"/>
                <a:gd name="T18" fmla="*/ 5159 w 36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64">
                  <a:moveTo>
                    <a:pt x="13" y="0"/>
                  </a:moveTo>
                  <a:lnTo>
                    <a:pt x="0" y="13"/>
                  </a:lnTo>
                  <a:lnTo>
                    <a:pt x="4" y="46"/>
                  </a:lnTo>
                  <a:lnTo>
                    <a:pt x="17" y="62"/>
                  </a:lnTo>
                  <a:lnTo>
                    <a:pt x="33" y="64"/>
                  </a:lnTo>
                  <a:lnTo>
                    <a:pt x="36" y="39"/>
                  </a:lnTo>
                  <a:lnTo>
                    <a:pt x="16" y="39"/>
                  </a:lnTo>
                  <a:lnTo>
                    <a:pt x="13" y="21"/>
                  </a:lnTo>
                  <a:lnTo>
                    <a:pt x="2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958850" y="1987550"/>
              <a:ext cx="141287" cy="215900"/>
            </a:xfrm>
            <a:custGeom>
              <a:avLst/>
              <a:gdLst>
                <a:gd name="T0" fmla="*/ 72021 w 359"/>
                <a:gd name="T1" fmla="*/ 11950 h 542"/>
                <a:gd name="T2" fmla="*/ 57066 w 359"/>
                <a:gd name="T3" fmla="*/ 18722 h 542"/>
                <a:gd name="T4" fmla="*/ 44078 w 359"/>
                <a:gd name="T5" fmla="*/ 28282 h 542"/>
                <a:gd name="T6" fmla="*/ 31878 w 359"/>
                <a:gd name="T7" fmla="*/ 40232 h 542"/>
                <a:gd name="T8" fmla="*/ 19284 w 359"/>
                <a:gd name="T9" fmla="*/ 54174 h 542"/>
                <a:gd name="T10" fmla="*/ 11413 w 359"/>
                <a:gd name="T11" fmla="*/ 152166 h 542"/>
                <a:gd name="T12" fmla="*/ 0 w 359"/>
                <a:gd name="T13" fmla="*/ 188016 h 542"/>
                <a:gd name="T14" fmla="*/ 7871 w 359"/>
                <a:gd name="T15" fmla="*/ 215900 h 542"/>
                <a:gd name="T16" fmla="*/ 14562 w 359"/>
                <a:gd name="T17" fmla="*/ 189610 h 542"/>
                <a:gd name="T18" fmla="*/ 21252 w 359"/>
                <a:gd name="T19" fmla="*/ 197975 h 542"/>
                <a:gd name="T20" fmla="*/ 29123 w 359"/>
                <a:gd name="T21" fmla="*/ 170489 h 542"/>
                <a:gd name="T22" fmla="*/ 18104 w 359"/>
                <a:gd name="T23" fmla="*/ 114722 h 542"/>
                <a:gd name="T24" fmla="*/ 34633 w 359"/>
                <a:gd name="T25" fmla="*/ 147784 h 542"/>
                <a:gd name="T26" fmla="*/ 20859 w 359"/>
                <a:gd name="T27" fmla="*/ 107552 h 542"/>
                <a:gd name="T28" fmla="*/ 31485 w 359"/>
                <a:gd name="T29" fmla="*/ 94008 h 542"/>
                <a:gd name="T30" fmla="*/ 58246 w 359"/>
                <a:gd name="T31" fmla="*/ 154556 h 542"/>
                <a:gd name="T32" fmla="*/ 87763 w 359"/>
                <a:gd name="T33" fmla="*/ 155751 h 542"/>
                <a:gd name="T34" fmla="*/ 91699 w 359"/>
                <a:gd name="T35" fmla="*/ 185626 h 542"/>
                <a:gd name="T36" fmla="*/ 93667 w 359"/>
                <a:gd name="T37" fmla="*/ 148979 h 542"/>
                <a:gd name="T38" fmla="*/ 57066 w 359"/>
                <a:gd name="T39" fmla="*/ 127469 h 542"/>
                <a:gd name="T40" fmla="*/ 66118 w 359"/>
                <a:gd name="T41" fmla="*/ 127469 h 542"/>
                <a:gd name="T42" fmla="*/ 110590 w 359"/>
                <a:gd name="T43" fmla="*/ 135834 h 542"/>
                <a:gd name="T44" fmla="*/ 141287 w 359"/>
                <a:gd name="T45" fmla="*/ 144597 h 542"/>
                <a:gd name="T46" fmla="*/ 116493 w 359"/>
                <a:gd name="T47" fmla="*/ 129859 h 542"/>
                <a:gd name="T48" fmla="*/ 59034 w 359"/>
                <a:gd name="T49" fmla="*/ 105560 h 542"/>
                <a:gd name="T50" fmla="*/ 77531 w 359"/>
                <a:gd name="T51" fmla="*/ 102772 h 542"/>
                <a:gd name="T52" fmla="*/ 128693 w 359"/>
                <a:gd name="T53" fmla="*/ 128664 h 542"/>
                <a:gd name="T54" fmla="*/ 79105 w 359"/>
                <a:gd name="T55" fmla="*/ 92016 h 542"/>
                <a:gd name="T56" fmla="*/ 63756 w 359"/>
                <a:gd name="T57" fmla="*/ 76083 h 542"/>
                <a:gd name="T58" fmla="*/ 82647 w 359"/>
                <a:gd name="T59" fmla="*/ 78871 h 542"/>
                <a:gd name="T60" fmla="*/ 86189 w 359"/>
                <a:gd name="T61" fmla="*/ 72099 h 542"/>
                <a:gd name="T62" fmla="*/ 97209 w 359"/>
                <a:gd name="T63" fmla="*/ 69311 h 542"/>
                <a:gd name="T64" fmla="*/ 96028 w 359"/>
                <a:gd name="T65" fmla="*/ 60149 h 542"/>
                <a:gd name="T66" fmla="*/ 118854 w 359"/>
                <a:gd name="T67" fmla="*/ 84050 h 542"/>
                <a:gd name="T68" fmla="*/ 105080 w 359"/>
                <a:gd name="T69" fmla="*/ 55768 h 542"/>
                <a:gd name="T70" fmla="*/ 86976 w 359"/>
                <a:gd name="T71" fmla="*/ 19917 h 542"/>
                <a:gd name="T72" fmla="*/ 94060 w 359"/>
                <a:gd name="T73" fmla="*/ 15535 h 542"/>
                <a:gd name="T74" fmla="*/ 92879 w 359"/>
                <a:gd name="T75" fmla="*/ 8763 h 542"/>
                <a:gd name="T76" fmla="*/ 90912 w 359"/>
                <a:gd name="T77" fmla="*/ 0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9" h="542">
                  <a:moveTo>
                    <a:pt x="231" y="0"/>
                  </a:moveTo>
                  <a:lnTo>
                    <a:pt x="183" y="30"/>
                  </a:lnTo>
                  <a:lnTo>
                    <a:pt x="163" y="38"/>
                  </a:lnTo>
                  <a:lnTo>
                    <a:pt x="145" y="47"/>
                  </a:lnTo>
                  <a:lnTo>
                    <a:pt x="127" y="58"/>
                  </a:lnTo>
                  <a:lnTo>
                    <a:pt x="112" y="71"/>
                  </a:lnTo>
                  <a:lnTo>
                    <a:pt x="97" y="85"/>
                  </a:lnTo>
                  <a:lnTo>
                    <a:pt x="81" y="101"/>
                  </a:lnTo>
                  <a:lnTo>
                    <a:pt x="66" y="118"/>
                  </a:lnTo>
                  <a:lnTo>
                    <a:pt x="49" y="136"/>
                  </a:lnTo>
                  <a:lnTo>
                    <a:pt x="32" y="222"/>
                  </a:lnTo>
                  <a:lnTo>
                    <a:pt x="29" y="382"/>
                  </a:lnTo>
                  <a:lnTo>
                    <a:pt x="26" y="431"/>
                  </a:lnTo>
                  <a:lnTo>
                    <a:pt x="0" y="472"/>
                  </a:lnTo>
                  <a:lnTo>
                    <a:pt x="5" y="519"/>
                  </a:lnTo>
                  <a:lnTo>
                    <a:pt x="20" y="542"/>
                  </a:lnTo>
                  <a:lnTo>
                    <a:pt x="42" y="523"/>
                  </a:lnTo>
                  <a:lnTo>
                    <a:pt x="37" y="476"/>
                  </a:lnTo>
                  <a:lnTo>
                    <a:pt x="50" y="454"/>
                  </a:lnTo>
                  <a:lnTo>
                    <a:pt x="54" y="497"/>
                  </a:lnTo>
                  <a:lnTo>
                    <a:pt x="83" y="502"/>
                  </a:lnTo>
                  <a:lnTo>
                    <a:pt x="74" y="428"/>
                  </a:lnTo>
                  <a:lnTo>
                    <a:pt x="47" y="326"/>
                  </a:lnTo>
                  <a:lnTo>
                    <a:pt x="46" y="288"/>
                  </a:lnTo>
                  <a:lnTo>
                    <a:pt x="62" y="354"/>
                  </a:lnTo>
                  <a:lnTo>
                    <a:pt x="88" y="371"/>
                  </a:lnTo>
                  <a:lnTo>
                    <a:pt x="81" y="323"/>
                  </a:lnTo>
                  <a:lnTo>
                    <a:pt x="53" y="270"/>
                  </a:lnTo>
                  <a:lnTo>
                    <a:pt x="54" y="215"/>
                  </a:lnTo>
                  <a:lnTo>
                    <a:pt x="80" y="236"/>
                  </a:lnTo>
                  <a:lnTo>
                    <a:pt x="91" y="291"/>
                  </a:lnTo>
                  <a:lnTo>
                    <a:pt x="148" y="388"/>
                  </a:lnTo>
                  <a:lnTo>
                    <a:pt x="180" y="420"/>
                  </a:lnTo>
                  <a:lnTo>
                    <a:pt x="223" y="391"/>
                  </a:lnTo>
                  <a:lnTo>
                    <a:pt x="221" y="434"/>
                  </a:lnTo>
                  <a:lnTo>
                    <a:pt x="233" y="466"/>
                  </a:lnTo>
                  <a:lnTo>
                    <a:pt x="296" y="399"/>
                  </a:lnTo>
                  <a:lnTo>
                    <a:pt x="238" y="374"/>
                  </a:lnTo>
                  <a:lnTo>
                    <a:pt x="204" y="350"/>
                  </a:lnTo>
                  <a:lnTo>
                    <a:pt x="145" y="320"/>
                  </a:lnTo>
                  <a:lnTo>
                    <a:pt x="114" y="265"/>
                  </a:lnTo>
                  <a:lnTo>
                    <a:pt x="168" y="320"/>
                  </a:lnTo>
                  <a:lnTo>
                    <a:pt x="230" y="346"/>
                  </a:lnTo>
                  <a:lnTo>
                    <a:pt x="281" y="341"/>
                  </a:lnTo>
                  <a:lnTo>
                    <a:pt x="310" y="354"/>
                  </a:lnTo>
                  <a:lnTo>
                    <a:pt x="359" y="363"/>
                  </a:lnTo>
                  <a:lnTo>
                    <a:pt x="344" y="338"/>
                  </a:lnTo>
                  <a:lnTo>
                    <a:pt x="296" y="326"/>
                  </a:lnTo>
                  <a:lnTo>
                    <a:pt x="201" y="298"/>
                  </a:lnTo>
                  <a:lnTo>
                    <a:pt x="150" y="265"/>
                  </a:lnTo>
                  <a:lnTo>
                    <a:pt x="126" y="227"/>
                  </a:lnTo>
                  <a:lnTo>
                    <a:pt x="197" y="258"/>
                  </a:lnTo>
                  <a:lnTo>
                    <a:pt x="280" y="298"/>
                  </a:lnTo>
                  <a:lnTo>
                    <a:pt x="327" y="323"/>
                  </a:lnTo>
                  <a:lnTo>
                    <a:pt x="286" y="285"/>
                  </a:lnTo>
                  <a:lnTo>
                    <a:pt x="201" y="231"/>
                  </a:lnTo>
                  <a:lnTo>
                    <a:pt x="130" y="187"/>
                  </a:lnTo>
                  <a:lnTo>
                    <a:pt x="162" y="191"/>
                  </a:lnTo>
                  <a:lnTo>
                    <a:pt x="240" y="231"/>
                  </a:lnTo>
                  <a:lnTo>
                    <a:pt x="210" y="198"/>
                  </a:lnTo>
                  <a:lnTo>
                    <a:pt x="179" y="169"/>
                  </a:lnTo>
                  <a:lnTo>
                    <a:pt x="219" y="181"/>
                  </a:lnTo>
                  <a:lnTo>
                    <a:pt x="263" y="215"/>
                  </a:lnTo>
                  <a:lnTo>
                    <a:pt x="247" y="174"/>
                  </a:lnTo>
                  <a:lnTo>
                    <a:pt x="200" y="143"/>
                  </a:lnTo>
                  <a:lnTo>
                    <a:pt x="244" y="151"/>
                  </a:lnTo>
                  <a:lnTo>
                    <a:pt x="279" y="182"/>
                  </a:lnTo>
                  <a:lnTo>
                    <a:pt x="302" y="211"/>
                  </a:lnTo>
                  <a:lnTo>
                    <a:pt x="306" y="183"/>
                  </a:lnTo>
                  <a:lnTo>
                    <a:pt x="267" y="140"/>
                  </a:lnTo>
                  <a:lnTo>
                    <a:pt x="225" y="81"/>
                  </a:lnTo>
                  <a:lnTo>
                    <a:pt x="221" y="50"/>
                  </a:lnTo>
                  <a:lnTo>
                    <a:pt x="260" y="85"/>
                  </a:lnTo>
                  <a:lnTo>
                    <a:pt x="239" y="39"/>
                  </a:lnTo>
                  <a:lnTo>
                    <a:pt x="238" y="34"/>
                  </a:lnTo>
                  <a:lnTo>
                    <a:pt x="236" y="22"/>
                  </a:lnTo>
                  <a:lnTo>
                    <a:pt x="234" y="9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A0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1076325" y="2111375"/>
              <a:ext cx="127000" cy="60325"/>
            </a:xfrm>
            <a:custGeom>
              <a:avLst/>
              <a:gdLst>
                <a:gd name="T0" fmla="*/ 23813 w 320"/>
                <a:gd name="T1" fmla="*/ 26023 h 153"/>
                <a:gd name="T2" fmla="*/ 10716 w 320"/>
                <a:gd name="T3" fmla="*/ 34302 h 153"/>
                <a:gd name="T4" fmla="*/ 0 w 320"/>
                <a:gd name="T5" fmla="*/ 50862 h 153"/>
                <a:gd name="T6" fmla="*/ 794 w 320"/>
                <a:gd name="T7" fmla="*/ 60325 h 153"/>
                <a:gd name="T8" fmla="*/ 12700 w 320"/>
                <a:gd name="T9" fmla="*/ 39822 h 153"/>
                <a:gd name="T10" fmla="*/ 30956 w 320"/>
                <a:gd name="T11" fmla="*/ 33120 h 153"/>
                <a:gd name="T12" fmla="*/ 26591 w 320"/>
                <a:gd name="T13" fmla="*/ 49285 h 153"/>
                <a:gd name="T14" fmla="*/ 36909 w 320"/>
                <a:gd name="T15" fmla="*/ 56382 h 153"/>
                <a:gd name="T16" fmla="*/ 40481 w 320"/>
                <a:gd name="T17" fmla="*/ 37062 h 153"/>
                <a:gd name="T18" fmla="*/ 54769 w 320"/>
                <a:gd name="T19" fmla="*/ 37062 h 153"/>
                <a:gd name="T20" fmla="*/ 50800 w 320"/>
                <a:gd name="T21" fmla="*/ 57959 h 153"/>
                <a:gd name="T22" fmla="*/ 66675 w 320"/>
                <a:gd name="T23" fmla="*/ 59142 h 153"/>
                <a:gd name="T24" fmla="*/ 84138 w 320"/>
                <a:gd name="T25" fmla="*/ 49285 h 153"/>
                <a:gd name="T26" fmla="*/ 90091 w 320"/>
                <a:gd name="T27" fmla="*/ 31542 h 153"/>
                <a:gd name="T28" fmla="*/ 100409 w 320"/>
                <a:gd name="T29" fmla="*/ 24051 h 153"/>
                <a:gd name="T30" fmla="*/ 102394 w 320"/>
                <a:gd name="T31" fmla="*/ 42582 h 153"/>
                <a:gd name="T32" fmla="*/ 127000 w 320"/>
                <a:gd name="T33" fmla="*/ 27600 h 153"/>
                <a:gd name="T34" fmla="*/ 119063 w 320"/>
                <a:gd name="T35" fmla="*/ 0 h 153"/>
                <a:gd name="T36" fmla="*/ 101997 w 320"/>
                <a:gd name="T37" fmla="*/ 11434 h 153"/>
                <a:gd name="T38" fmla="*/ 88900 w 320"/>
                <a:gd name="T39" fmla="*/ 20897 h 153"/>
                <a:gd name="T40" fmla="*/ 78581 w 320"/>
                <a:gd name="T41" fmla="*/ 14194 h 153"/>
                <a:gd name="T42" fmla="*/ 68263 w 320"/>
                <a:gd name="T43" fmla="*/ 18137 h 153"/>
                <a:gd name="T44" fmla="*/ 61516 w 320"/>
                <a:gd name="T45" fmla="*/ 27205 h 153"/>
                <a:gd name="T46" fmla="*/ 51991 w 320"/>
                <a:gd name="T47" fmla="*/ 27600 h 153"/>
                <a:gd name="T48" fmla="*/ 46831 w 320"/>
                <a:gd name="T49" fmla="*/ 20897 h 153"/>
                <a:gd name="T50" fmla="*/ 23813 w 320"/>
                <a:gd name="T51" fmla="*/ 26023 h 1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0" h="153">
                  <a:moveTo>
                    <a:pt x="60" y="66"/>
                  </a:moveTo>
                  <a:lnTo>
                    <a:pt x="27" y="87"/>
                  </a:lnTo>
                  <a:lnTo>
                    <a:pt x="0" y="129"/>
                  </a:lnTo>
                  <a:lnTo>
                    <a:pt x="2" y="153"/>
                  </a:lnTo>
                  <a:lnTo>
                    <a:pt x="32" y="101"/>
                  </a:lnTo>
                  <a:lnTo>
                    <a:pt x="78" y="84"/>
                  </a:lnTo>
                  <a:lnTo>
                    <a:pt x="67" y="125"/>
                  </a:lnTo>
                  <a:lnTo>
                    <a:pt x="93" y="143"/>
                  </a:lnTo>
                  <a:lnTo>
                    <a:pt x="102" y="94"/>
                  </a:lnTo>
                  <a:lnTo>
                    <a:pt x="138" y="94"/>
                  </a:lnTo>
                  <a:lnTo>
                    <a:pt x="128" y="147"/>
                  </a:lnTo>
                  <a:lnTo>
                    <a:pt x="168" y="150"/>
                  </a:lnTo>
                  <a:lnTo>
                    <a:pt x="212" y="125"/>
                  </a:lnTo>
                  <a:lnTo>
                    <a:pt x="227" y="80"/>
                  </a:lnTo>
                  <a:lnTo>
                    <a:pt x="253" y="61"/>
                  </a:lnTo>
                  <a:lnTo>
                    <a:pt x="258" y="108"/>
                  </a:lnTo>
                  <a:lnTo>
                    <a:pt x="320" y="70"/>
                  </a:lnTo>
                  <a:lnTo>
                    <a:pt x="300" y="0"/>
                  </a:lnTo>
                  <a:lnTo>
                    <a:pt x="257" y="29"/>
                  </a:lnTo>
                  <a:lnTo>
                    <a:pt x="224" y="53"/>
                  </a:lnTo>
                  <a:lnTo>
                    <a:pt x="198" y="36"/>
                  </a:lnTo>
                  <a:lnTo>
                    <a:pt x="172" y="46"/>
                  </a:lnTo>
                  <a:lnTo>
                    <a:pt x="155" y="69"/>
                  </a:lnTo>
                  <a:lnTo>
                    <a:pt x="131" y="70"/>
                  </a:lnTo>
                  <a:lnTo>
                    <a:pt x="118" y="53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rgbClr val="A0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966788" y="2184400"/>
              <a:ext cx="66675" cy="58738"/>
            </a:xfrm>
            <a:custGeom>
              <a:avLst/>
              <a:gdLst>
                <a:gd name="T0" fmla="*/ 61119 w 168"/>
                <a:gd name="T1" fmla="*/ 0 h 148"/>
                <a:gd name="T2" fmla="*/ 38894 w 168"/>
                <a:gd name="T3" fmla="*/ 22622 h 148"/>
                <a:gd name="T4" fmla="*/ 19050 w 168"/>
                <a:gd name="T5" fmla="*/ 25400 h 148"/>
                <a:gd name="T6" fmla="*/ 0 w 168"/>
                <a:gd name="T7" fmla="*/ 27385 h 148"/>
                <a:gd name="T8" fmla="*/ 2381 w 168"/>
                <a:gd name="T9" fmla="*/ 42466 h 148"/>
                <a:gd name="T10" fmla="*/ 17463 w 168"/>
                <a:gd name="T11" fmla="*/ 55166 h 148"/>
                <a:gd name="T12" fmla="*/ 31750 w 168"/>
                <a:gd name="T13" fmla="*/ 30163 h 148"/>
                <a:gd name="T14" fmla="*/ 30559 w 168"/>
                <a:gd name="T15" fmla="*/ 58738 h 148"/>
                <a:gd name="T16" fmla="*/ 38100 w 168"/>
                <a:gd name="T17" fmla="*/ 46832 h 148"/>
                <a:gd name="T18" fmla="*/ 48816 w 168"/>
                <a:gd name="T19" fmla="*/ 26591 h 148"/>
                <a:gd name="T20" fmla="*/ 66675 w 168"/>
                <a:gd name="T21" fmla="*/ 7144 h 148"/>
                <a:gd name="T22" fmla="*/ 61119 w 168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8" h="148">
                  <a:moveTo>
                    <a:pt x="154" y="0"/>
                  </a:moveTo>
                  <a:lnTo>
                    <a:pt x="98" y="57"/>
                  </a:lnTo>
                  <a:lnTo>
                    <a:pt x="48" y="64"/>
                  </a:lnTo>
                  <a:lnTo>
                    <a:pt x="0" y="69"/>
                  </a:lnTo>
                  <a:lnTo>
                    <a:pt x="6" y="107"/>
                  </a:lnTo>
                  <a:lnTo>
                    <a:pt x="44" y="139"/>
                  </a:lnTo>
                  <a:lnTo>
                    <a:pt x="80" y="76"/>
                  </a:lnTo>
                  <a:lnTo>
                    <a:pt x="77" y="148"/>
                  </a:lnTo>
                  <a:lnTo>
                    <a:pt x="96" y="118"/>
                  </a:lnTo>
                  <a:lnTo>
                    <a:pt x="123" y="67"/>
                  </a:lnTo>
                  <a:lnTo>
                    <a:pt x="168" y="1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A0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1150938" y="2019300"/>
              <a:ext cx="26987" cy="11113"/>
            </a:xfrm>
            <a:custGeom>
              <a:avLst/>
              <a:gdLst>
                <a:gd name="T0" fmla="*/ 19165 w 69"/>
                <a:gd name="T1" fmla="*/ 0 h 29"/>
                <a:gd name="T2" fmla="*/ 0 w 69"/>
                <a:gd name="T3" fmla="*/ 1916 h 29"/>
                <a:gd name="T4" fmla="*/ 1173 w 69"/>
                <a:gd name="T5" fmla="*/ 11113 h 29"/>
                <a:gd name="T6" fmla="*/ 9387 w 69"/>
                <a:gd name="T7" fmla="*/ 9580 h 29"/>
                <a:gd name="T8" fmla="*/ 26987 w 69"/>
                <a:gd name="T9" fmla="*/ 6131 h 29"/>
                <a:gd name="T10" fmla="*/ 25031 w 69"/>
                <a:gd name="T11" fmla="*/ 1150 h 29"/>
                <a:gd name="T12" fmla="*/ 19165 w 69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29">
                  <a:moveTo>
                    <a:pt x="49" y="0"/>
                  </a:moveTo>
                  <a:lnTo>
                    <a:pt x="0" y="5"/>
                  </a:lnTo>
                  <a:lnTo>
                    <a:pt x="3" y="29"/>
                  </a:lnTo>
                  <a:lnTo>
                    <a:pt x="24" y="25"/>
                  </a:lnTo>
                  <a:lnTo>
                    <a:pt x="69" y="16"/>
                  </a:lnTo>
                  <a:lnTo>
                    <a:pt x="64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1163638" y="2025650"/>
              <a:ext cx="25400" cy="9525"/>
            </a:xfrm>
            <a:custGeom>
              <a:avLst/>
              <a:gdLst>
                <a:gd name="T0" fmla="*/ 18546 w 63"/>
                <a:gd name="T1" fmla="*/ 0 h 25"/>
                <a:gd name="T2" fmla="*/ 6451 w 63"/>
                <a:gd name="T3" fmla="*/ 1524 h 25"/>
                <a:gd name="T4" fmla="*/ 0 w 63"/>
                <a:gd name="T5" fmla="*/ 3810 h 25"/>
                <a:gd name="T6" fmla="*/ 806 w 63"/>
                <a:gd name="T7" fmla="*/ 9525 h 25"/>
                <a:gd name="T8" fmla="*/ 10079 w 63"/>
                <a:gd name="T9" fmla="*/ 5334 h 25"/>
                <a:gd name="T10" fmla="*/ 25400 w 63"/>
                <a:gd name="T11" fmla="*/ 2667 h 25"/>
                <a:gd name="T12" fmla="*/ 18546 w 63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25">
                  <a:moveTo>
                    <a:pt x="46" y="0"/>
                  </a:moveTo>
                  <a:lnTo>
                    <a:pt x="16" y="4"/>
                  </a:lnTo>
                  <a:lnTo>
                    <a:pt x="0" y="10"/>
                  </a:lnTo>
                  <a:lnTo>
                    <a:pt x="2" y="25"/>
                  </a:lnTo>
                  <a:lnTo>
                    <a:pt x="25" y="14"/>
                  </a:lnTo>
                  <a:lnTo>
                    <a:pt x="63" y="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1171575" y="2032000"/>
              <a:ext cx="22225" cy="9525"/>
            </a:xfrm>
            <a:custGeom>
              <a:avLst/>
              <a:gdLst>
                <a:gd name="T0" fmla="*/ 5459 w 57"/>
                <a:gd name="T1" fmla="*/ 1191 h 24"/>
                <a:gd name="T2" fmla="*/ 0 w 57"/>
                <a:gd name="T3" fmla="*/ 3969 h 24"/>
                <a:gd name="T4" fmla="*/ 1170 w 57"/>
                <a:gd name="T5" fmla="*/ 9525 h 24"/>
                <a:gd name="T6" fmla="*/ 7798 w 57"/>
                <a:gd name="T7" fmla="*/ 6747 h 24"/>
                <a:gd name="T8" fmla="*/ 22225 w 57"/>
                <a:gd name="T9" fmla="*/ 4366 h 24"/>
                <a:gd name="T10" fmla="*/ 21055 w 57"/>
                <a:gd name="T11" fmla="*/ 0 h 24"/>
                <a:gd name="T12" fmla="*/ 13647 w 57"/>
                <a:gd name="T13" fmla="*/ 794 h 24"/>
                <a:gd name="T14" fmla="*/ 5459 w 57"/>
                <a:gd name="T15" fmla="*/ 119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24">
                  <a:moveTo>
                    <a:pt x="14" y="3"/>
                  </a:moveTo>
                  <a:lnTo>
                    <a:pt x="0" y="10"/>
                  </a:lnTo>
                  <a:lnTo>
                    <a:pt x="3" y="24"/>
                  </a:lnTo>
                  <a:lnTo>
                    <a:pt x="20" y="17"/>
                  </a:lnTo>
                  <a:lnTo>
                    <a:pt x="57" y="11"/>
                  </a:lnTo>
                  <a:lnTo>
                    <a:pt x="54" y="0"/>
                  </a:lnTo>
                  <a:lnTo>
                    <a:pt x="35" y="2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1173163" y="2038350"/>
              <a:ext cx="28575" cy="9525"/>
            </a:xfrm>
            <a:custGeom>
              <a:avLst/>
              <a:gdLst>
                <a:gd name="T0" fmla="*/ 19464 w 69"/>
                <a:gd name="T1" fmla="*/ 0 h 22"/>
                <a:gd name="T2" fmla="*/ 5798 w 69"/>
                <a:gd name="T3" fmla="*/ 1299 h 22"/>
                <a:gd name="T4" fmla="*/ 0 w 69"/>
                <a:gd name="T5" fmla="*/ 5195 h 22"/>
                <a:gd name="T6" fmla="*/ 5384 w 69"/>
                <a:gd name="T7" fmla="*/ 7360 h 22"/>
                <a:gd name="T8" fmla="*/ 12424 w 69"/>
                <a:gd name="T9" fmla="*/ 5628 h 22"/>
                <a:gd name="T10" fmla="*/ 21949 w 69"/>
                <a:gd name="T11" fmla="*/ 4763 h 22"/>
                <a:gd name="T12" fmla="*/ 22777 w 69"/>
                <a:gd name="T13" fmla="*/ 9525 h 22"/>
                <a:gd name="T14" fmla="*/ 28575 w 69"/>
                <a:gd name="T15" fmla="*/ 8659 h 22"/>
                <a:gd name="T16" fmla="*/ 27747 w 69"/>
                <a:gd name="T17" fmla="*/ 0 h 22"/>
                <a:gd name="T18" fmla="*/ 19464 w 69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22">
                  <a:moveTo>
                    <a:pt x="47" y="0"/>
                  </a:moveTo>
                  <a:lnTo>
                    <a:pt x="14" y="3"/>
                  </a:lnTo>
                  <a:lnTo>
                    <a:pt x="0" y="12"/>
                  </a:lnTo>
                  <a:lnTo>
                    <a:pt x="13" y="17"/>
                  </a:lnTo>
                  <a:lnTo>
                    <a:pt x="30" y="13"/>
                  </a:lnTo>
                  <a:lnTo>
                    <a:pt x="53" y="11"/>
                  </a:lnTo>
                  <a:lnTo>
                    <a:pt x="55" y="22"/>
                  </a:lnTo>
                  <a:lnTo>
                    <a:pt x="69" y="20"/>
                  </a:lnTo>
                  <a:lnTo>
                    <a:pt x="6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1138238" y="2019300"/>
              <a:ext cx="11112" cy="14288"/>
            </a:xfrm>
            <a:custGeom>
              <a:avLst/>
              <a:gdLst>
                <a:gd name="T0" fmla="*/ 0 w 29"/>
                <a:gd name="T1" fmla="*/ 6724 h 34"/>
                <a:gd name="T2" fmla="*/ 3832 w 29"/>
                <a:gd name="T3" fmla="*/ 0 h 34"/>
                <a:gd name="T4" fmla="*/ 9962 w 29"/>
                <a:gd name="T5" fmla="*/ 3782 h 34"/>
                <a:gd name="T6" fmla="*/ 11112 w 29"/>
                <a:gd name="T7" fmla="*/ 11346 h 34"/>
                <a:gd name="T8" fmla="*/ 3832 w 29"/>
                <a:gd name="T9" fmla="*/ 14288 h 34"/>
                <a:gd name="T10" fmla="*/ 0 w 29"/>
                <a:gd name="T11" fmla="*/ 672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4">
                  <a:moveTo>
                    <a:pt x="0" y="16"/>
                  </a:moveTo>
                  <a:lnTo>
                    <a:pt x="10" y="0"/>
                  </a:lnTo>
                  <a:lnTo>
                    <a:pt x="26" y="9"/>
                  </a:lnTo>
                  <a:lnTo>
                    <a:pt x="29" y="27"/>
                  </a:lnTo>
                  <a:lnTo>
                    <a:pt x="10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1144588" y="2047875"/>
              <a:ext cx="36512" cy="26988"/>
            </a:xfrm>
            <a:custGeom>
              <a:avLst/>
              <a:gdLst>
                <a:gd name="T0" fmla="*/ 1204 w 91"/>
                <a:gd name="T1" fmla="*/ 1157 h 70"/>
                <a:gd name="T2" fmla="*/ 9228 w 91"/>
                <a:gd name="T3" fmla="*/ 0 h 70"/>
                <a:gd name="T4" fmla="*/ 9630 w 91"/>
                <a:gd name="T5" fmla="*/ 7325 h 70"/>
                <a:gd name="T6" fmla="*/ 16852 w 91"/>
                <a:gd name="T7" fmla="*/ 7711 h 70"/>
                <a:gd name="T8" fmla="*/ 18055 w 91"/>
                <a:gd name="T9" fmla="*/ 14265 h 70"/>
                <a:gd name="T10" fmla="*/ 23673 w 91"/>
                <a:gd name="T11" fmla="*/ 16964 h 70"/>
                <a:gd name="T12" fmla="*/ 32901 w 91"/>
                <a:gd name="T13" fmla="*/ 16193 h 70"/>
                <a:gd name="T14" fmla="*/ 36512 w 91"/>
                <a:gd name="T15" fmla="*/ 21205 h 70"/>
                <a:gd name="T16" fmla="*/ 31697 w 91"/>
                <a:gd name="T17" fmla="*/ 25446 h 70"/>
                <a:gd name="T18" fmla="*/ 23271 w 91"/>
                <a:gd name="T19" fmla="*/ 26988 h 70"/>
                <a:gd name="T20" fmla="*/ 21265 w 91"/>
                <a:gd name="T21" fmla="*/ 18892 h 70"/>
                <a:gd name="T22" fmla="*/ 16852 w 91"/>
                <a:gd name="T23" fmla="*/ 19277 h 70"/>
                <a:gd name="T24" fmla="*/ 17654 w 91"/>
                <a:gd name="T25" fmla="*/ 23904 h 70"/>
                <a:gd name="T26" fmla="*/ 6821 w 91"/>
                <a:gd name="T27" fmla="*/ 25446 h 70"/>
                <a:gd name="T28" fmla="*/ 2407 w 91"/>
                <a:gd name="T29" fmla="*/ 10795 h 70"/>
                <a:gd name="T30" fmla="*/ 0 w 91"/>
                <a:gd name="T31" fmla="*/ 4241 h 70"/>
                <a:gd name="T32" fmla="*/ 1204 w 91"/>
                <a:gd name="T33" fmla="*/ 1157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1" h="70">
                  <a:moveTo>
                    <a:pt x="3" y="3"/>
                  </a:moveTo>
                  <a:lnTo>
                    <a:pt x="23" y="0"/>
                  </a:lnTo>
                  <a:lnTo>
                    <a:pt x="24" y="19"/>
                  </a:lnTo>
                  <a:lnTo>
                    <a:pt x="42" y="20"/>
                  </a:lnTo>
                  <a:lnTo>
                    <a:pt x="45" y="37"/>
                  </a:lnTo>
                  <a:lnTo>
                    <a:pt x="59" y="44"/>
                  </a:lnTo>
                  <a:lnTo>
                    <a:pt x="82" y="42"/>
                  </a:lnTo>
                  <a:lnTo>
                    <a:pt x="91" y="55"/>
                  </a:lnTo>
                  <a:lnTo>
                    <a:pt x="79" y="66"/>
                  </a:lnTo>
                  <a:lnTo>
                    <a:pt x="58" y="70"/>
                  </a:lnTo>
                  <a:lnTo>
                    <a:pt x="53" y="49"/>
                  </a:lnTo>
                  <a:lnTo>
                    <a:pt x="42" y="50"/>
                  </a:lnTo>
                  <a:lnTo>
                    <a:pt x="44" y="62"/>
                  </a:lnTo>
                  <a:lnTo>
                    <a:pt x="17" y="66"/>
                  </a:lnTo>
                  <a:lnTo>
                    <a:pt x="6" y="28"/>
                  </a:lnTo>
                  <a:lnTo>
                    <a:pt x="0" y="1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A33D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auto">
            <a:xfrm>
              <a:off x="1201738" y="2051050"/>
              <a:ext cx="80962" cy="76200"/>
            </a:xfrm>
            <a:custGeom>
              <a:avLst/>
              <a:gdLst>
                <a:gd name="T0" fmla="*/ 0 w 204"/>
                <a:gd name="T1" fmla="*/ 55775 h 194"/>
                <a:gd name="T2" fmla="*/ 12700 w 204"/>
                <a:gd name="T3" fmla="*/ 33779 h 194"/>
                <a:gd name="T4" fmla="*/ 20241 w 204"/>
                <a:gd name="T5" fmla="*/ 20818 h 194"/>
                <a:gd name="T6" fmla="*/ 21828 w 204"/>
                <a:gd name="T7" fmla="*/ 14926 h 194"/>
                <a:gd name="T8" fmla="*/ 27781 w 204"/>
                <a:gd name="T9" fmla="*/ 7856 h 194"/>
                <a:gd name="T10" fmla="*/ 50006 w 204"/>
                <a:gd name="T11" fmla="*/ 0 h 194"/>
                <a:gd name="T12" fmla="*/ 59134 w 204"/>
                <a:gd name="T13" fmla="*/ 3535 h 194"/>
                <a:gd name="T14" fmla="*/ 46037 w 204"/>
                <a:gd name="T15" fmla="*/ 8248 h 194"/>
                <a:gd name="T16" fmla="*/ 39290 w 204"/>
                <a:gd name="T17" fmla="*/ 10998 h 194"/>
                <a:gd name="T18" fmla="*/ 40084 w 204"/>
                <a:gd name="T19" fmla="*/ 15711 h 194"/>
                <a:gd name="T20" fmla="*/ 49212 w 204"/>
                <a:gd name="T21" fmla="*/ 9427 h 194"/>
                <a:gd name="T22" fmla="*/ 59928 w 204"/>
                <a:gd name="T23" fmla="*/ 6677 h 194"/>
                <a:gd name="T24" fmla="*/ 68659 w 204"/>
                <a:gd name="T25" fmla="*/ 7856 h 194"/>
                <a:gd name="T26" fmla="*/ 57547 w 204"/>
                <a:gd name="T27" fmla="*/ 11784 h 194"/>
                <a:gd name="T28" fmla="*/ 50006 w 204"/>
                <a:gd name="T29" fmla="*/ 14926 h 194"/>
                <a:gd name="T30" fmla="*/ 40878 w 204"/>
                <a:gd name="T31" fmla="*/ 22781 h 194"/>
                <a:gd name="T32" fmla="*/ 48815 w 204"/>
                <a:gd name="T33" fmla="*/ 22389 h 194"/>
                <a:gd name="T34" fmla="*/ 55562 w 204"/>
                <a:gd name="T35" fmla="*/ 14533 h 194"/>
                <a:gd name="T36" fmla="*/ 71437 w 204"/>
                <a:gd name="T37" fmla="*/ 10212 h 194"/>
                <a:gd name="T38" fmla="*/ 75009 w 204"/>
                <a:gd name="T39" fmla="*/ 12569 h 194"/>
                <a:gd name="T40" fmla="*/ 63500 w 204"/>
                <a:gd name="T41" fmla="*/ 19246 h 194"/>
                <a:gd name="T42" fmla="*/ 55959 w 204"/>
                <a:gd name="T43" fmla="*/ 26316 h 194"/>
                <a:gd name="T44" fmla="*/ 66675 w 204"/>
                <a:gd name="T45" fmla="*/ 21210 h 194"/>
                <a:gd name="T46" fmla="*/ 76596 w 204"/>
                <a:gd name="T47" fmla="*/ 14533 h 194"/>
                <a:gd name="T48" fmla="*/ 80962 w 204"/>
                <a:gd name="T49" fmla="*/ 18461 h 194"/>
                <a:gd name="T50" fmla="*/ 72628 w 204"/>
                <a:gd name="T51" fmla="*/ 25531 h 194"/>
                <a:gd name="T52" fmla="*/ 50800 w 204"/>
                <a:gd name="T53" fmla="*/ 40457 h 194"/>
                <a:gd name="T54" fmla="*/ 35322 w 204"/>
                <a:gd name="T55" fmla="*/ 58132 h 194"/>
                <a:gd name="T56" fmla="*/ 25400 w 204"/>
                <a:gd name="T57" fmla="*/ 65202 h 194"/>
                <a:gd name="T58" fmla="*/ 6747 w 204"/>
                <a:gd name="T59" fmla="*/ 76200 h 194"/>
                <a:gd name="T60" fmla="*/ 0 w 204"/>
                <a:gd name="T61" fmla="*/ 55775 h 1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04" h="194">
                  <a:moveTo>
                    <a:pt x="0" y="142"/>
                  </a:moveTo>
                  <a:lnTo>
                    <a:pt x="32" y="86"/>
                  </a:lnTo>
                  <a:lnTo>
                    <a:pt x="51" y="53"/>
                  </a:lnTo>
                  <a:lnTo>
                    <a:pt x="55" y="38"/>
                  </a:lnTo>
                  <a:lnTo>
                    <a:pt x="70" y="20"/>
                  </a:lnTo>
                  <a:lnTo>
                    <a:pt x="126" y="0"/>
                  </a:lnTo>
                  <a:lnTo>
                    <a:pt x="149" y="9"/>
                  </a:lnTo>
                  <a:lnTo>
                    <a:pt x="116" y="21"/>
                  </a:lnTo>
                  <a:lnTo>
                    <a:pt x="99" y="28"/>
                  </a:lnTo>
                  <a:lnTo>
                    <a:pt x="101" y="40"/>
                  </a:lnTo>
                  <a:lnTo>
                    <a:pt x="124" y="24"/>
                  </a:lnTo>
                  <a:lnTo>
                    <a:pt x="151" y="17"/>
                  </a:lnTo>
                  <a:lnTo>
                    <a:pt x="173" y="20"/>
                  </a:lnTo>
                  <a:lnTo>
                    <a:pt x="145" y="30"/>
                  </a:lnTo>
                  <a:lnTo>
                    <a:pt x="126" y="38"/>
                  </a:lnTo>
                  <a:lnTo>
                    <a:pt x="103" y="58"/>
                  </a:lnTo>
                  <a:lnTo>
                    <a:pt x="123" y="57"/>
                  </a:lnTo>
                  <a:lnTo>
                    <a:pt x="140" y="37"/>
                  </a:lnTo>
                  <a:lnTo>
                    <a:pt x="180" y="26"/>
                  </a:lnTo>
                  <a:lnTo>
                    <a:pt x="189" y="32"/>
                  </a:lnTo>
                  <a:lnTo>
                    <a:pt x="160" y="49"/>
                  </a:lnTo>
                  <a:lnTo>
                    <a:pt x="141" y="67"/>
                  </a:lnTo>
                  <a:lnTo>
                    <a:pt x="168" y="54"/>
                  </a:lnTo>
                  <a:lnTo>
                    <a:pt x="193" y="37"/>
                  </a:lnTo>
                  <a:lnTo>
                    <a:pt x="204" y="47"/>
                  </a:lnTo>
                  <a:lnTo>
                    <a:pt x="183" y="65"/>
                  </a:lnTo>
                  <a:lnTo>
                    <a:pt x="128" y="103"/>
                  </a:lnTo>
                  <a:lnTo>
                    <a:pt x="89" y="148"/>
                  </a:lnTo>
                  <a:lnTo>
                    <a:pt x="64" y="166"/>
                  </a:lnTo>
                  <a:lnTo>
                    <a:pt x="17" y="19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1182688" y="2049463"/>
              <a:ext cx="44450" cy="20638"/>
            </a:xfrm>
            <a:custGeom>
              <a:avLst/>
              <a:gdLst>
                <a:gd name="T0" fmla="*/ 11613 w 111"/>
                <a:gd name="T1" fmla="*/ 0 h 52"/>
                <a:gd name="T2" fmla="*/ 23226 w 111"/>
                <a:gd name="T3" fmla="*/ 1588 h 52"/>
                <a:gd name="T4" fmla="*/ 44450 w 111"/>
                <a:gd name="T5" fmla="*/ 9922 h 52"/>
                <a:gd name="T6" fmla="*/ 36841 w 111"/>
                <a:gd name="T7" fmla="*/ 20638 h 52"/>
                <a:gd name="T8" fmla="*/ 0 w 111"/>
                <a:gd name="T9" fmla="*/ 7144 h 52"/>
                <a:gd name="T10" fmla="*/ 11613 w 111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52">
                  <a:moveTo>
                    <a:pt x="29" y="0"/>
                  </a:moveTo>
                  <a:lnTo>
                    <a:pt x="58" y="4"/>
                  </a:lnTo>
                  <a:lnTo>
                    <a:pt x="111" y="25"/>
                  </a:lnTo>
                  <a:lnTo>
                    <a:pt x="92" y="52"/>
                  </a:lnTo>
                  <a:lnTo>
                    <a:pt x="0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76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auto">
            <a:xfrm>
              <a:off x="911225" y="1844675"/>
              <a:ext cx="112712" cy="246063"/>
            </a:xfrm>
            <a:custGeom>
              <a:avLst/>
              <a:gdLst>
                <a:gd name="T0" fmla="*/ 58354 w 282"/>
                <a:gd name="T1" fmla="*/ 98267 h 621"/>
                <a:gd name="T2" fmla="*/ 63550 w 282"/>
                <a:gd name="T3" fmla="*/ 83606 h 621"/>
                <a:gd name="T4" fmla="*/ 68746 w 282"/>
                <a:gd name="T5" fmla="*/ 70530 h 621"/>
                <a:gd name="T6" fmla="*/ 74342 w 282"/>
                <a:gd name="T7" fmla="*/ 58643 h 621"/>
                <a:gd name="T8" fmla="*/ 80737 w 282"/>
                <a:gd name="T9" fmla="*/ 46756 h 621"/>
                <a:gd name="T10" fmla="*/ 87532 w 282"/>
                <a:gd name="T11" fmla="*/ 36058 h 621"/>
                <a:gd name="T12" fmla="*/ 95126 w 282"/>
                <a:gd name="T13" fmla="*/ 24567 h 621"/>
                <a:gd name="T14" fmla="*/ 103519 w 282"/>
                <a:gd name="T15" fmla="*/ 12283 h 621"/>
                <a:gd name="T16" fmla="*/ 112712 w 282"/>
                <a:gd name="T17" fmla="*/ 0 h 621"/>
                <a:gd name="T18" fmla="*/ 97524 w 282"/>
                <a:gd name="T19" fmla="*/ 8717 h 621"/>
                <a:gd name="T20" fmla="*/ 85134 w 282"/>
                <a:gd name="T21" fmla="*/ 17831 h 621"/>
                <a:gd name="T22" fmla="*/ 73942 w 282"/>
                <a:gd name="T23" fmla="*/ 26548 h 621"/>
                <a:gd name="T24" fmla="*/ 64350 w 282"/>
                <a:gd name="T25" fmla="*/ 36058 h 621"/>
                <a:gd name="T26" fmla="*/ 55956 w 282"/>
                <a:gd name="T27" fmla="*/ 46756 h 621"/>
                <a:gd name="T28" fmla="*/ 48362 w 282"/>
                <a:gd name="T29" fmla="*/ 58643 h 621"/>
                <a:gd name="T30" fmla="*/ 40368 w 282"/>
                <a:gd name="T31" fmla="*/ 72115 h 621"/>
                <a:gd name="T32" fmla="*/ 32375 w 282"/>
                <a:gd name="T33" fmla="*/ 87965 h 621"/>
                <a:gd name="T34" fmla="*/ 19185 w 282"/>
                <a:gd name="T35" fmla="*/ 87172 h 621"/>
                <a:gd name="T36" fmla="*/ 10792 w 282"/>
                <a:gd name="T37" fmla="*/ 109758 h 621"/>
                <a:gd name="T38" fmla="*/ 18386 w 282"/>
                <a:gd name="T39" fmla="*/ 117682 h 621"/>
                <a:gd name="T40" fmla="*/ 14788 w 282"/>
                <a:gd name="T41" fmla="*/ 131947 h 621"/>
                <a:gd name="T42" fmla="*/ 10792 w 282"/>
                <a:gd name="T43" fmla="*/ 148193 h 621"/>
                <a:gd name="T44" fmla="*/ 7194 w 282"/>
                <a:gd name="T45" fmla="*/ 164438 h 621"/>
                <a:gd name="T46" fmla="*/ 3997 w 282"/>
                <a:gd name="T47" fmla="*/ 181080 h 621"/>
                <a:gd name="T48" fmla="*/ 1998 w 282"/>
                <a:gd name="T49" fmla="*/ 197722 h 621"/>
                <a:gd name="T50" fmla="*/ 400 w 282"/>
                <a:gd name="T51" fmla="*/ 214364 h 621"/>
                <a:gd name="T52" fmla="*/ 0 w 282"/>
                <a:gd name="T53" fmla="*/ 230214 h 621"/>
                <a:gd name="T54" fmla="*/ 799 w 282"/>
                <a:gd name="T55" fmla="*/ 246063 h 621"/>
                <a:gd name="T56" fmla="*/ 6395 w 282"/>
                <a:gd name="T57" fmla="*/ 233383 h 621"/>
                <a:gd name="T58" fmla="*/ 10792 w 282"/>
                <a:gd name="T59" fmla="*/ 219911 h 621"/>
                <a:gd name="T60" fmla="*/ 15588 w 282"/>
                <a:gd name="T61" fmla="*/ 204854 h 621"/>
                <a:gd name="T62" fmla="*/ 20784 w 282"/>
                <a:gd name="T63" fmla="*/ 189401 h 621"/>
                <a:gd name="T64" fmla="*/ 25980 w 282"/>
                <a:gd name="T65" fmla="*/ 172759 h 621"/>
                <a:gd name="T66" fmla="*/ 32375 w 282"/>
                <a:gd name="T67" fmla="*/ 156117 h 621"/>
                <a:gd name="T68" fmla="*/ 39969 w 282"/>
                <a:gd name="T69" fmla="*/ 138683 h 621"/>
                <a:gd name="T70" fmla="*/ 48762 w 282"/>
                <a:gd name="T71" fmla="*/ 121645 h 621"/>
                <a:gd name="T72" fmla="*/ 58354 w 282"/>
                <a:gd name="T73" fmla="*/ 98267 h 6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2" h="621">
                  <a:moveTo>
                    <a:pt x="146" y="248"/>
                  </a:moveTo>
                  <a:lnTo>
                    <a:pt x="159" y="211"/>
                  </a:lnTo>
                  <a:lnTo>
                    <a:pt x="172" y="178"/>
                  </a:lnTo>
                  <a:lnTo>
                    <a:pt x="186" y="148"/>
                  </a:lnTo>
                  <a:lnTo>
                    <a:pt x="202" y="118"/>
                  </a:lnTo>
                  <a:lnTo>
                    <a:pt x="219" y="91"/>
                  </a:lnTo>
                  <a:lnTo>
                    <a:pt x="238" y="62"/>
                  </a:lnTo>
                  <a:lnTo>
                    <a:pt x="259" y="31"/>
                  </a:lnTo>
                  <a:lnTo>
                    <a:pt x="282" y="0"/>
                  </a:lnTo>
                  <a:lnTo>
                    <a:pt x="244" y="22"/>
                  </a:lnTo>
                  <a:lnTo>
                    <a:pt x="213" y="45"/>
                  </a:lnTo>
                  <a:lnTo>
                    <a:pt x="185" y="67"/>
                  </a:lnTo>
                  <a:lnTo>
                    <a:pt x="161" y="91"/>
                  </a:lnTo>
                  <a:lnTo>
                    <a:pt x="140" y="118"/>
                  </a:lnTo>
                  <a:lnTo>
                    <a:pt x="121" y="148"/>
                  </a:lnTo>
                  <a:lnTo>
                    <a:pt x="101" y="182"/>
                  </a:lnTo>
                  <a:lnTo>
                    <a:pt x="81" y="222"/>
                  </a:lnTo>
                  <a:lnTo>
                    <a:pt x="48" y="220"/>
                  </a:lnTo>
                  <a:lnTo>
                    <a:pt x="27" y="277"/>
                  </a:lnTo>
                  <a:lnTo>
                    <a:pt x="46" y="297"/>
                  </a:lnTo>
                  <a:lnTo>
                    <a:pt x="37" y="333"/>
                  </a:lnTo>
                  <a:lnTo>
                    <a:pt x="27" y="374"/>
                  </a:lnTo>
                  <a:lnTo>
                    <a:pt x="18" y="415"/>
                  </a:lnTo>
                  <a:lnTo>
                    <a:pt x="10" y="457"/>
                  </a:lnTo>
                  <a:lnTo>
                    <a:pt x="5" y="499"/>
                  </a:lnTo>
                  <a:lnTo>
                    <a:pt x="1" y="541"/>
                  </a:lnTo>
                  <a:lnTo>
                    <a:pt x="0" y="581"/>
                  </a:lnTo>
                  <a:lnTo>
                    <a:pt x="2" y="621"/>
                  </a:lnTo>
                  <a:lnTo>
                    <a:pt x="16" y="589"/>
                  </a:lnTo>
                  <a:lnTo>
                    <a:pt x="27" y="555"/>
                  </a:lnTo>
                  <a:lnTo>
                    <a:pt x="39" y="517"/>
                  </a:lnTo>
                  <a:lnTo>
                    <a:pt x="52" y="478"/>
                  </a:lnTo>
                  <a:lnTo>
                    <a:pt x="65" y="436"/>
                  </a:lnTo>
                  <a:lnTo>
                    <a:pt x="81" y="394"/>
                  </a:lnTo>
                  <a:lnTo>
                    <a:pt x="100" y="350"/>
                  </a:lnTo>
                  <a:lnTo>
                    <a:pt x="122" y="307"/>
                  </a:lnTo>
                  <a:lnTo>
                    <a:pt x="146" y="248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auto">
            <a:xfrm>
              <a:off x="1039813" y="1855788"/>
              <a:ext cx="79375" cy="53975"/>
            </a:xfrm>
            <a:custGeom>
              <a:avLst/>
              <a:gdLst>
                <a:gd name="T0" fmla="*/ 7108 w 201"/>
                <a:gd name="T1" fmla="*/ 41937 h 139"/>
                <a:gd name="T2" fmla="*/ 7108 w 201"/>
                <a:gd name="T3" fmla="*/ 31841 h 139"/>
                <a:gd name="T4" fmla="*/ 11452 w 201"/>
                <a:gd name="T5" fmla="*/ 25240 h 139"/>
                <a:gd name="T6" fmla="*/ 13032 w 201"/>
                <a:gd name="T7" fmla="*/ 20969 h 139"/>
                <a:gd name="T8" fmla="*/ 16981 w 201"/>
                <a:gd name="T9" fmla="*/ 12426 h 139"/>
                <a:gd name="T10" fmla="*/ 25274 w 201"/>
                <a:gd name="T11" fmla="*/ 6601 h 139"/>
                <a:gd name="T12" fmla="*/ 44229 w 201"/>
                <a:gd name="T13" fmla="*/ 1942 h 139"/>
                <a:gd name="T14" fmla="*/ 62394 w 201"/>
                <a:gd name="T15" fmla="*/ 0 h 139"/>
                <a:gd name="T16" fmla="*/ 60815 w 201"/>
                <a:gd name="T17" fmla="*/ 9319 h 139"/>
                <a:gd name="T18" fmla="*/ 46993 w 201"/>
                <a:gd name="T19" fmla="*/ 11261 h 139"/>
                <a:gd name="T20" fmla="*/ 44624 w 201"/>
                <a:gd name="T21" fmla="*/ 19415 h 139"/>
                <a:gd name="T22" fmla="*/ 59235 w 201"/>
                <a:gd name="T23" fmla="*/ 19027 h 139"/>
                <a:gd name="T24" fmla="*/ 64764 w 201"/>
                <a:gd name="T25" fmla="*/ 22134 h 139"/>
                <a:gd name="T26" fmla="*/ 67923 w 201"/>
                <a:gd name="T27" fmla="*/ 34560 h 139"/>
                <a:gd name="T28" fmla="*/ 79375 w 201"/>
                <a:gd name="T29" fmla="*/ 42714 h 139"/>
                <a:gd name="T30" fmla="*/ 76216 w 201"/>
                <a:gd name="T31" fmla="*/ 45044 h 139"/>
                <a:gd name="T32" fmla="*/ 69897 w 201"/>
                <a:gd name="T33" fmla="*/ 46597 h 139"/>
                <a:gd name="T34" fmla="*/ 61604 w 201"/>
                <a:gd name="T35" fmla="*/ 47374 h 139"/>
                <a:gd name="T36" fmla="*/ 51732 w 201"/>
                <a:gd name="T37" fmla="*/ 48150 h 139"/>
                <a:gd name="T38" fmla="*/ 41859 w 201"/>
                <a:gd name="T39" fmla="*/ 48539 h 139"/>
                <a:gd name="T40" fmla="*/ 31592 w 201"/>
                <a:gd name="T41" fmla="*/ 48150 h 139"/>
                <a:gd name="T42" fmla="*/ 23299 w 201"/>
                <a:gd name="T43" fmla="*/ 48150 h 139"/>
                <a:gd name="T44" fmla="*/ 16586 w 201"/>
                <a:gd name="T45" fmla="*/ 48150 h 139"/>
                <a:gd name="T46" fmla="*/ 7898 w 201"/>
                <a:gd name="T47" fmla="*/ 53587 h 139"/>
                <a:gd name="T48" fmla="*/ 0 w 201"/>
                <a:gd name="T49" fmla="*/ 53975 h 139"/>
                <a:gd name="T50" fmla="*/ 7108 w 201"/>
                <a:gd name="T51" fmla="*/ 41937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1" h="139">
                  <a:moveTo>
                    <a:pt x="18" y="108"/>
                  </a:moveTo>
                  <a:lnTo>
                    <a:pt x="18" y="82"/>
                  </a:lnTo>
                  <a:lnTo>
                    <a:pt x="29" y="65"/>
                  </a:lnTo>
                  <a:lnTo>
                    <a:pt x="33" y="54"/>
                  </a:lnTo>
                  <a:lnTo>
                    <a:pt x="43" y="32"/>
                  </a:lnTo>
                  <a:lnTo>
                    <a:pt x="64" y="17"/>
                  </a:lnTo>
                  <a:lnTo>
                    <a:pt x="112" y="5"/>
                  </a:lnTo>
                  <a:lnTo>
                    <a:pt x="158" y="0"/>
                  </a:lnTo>
                  <a:lnTo>
                    <a:pt x="154" y="24"/>
                  </a:lnTo>
                  <a:lnTo>
                    <a:pt x="119" y="29"/>
                  </a:lnTo>
                  <a:lnTo>
                    <a:pt x="113" y="50"/>
                  </a:lnTo>
                  <a:lnTo>
                    <a:pt x="150" y="49"/>
                  </a:lnTo>
                  <a:lnTo>
                    <a:pt x="164" y="57"/>
                  </a:lnTo>
                  <a:lnTo>
                    <a:pt x="172" y="89"/>
                  </a:lnTo>
                  <a:lnTo>
                    <a:pt x="201" y="110"/>
                  </a:lnTo>
                  <a:lnTo>
                    <a:pt x="193" y="116"/>
                  </a:lnTo>
                  <a:lnTo>
                    <a:pt x="177" y="120"/>
                  </a:lnTo>
                  <a:lnTo>
                    <a:pt x="156" y="122"/>
                  </a:lnTo>
                  <a:lnTo>
                    <a:pt x="131" y="124"/>
                  </a:lnTo>
                  <a:lnTo>
                    <a:pt x="106" y="125"/>
                  </a:lnTo>
                  <a:lnTo>
                    <a:pt x="80" y="124"/>
                  </a:lnTo>
                  <a:lnTo>
                    <a:pt x="59" y="124"/>
                  </a:lnTo>
                  <a:lnTo>
                    <a:pt x="42" y="124"/>
                  </a:lnTo>
                  <a:lnTo>
                    <a:pt x="20" y="138"/>
                  </a:lnTo>
                  <a:lnTo>
                    <a:pt x="0" y="139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564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1095375" y="2039938"/>
              <a:ext cx="41275" cy="82550"/>
            </a:xfrm>
            <a:custGeom>
              <a:avLst/>
              <a:gdLst>
                <a:gd name="T0" fmla="*/ 32544 w 104"/>
                <a:gd name="T1" fmla="*/ 0 h 211"/>
                <a:gd name="T2" fmla="*/ 21034 w 104"/>
                <a:gd name="T3" fmla="*/ 34820 h 211"/>
                <a:gd name="T4" fmla="*/ 0 w 104"/>
                <a:gd name="T5" fmla="*/ 69639 h 211"/>
                <a:gd name="T6" fmla="*/ 12700 w 104"/>
                <a:gd name="T7" fmla="*/ 82550 h 211"/>
                <a:gd name="T8" fmla="*/ 26591 w 104"/>
                <a:gd name="T9" fmla="*/ 61032 h 211"/>
                <a:gd name="T10" fmla="*/ 41275 w 104"/>
                <a:gd name="T11" fmla="*/ 23474 h 211"/>
                <a:gd name="T12" fmla="*/ 32544 w 104"/>
                <a:gd name="T13" fmla="*/ 0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211">
                  <a:moveTo>
                    <a:pt x="82" y="0"/>
                  </a:moveTo>
                  <a:lnTo>
                    <a:pt x="53" y="89"/>
                  </a:lnTo>
                  <a:lnTo>
                    <a:pt x="0" y="178"/>
                  </a:lnTo>
                  <a:lnTo>
                    <a:pt x="32" y="211"/>
                  </a:lnTo>
                  <a:lnTo>
                    <a:pt x="67" y="156"/>
                  </a:lnTo>
                  <a:lnTo>
                    <a:pt x="104" y="6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5E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935038" y="2181225"/>
              <a:ext cx="130175" cy="247650"/>
            </a:xfrm>
            <a:custGeom>
              <a:avLst/>
              <a:gdLst>
                <a:gd name="T0" fmla="*/ 116681 w 328"/>
                <a:gd name="T1" fmla="*/ 0 h 623"/>
                <a:gd name="T2" fmla="*/ 96441 w 328"/>
                <a:gd name="T3" fmla="*/ 46906 h 623"/>
                <a:gd name="T4" fmla="*/ 78581 w 328"/>
                <a:gd name="T5" fmla="*/ 99776 h 623"/>
                <a:gd name="T6" fmla="*/ 63897 w 328"/>
                <a:gd name="T7" fmla="*/ 120844 h 623"/>
                <a:gd name="T8" fmla="*/ 32147 w 328"/>
                <a:gd name="T9" fmla="*/ 117664 h 623"/>
                <a:gd name="T10" fmla="*/ 47228 w 328"/>
                <a:gd name="T11" fmla="*/ 65192 h 623"/>
                <a:gd name="T12" fmla="*/ 40481 w 328"/>
                <a:gd name="T13" fmla="*/ 55652 h 623"/>
                <a:gd name="T14" fmla="*/ 25797 w 328"/>
                <a:gd name="T15" fmla="*/ 79502 h 623"/>
                <a:gd name="T16" fmla="*/ 14288 w 328"/>
                <a:gd name="T17" fmla="*/ 120844 h 623"/>
                <a:gd name="T18" fmla="*/ 14288 w 328"/>
                <a:gd name="T19" fmla="*/ 147477 h 623"/>
                <a:gd name="T20" fmla="*/ 14288 w 328"/>
                <a:gd name="T21" fmla="*/ 185638 h 623"/>
                <a:gd name="T22" fmla="*/ 0 w 328"/>
                <a:gd name="T23" fmla="*/ 218234 h 623"/>
                <a:gd name="T24" fmla="*/ 10319 w 328"/>
                <a:gd name="T25" fmla="*/ 247650 h 623"/>
                <a:gd name="T26" fmla="*/ 67072 w 328"/>
                <a:gd name="T27" fmla="*/ 247650 h 623"/>
                <a:gd name="T28" fmla="*/ 101997 w 328"/>
                <a:gd name="T29" fmla="*/ 235725 h 623"/>
                <a:gd name="T30" fmla="*/ 125413 w 328"/>
                <a:gd name="T31" fmla="*/ 212271 h 623"/>
                <a:gd name="T32" fmla="*/ 113903 w 328"/>
                <a:gd name="T33" fmla="*/ 167750 h 623"/>
                <a:gd name="T34" fmla="*/ 101997 w 328"/>
                <a:gd name="T35" fmla="*/ 115278 h 623"/>
                <a:gd name="T36" fmla="*/ 107950 w 328"/>
                <a:gd name="T37" fmla="*/ 85465 h 623"/>
                <a:gd name="T38" fmla="*/ 130175 w 328"/>
                <a:gd name="T39" fmla="*/ 7553 h 623"/>
                <a:gd name="T40" fmla="*/ 116681 w 328"/>
                <a:gd name="T41" fmla="*/ 0 h 6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8" h="623">
                  <a:moveTo>
                    <a:pt x="294" y="0"/>
                  </a:moveTo>
                  <a:lnTo>
                    <a:pt x="243" y="118"/>
                  </a:lnTo>
                  <a:lnTo>
                    <a:pt x="198" y="251"/>
                  </a:lnTo>
                  <a:lnTo>
                    <a:pt x="161" y="304"/>
                  </a:lnTo>
                  <a:lnTo>
                    <a:pt x="81" y="296"/>
                  </a:lnTo>
                  <a:lnTo>
                    <a:pt x="119" y="164"/>
                  </a:lnTo>
                  <a:lnTo>
                    <a:pt x="102" y="140"/>
                  </a:lnTo>
                  <a:lnTo>
                    <a:pt x="65" y="200"/>
                  </a:lnTo>
                  <a:lnTo>
                    <a:pt x="36" y="304"/>
                  </a:lnTo>
                  <a:lnTo>
                    <a:pt x="36" y="371"/>
                  </a:lnTo>
                  <a:lnTo>
                    <a:pt x="36" y="467"/>
                  </a:lnTo>
                  <a:lnTo>
                    <a:pt x="0" y="549"/>
                  </a:lnTo>
                  <a:lnTo>
                    <a:pt x="26" y="623"/>
                  </a:lnTo>
                  <a:lnTo>
                    <a:pt x="169" y="623"/>
                  </a:lnTo>
                  <a:lnTo>
                    <a:pt x="257" y="593"/>
                  </a:lnTo>
                  <a:lnTo>
                    <a:pt x="316" y="534"/>
                  </a:lnTo>
                  <a:lnTo>
                    <a:pt x="287" y="422"/>
                  </a:lnTo>
                  <a:lnTo>
                    <a:pt x="257" y="290"/>
                  </a:lnTo>
                  <a:lnTo>
                    <a:pt x="272" y="215"/>
                  </a:lnTo>
                  <a:lnTo>
                    <a:pt x="328" y="1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5E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1109663" y="2192338"/>
              <a:ext cx="93662" cy="141288"/>
            </a:xfrm>
            <a:custGeom>
              <a:avLst/>
              <a:gdLst>
                <a:gd name="T0" fmla="*/ 0 w 236"/>
                <a:gd name="T1" fmla="*/ 0 h 355"/>
                <a:gd name="T2" fmla="*/ 21034 w 236"/>
                <a:gd name="T3" fmla="*/ 8756 h 355"/>
                <a:gd name="T4" fmla="*/ 41275 w 236"/>
                <a:gd name="T5" fmla="*/ 32238 h 355"/>
                <a:gd name="T6" fmla="*/ 38100 w 236"/>
                <a:gd name="T7" fmla="*/ 61689 h 355"/>
                <a:gd name="T8" fmla="*/ 32940 w 236"/>
                <a:gd name="T9" fmla="*/ 78405 h 355"/>
                <a:gd name="T10" fmla="*/ 43259 w 236"/>
                <a:gd name="T11" fmla="*/ 89151 h 355"/>
                <a:gd name="T12" fmla="*/ 52784 w 236"/>
                <a:gd name="T13" fmla="*/ 126960 h 355"/>
                <a:gd name="T14" fmla="*/ 70247 w 236"/>
                <a:gd name="T15" fmla="*/ 141288 h 355"/>
                <a:gd name="T16" fmla="*/ 93662 w 236"/>
                <a:gd name="T17" fmla="*/ 132532 h 355"/>
                <a:gd name="T18" fmla="*/ 84931 w 236"/>
                <a:gd name="T19" fmla="*/ 103479 h 355"/>
                <a:gd name="T20" fmla="*/ 55959 w 236"/>
                <a:gd name="T21" fmla="*/ 70445 h 355"/>
                <a:gd name="T22" fmla="*/ 50006 w 236"/>
                <a:gd name="T23" fmla="*/ 55321 h 355"/>
                <a:gd name="T24" fmla="*/ 50006 w 236"/>
                <a:gd name="T25" fmla="*/ 40993 h 355"/>
                <a:gd name="T26" fmla="*/ 46434 w 236"/>
                <a:gd name="T27" fmla="*/ 24278 h 355"/>
                <a:gd name="T28" fmla="*/ 28178 w 236"/>
                <a:gd name="T29" fmla="*/ 6766 h 355"/>
                <a:gd name="T30" fmla="*/ 0 w 236"/>
                <a:gd name="T31" fmla="*/ 0 h 3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6" h="355">
                  <a:moveTo>
                    <a:pt x="0" y="0"/>
                  </a:moveTo>
                  <a:lnTo>
                    <a:pt x="53" y="22"/>
                  </a:lnTo>
                  <a:lnTo>
                    <a:pt x="104" y="81"/>
                  </a:lnTo>
                  <a:lnTo>
                    <a:pt x="96" y="155"/>
                  </a:lnTo>
                  <a:lnTo>
                    <a:pt x="83" y="197"/>
                  </a:lnTo>
                  <a:lnTo>
                    <a:pt x="109" y="224"/>
                  </a:lnTo>
                  <a:lnTo>
                    <a:pt x="133" y="319"/>
                  </a:lnTo>
                  <a:lnTo>
                    <a:pt x="177" y="355"/>
                  </a:lnTo>
                  <a:lnTo>
                    <a:pt x="236" y="333"/>
                  </a:lnTo>
                  <a:lnTo>
                    <a:pt x="214" y="260"/>
                  </a:lnTo>
                  <a:lnTo>
                    <a:pt x="141" y="177"/>
                  </a:lnTo>
                  <a:lnTo>
                    <a:pt x="126" y="139"/>
                  </a:lnTo>
                  <a:lnTo>
                    <a:pt x="126" y="103"/>
                  </a:lnTo>
                  <a:lnTo>
                    <a:pt x="117" y="61"/>
                  </a:lnTo>
                  <a:lnTo>
                    <a:pt x="7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963613" y="2179638"/>
              <a:ext cx="95250" cy="244475"/>
            </a:xfrm>
            <a:custGeom>
              <a:avLst/>
              <a:gdLst>
                <a:gd name="T0" fmla="*/ 85245 w 238"/>
                <a:gd name="T1" fmla="*/ 0 h 615"/>
                <a:gd name="T2" fmla="*/ 66435 w 238"/>
                <a:gd name="T3" fmla="*/ 56845 h 615"/>
                <a:gd name="T4" fmla="*/ 54829 w 238"/>
                <a:gd name="T5" fmla="*/ 92622 h 615"/>
                <a:gd name="T6" fmla="*/ 45224 w 238"/>
                <a:gd name="T7" fmla="*/ 116473 h 615"/>
                <a:gd name="T8" fmla="*/ 28415 w 238"/>
                <a:gd name="T9" fmla="*/ 128399 h 615"/>
                <a:gd name="T10" fmla="*/ 14408 w 238"/>
                <a:gd name="T11" fmla="*/ 135554 h 615"/>
                <a:gd name="T12" fmla="*/ 14408 w 238"/>
                <a:gd name="T13" fmla="*/ 152250 h 615"/>
                <a:gd name="T14" fmla="*/ 0 w 238"/>
                <a:gd name="T15" fmla="*/ 199555 h 615"/>
                <a:gd name="T16" fmla="*/ 21611 w 238"/>
                <a:gd name="T17" fmla="*/ 159008 h 615"/>
                <a:gd name="T18" fmla="*/ 31216 w 238"/>
                <a:gd name="T19" fmla="*/ 145095 h 615"/>
                <a:gd name="T20" fmla="*/ 33217 w 238"/>
                <a:gd name="T21" fmla="*/ 163778 h 615"/>
                <a:gd name="T22" fmla="*/ 19210 w 238"/>
                <a:gd name="T23" fmla="*/ 197170 h 615"/>
                <a:gd name="T24" fmla="*/ 7604 w 238"/>
                <a:gd name="T25" fmla="*/ 239705 h 615"/>
                <a:gd name="T26" fmla="*/ 26414 w 238"/>
                <a:gd name="T27" fmla="*/ 244475 h 615"/>
                <a:gd name="T28" fmla="*/ 52428 w 238"/>
                <a:gd name="T29" fmla="*/ 235332 h 615"/>
                <a:gd name="T30" fmla="*/ 61632 w 238"/>
                <a:gd name="T31" fmla="*/ 211083 h 615"/>
                <a:gd name="T32" fmla="*/ 52428 w 238"/>
                <a:gd name="T33" fmla="*/ 168549 h 615"/>
                <a:gd name="T34" fmla="*/ 56830 w 238"/>
                <a:gd name="T35" fmla="*/ 125616 h 615"/>
                <a:gd name="T36" fmla="*/ 71237 w 238"/>
                <a:gd name="T37" fmla="*/ 66386 h 615"/>
                <a:gd name="T38" fmla="*/ 95250 w 238"/>
                <a:gd name="T39" fmla="*/ 6360 h 615"/>
                <a:gd name="T40" fmla="*/ 85245 w 238"/>
                <a:gd name="T41" fmla="*/ 0 h 6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8" h="615">
                  <a:moveTo>
                    <a:pt x="213" y="0"/>
                  </a:moveTo>
                  <a:lnTo>
                    <a:pt x="166" y="143"/>
                  </a:lnTo>
                  <a:lnTo>
                    <a:pt x="137" y="233"/>
                  </a:lnTo>
                  <a:lnTo>
                    <a:pt x="113" y="293"/>
                  </a:lnTo>
                  <a:lnTo>
                    <a:pt x="71" y="323"/>
                  </a:lnTo>
                  <a:lnTo>
                    <a:pt x="36" y="341"/>
                  </a:lnTo>
                  <a:lnTo>
                    <a:pt x="36" y="383"/>
                  </a:lnTo>
                  <a:lnTo>
                    <a:pt x="0" y="502"/>
                  </a:lnTo>
                  <a:lnTo>
                    <a:pt x="54" y="400"/>
                  </a:lnTo>
                  <a:lnTo>
                    <a:pt x="78" y="365"/>
                  </a:lnTo>
                  <a:lnTo>
                    <a:pt x="83" y="412"/>
                  </a:lnTo>
                  <a:lnTo>
                    <a:pt x="48" y="496"/>
                  </a:lnTo>
                  <a:lnTo>
                    <a:pt x="19" y="603"/>
                  </a:lnTo>
                  <a:lnTo>
                    <a:pt x="66" y="615"/>
                  </a:lnTo>
                  <a:lnTo>
                    <a:pt x="131" y="592"/>
                  </a:lnTo>
                  <a:lnTo>
                    <a:pt x="154" y="531"/>
                  </a:lnTo>
                  <a:lnTo>
                    <a:pt x="131" y="424"/>
                  </a:lnTo>
                  <a:lnTo>
                    <a:pt x="142" y="316"/>
                  </a:lnTo>
                  <a:lnTo>
                    <a:pt x="178" y="167"/>
                  </a:lnTo>
                  <a:lnTo>
                    <a:pt x="238" y="1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auto">
            <a:xfrm>
              <a:off x="938213" y="2236788"/>
              <a:ext cx="33337" cy="190500"/>
            </a:xfrm>
            <a:custGeom>
              <a:avLst/>
              <a:gdLst>
                <a:gd name="T0" fmla="*/ 33337 w 84"/>
                <a:gd name="T1" fmla="*/ 0 h 479"/>
                <a:gd name="T2" fmla="*/ 16669 w 84"/>
                <a:gd name="T3" fmla="*/ 38180 h 479"/>
                <a:gd name="T4" fmla="*/ 9128 w 84"/>
                <a:gd name="T5" fmla="*/ 66814 h 479"/>
                <a:gd name="T6" fmla="*/ 13890 w 84"/>
                <a:gd name="T7" fmla="*/ 121697 h 479"/>
                <a:gd name="T8" fmla="*/ 0 w 84"/>
                <a:gd name="T9" fmla="*/ 161865 h 479"/>
                <a:gd name="T10" fmla="*/ 9128 w 84"/>
                <a:gd name="T11" fmla="*/ 190500 h 479"/>
                <a:gd name="T12" fmla="*/ 23415 w 84"/>
                <a:gd name="T13" fmla="*/ 178569 h 479"/>
                <a:gd name="T14" fmla="*/ 25796 w 84"/>
                <a:gd name="T15" fmla="*/ 159081 h 479"/>
                <a:gd name="T16" fmla="*/ 7144 w 84"/>
                <a:gd name="T17" fmla="*/ 159081 h 479"/>
                <a:gd name="T18" fmla="*/ 16669 w 84"/>
                <a:gd name="T19" fmla="*/ 138401 h 479"/>
                <a:gd name="T20" fmla="*/ 23415 w 84"/>
                <a:gd name="T21" fmla="*/ 97437 h 479"/>
                <a:gd name="T22" fmla="*/ 21431 w 84"/>
                <a:gd name="T23" fmla="*/ 52497 h 479"/>
                <a:gd name="T24" fmla="*/ 33337 w 84"/>
                <a:gd name="T25" fmla="*/ 14715 h 479"/>
                <a:gd name="T26" fmla="*/ 33337 w 84"/>
                <a:gd name="T27" fmla="*/ 0 h 4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" h="479">
                  <a:moveTo>
                    <a:pt x="84" y="0"/>
                  </a:moveTo>
                  <a:lnTo>
                    <a:pt x="42" y="96"/>
                  </a:lnTo>
                  <a:lnTo>
                    <a:pt x="23" y="168"/>
                  </a:lnTo>
                  <a:lnTo>
                    <a:pt x="35" y="306"/>
                  </a:lnTo>
                  <a:lnTo>
                    <a:pt x="0" y="407"/>
                  </a:lnTo>
                  <a:lnTo>
                    <a:pt x="23" y="479"/>
                  </a:lnTo>
                  <a:lnTo>
                    <a:pt x="59" y="449"/>
                  </a:lnTo>
                  <a:lnTo>
                    <a:pt x="65" y="400"/>
                  </a:lnTo>
                  <a:lnTo>
                    <a:pt x="18" y="400"/>
                  </a:lnTo>
                  <a:lnTo>
                    <a:pt x="42" y="348"/>
                  </a:lnTo>
                  <a:lnTo>
                    <a:pt x="59" y="245"/>
                  </a:lnTo>
                  <a:lnTo>
                    <a:pt x="54" y="132"/>
                  </a:lnTo>
                  <a:lnTo>
                    <a:pt x="84" y="3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E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969963" y="2454275"/>
              <a:ext cx="73025" cy="153988"/>
            </a:xfrm>
            <a:custGeom>
              <a:avLst/>
              <a:gdLst>
                <a:gd name="T0" fmla="*/ 18457 w 182"/>
                <a:gd name="T1" fmla="*/ 0 h 389"/>
                <a:gd name="T2" fmla="*/ 21266 w 182"/>
                <a:gd name="T3" fmla="*/ 19001 h 389"/>
                <a:gd name="T4" fmla="*/ 14445 w 182"/>
                <a:gd name="T5" fmla="*/ 32856 h 389"/>
                <a:gd name="T6" fmla="*/ 16451 w 182"/>
                <a:gd name="T7" fmla="*/ 49086 h 389"/>
                <a:gd name="T8" fmla="*/ 11636 w 182"/>
                <a:gd name="T9" fmla="*/ 65712 h 389"/>
                <a:gd name="T10" fmla="*/ 11636 w 182"/>
                <a:gd name="T11" fmla="*/ 84317 h 389"/>
                <a:gd name="T12" fmla="*/ 14445 w 182"/>
                <a:gd name="T13" fmla="*/ 99756 h 389"/>
                <a:gd name="T14" fmla="*/ 4414 w 182"/>
                <a:gd name="T15" fmla="*/ 113215 h 389"/>
                <a:gd name="T16" fmla="*/ 0 w 182"/>
                <a:gd name="T17" fmla="*/ 134987 h 389"/>
                <a:gd name="T18" fmla="*/ 6821 w 182"/>
                <a:gd name="T19" fmla="*/ 116382 h 389"/>
                <a:gd name="T20" fmla="*/ 28087 w 182"/>
                <a:gd name="T21" fmla="*/ 111631 h 389"/>
                <a:gd name="T22" fmla="*/ 18457 w 182"/>
                <a:gd name="T23" fmla="*/ 123903 h 389"/>
                <a:gd name="T24" fmla="*/ 6821 w 182"/>
                <a:gd name="T25" fmla="*/ 142508 h 389"/>
                <a:gd name="T26" fmla="*/ 11636 w 182"/>
                <a:gd name="T27" fmla="*/ 153988 h 389"/>
                <a:gd name="T28" fmla="*/ 18457 w 182"/>
                <a:gd name="T29" fmla="*/ 137758 h 389"/>
                <a:gd name="T30" fmla="*/ 32901 w 182"/>
                <a:gd name="T31" fmla="*/ 130632 h 389"/>
                <a:gd name="T32" fmla="*/ 26080 w 182"/>
                <a:gd name="T33" fmla="*/ 149238 h 389"/>
                <a:gd name="T34" fmla="*/ 39722 w 182"/>
                <a:gd name="T35" fmla="*/ 149238 h 389"/>
                <a:gd name="T36" fmla="*/ 60587 w 182"/>
                <a:gd name="T37" fmla="*/ 149238 h 389"/>
                <a:gd name="T38" fmla="*/ 73025 w 182"/>
                <a:gd name="T39" fmla="*/ 134987 h 389"/>
                <a:gd name="T40" fmla="*/ 51759 w 182"/>
                <a:gd name="T41" fmla="*/ 134987 h 389"/>
                <a:gd name="T42" fmla="*/ 42130 w 182"/>
                <a:gd name="T43" fmla="*/ 119153 h 389"/>
                <a:gd name="T44" fmla="*/ 58580 w 182"/>
                <a:gd name="T45" fmla="*/ 107673 h 389"/>
                <a:gd name="T46" fmla="*/ 60587 w 182"/>
                <a:gd name="T47" fmla="*/ 93818 h 389"/>
                <a:gd name="T48" fmla="*/ 44537 w 182"/>
                <a:gd name="T49" fmla="*/ 95797 h 389"/>
                <a:gd name="T50" fmla="*/ 26080 w 182"/>
                <a:gd name="T51" fmla="*/ 91047 h 389"/>
                <a:gd name="T52" fmla="*/ 26080 w 182"/>
                <a:gd name="T53" fmla="*/ 77192 h 389"/>
                <a:gd name="T54" fmla="*/ 44537 w 182"/>
                <a:gd name="T55" fmla="*/ 74817 h 389"/>
                <a:gd name="T56" fmla="*/ 48951 w 182"/>
                <a:gd name="T57" fmla="*/ 56212 h 389"/>
                <a:gd name="T58" fmla="*/ 30494 w 182"/>
                <a:gd name="T59" fmla="*/ 56212 h 389"/>
                <a:gd name="T60" fmla="*/ 30494 w 182"/>
                <a:gd name="T61" fmla="*/ 42357 h 389"/>
                <a:gd name="T62" fmla="*/ 28087 w 182"/>
                <a:gd name="T63" fmla="*/ 16626 h 389"/>
                <a:gd name="T64" fmla="*/ 18457 w 182"/>
                <a:gd name="T65" fmla="*/ 0 h 3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2" h="389">
                  <a:moveTo>
                    <a:pt x="46" y="0"/>
                  </a:moveTo>
                  <a:lnTo>
                    <a:pt x="53" y="48"/>
                  </a:lnTo>
                  <a:lnTo>
                    <a:pt x="36" y="83"/>
                  </a:lnTo>
                  <a:lnTo>
                    <a:pt x="41" y="124"/>
                  </a:lnTo>
                  <a:lnTo>
                    <a:pt x="29" y="166"/>
                  </a:lnTo>
                  <a:lnTo>
                    <a:pt x="29" y="213"/>
                  </a:lnTo>
                  <a:lnTo>
                    <a:pt x="36" y="252"/>
                  </a:lnTo>
                  <a:lnTo>
                    <a:pt x="11" y="286"/>
                  </a:lnTo>
                  <a:lnTo>
                    <a:pt x="0" y="341"/>
                  </a:lnTo>
                  <a:lnTo>
                    <a:pt x="17" y="294"/>
                  </a:lnTo>
                  <a:lnTo>
                    <a:pt x="70" y="282"/>
                  </a:lnTo>
                  <a:lnTo>
                    <a:pt x="46" y="313"/>
                  </a:lnTo>
                  <a:lnTo>
                    <a:pt x="17" y="360"/>
                  </a:lnTo>
                  <a:lnTo>
                    <a:pt x="29" y="389"/>
                  </a:lnTo>
                  <a:lnTo>
                    <a:pt x="46" y="348"/>
                  </a:lnTo>
                  <a:lnTo>
                    <a:pt x="82" y="330"/>
                  </a:lnTo>
                  <a:lnTo>
                    <a:pt x="65" y="377"/>
                  </a:lnTo>
                  <a:lnTo>
                    <a:pt x="99" y="377"/>
                  </a:lnTo>
                  <a:lnTo>
                    <a:pt x="151" y="377"/>
                  </a:lnTo>
                  <a:lnTo>
                    <a:pt x="182" y="341"/>
                  </a:lnTo>
                  <a:lnTo>
                    <a:pt x="129" y="341"/>
                  </a:lnTo>
                  <a:lnTo>
                    <a:pt x="105" y="301"/>
                  </a:lnTo>
                  <a:lnTo>
                    <a:pt x="146" y="272"/>
                  </a:lnTo>
                  <a:lnTo>
                    <a:pt x="151" y="237"/>
                  </a:lnTo>
                  <a:lnTo>
                    <a:pt x="111" y="242"/>
                  </a:lnTo>
                  <a:lnTo>
                    <a:pt x="65" y="230"/>
                  </a:lnTo>
                  <a:lnTo>
                    <a:pt x="65" y="195"/>
                  </a:lnTo>
                  <a:lnTo>
                    <a:pt x="111" y="189"/>
                  </a:lnTo>
                  <a:lnTo>
                    <a:pt x="122" y="142"/>
                  </a:lnTo>
                  <a:lnTo>
                    <a:pt x="76" y="142"/>
                  </a:lnTo>
                  <a:lnTo>
                    <a:pt x="76" y="107"/>
                  </a:lnTo>
                  <a:lnTo>
                    <a:pt x="70" y="4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989013" y="2611438"/>
              <a:ext cx="39687" cy="7938"/>
            </a:xfrm>
            <a:custGeom>
              <a:avLst/>
              <a:gdLst>
                <a:gd name="T0" fmla="*/ 23730 w 97"/>
                <a:gd name="T1" fmla="*/ 2071 h 23"/>
                <a:gd name="T2" fmla="*/ 5319 w 97"/>
                <a:gd name="T3" fmla="*/ 0 h 23"/>
                <a:gd name="T4" fmla="*/ 0 w 97"/>
                <a:gd name="T5" fmla="*/ 7938 h 23"/>
                <a:gd name="T6" fmla="*/ 14320 w 97"/>
                <a:gd name="T7" fmla="*/ 7938 h 23"/>
                <a:gd name="T8" fmla="*/ 39687 w 97"/>
                <a:gd name="T9" fmla="*/ 7938 h 23"/>
                <a:gd name="T10" fmla="*/ 23730 w 97"/>
                <a:gd name="T11" fmla="*/ 207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23">
                  <a:moveTo>
                    <a:pt x="58" y="6"/>
                  </a:moveTo>
                  <a:lnTo>
                    <a:pt x="13" y="0"/>
                  </a:lnTo>
                  <a:lnTo>
                    <a:pt x="0" y="23"/>
                  </a:lnTo>
                  <a:lnTo>
                    <a:pt x="35" y="23"/>
                  </a:lnTo>
                  <a:lnTo>
                    <a:pt x="97" y="23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989013" y="2628900"/>
              <a:ext cx="46037" cy="157163"/>
            </a:xfrm>
            <a:custGeom>
              <a:avLst/>
              <a:gdLst>
                <a:gd name="T0" fmla="*/ 0 w 114"/>
                <a:gd name="T1" fmla="*/ 0 h 397"/>
                <a:gd name="T2" fmla="*/ 0 w 114"/>
                <a:gd name="T3" fmla="*/ 23357 h 397"/>
                <a:gd name="T4" fmla="*/ 3231 w 114"/>
                <a:gd name="T5" fmla="*/ 58590 h 397"/>
                <a:gd name="T6" fmla="*/ 6865 w 114"/>
                <a:gd name="T7" fmla="*/ 100553 h 397"/>
                <a:gd name="T8" fmla="*/ 20999 w 114"/>
                <a:gd name="T9" fmla="*/ 106491 h 397"/>
                <a:gd name="T10" fmla="*/ 6865 w 114"/>
                <a:gd name="T11" fmla="*/ 109658 h 397"/>
                <a:gd name="T12" fmla="*/ 5250 w 114"/>
                <a:gd name="T13" fmla="*/ 121930 h 397"/>
                <a:gd name="T14" fmla="*/ 17365 w 114"/>
                <a:gd name="T15" fmla="*/ 118367 h 397"/>
                <a:gd name="T16" fmla="*/ 30288 w 114"/>
                <a:gd name="T17" fmla="*/ 120346 h 397"/>
                <a:gd name="T18" fmla="*/ 25038 w 114"/>
                <a:gd name="T19" fmla="*/ 130639 h 397"/>
                <a:gd name="T20" fmla="*/ 14134 w 114"/>
                <a:gd name="T21" fmla="*/ 138161 h 397"/>
                <a:gd name="T22" fmla="*/ 12115 w 114"/>
                <a:gd name="T23" fmla="*/ 146870 h 397"/>
                <a:gd name="T24" fmla="*/ 19384 w 114"/>
                <a:gd name="T25" fmla="*/ 157163 h 397"/>
                <a:gd name="T26" fmla="*/ 31903 w 114"/>
                <a:gd name="T27" fmla="*/ 139744 h 397"/>
                <a:gd name="T28" fmla="*/ 44422 w 114"/>
                <a:gd name="T29" fmla="*/ 136182 h 397"/>
                <a:gd name="T30" fmla="*/ 35537 w 114"/>
                <a:gd name="T31" fmla="*/ 127076 h 397"/>
                <a:gd name="T32" fmla="*/ 46037 w 114"/>
                <a:gd name="T33" fmla="*/ 120346 h 397"/>
                <a:gd name="T34" fmla="*/ 46037 w 114"/>
                <a:gd name="T35" fmla="*/ 108074 h 397"/>
                <a:gd name="T36" fmla="*/ 46037 w 114"/>
                <a:gd name="T37" fmla="*/ 95406 h 397"/>
                <a:gd name="T38" fmla="*/ 46037 w 114"/>
                <a:gd name="T39" fmla="*/ 79967 h 397"/>
                <a:gd name="T40" fmla="*/ 26653 w 114"/>
                <a:gd name="T41" fmla="*/ 88676 h 397"/>
                <a:gd name="T42" fmla="*/ 35537 w 114"/>
                <a:gd name="T43" fmla="*/ 77988 h 397"/>
                <a:gd name="T44" fmla="*/ 42806 w 114"/>
                <a:gd name="T45" fmla="*/ 65320 h 397"/>
                <a:gd name="T46" fmla="*/ 28672 w 114"/>
                <a:gd name="T47" fmla="*/ 65320 h 397"/>
                <a:gd name="T48" fmla="*/ 17365 w 114"/>
                <a:gd name="T49" fmla="*/ 67299 h 397"/>
                <a:gd name="T50" fmla="*/ 17365 w 114"/>
                <a:gd name="T51" fmla="*/ 55027 h 397"/>
                <a:gd name="T52" fmla="*/ 33922 w 114"/>
                <a:gd name="T53" fmla="*/ 55027 h 397"/>
                <a:gd name="T54" fmla="*/ 39172 w 114"/>
                <a:gd name="T55" fmla="*/ 42359 h 397"/>
                <a:gd name="T56" fmla="*/ 26653 w 114"/>
                <a:gd name="T57" fmla="*/ 41171 h 397"/>
                <a:gd name="T58" fmla="*/ 14134 w 114"/>
                <a:gd name="T59" fmla="*/ 24940 h 397"/>
                <a:gd name="T60" fmla="*/ 14134 w 114"/>
                <a:gd name="T61" fmla="*/ 10689 h 397"/>
                <a:gd name="T62" fmla="*/ 30288 w 114"/>
                <a:gd name="T63" fmla="*/ 17419 h 397"/>
                <a:gd name="T64" fmla="*/ 30288 w 114"/>
                <a:gd name="T65" fmla="*/ 7126 h 397"/>
                <a:gd name="T66" fmla="*/ 17365 w 114"/>
                <a:gd name="T67" fmla="*/ 0 h 397"/>
                <a:gd name="T68" fmla="*/ 0 w 114"/>
                <a:gd name="T69" fmla="*/ 0 h 3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4" h="397">
                  <a:moveTo>
                    <a:pt x="0" y="0"/>
                  </a:moveTo>
                  <a:lnTo>
                    <a:pt x="0" y="59"/>
                  </a:lnTo>
                  <a:lnTo>
                    <a:pt x="8" y="148"/>
                  </a:lnTo>
                  <a:lnTo>
                    <a:pt x="17" y="254"/>
                  </a:lnTo>
                  <a:lnTo>
                    <a:pt x="52" y="269"/>
                  </a:lnTo>
                  <a:lnTo>
                    <a:pt x="17" y="277"/>
                  </a:lnTo>
                  <a:lnTo>
                    <a:pt x="13" y="308"/>
                  </a:lnTo>
                  <a:lnTo>
                    <a:pt x="43" y="299"/>
                  </a:lnTo>
                  <a:lnTo>
                    <a:pt x="75" y="304"/>
                  </a:lnTo>
                  <a:lnTo>
                    <a:pt x="62" y="330"/>
                  </a:lnTo>
                  <a:lnTo>
                    <a:pt x="35" y="349"/>
                  </a:lnTo>
                  <a:lnTo>
                    <a:pt x="30" y="371"/>
                  </a:lnTo>
                  <a:lnTo>
                    <a:pt x="48" y="397"/>
                  </a:lnTo>
                  <a:lnTo>
                    <a:pt x="79" y="353"/>
                  </a:lnTo>
                  <a:lnTo>
                    <a:pt x="110" y="344"/>
                  </a:lnTo>
                  <a:lnTo>
                    <a:pt x="88" y="321"/>
                  </a:lnTo>
                  <a:lnTo>
                    <a:pt x="114" y="304"/>
                  </a:lnTo>
                  <a:lnTo>
                    <a:pt x="114" y="273"/>
                  </a:lnTo>
                  <a:lnTo>
                    <a:pt x="114" y="241"/>
                  </a:lnTo>
                  <a:lnTo>
                    <a:pt x="114" y="202"/>
                  </a:lnTo>
                  <a:lnTo>
                    <a:pt x="66" y="224"/>
                  </a:lnTo>
                  <a:lnTo>
                    <a:pt x="88" y="197"/>
                  </a:lnTo>
                  <a:lnTo>
                    <a:pt x="106" y="165"/>
                  </a:lnTo>
                  <a:lnTo>
                    <a:pt x="71" y="165"/>
                  </a:lnTo>
                  <a:lnTo>
                    <a:pt x="43" y="170"/>
                  </a:lnTo>
                  <a:lnTo>
                    <a:pt x="43" y="139"/>
                  </a:lnTo>
                  <a:lnTo>
                    <a:pt x="84" y="139"/>
                  </a:lnTo>
                  <a:lnTo>
                    <a:pt x="97" y="107"/>
                  </a:lnTo>
                  <a:lnTo>
                    <a:pt x="66" y="104"/>
                  </a:lnTo>
                  <a:lnTo>
                    <a:pt x="35" y="63"/>
                  </a:lnTo>
                  <a:lnTo>
                    <a:pt x="35" y="27"/>
                  </a:lnTo>
                  <a:lnTo>
                    <a:pt x="75" y="44"/>
                  </a:lnTo>
                  <a:lnTo>
                    <a:pt x="75" y="18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1004888" y="2778125"/>
              <a:ext cx="66675" cy="65088"/>
            </a:xfrm>
            <a:custGeom>
              <a:avLst/>
              <a:gdLst>
                <a:gd name="T0" fmla="*/ 21431 w 168"/>
                <a:gd name="T1" fmla="*/ 0 h 165"/>
                <a:gd name="T2" fmla="*/ 12700 w 168"/>
                <a:gd name="T3" fmla="*/ 11045 h 165"/>
                <a:gd name="T4" fmla="*/ 0 w 168"/>
                <a:gd name="T5" fmla="*/ 21302 h 165"/>
                <a:gd name="T6" fmla="*/ 10716 w 168"/>
                <a:gd name="T7" fmla="*/ 29980 h 165"/>
                <a:gd name="T8" fmla="*/ 24606 w 168"/>
                <a:gd name="T9" fmla="*/ 41025 h 165"/>
                <a:gd name="T10" fmla="*/ 37306 w 168"/>
                <a:gd name="T11" fmla="*/ 58382 h 165"/>
                <a:gd name="T12" fmla="*/ 54769 w 168"/>
                <a:gd name="T13" fmla="*/ 65088 h 165"/>
                <a:gd name="T14" fmla="*/ 66675 w 168"/>
                <a:gd name="T15" fmla="*/ 65088 h 165"/>
                <a:gd name="T16" fmla="*/ 66675 w 168"/>
                <a:gd name="T17" fmla="*/ 52859 h 165"/>
                <a:gd name="T18" fmla="*/ 46038 w 168"/>
                <a:gd name="T19" fmla="*/ 47731 h 165"/>
                <a:gd name="T20" fmla="*/ 46038 w 168"/>
                <a:gd name="T21" fmla="*/ 28402 h 165"/>
                <a:gd name="T22" fmla="*/ 28178 w 168"/>
                <a:gd name="T23" fmla="*/ 14595 h 165"/>
                <a:gd name="T24" fmla="*/ 21431 w 168"/>
                <a:gd name="T25" fmla="*/ 0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8" h="165">
                  <a:moveTo>
                    <a:pt x="54" y="0"/>
                  </a:moveTo>
                  <a:lnTo>
                    <a:pt x="32" y="28"/>
                  </a:lnTo>
                  <a:lnTo>
                    <a:pt x="0" y="54"/>
                  </a:lnTo>
                  <a:lnTo>
                    <a:pt x="27" y="76"/>
                  </a:lnTo>
                  <a:lnTo>
                    <a:pt x="62" y="104"/>
                  </a:lnTo>
                  <a:lnTo>
                    <a:pt x="94" y="148"/>
                  </a:lnTo>
                  <a:lnTo>
                    <a:pt x="138" y="165"/>
                  </a:lnTo>
                  <a:lnTo>
                    <a:pt x="168" y="165"/>
                  </a:lnTo>
                  <a:lnTo>
                    <a:pt x="168" y="134"/>
                  </a:lnTo>
                  <a:lnTo>
                    <a:pt x="116" y="121"/>
                  </a:lnTo>
                  <a:lnTo>
                    <a:pt x="116" y="72"/>
                  </a:lnTo>
                  <a:lnTo>
                    <a:pt x="71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43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1131888" y="2482850"/>
              <a:ext cx="101600" cy="117475"/>
            </a:xfrm>
            <a:custGeom>
              <a:avLst/>
              <a:gdLst>
                <a:gd name="T0" fmla="*/ 0 w 252"/>
                <a:gd name="T1" fmla="*/ 0 h 295"/>
                <a:gd name="T2" fmla="*/ 16530 w 252"/>
                <a:gd name="T3" fmla="*/ 21106 h 295"/>
                <a:gd name="T4" fmla="*/ 33463 w 252"/>
                <a:gd name="T5" fmla="*/ 44601 h 295"/>
                <a:gd name="T6" fmla="*/ 44752 w 252"/>
                <a:gd name="T7" fmla="*/ 44601 h 295"/>
                <a:gd name="T8" fmla="*/ 41124 w 252"/>
                <a:gd name="T9" fmla="*/ 59335 h 295"/>
                <a:gd name="T10" fmla="*/ 49590 w 252"/>
                <a:gd name="T11" fmla="*/ 76060 h 295"/>
                <a:gd name="T12" fmla="*/ 41124 w 252"/>
                <a:gd name="T13" fmla="*/ 87608 h 295"/>
                <a:gd name="T14" fmla="*/ 35479 w 252"/>
                <a:gd name="T15" fmla="*/ 105927 h 295"/>
                <a:gd name="T16" fmla="*/ 59670 w 252"/>
                <a:gd name="T17" fmla="*/ 87608 h 295"/>
                <a:gd name="T18" fmla="*/ 47978 w 252"/>
                <a:gd name="T19" fmla="*/ 105927 h 295"/>
                <a:gd name="T20" fmla="*/ 51203 w 252"/>
                <a:gd name="T21" fmla="*/ 117475 h 295"/>
                <a:gd name="T22" fmla="*/ 66524 w 252"/>
                <a:gd name="T23" fmla="*/ 104334 h 295"/>
                <a:gd name="T24" fmla="*/ 81441 w 252"/>
                <a:gd name="T25" fmla="*/ 92785 h 295"/>
                <a:gd name="T26" fmla="*/ 101600 w 252"/>
                <a:gd name="T27" fmla="*/ 89201 h 295"/>
                <a:gd name="T28" fmla="*/ 91521 w 252"/>
                <a:gd name="T29" fmla="*/ 77653 h 295"/>
                <a:gd name="T30" fmla="*/ 74990 w 252"/>
                <a:gd name="T31" fmla="*/ 80839 h 295"/>
                <a:gd name="T32" fmla="*/ 61283 w 252"/>
                <a:gd name="T33" fmla="*/ 70883 h 295"/>
                <a:gd name="T34" fmla="*/ 61283 w 252"/>
                <a:gd name="T35" fmla="*/ 57742 h 295"/>
                <a:gd name="T36" fmla="*/ 74990 w 252"/>
                <a:gd name="T37" fmla="*/ 66105 h 295"/>
                <a:gd name="T38" fmla="*/ 74990 w 252"/>
                <a:gd name="T39" fmla="*/ 49379 h 295"/>
                <a:gd name="T40" fmla="*/ 62895 w 252"/>
                <a:gd name="T41" fmla="*/ 39424 h 295"/>
                <a:gd name="T42" fmla="*/ 37898 w 252"/>
                <a:gd name="T43" fmla="*/ 31061 h 295"/>
                <a:gd name="T44" fmla="*/ 49590 w 252"/>
                <a:gd name="T45" fmla="*/ 15929 h 295"/>
                <a:gd name="T46" fmla="*/ 37898 w 252"/>
                <a:gd name="T47" fmla="*/ 15929 h 295"/>
                <a:gd name="T48" fmla="*/ 24997 w 252"/>
                <a:gd name="T49" fmla="*/ 9557 h 295"/>
                <a:gd name="T50" fmla="*/ 0 w 252"/>
                <a:gd name="T51" fmla="*/ 0 h 2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52" h="295">
                  <a:moveTo>
                    <a:pt x="0" y="0"/>
                  </a:moveTo>
                  <a:lnTo>
                    <a:pt x="41" y="53"/>
                  </a:lnTo>
                  <a:lnTo>
                    <a:pt x="83" y="112"/>
                  </a:lnTo>
                  <a:lnTo>
                    <a:pt x="111" y="112"/>
                  </a:lnTo>
                  <a:lnTo>
                    <a:pt x="102" y="149"/>
                  </a:lnTo>
                  <a:lnTo>
                    <a:pt x="123" y="191"/>
                  </a:lnTo>
                  <a:lnTo>
                    <a:pt x="102" y="220"/>
                  </a:lnTo>
                  <a:lnTo>
                    <a:pt x="88" y="266"/>
                  </a:lnTo>
                  <a:lnTo>
                    <a:pt x="148" y="220"/>
                  </a:lnTo>
                  <a:lnTo>
                    <a:pt x="119" y="266"/>
                  </a:lnTo>
                  <a:lnTo>
                    <a:pt x="127" y="295"/>
                  </a:lnTo>
                  <a:lnTo>
                    <a:pt x="165" y="262"/>
                  </a:lnTo>
                  <a:lnTo>
                    <a:pt x="202" y="233"/>
                  </a:lnTo>
                  <a:lnTo>
                    <a:pt x="252" y="224"/>
                  </a:lnTo>
                  <a:lnTo>
                    <a:pt x="227" y="195"/>
                  </a:lnTo>
                  <a:lnTo>
                    <a:pt x="186" y="203"/>
                  </a:lnTo>
                  <a:lnTo>
                    <a:pt x="152" y="178"/>
                  </a:lnTo>
                  <a:lnTo>
                    <a:pt x="152" y="145"/>
                  </a:lnTo>
                  <a:lnTo>
                    <a:pt x="186" y="166"/>
                  </a:lnTo>
                  <a:lnTo>
                    <a:pt x="186" y="124"/>
                  </a:lnTo>
                  <a:lnTo>
                    <a:pt x="156" y="99"/>
                  </a:lnTo>
                  <a:lnTo>
                    <a:pt x="94" y="78"/>
                  </a:lnTo>
                  <a:lnTo>
                    <a:pt x="123" y="40"/>
                  </a:lnTo>
                  <a:lnTo>
                    <a:pt x="94" y="40"/>
                  </a:lnTo>
                  <a:lnTo>
                    <a:pt x="6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1195388" y="2592388"/>
              <a:ext cx="44450" cy="160338"/>
            </a:xfrm>
            <a:custGeom>
              <a:avLst/>
              <a:gdLst>
                <a:gd name="T0" fmla="*/ 14684 w 112"/>
                <a:gd name="T1" fmla="*/ 0 h 404"/>
                <a:gd name="T2" fmla="*/ 0 w 112"/>
                <a:gd name="T3" fmla="*/ 0 h 404"/>
                <a:gd name="T4" fmla="*/ 0 w 112"/>
                <a:gd name="T5" fmla="*/ 36909 h 404"/>
                <a:gd name="T6" fmla="*/ 0 w 112"/>
                <a:gd name="T7" fmla="*/ 58738 h 404"/>
                <a:gd name="T8" fmla="*/ 0 w 112"/>
                <a:gd name="T9" fmla="*/ 88503 h 404"/>
                <a:gd name="T10" fmla="*/ 5556 w 112"/>
                <a:gd name="T11" fmla="*/ 125413 h 404"/>
                <a:gd name="T12" fmla="*/ 0 w 112"/>
                <a:gd name="T13" fmla="*/ 138113 h 404"/>
                <a:gd name="T14" fmla="*/ 2381 w 112"/>
                <a:gd name="T15" fmla="*/ 160338 h 404"/>
                <a:gd name="T16" fmla="*/ 14684 w 112"/>
                <a:gd name="T17" fmla="*/ 150416 h 404"/>
                <a:gd name="T18" fmla="*/ 37306 w 112"/>
                <a:gd name="T19" fmla="*/ 142875 h 404"/>
                <a:gd name="T20" fmla="*/ 44450 w 112"/>
                <a:gd name="T21" fmla="*/ 120650 h 404"/>
                <a:gd name="T22" fmla="*/ 17463 w 112"/>
                <a:gd name="T23" fmla="*/ 130572 h 404"/>
                <a:gd name="T24" fmla="*/ 17463 w 112"/>
                <a:gd name="T25" fmla="*/ 113507 h 404"/>
                <a:gd name="T26" fmla="*/ 19844 w 112"/>
                <a:gd name="T27" fmla="*/ 81360 h 404"/>
                <a:gd name="T28" fmla="*/ 14684 w 112"/>
                <a:gd name="T29" fmla="*/ 61516 h 404"/>
                <a:gd name="T30" fmla="*/ 14684 w 112"/>
                <a:gd name="T31" fmla="*/ 21828 h 404"/>
                <a:gd name="T32" fmla="*/ 14684 w 112"/>
                <a:gd name="T33" fmla="*/ 0 h 4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404">
                  <a:moveTo>
                    <a:pt x="37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0" y="148"/>
                  </a:lnTo>
                  <a:lnTo>
                    <a:pt x="0" y="223"/>
                  </a:lnTo>
                  <a:lnTo>
                    <a:pt x="14" y="316"/>
                  </a:lnTo>
                  <a:lnTo>
                    <a:pt x="0" y="348"/>
                  </a:lnTo>
                  <a:lnTo>
                    <a:pt x="6" y="404"/>
                  </a:lnTo>
                  <a:lnTo>
                    <a:pt x="37" y="379"/>
                  </a:lnTo>
                  <a:lnTo>
                    <a:pt x="94" y="360"/>
                  </a:lnTo>
                  <a:lnTo>
                    <a:pt x="112" y="304"/>
                  </a:lnTo>
                  <a:lnTo>
                    <a:pt x="44" y="329"/>
                  </a:lnTo>
                  <a:lnTo>
                    <a:pt x="44" y="286"/>
                  </a:lnTo>
                  <a:lnTo>
                    <a:pt x="50" y="205"/>
                  </a:lnTo>
                  <a:lnTo>
                    <a:pt x="37" y="155"/>
                  </a:lnTo>
                  <a:lnTo>
                    <a:pt x="37" y="5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909638" y="1844675"/>
              <a:ext cx="111125" cy="242888"/>
            </a:xfrm>
            <a:custGeom>
              <a:avLst/>
              <a:gdLst>
                <a:gd name="T0" fmla="*/ 111125 w 280"/>
                <a:gd name="T1" fmla="*/ 0 h 612"/>
                <a:gd name="T2" fmla="*/ 97234 w 280"/>
                <a:gd name="T3" fmla="*/ 9525 h 612"/>
                <a:gd name="T4" fmla="*/ 84931 w 280"/>
                <a:gd name="T5" fmla="*/ 19050 h 612"/>
                <a:gd name="T6" fmla="*/ 73819 w 280"/>
                <a:gd name="T7" fmla="*/ 28178 h 612"/>
                <a:gd name="T8" fmla="*/ 64691 w 280"/>
                <a:gd name="T9" fmla="*/ 38100 h 612"/>
                <a:gd name="T10" fmla="*/ 55563 w 280"/>
                <a:gd name="T11" fmla="*/ 48419 h 612"/>
                <a:gd name="T12" fmla="*/ 48022 w 280"/>
                <a:gd name="T13" fmla="*/ 60722 h 612"/>
                <a:gd name="T14" fmla="*/ 40481 w 280"/>
                <a:gd name="T15" fmla="*/ 74613 h 612"/>
                <a:gd name="T16" fmla="*/ 34528 w 280"/>
                <a:gd name="T17" fmla="*/ 90091 h 612"/>
                <a:gd name="T18" fmla="*/ 25400 w 280"/>
                <a:gd name="T19" fmla="*/ 90091 h 612"/>
                <a:gd name="T20" fmla="*/ 17463 w 280"/>
                <a:gd name="T21" fmla="*/ 108347 h 612"/>
                <a:gd name="T22" fmla="*/ 20241 w 280"/>
                <a:gd name="T23" fmla="*/ 117872 h 612"/>
                <a:gd name="T24" fmla="*/ 7938 w 280"/>
                <a:gd name="T25" fmla="*/ 165100 h 612"/>
                <a:gd name="T26" fmla="*/ 0 w 280"/>
                <a:gd name="T27" fmla="*/ 207169 h 612"/>
                <a:gd name="T28" fmla="*/ 2381 w 280"/>
                <a:gd name="T29" fmla="*/ 242888 h 612"/>
                <a:gd name="T30" fmla="*/ 17463 w 280"/>
                <a:gd name="T31" fmla="*/ 159941 h 612"/>
                <a:gd name="T32" fmla="*/ 33338 w 280"/>
                <a:gd name="T33" fmla="*/ 116285 h 612"/>
                <a:gd name="T34" fmla="*/ 41275 w 280"/>
                <a:gd name="T35" fmla="*/ 116285 h 612"/>
                <a:gd name="T36" fmla="*/ 51197 w 280"/>
                <a:gd name="T37" fmla="*/ 94456 h 612"/>
                <a:gd name="T38" fmla="*/ 47228 w 280"/>
                <a:gd name="T39" fmla="*/ 87710 h 612"/>
                <a:gd name="T40" fmla="*/ 53975 w 280"/>
                <a:gd name="T41" fmla="*/ 73422 h 612"/>
                <a:gd name="T42" fmla="*/ 61119 w 280"/>
                <a:gd name="T43" fmla="*/ 61119 h 612"/>
                <a:gd name="T44" fmla="*/ 67072 w 280"/>
                <a:gd name="T45" fmla="*/ 50006 h 612"/>
                <a:gd name="T46" fmla="*/ 73819 w 280"/>
                <a:gd name="T47" fmla="*/ 40084 h 612"/>
                <a:gd name="T48" fmla="*/ 81359 w 280"/>
                <a:gd name="T49" fmla="*/ 30163 h 612"/>
                <a:gd name="T50" fmla="*/ 89694 w 280"/>
                <a:gd name="T51" fmla="*/ 21034 h 612"/>
                <a:gd name="T52" fmla="*/ 99616 w 280"/>
                <a:gd name="T53" fmla="*/ 11113 h 612"/>
                <a:gd name="T54" fmla="*/ 111125 w 280"/>
                <a:gd name="T55" fmla="*/ 0 h 6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80" h="612">
                  <a:moveTo>
                    <a:pt x="280" y="0"/>
                  </a:moveTo>
                  <a:lnTo>
                    <a:pt x="245" y="24"/>
                  </a:lnTo>
                  <a:lnTo>
                    <a:pt x="214" y="48"/>
                  </a:lnTo>
                  <a:lnTo>
                    <a:pt x="186" y="71"/>
                  </a:lnTo>
                  <a:lnTo>
                    <a:pt x="163" y="96"/>
                  </a:lnTo>
                  <a:lnTo>
                    <a:pt x="140" y="122"/>
                  </a:lnTo>
                  <a:lnTo>
                    <a:pt x="121" y="153"/>
                  </a:lnTo>
                  <a:lnTo>
                    <a:pt x="102" y="188"/>
                  </a:lnTo>
                  <a:lnTo>
                    <a:pt x="87" y="227"/>
                  </a:lnTo>
                  <a:lnTo>
                    <a:pt x="64" y="227"/>
                  </a:lnTo>
                  <a:lnTo>
                    <a:pt x="44" y="273"/>
                  </a:lnTo>
                  <a:lnTo>
                    <a:pt x="51" y="297"/>
                  </a:lnTo>
                  <a:lnTo>
                    <a:pt x="20" y="416"/>
                  </a:lnTo>
                  <a:lnTo>
                    <a:pt x="0" y="522"/>
                  </a:lnTo>
                  <a:lnTo>
                    <a:pt x="6" y="612"/>
                  </a:lnTo>
                  <a:lnTo>
                    <a:pt x="44" y="403"/>
                  </a:lnTo>
                  <a:lnTo>
                    <a:pt x="84" y="293"/>
                  </a:lnTo>
                  <a:lnTo>
                    <a:pt x="104" y="293"/>
                  </a:lnTo>
                  <a:lnTo>
                    <a:pt x="129" y="238"/>
                  </a:lnTo>
                  <a:lnTo>
                    <a:pt x="119" y="221"/>
                  </a:lnTo>
                  <a:lnTo>
                    <a:pt x="136" y="185"/>
                  </a:lnTo>
                  <a:lnTo>
                    <a:pt x="154" y="154"/>
                  </a:lnTo>
                  <a:lnTo>
                    <a:pt x="169" y="126"/>
                  </a:lnTo>
                  <a:lnTo>
                    <a:pt x="186" y="101"/>
                  </a:lnTo>
                  <a:lnTo>
                    <a:pt x="205" y="76"/>
                  </a:lnTo>
                  <a:lnTo>
                    <a:pt x="226" y="53"/>
                  </a:lnTo>
                  <a:lnTo>
                    <a:pt x="251" y="28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5E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969963" y="1955800"/>
              <a:ext cx="76200" cy="39688"/>
            </a:xfrm>
            <a:custGeom>
              <a:avLst/>
              <a:gdLst>
                <a:gd name="T0" fmla="*/ 6747 w 192"/>
                <a:gd name="T1" fmla="*/ 0 h 98"/>
                <a:gd name="T2" fmla="*/ 0 w 192"/>
                <a:gd name="T3" fmla="*/ 14174 h 98"/>
                <a:gd name="T4" fmla="*/ 16669 w 192"/>
                <a:gd name="T5" fmla="*/ 21059 h 98"/>
                <a:gd name="T6" fmla="*/ 61913 w 192"/>
                <a:gd name="T7" fmla="*/ 39688 h 98"/>
                <a:gd name="T8" fmla="*/ 76200 w 192"/>
                <a:gd name="T9" fmla="*/ 29159 h 98"/>
                <a:gd name="T10" fmla="*/ 60325 w 192"/>
                <a:gd name="T11" fmla="*/ 19439 h 98"/>
                <a:gd name="T12" fmla="*/ 6747 w 192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8">
                  <a:moveTo>
                    <a:pt x="17" y="0"/>
                  </a:moveTo>
                  <a:lnTo>
                    <a:pt x="0" y="35"/>
                  </a:lnTo>
                  <a:lnTo>
                    <a:pt x="42" y="52"/>
                  </a:lnTo>
                  <a:lnTo>
                    <a:pt x="156" y="98"/>
                  </a:lnTo>
                  <a:lnTo>
                    <a:pt x="192" y="72"/>
                  </a:lnTo>
                  <a:lnTo>
                    <a:pt x="152" y="4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76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973138" y="1960563"/>
              <a:ext cx="66675" cy="30163"/>
            </a:xfrm>
            <a:custGeom>
              <a:avLst/>
              <a:gdLst>
                <a:gd name="T0" fmla="*/ 7101 w 169"/>
                <a:gd name="T1" fmla="*/ 0 h 72"/>
                <a:gd name="T2" fmla="*/ 66675 w 169"/>
                <a:gd name="T3" fmla="*/ 27230 h 72"/>
                <a:gd name="T4" fmla="*/ 60363 w 169"/>
                <a:gd name="T5" fmla="*/ 30163 h 72"/>
                <a:gd name="T6" fmla="*/ 0 w 169"/>
                <a:gd name="T7" fmla="*/ 5446 h 72"/>
                <a:gd name="T8" fmla="*/ 7101 w 1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72">
                  <a:moveTo>
                    <a:pt x="18" y="0"/>
                  </a:moveTo>
                  <a:lnTo>
                    <a:pt x="169" y="65"/>
                  </a:lnTo>
                  <a:lnTo>
                    <a:pt x="153" y="72"/>
                  </a:lnTo>
                  <a:lnTo>
                    <a:pt x="0" y="1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1260475" y="2074863"/>
              <a:ext cx="23812" cy="20638"/>
            </a:xfrm>
            <a:custGeom>
              <a:avLst/>
              <a:gdLst>
                <a:gd name="T0" fmla="*/ 0 w 63"/>
                <a:gd name="T1" fmla="*/ 15377 h 51"/>
                <a:gd name="T2" fmla="*/ 7937 w 63"/>
                <a:gd name="T3" fmla="*/ 4856 h 51"/>
                <a:gd name="T4" fmla="*/ 18520 w 63"/>
                <a:gd name="T5" fmla="*/ 0 h 51"/>
                <a:gd name="T6" fmla="*/ 21922 w 63"/>
                <a:gd name="T7" fmla="*/ 2428 h 51"/>
                <a:gd name="T8" fmla="*/ 23434 w 63"/>
                <a:gd name="T9" fmla="*/ 5261 h 51"/>
                <a:gd name="T10" fmla="*/ 23812 w 63"/>
                <a:gd name="T11" fmla="*/ 8903 h 51"/>
                <a:gd name="T12" fmla="*/ 23434 w 63"/>
                <a:gd name="T13" fmla="*/ 12140 h 51"/>
                <a:gd name="T14" fmla="*/ 21922 w 63"/>
                <a:gd name="T15" fmla="*/ 15377 h 51"/>
                <a:gd name="T16" fmla="*/ 19654 w 63"/>
                <a:gd name="T17" fmla="*/ 18210 h 51"/>
                <a:gd name="T18" fmla="*/ 15875 w 63"/>
                <a:gd name="T19" fmla="*/ 19424 h 51"/>
                <a:gd name="T20" fmla="*/ 12473 w 63"/>
                <a:gd name="T21" fmla="*/ 20638 h 51"/>
                <a:gd name="T22" fmla="*/ 10961 w 63"/>
                <a:gd name="T23" fmla="*/ 20638 h 51"/>
                <a:gd name="T24" fmla="*/ 7181 w 63"/>
                <a:gd name="T25" fmla="*/ 20233 h 51"/>
                <a:gd name="T26" fmla="*/ 3024 w 63"/>
                <a:gd name="T27" fmla="*/ 18615 h 51"/>
                <a:gd name="T28" fmla="*/ 0 w 63"/>
                <a:gd name="T29" fmla="*/ 15377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3" h="51">
                  <a:moveTo>
                    <a:pt x="0" y="38"/>
                  </a:moveTo>
                  <a:lnTo>
                    <a:pt x="21" y="12"/>
                  </a:lnTo>
                  <a:lnTo>
                    <a:pt x="49" y="0"/>
                  </a:lnTo>
                  <a:lnTo>
                    <a:pt x="58" y="6"/>
                  </a:lnTo>
                  <a:lnTo>
                    <a:pt x="62" y="13"/>
                  </a:lnTo>
                  <a:lnTo>
                    <a:pt x="63" y="22"/>
                  </a:lnTo>
                  <a:lnTo>
                    <a:pt x="62" y="30"/>
                  </a:lnTo>
                  <a:lnTo>
                    <a:pt x="58" y="38"/>
                  </a:lnTo>
                  <a:lnTo>
                    <a:pt x="52" y="45"/>
                  </a:lnTo>
                  <a:lnTo>
                    <a:pt x="42" y="48"/>
                  </a:lnTo>
                  <a:lnTo>
                    <a:pt x="33" y="51"/>
                  </a:lnTo>
                  <a:lnTo>
                    <a:pt x="29" y="51"/>
                  </a:lnTo>
                  <a:lnTo>
                    <a:pt x="19" y="50"/>
                  </a:lnTo>
                  <a:lnTo>
                    <a:pt x="8" y="4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F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27ABECF6-2499-4B06-B9D6-DC7DC80C1D13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</a:t>
            </a:fld>
            <a:r>
              <a:rPr lang="en-US" smtClean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8" grpId="0" animBg="1"/>
      <p:bldP spid="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408737" cy="576263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5040313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of temporally coherent Web archiving</a:t>
            </a:r>
          </a:p>
          <a:p>
            <a:endParaRPr lang="en-US" dirty="0" smtClean="0"/>
          </a:p>
          <a:p>
            <a:r>
              <a:rPr lang="en-US" dirty="0" smtClean="0"/>
              <a:t>Coherence framework</a:t>
            </a:r>
          </a:p>
          <a:p>
            <a:pPr lvl="1"/>
            <a:r>
              <a:rPr lang="en-US" dirty="0" smtClean="0"/>
              <a:t>Single access strategies – best-effort coherence</a:t>
            </a:r>
          </a:p>
          <a:p>
            <a:pPr lvl="1"/>
            <a:r>
              <a:rPr lang="en-US" dirty="0" smtClean="0"/>
              <a:t>“Double” access strategies – certified coherence</a:t>
            </a:r>
          </a:p>
          <a:p>
            <a:endParaRPr lang="en-US" dirty="0" smtClean="0"/>
          </a:p>
          <a:p>
            <a:r>
              <a:rPr lang="en-US" dirty="0" smtClean="0"/>
              <a:t>(In-)Coherence visualization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90677006-62A3-4CE3-801F-6DF81F556206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43528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‒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Challenges of temporally coherent Web archiving</a:t>
            </a:r>
          </a:p>
          <a:p>
            <a:endParaRPr lang="en-US" kern="0" dirty="0" smtClean="0"/>
          </a:p>
          <a:p>
            <a:r>
              <a:rPr lang="en-US" kern="0" dirty="0" smtClean="0"/>
              <a:t>Coherence framework</a:t>
            </a:r>
          </a:p>
          <a:p>
            <a:pPr lvl="1"/>
            <a:r>
              <a:rPr lang="en-US" kern="0" dirty="0" smtClean="0"/>
              <a:t>Single access strategies – best-effort coherence</a:t>
            </a:r>
          </a:p>
          <a:p>
            <a:pPr lvl="1"/>
            <a:r>
              <a:rPr lang="en-US" kern="0" dirty="0" smtClean="0">
                <a:solidFill>
                  <a:srgbClr val="FF0000"/>
                </a:solidFill>
              </a:rPr>
              <a:t>“Double” access strategies – certified coherence</a:t>
            </a:r>
          </a:p>
          <a:p>
            <a:endParaRPr lang="en-US" kern="0" dirty="0" smtClean="0"/>
          </a:p>
          <a:p>
            <a:r>
              <a:rPr lang="en-US" kern="0" dirty="0" smtClean="0"/>
              <a:t>(In-)Coherence visualization</a:t>
            </a:r>
          </a:p>
          <a:p>
            <a:endParaRPr lang="en-US" kern="0" dirty="0" smtClean="0"/>
          </a:p>
          <a:p>
            <a:r>
              <a:rPr lang="en-US" kern="0" dirty="0" smtClean="0"/>
              <a:t>Conclusions</a:t>
            </a:r>
            <a:endParaRPr lang="en-US" kern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20</a:t>
            </a:fld>
            <a:r>
              <a:rPr lang="en-US" smtClean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Observable Coherence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u="sng" dirty="0" smtClean="0"/>
              <a:t>Definition:</a:t>
            </a:r>
          </a:p>
          <a:p>
            <a:pPr>
              <a:buFont typeface="Arial" charset="0"/>
              <a:buNone/>
            </a:pPr>
            <a:endParaRPr lang="en-US" sz="2400" u="sng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	Two or more pages are observable coherent if </a:t>
            </a:r>
          </a:p>
          <a:p>
            <a:pPr algn="just">
              <a:buFont typeface="Arial" charset="0"/>
              <a:buNone/>
            </a:pPr>
            <a:r>
              <a:rPr lang="en-US" sz="2400" dirty="0" smtClean="0"/>
              <a:t>	there is a single time point (or interval)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coherence</a:t>
            </a:r>
            <a:r>
              <a:rPr lang="en-US" sz="2400" dirty="0" smtClean="0"/>
              <a:t> so that there is a non-empty intersection of the intervals spanning the respective download time </a:t>
            </a:r>
            <a:r>
              <a:rPr lang="en-US" sz="2400" i="1" dirty="0" smtClean="0"/>
              <a:t>t(p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</a:t>
            </a:r>
            <a:r>
              <a:rPr lang="en-US" sz="2400" dirty="0" smtClean="0"/>
              <a:t> and the corresponding last modified stamp </a:t>
            </a:r>
            <a:r>
              <a:rPr lang="en-US" sz="2400" i="1" dirty="0" smtClean="0">
                <a:sym typeface="Symbol" pitchFamily="18" charset="2"/>
              </a:rPr>
              <a:t>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dirty="0" smtClean="0"/>
              <a:t> retrieved at time of download (</a:t>
            </a:r>
            <a:r>
              <a:rPr lang="en-US" sz="2400" i="1" dirty="0" smtClean="0">
                <a:sym typeface="Symbol" pitchFamily="18" charset="2"/>
              </a:rPr>
              <a:t>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i="1" baseline="-25000" dirty="0" smtClean="0">
                <a:sym typeface="Symbol" pitchFamily="18" charset="2"/>
              </a:rPr>
              <a:t> </a:t>
            </a:r>
            <a:r>
              <a:rPr lang="en-US" sz="2400" i="1" dirty="0" smtClean="0"/>
              <a:t>≤ t(p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</a:t>
            </a:r>
            <a:r>
              <a:rPr lang="en-US" sz="2400" dirty="0" smtClean="0"/>
              <a:t>):</a:t>
            </a:r>
          </a:p>
          <a:p>
            <a:pPr>
              <a:buFont typeface="Arial" charset="0"/>
              <a:buNone/>
            </a:pPr>
            <a:r>
              <a:rPr lang="en-US" sz="2400" i="1" dirty="0" smtClean="0">
                <a:sym typeface="Symbol" pitchFamily="18" charset="2"/>
              </a:rPr>
              <a:t> </a:t>
            </a:r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868488" y="4878388"/>
          <a:ext cx="54006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3" imgW="2463480" imgH="431640" progId="Equation.3">
                  <p:embed/>
                </p:oleObj>
              </mc:Choice>
              <mc:Fallback>
                <p:oleObj name="Equation" r:id="rId3" imgW="2463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4878388"/>
                        <a:ext cx="54006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522B8716-CA61-45DD-918A-6BF5FCAA74D1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21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smtClean="0"/>
              <a:t>Measurable Coherence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507288" cy="5040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Specialization of observable coherence</a:t>
            </a:r>
          </a:p>
          <a:p>
            <a:pPr lvl="1"/>
            <a:r>
              <a:rPr lang="en-US" sz="2000" dirty="0" smtClean="0"/>
              <a:t>Makes observable coherence measurable in a real life scenario</a:t>
            </a:r>
          </a:p>
          <a:p>
            <a:pPr lvl="1"/>
            <a:r>
              <a:rPr lang="en-US" sz="2000" dirty="0" smtClean="0"/>
              <a:t>Overcomes “right-hand side blindness” of crawlers</a:t>
            </a:r>
          </a:p>
          <a:p>
            <a:endParaRPr lang="en-US" sz="1400" dirty="0" smtClean="0"/>
          </a:p>
          <a:p>
            <a:r>
              <a:rPr lang="en-US" sz="2400" dirty="0" smtClean="0"/>
              <a:t>Ability to issue a guaranteed coherence statement</a:t>
            </a:r>
          </a:p>
          <a:p>
            <a:pPr lvl="1"/>
            <a:r>
              <a:rPr lang="en-US" sz="2000" dirty="0" smtClean="0"/>
              <a:t>Valid for all contents of a Web site</a:t>
            </a:r>
          </a:p>
          <a:p>
            <a:pPr lvl="1"/>
            <a:r>
              <a:rPr lang="en-US" sz="2000" dirty="0" smtClean="0"/>
              <a:t>“Regardless” of crawl duration</a:t>
            </a:r>
          </a:p>
          <a:p>
            <a:endParaRPr lang="en-US" sz="1400" dirty="0" smtClean="0"/>
          </a:p>
          <a:p>
            <a:r>
              <a:rPr lang="en-US" sz="2400" dirty="0" smtClean="0"/>
              <a:t>Suitable coherence time point (or interval)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coherence</a:t>
            </a:r>
            <a:r>
              <a:rPr lang="en-US" sz="2400" dirty="0" smtClean="0"/>
              <a:t> needed</a:t>
            </a:r>
          </a:p>
          <a:p>
            <a:endParaRPr lang="en-US" sz="1400" dirty="0" smtClean="0"/>
          </a:p>
          <a:p>
            <a:pPr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/>
              <a:t> Full control is only given for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coherence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s</a:t>
            </a:r>
            <a:endParaRPr lang="en-US" sz="2400" i="1" baseline="-25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AAE55AC4-5F1E-49CF-9AAA-D78AA3D41133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22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1139" name="Rectangle 3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8015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rIns="21600"/>
          <a:lstStyle/>
          <a:p>
            <a:r>
              <a:rPr lang="en-US" sz="3200" cap="none" dirty="0" smtClean="0"/>
              <a:t>Measurable Coherence by Example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069975" y="1808163"/>
            <a:ext cx="53181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1</a:t>
            </a:r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2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3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4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492375" y="5570538"/>
            <a:ext cx="465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1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781425" y="557053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2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5068888" y="5570538"/>
            <a:ext cx="46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3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6357938" y="557053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4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e</a:t>
            </a: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425700" y="2174875"/>
            <a:ext cx="439261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2425700" y="3076575"/>
            <a:ext cx="439261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2425700" y="3978275"/>
            <a:ext cx="439261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2425700" y="4879975"/>
            <a:ext cx="439261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2557463" y="210820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3886200" y="302895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5214938" y="39147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6545263" y="48291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5227638" y="2911475"/>
            <a:ext cx="80962" cy="327025"/>
            <a:chOff x="1491" y="3490"/>
            <a:chExt cx="56" cy="206"/>
          </a:xfrm>
        </p:grpSpPr>
        <p:sp>
          <p:nvSpPr>
            <p:cNvPr id="91154" name="AutoShape 18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AutoShape 19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1590675" y="14033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i="1"/>
              <a:t>t</a:t>
            </a:r>
            <a:r>
              <a:rPr lang="en-US" sz="2400" i="1" baseline="-25000"/>
              <a:t>coherence</a:t>
            </a:r>
            <a:r>
              <a:rPr lang="en-US" sz="2400" i="1"/>
              <a:t> = t</a:t>
            </a:r>
            <a:r>
              <a:rPr lang="en-US" sz="2400" i="1" baseline="-25000"/>
              <a:t>1</a:t>
            </a:r>
            <a:endParaRPr lang="de-DE" sz="2400" i="1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 flipV="1">
            <a:off x="2614613" y="199072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 flipV="1">
            <a:off x="2614613" y="28829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V="1">
            <a:off x="2614613" y="38036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 flipV="1">
            <a:off x="2614613" y="472757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 flipV="1">
            <a:off x="3948113" y="28892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 flipV="1">
            <a:off x="5275263" y="377507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 flipV="1">
            <a:off x="6602413" y="46990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 flipH="1">
            <a:off x="2595563" y="1927225"/>
            <a:ext cx="39687" cy="32004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C0B798BF-D8F4-4F0D-8B94-17E1A9437035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23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9" grpId="0" animBg="1"/>
      <p:bldP spid="91150" grpId="0" animBg="1"/>
      <p:bldP spid="91151" grpId="0" animBg="1"/>
      <p:bldP spid="91152" grpId="0" animBg="1"/>
      <p:bldP spid="91156" grpId="0"/>
      <p:bldP spid="91157" grpId="0" animBg="1"/>
      <p:bldP spid="91158" grpId="0" animBg="1"/>
      <p:bldP spid="91159" grpId="0" animBg="1"/>
      <p:bldP spid="91160" grpId="0" animBg="1"/>
      <p:bldP spid="91161" grpId="0" animBg="1"/>
      <p:bldP spid="91162" grpId="0" animBg="1"/>
      <p:bldP spid="91163" grpId="0" animBg="1"/>
      <p:bldP spid="911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2163" name="Rectangle 3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08143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rIns="21600"/>
          <a:lstStyle/>
          <a:p>
            <a:r>
              <a:rPr lang="en-US" sz="3200" cap="none" dirty="0" smtClean="0"/>
              <a:t>Measurable Coherence by Example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062038" y="1808163"/>
            <a:ext cx="531812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1</a:t>
            </a:r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2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3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4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492375" y="5570538"/>
            <a:ext cx="465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1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s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781425" y="557053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2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5068888" y="5570538"/>
            <a:ext cx="46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3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6357938" y="557053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4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e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2416175" y="2174875"/>
            <a:ext cx="439261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2416175" y="3076575"/>
            <a:ext cx="439261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2416175" y="3978275"/>
            <a:ext cx="439261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2416175" y="4879975"/>
            <a:ext cx="4392613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Oval 13"/>
          <p:cNvSpPr>
            <a:spLocks noChangeArrowheads="1"/>
          </p:cNvSpPr>
          <p:nvPr/>
        </p:nvSpPr>
        <p:spPr bwMode="auto">
          <a:xfrm>
            <a:off x="2547938" y="210820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>
            <a:off x="3876675" y="302895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5205413" y="39147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6535738" y="48291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77" name="Group 17"/>
          <p:cNvGrpSpPr>
            <a:grpSpLocks/>
          </p:cNvGrpSpPr>
          <p:nvPr/>
        </p:nvGrpSpPr>
        <p:grpSpPr bwMode="auto">
          <a:xfrm>
            <a:off x="5218113" y="2911475"/>
            <a:ext cx="80962" cy="327025"/>
            <a:chOff x="1491" y="3490"/>
            <a:chExt cx="56" cy="206"/>
          </a:xfrm>
        </p:grpSpPr>
        <p:sp>
          <p:nvSpPr>
            <p:cNvPr id="92178" name="AutoShape 18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AutoShape 19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1546225" y="14033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i="1" dirty="0" err="1"/>
              <a:t>t</a:t>
            </a:r>
            <a:r>
              <a:rPr lang="en-US" sz="2400" i="1" baseline="-25000" dirty="0" err="1"/>
              <a:t>coherence</a:t>
            </a:r>
            <a:r>
              <a:rPr lang="en-US" sz="2400" i="1" dirty="0"/>
              <a:t> </a:t>
            </a:r>
            <a:r>
              <a:rPr lang="en-US" sz="2400" i="1" dirty="0">
                <a:sym typeface="Symbol" pitchFamily="18" charset="2"/>
              </a:rPr>
              <a:t></a:t>
            </a:r>
            <a:r>
              <a:rPr lang="en-US" sz="2400" i="1" dirty="0"/>
              <a:t> </a:t>
            </a:r>
            <a:r>
              <a:rPr lang="en-US" sz="2400" i="1" dirty="0">
                <a:sym typeface="Symbol" pitchFamily="18" charset="2"/>
              </a:rPr>
              <a:t></a:t>
            </a:r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 flipV="1">
            <a:off x="2605088" y="199072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 flipV="1">
            <a:off x="2605088" y="28829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 flipV="1">
            <a:off x="2605088" y="38036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 flipV="1">
            <a:off x="2605088" y="472757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 flipV="1">
            <a:off x="3937000" y="28892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 flipV="1">
            <a:off x="5265738" y="37846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7" name="Line 27"/>
          <p:cNvSpPr>
            <a:spLocks noChangeShapeType="1"/>
          </p:cNvSpPr>
          <p:nvPr/>
        </p:nvSpPr>
        <p:spPr bwMode="auto">
          <a:xfrm flipV="1">
            <a:off x="6592888" y="46990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188" name="Group 28"/>
          <p:cNvGrpSpPr>
            <a:grpSpLocks/>
          </p:cNvGrpSpPr>
          <p:nvPr/>
        </p:nvGrpSpPr>
        <p:grpSpPr bwMode="auto">
          <a:xfrm>
            <a:off x="3895725" y="3813175"/>
            <a:ext cx="82550" cy="327025"/>
            <a:chOff x="1491" y="3490"/>
            <a:chExt cx="56" cy="206"/>
          </a:xfrm>
        </p:grpSpPr>
        <p:sp>
          <p:nvSpPr>
            <p:cNvPr id="92189" name="AutoShape 29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AutoShape 30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91" name="Rectangle 31"/>
          <p:cNvSpPr>
            <a:spLocks noChangeArrowheads="1"/>
          </p:cNvSpPr>
          <p:nvPr/>
        </p:nvSpPr>
        <p:spPr bwMode="auto">
          <a:xfrm>
            <a:off x="2590800" y="3813175"/>
            <a:ext cx="1336675" cy="3333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829BD880-BD01-40AD-8C5B-D5E5E5A0CA79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24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3" grpId="0" animBg="1"/>
      <p:bldP spid="92174" grpId="0" animBg="1"/>
      <p:bldP spid="92175" grpId="0" animBg="1"/>
      <p:bldP spid="92176" grpId="0" animBg="1"/>
      <p:bldP spid="92180" grpId="0"/>
      <p:bldP spid="92181" grpId="0" animBg="1"/>
      <p:bldP spid="92182" grpId="0" animBg="1"/>
      <p:bldP spid="92183" grpId="0" animBg="1"/>
      <p:bldP spid="92184" grpId="0" animBg="1"/>
      <p:bldP spid="92185" grpId="0" animBg="1"/>
      <p:bldP spid="92186" grpId="0" animBg="1"/>
      <p:bldP spid="92187" grpId="0" animBg="1"/>
      <p:bldP spid="9219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 typeface="Arial" charset="0"/>
              <a:buNone/>
            </a:pPr>
            <a:endParaRPr lang="en-US" i="1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smtClean="0">
              <a:sym typeface="Symbol" pitchFamily="18" charset="2"/>
            </a:endParaRP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3187" name="Rectangle 3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08143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rIns="21600"/>
          <a:lstStyle/>
          <a:p>
            <a:r>
              <a:rPr lang="en-US" sz="3200" cap="none" dirty="0" smtClean="0"/>
              <a:t>Quantifying Measurable Coherence</a:t>
            </a: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160114"/>
              </p:ext>
            </p:extLst>
          </p:nvPr>
        </p:nvGraphicFramePr>
        <p:xfrm>
          <a:off x="3111587" y="2352130"/>
          <a:ext cx="255111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3" imgW="1460160" imgH="457200" progId="Equation.3">
                  <p:embed/>
                </p:oleObj>
              </mc:Choice>
              <mc:Fallback>
                <p:oleObj name="Equation" r:id="rId3" imgW="1460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87" y="2352130"/>
                        <a:ext cx="2551112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83396"/>
              </p:ext>
            </p:extLst>
          </p:nvPr>
        </p:nvGraphicFramePr>
        <p:xfrm>
          <a:off x="3077456" y="4579144"/>
          <a:ext cx="261937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5" imgW="1498320" imgH="609480" progId="Equation.3">
                  <p:embed/>
                </p:oleObj>
              </mc:Choice>
              <mc:Fallback>
                <p:oleObj name="Equation" r:id="rId5" imgW="14983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456" y="4579144"/>
                        <a:ext cx="2619375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059200" y="1556792"/>
            <a:ext cx="2655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smtClean="0">
                <a:latin typeface="+mn-lt"/>
              </a:rPr>
              <a:t>Error function</a:t>
            </a:r>
            <a:endParaRPr lang="en-US" sz="2400">
              <a:latin typeface="+mn-lt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195736" y="3888581"/>
            <a:ext cx="4382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Coherence function</a:t>
            </a:r>
            <a:endParaRPr lang="en-US" sz="240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EE1261C2-0D20-45DE-BDEC-B2C194956A46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25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08143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cap="none" dirty="0" smtClean="0"/>
              <a:t>Crawl Improvement – Measurable Coherence</a:t>
            </a:r>
          </a:p>
        </p:txBody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579296" cy="5040313"/>
          </a:xfrm>
        </p:spPr>
        <p:txBody>
          <a:bodyPr/>
          <a:lstStyle/>
          <a:p>
            <a:r>
              <a:rPr lang="en-US" sz="2400" dirty="0" smtClean="0">
                <a:sym typeface="Symbol" pitchFamily="18" charset="2"/>
              </a:rPr>
              <a:t>Conflict probability: </a:t>
            </a:r>
            <a:r>
              <a:rPr lang="el-GR" sz="2400" i="1" dirty="0" smtClean="0">
                <a:sym typeface="Symbol" pitchFamily="18" charset="2"/>
              </a:rPr>
              <a:t></a:t>
            </a:r>
            <a:r>
              <a:rPr lang="en-US" sz="2400" i="1" dirty="0" smtClean="0">
                <a:sym typeface="Symbol" pitchFamily="18" charset="2"/>
              </a:rPr>
              <a:t>(p</a:t>
            </a:r>
            <a:r>
              <a:rPr lang="en-US" sz="2400" i="1" baseline="-25000" dirty="0" smtClean="0">
                <a:sym typeface="Symbol" pitchFamily="18" charset="2"/>
              </a:rPr>
              <a:t>i</a:t>
            </a:r>
            <a:r>
              <a:rPr lang="en-US" sz="2400" i="1" dirty="0" smtClean="0">
                <a:sym typeface="Symbol" pitchFamily="18" charset="2"/>
              </a:rPr>
              <a:t>) = 1 - (1 - 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i="1" dirty="0" smtClean="0">
                <a:sym typeface="Symbol" pitchFamily="18" charset="2"/>
              </a:rPr>
              <a:t>) </a:t>
            </a:r>
            <a:r>
              <a:rPr lang="en-US" sz="2400" i="1" baseline="30000" dirty="0" smtClean="0">
                <a:sym typeface="Symbol" pitchFamily="18" charset="2"/>
              </a:rPr>
              <a:t>t(p</a:t>
            </a:r>
            <a:r>
              <a:rPr lang="en-US" sz="1600" i="1" baseline="14000" dirty="0" smtClean="0">
                <a:sym typeface="Symbol" pitchFamily="18" charset="2"/>
              </a:rPr>
              <a:t>i</a:t>
            </a:r>
            <a:r>
              <a:rPr lang="en-US" sz="2400" i="1" baseline="30000" dirty="0" smtClean="0">
                <a:sym typeface="Symbol" pitchFamily="18" charset="2"/>
              </a:rPr>
              <a:t>) - </a:t>
            </a:r>
            <a:r>
              <a:rPr lang="en-US" sz="2400" i="1" baseline="30000" dirty="0" err="1" smtClean="0">
                <a:sym typeface="Symbol" pitchFamily="18" charset="2"/>
              </a:rPr>
              <a:t>t</a:t>
            </a:r>
            <a:r>
              <a:rPr lang="en-US" sz="1600" i="1" baseline="14000" dirty="0" err="1" smtClean="0">
                <a:sym typeface="Symbol" pitchFamily="18" charset="2"/>
              </a:rPr>
              <a:t>s</a:t>
            </a:r>
            <a:endParaRPr lang="en-US" sz="2400" dirty="0" smtClean="0">
              <a:sym typeface="Symbol" pitchFamily="18" charset="2"/>
            </a:endParaRPr>
          </a:p>
          <a:p>
            <a:r>
              <a:rPr lang="en-US" sz="2400" dirty="0" smtClean="0">
                <a:sym typeface="Symbol" pitchFamily="18" charset="2"/>
              </a:rPr>
              <a:t>Crawling so that conflicts are “tolerable</a:t>
            </a:r>
            <a:r>
              <a:rPr lang="en-US" sz="2400" i="1" dirty="0" smtClean="0">
                <a:sym typeface="Symbol" pitchFamily="18" charset="2"/>
              </a:rPr>
              <a:t>” ((p</a:t>
            </a:r>
            <a:r>
              <a:rPr lang="en-US" sz="2400" i="1" baseline="-25000" dirty="0" smtClean="0">
                <a:sym typeface="Symbol" pitchFamily="18" charset="2"/>
              </a:rPr>
              <a:t>i</a:t>
            </a:r>
            <a:r>
              <a:rPr lang="en-US" sz="2400" i="1" dirty="0" smtClean="0">
                <a:sym typeface="Symbol" pitchFamily="18" charset="2"/>
              </a:rPr>
              <a:t>) &lt; )</a:t>
            </a:r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27089"/>
              </p:ext>
            </p:extLst>
          </p:nvPr>
        </p:nvGraphicFramePr>
        <p:xfrm>
          <a:off x="1871663" y="2628900"/>
          <a:ext cx="5024437" cy="3409950"/>
        </p:xfrm>
        <a:graphic>
          <a:graphicData uri="http://schemas.openxmlformats.org/drawingml/2006/table">
            <a:tbl>
              <a:tblPr/>
              <a:tblGrid>
                <a:gridCol w="585787"/>
                <a:gridCol w="400050"/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</a:t>
                      </a:r>
                      <a:r>
                        <a:rPr kumimoji="0" lang="de-DE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  <a:endParaRPr kumimoji="0" lang="en-US" sz="2000" b="0" i="1" u="none" strike="noStrike" cap="none" normalizeH="0" baseline="-1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</a:t>
                      </a:r>
                      <a:r>
                        <a:rPr kumimoji="0" lang="de-DE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</a:t>
                      </a:r>
                      <a:r>
                        <a:rPr kumimoji="0" lang="de-DE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216000" marR="18000" marT="18000" marB="180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216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216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216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216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216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216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B4A73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216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71800" y="2593107"/>
            <a:ext cx="936104" cy="547861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71800" y="3140968"/>
            <a:ext cx="1512168" cy="576064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71800" y="3717032"/>
            <a:ext cx="2152228" cy="562836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71800" y="4279868"/>
            <a:ext cx="3528392" cy="590574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71800" y="4870442"/>
            <a:ext cx="4176464" cy="648072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E34AA0EC-96C1-4406-AC9F-1FAA19856BAF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26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6" grpId="0" animBg="1"/>
      <p:bldP spid="39" grpId="0" animBg="1"/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Measurable Coherence Summary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Definition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Makes coherence become measurable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Relative to start of crawl</a:t>
            </a:r>
          </a:p>
          <a:p>
            <a:endParaRPr lang="en-US" sz="1100" dirty="0" smtClean="0">
              <a:sym typeface="Symbol" pitchFamily="18" charset="2"/>
            </a:endParaRPr>
          </a:p>
          <a:p>
            <a:r>
              <a:rPr lang="en-US" sz="2400" dirty="0" smtClean="0">
                <a:sym typeface="Symbol" pitchFamily="18" charset="2"/>
              </a:rPr>
              <a:t>Implementation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“Easy”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Ad-hoc verifiable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Efficient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Produces no extra traffic</a:t>
            </a:r>
          </a:p>
          <a:p>
            <a:pPr lvl="1"/>
            <a:r>
              <a:rPr lang="en-US" sz="2000" dirty="0" smtClean="0">
                <a:sym typeface="Symbol" pitchFamily="18" charset="2"/>
              </a:rPr>
              <a:t>Relies on accuracy of last modified stamps</a:t>
            </a:r>
          </a:p>
          <a:p>
            <a:pPr>
              <a:buFont typeface="Arial" charset="0"/>
              <a:buNone/>
            </a:pPr>
            <a:endParaRPr lang="en-US" sz="11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 Only limited applicability in a real life scenario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A250A1B0-7852-4FE8-9183-83360AEBDDA7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27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Inducible Coherence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400" u="sng" dirty="0" smtClean="0"/>
              <a:t>Definition:</a:t>
            </a:r>
          </a:p>
          <a:p>
            <a:pPr>
              <a:buFont typeface="Arial" charset="0"/>
              <a:buNone/>
            </a:pPr>
            <a:endParaRPr lang="en-US" sz="2400" u="sng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	Two or more pages are inducible coherent </a:t>
            </a:r>
            <a:r>
              <a:rPr lang="en-US" sz="2400" dirty="0" err="1" smtClean="0"/>
              <a:t>iff</a:t>
            </a:r>
            <a:r>
              <a:rPr lang="en-US" sz="2400" dirty="0" smtClean="0"/>
              <a:t> 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	there is a time point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coherence</a:t>
            </a:r>
            <a:r>
              <a:rPr lang="en-US" sz="2400" dirty="0" smtClean="0"/>
              <a:t> between the visit of pages </a:t>
            </a:r>
            <a:r>
              <a:rPr lang="en-US" sz="2400" i="1" dirty="0" smtClean="0"/>
              <a:t>t(p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)</a:t>
            </a:r>
            <a:r>
              <a:rPr lang="en-US" sz="2400" dirty="0" smtClean="0"/>
              <a:t> and the subsequent revisit </a:t>
            </a:r>
            <a:r>
              <a:rPr lang="en-US" sz="2400" i="1" dirty="0" smtClean="0"/>
              <a:t>t(p</a:t>
            </a:r>
            <a:r>
              <a:rPr lang="de-DE" sz="2400" b="1" i="1" dirty="0" smtClean="0"/>
              <a:t>̃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)</a:t>
            </a:r>
            <a:r>
              <a:rPr lang="en-US" sz="2400" dirty="0" smtClean="0"/>
              <a:t> where the </a:t>
            </a:r>
            <a:r>
              <a:rPr lang="en-US" sz="2400" dirty="0" err="1" smtClean="0"/>
              <a:t>etag</a:t>
            </a:r>
            <a:r>
              <a:rPr lang="en-US" sz="2400" dirty="0" smtClean="0"/>
              <a:t> or content hash </a:t>
            </a:r>
            <a:r>
              <a:rPr lang="en-US" sz="2400" i="1" dirty="0" smtClean="0">
                <a:sym typeface="Symbol" pitchFamily="18" charset="2"/>
              </a:rPr>
              <a:t></a:t>
            </a:r>
            <a:r>
              <a:rPr lang="en-US" sz="2400" dirty="0" smtClean="0"/>
              <a:t> of corresponding pages (</a:t>
            </a:r>
            <a:r>
              <a:rPr lang="en-US" sz="2400" i="1" dirty="0" smtClean="0">
                <a:sym typeface="Symbol" pitchFamily="18" charset="2"/>
              </a:rPr>
              <a:t></a:t>
            </a:r>
            <a:r>
              <a:rPr lang="en-US" sz="2400" i="1" dirty="0" smtClean="0"/>
              <a:t>(m)</a:t>
            </a:r>
            <a:r>
              <a:rPr lang="en-US" sz="2400" dirty="0" smtClean="0"/>
              <a:t> having </a:t>
            </a:r>
            <a:r>
              <a:rPr lang="en-US" sz="2400" i="1" dirty="0" smtClean="0"/>
              <a:t>m </a:t>
            </a:r>
            <a:r>
              <a:rPr lang="en-US" sz="2400" i="1" dirty="0" smtClean="0">
                <a:sym typeface="Symbol" pitchFamily="18" charset="2"/>
              </a:rPr>
              <a:t> </a:t>
            </a:r>
            <a:r>
              <a:rPr lang="en-US" sz="2400" i="1" dirty="0" smtClean="0"/>
              <a:t>{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,p</a:t>
            </a:r>
            <a:r>
              <a:rPr lang="de-DE" sz="2400" b="1" i="1" dirty="0" smtClean="0"/>
              <a:t>̃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}</a:t>
            </a:r>
            <a:r>
              <a:rPr lang="en-US" sz="2400" dirty="0" smtClean="0"/>
              <a:t>) has not changed:</a:t>
            </a: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108075" y="4878388"/>
          <a:ext cx="692943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3" imgW="3162240" imgH="431640" progId="Equation.3">
                  <p:embed/>
                </p:oleObj>
              </mc:Choice>
              <mc:Fallback>
                <p:oleObj name="Equation" r:id="rId3" imgW="3162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878388"/>
                        <a:ext cx="6929438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0A81BD0E-4D3B-4682-B8AF-A10060E17EC0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28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6259" name="Rectang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rIns="21600"/>
          <a:lstStyle/>
          <a:p>
            <a:r>
              <a:rPr lang="en-US" sz="3200" cap="none" dirty="0" smtClean="0"/>
              <a:t>Inducible Coherence by Example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49250" y="1808163"/>
            <a:ext cx="53181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1</a:t>
            </a:r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2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3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4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479550" y="5589588"/>
            <a:ext cx="465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1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s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524125" y="5589588"/>
            <a:ext cx="465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2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3570288" y="5589588"/>
            <a:ext cx="46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3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7753350" y="558958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7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e</a:t>
            </a: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1338263" y="4891088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1628775" y="212090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2671763" y="304165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Oval 12"/>
          <p:cNvSpPr>
            <a:spLocks noChangeArrowheads="1"/>
          </p:cNvSpPr>
          <p:nvPr/>
        </p:nvSpPr>
        <p:spPr bwMode="auto">
          <a:xfrm>
            <a:off x="3716338" y="39274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Oval 13"/>
          <p:cNvSpPr>
            <a:spLocks noChangeArrowheads="1"/>
          </p:cNvSpPr>
          <p:nvPr/>
        </p:nvSpPr>
        <p:spPr bwMode="auto">
          <a:xfrm>
            <a:off x="4760913" y="48418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70" name="Group 14"/>
          <p:cNvGrpSpPr>
            <a:grpSpLocks/>
          </p:cNvGrpSpPr>
          <p:nvPr/>
        </p:nvGrpSpPr>
        <p:grpSpPr bwMode="auto">
          <a:xfrm>
            <a:off x="7939088" y="2933700"/>
            <a:ext cx="80962" cy="327025"/>
            <a:chOff x="1491" y="3490"/>
            <a:chExt cx="56" cy="206"/>
          </a:xfrm>
        </p:grpSpPr>
        <p:sp>
          <p:nvSpPr>
            <p:cNvPr id="96271" name="AutoShape 15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AutoShape 16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3800475" y="14351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i="1"/>
              <a:t>t</a:t>
            </a:r>
            <a:r>
              <a:rPr lang="en-US" sz="2400" i="1" baseline="-25000"/>
              <a:t>coherence</a:t>
            </a:r>
            <a:r>
              <a:rPr lang="en-US" sz="2400" i="1"/>
              <a:t> = t</a:t>
            </a:r>
            <a:r>
              <a:rPr lang="en-US" sz="2400" i="1" baseline="-25000"/>
              <a:t>4</a:t>
            </a:r>
            <a:endParaRPr lang="de-DE" sz="2400" i="1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 flipV="1">
            <a:off x="3778250" y="381317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 flipV="1">
            <a:off x="1685925" y="20002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 flipV="1">
            <a:off x="4824413" y="472122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V="1">
            <a:off x="7945438" y="20256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 flipV="1">
            <a:off x="2728913" y="291147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V="1">
            <a:off x="5859463" y="38163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0" name="Line 24"/>
          <p:cNvSpPr>
            <a:spLocks noChangeShapeType="1"/>
          </p:cNvSpPr>
          <p:nvPr/>
        </p:nvSpPr>
        <p:spPr bwMode="auto">
          <a:xfrm flipV="1">
            <a:off x="6905625" y="29210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6707188" y="558958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6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662613" y="558958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5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4614863" y="5589588"/>
            <a:ext cx="46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4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>
            <a:off x="1338263" y="3992563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>
            <a:off x="1338263" y="3094038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6" name="Line 30"/>
          <p:cNvSpPr>
            <a:spLocks noChangeShapeType="1"/>
          </p:cNvSpPr>
          <p:nvPr/>
        </p:nvSpPr>
        <p:spPr bwMode="auto">
          <a:xfrm>
            <a:off x="1338263" y="2195513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7" name="Oval 31"/>
          <p:cNvSpPr>
            <a:spLocks noChangeArrowheads="1"/>
          </p:cNvSpPr>
          <p:nvPr/>
        </p:nvSpPr>
        <p:spPr bwMode="auto">
          <a:xfrm>
            <a:off x="6850063" y="30511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Oval 32"/>
          <p:cNvSpPr>
            <a:spLocks noChangeArrowheads="1"/>
          </p:cNvSpPr>
          <p:nvPr/>
        </p:nvSpPr>
        <p:spPr bwMode="auto">
          <a:xfrm>
            <a:off x="7894638" y="214630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Oval 33"/>
          <p:cNvSpPr>
            <a:spLocks noChangeArrowheads="1"/>
          </p:cNvSpPr>
          <p:nvPr/>
        </p:nvSpPr>
        <p:spPr bwMode="auto">
          <a:xfrm>
            <a:off x="5805488" y="394652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90" name="Group 34"/>
          <p:cNvGrpSpPr>
            <a:grpSpLocks/>
          </p:cNvGrpSpPr>
          <p:nvPr/>
        </p:nvGrpSpPr>
        <p:grpSpPr bwMode="auto">
          <a:xfrm>
            <a:off x="2671763" y="4730750"/>
            <a:ext cx="82550" cy="327025"/>
            <a:chOff x="1491" y="3490"/>
            <a:chExt cx="56" cy="206"/>
          </a:xfrm>
        </p:grpSpPr>
        <p:sp>
          <p:nvSpPr>
            <p:cNvPr id="96291" name="AutoShape 35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2" name="AutoShape 36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93" name="Rectangle 37"/>
          <p:cNvSpPr>
            <a:spLocks noChangeArrowheads="1"/>
          </p:cNvSpPr>
          <p:nvPr/>
        </p:nvSpPr>
        <p:spPr bwMode="auto">
          <a:xfrm flipH="1">
            <a:off x="4805363" y="1930400"/>
            <a:ext cx="39687" cy="3200400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1B13E731-2278-4B0D-B4CE-10A107FB066B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29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animBg="1"/>
      <p:bldP spid="96267" grpId="0" animBg="1"/>
      <p:bldP spid="96268" grpId="0" animBg="1"/>
      <p:bldP spid="96269" grpId="0" animBg="1"/>
      <p:bldP spid="96273" grpId="0"/>
      <p:bldP spid="96274" grpId="0" animBg="1"/>
      <p:bldP spid="96275" grpId="0" animBg="1"/>
      <p:bldP spid="96276" grpId="0" animBg="1"/>
      <p:bldP spid="96277" grpId="0" animBg="1"/>
      <p:bldP spid="96278" grpId="0" animBg="1"/>
      <p:bldP spid="96279" grpId="0" animBg="1"/>
      <p:bldP spid="96280" grpId="0" animBg="1"/>
      <p:bldP spid="96287" grpId="0" animBg="1"/>
      <p:bldP spid="96288" grpId="0" animBg="1"/>
      <p:bldP spid="96289" grpId="0" animBg="1"/>
      <p:bldP spid="962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408737" cy="576263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5040313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of temporally coherent Web archiving</a:t>
            </a:r>
          </a:p>
          <a:p>
            <a:endParaRPr lang="en-US" dirty="0" smtClean="0"/>
          </a:p>
          <a:p>
            <a:r>
              <a:rPr lang="en-US" dirty="0" smtClean="0"/>
              <a:t>Coherence framework</a:t>
            </a:r>
          </a:p>
          <a:p>
            <a:pPr lvl="1"/>
            <a:r>
              <a:rPr lang="en-US" dirty="0" smtClean="0"/>
              <a:t>Single access strategies – best-effort coherence</a:t>
            </a:r>
          </a:p>
          <a:p>
            <a:pPr lvl="1"/>
            <a:r>
              <a:rPr lang="en-US" dirty="0" smtClean="0"/>
              <a:t>“Double” access strategies – certified coherence</a:t>
            </a:r>
          </a:p>
          <a:p>
            <a:endParaRPr lang="en-US" dirty="0" smtClean="0"/>
          </a:p>
          <a:p>
            <a:r>
              <a:rPr lang="en-US" dirty="0" smtClean="0"/>
              <a:t>(In-)Coherence visualization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7815D4E9-F24D-4EC6-981F-6F4CA54F5BF7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43528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‒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Challenges of temporally coherent Web archiving</a:t>
            </a:r>
          </a:p>
          <a:p>
            <a:endParaRPr lang="en-US" kern="0" dirty="0" smtClean="0"/>
          </a:p>
          <a:p>
            <a:r>
              <a:rPr lang="en-US" kern="0" dirty="0" smtClean="0"/>
              <a:t>Coherence framework</a:t>
            </a:r>
          </a:p>
          <a:p>
            <a:pPr lvl="1"/>
            <a:r>
              <a:rPr lang="en-US" kern="0" dirty="0" smtClean="0"/>
              <a:t>Single access strategies – best-effort coherence</a:t>
            </a:r>
          </a:p>
          <a:p>
            <a:pPr lvl="1"/>
            <a:r>
              <a:rPr lang="en-US" kern="0" dirty="0" smtClean="0"/>
              <a:t>“Double” access strategies – certified coherence</a:t>
            </a:r>
          </a:p>
          <a:p>
            <a:endParaRPr lang="en-US" kern="0" dirty="0" smtClean="0"/>
          </a:p>
          <a:p>
            <a:r>
              <a:rPr lang="en-US" kern="0" dirty="0" smtClean="0"/>
              <a:t>(In-)Coherence visualization</a:t>
            </a:r>
          </a:p>
          <a:p>
            <a:endParaRPr lang="en-US" kern="0" dirty="0" smtClean="0"/>
          </a:p>
          <a:p>
            <a:r>
              <a:rPr lang="en-US" kern="0" dirty="0" smtClean="0"/>
              <a:t>Conclusions</a:t>
            </a:r>
            <a:endParaRPr lang="en-US" kern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</a:t>
            </a:fld>
            <a:r>
              <a:rPr lang="en-US" smtClean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7283" name="Rectang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rIns="21600"/>
          <a:lstStyle/>
          <a:p>
            <a:r>
              <a:rPr lang="en-US" sz="3200" cap="none" dirty="0" smtClean="0"/>
              <a:t>Inducible Coherence by Example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49250" y="1808163"/>
            <a:ext cx="53181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1</a:t>
            </a:r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2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3</a:t>
            </a: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endParaRPr lang="de-DE" sz="2000" i="1">
              <a:latin typeface="Calibri" pitchFamily="34" charset="0"/>
            </a:endParaRPr>
          </a:p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p</a:t>
            </a:r>
            <a:r>
              <a:rPr lang="de-DE" sz="2000" i="1" baseline="-15000">
                <a:latin typeface="Calibri" pitchFamily="34" charset="0"/>
              </a:rPr>
              <a:t>4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479550" y="5589588"/>
            <a:ext cx="465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1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s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524125" y="5589588"/>
            <a:ext cx="4651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2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570288" y="5589588"/>
            <a:ext cx="46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3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753350" y="558958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7</a:t>
            </a:r>
            <a:r>
              <a:rPr lang="de-DE" sz="2000" i="1">
                <a:latin typeface="Calibri" pitchFamily="34" charset="0"/>
              </a:rPr>
              <a:t> = t</a:t>
            </a:r>
            <a:r>
              <a:rPr lang="de-DE" sz="2000" i="1" baseline="-15000">
                <a:latin typeface="Calibri" pitchFamily="34" charset="0"/>
              </a:rPr>
              <a:t>e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1338263" y="4891088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1628775" y="212090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2671763" y="304165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auto">
          <a:xfrm>
            <a:off x="3716338" y="39274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Oval 13"/>
          <p:cNvSpPr>
            <a:spLocks noChangeArrowheads="1"/>
          </p:cNvSpPr>
          <p:nvPr/>
        </p:nvSpPr>
        <p:spPr bwMode="auto">
          <a:xfrm>
            <a:off x="4760913" y="48418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94" name="Group 14"/>
          <p:cNvGrpSpPr>
            <a:grpSpLocks/>
          </p:cNvGrpSpPr>
          <p:nvPr/>
        </p:nvGrpSpPr>
        <p:grpSpPr bwMode="auto">
          <a:xfrm>
            <a:off x="5842000" y="2943225"/>
            <a:ext cx="80963" cy="327025"/>
            <a:chOff x="1491" y="3490"/>
            <a:chExt cx="56" cy="206"/>
          </a:xfrm>
        </p:grpSpPr>
        <p:sp>
          <p:nvSpPr>
            <p:cNvPr id="97295" name="AutoShape 15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6" name="AutoShape 16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3800475" y="14351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i="1"/>
              <a:t>t</a:t>
            </a:r>
            <a:r>
              <a:rPr lang="en-US" sz="2400" i="1" baseline="-25000"/>
              <a:t>coherence</a:t>
            </a:r>
            <a:r>
              <a:rPr lang="en-US" sz="2400" i="1"/>
              <a:t> </a:t>
            </a:r>
            <a:r>
              <a:rPr lang="en-US" sz="2400" i="1">
                <a:sym typeface="Symbol" pitchFamily="18" charset="2"/>
              </a:rPr>
              <a:t></a:t>
            </a:r>
            <a:r>
              <a:rPr lang="en-US" sz="2400" i="1"/>
              <a:t> </a:t>
            </a:r>
            <a:r>
              <a:rPr lang="en-US" sz="2400" i="1">
                <a:sym typeface="Symbol" pitchFamily="18" charset="2"/>
              </a:rPr>
              <a:t></a:t>
            </a:r>
            <a:endParaRPr lang="de-DE" sz="2400" i="1">
              <a:sym typeface="Symbol" pitchFamily="18" charset="2"/>
            </a:endParaRP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 flipV="1">
            <a:off x="3778250" y="381317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 flipV="1">
            <a:off x="1685925" y="20002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4824413" y="472122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V="1">
            <a:off x="7945438" y="20256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V="1">
            <a:off x="2728913" y="2911475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V="1">
            <a:off x="5859463" y="381635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6905625" y="2921000"/>
            <a:ext cx="0" cy="361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6707188" y="558958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6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5662613" y="5589588"/>
            <a:ext cx="4635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5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4614863" y="5589588"/>
            <a:ext cx="4651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0" hangingPunct="0"/>
            <a:r>
              <a:rPr lang="de-DE" sz="2000" i="1">
                <a:latin typeface="Calibri" pitchFamily="34" charset="0"/>
              </a:rPr>
              <a:t>t</a:t>
            </a:r>
            <a:r>
              <a:rPr lang="de-DE" sz="2000" i="1" baseline="-15000">
                <a:latin typeface="Calibri" pitchFamily="34" charset="0"/>
              </a:rPr>
              <a:t>4</a:t>
            </a:r>
            <a:endParaRPr lang="de-DE" sz="2000" i="1">
              <a:latin typeface="Calibri" pitchFamily="34" charset="0"/>
            </a:endParaRPr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>
            <a:off x="1338263" y="3992563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1338263" y="3094038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1338263" y="2195513"/>
            <a:ext cx="6829425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1" name="Oval 31"/>
          <p:cNvSpPr>
            <a:spLocks noChangeArrowheads="1"/>
          </p:cNvSpPr>
          <p:nvPr/>
        </p:nvSpPr>
        <p:spPr bwMode="auto">
          <a:xfrm>
            <a:off x="6850063" y="305117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Oval 32"/>
          <p:cNvSpPr>
            <a:spLocks noChangeArrowheads="1"/>
          </p:cNvSpPr>
          <p:nvPr/>
        </p:nvSpPr>
        <p:spPr bwMode="auto">
          <a:xfrm>
            <a:off x="7894638" y="2146300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Oval 33"/>
          <p:cNvSpPr>
            <a:spLocks noChangeArrowheads="1"/>
          </p:cNvSpPr>
          <p:nvPr/>
        </p:nvSpPr>
        <p:spPr bwMode="auto">
          <a:xfrm>
            <a:off x="5805488" y="3946525"/>
            <a:ext cx="114300" cy="1238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2671763" y="4730750"/>
            <a:ext cx="82550" cy="327025"/>
            <a:chOff x="1491" y="3490"/>
            <a:chExt cx="56" cy="206"/>
          </a:xfrm>
        </p:grpSpPr>
        <p:sp>
          <p:nvSpPr>
            <p:cNvPr id="97315" name="AutoShape 35"/>
            <p:cNvSpPr>
              <a:spLocks noChangeArrowheads="1"/>
            </p:cNvSpPr>
            <p:nvPr/>
          </p:nvSpPr>
          <p:spPr bwMode="auto">
            <a:xfrm>
              <a:off x="1491" y="3594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16" name="AutoShape 36"/>
            <p:cNvSpPr>
              <a:spLocks noChangeArrowheads="1"/>
            </p:cNvSpPr>
            <p:nvPr/>
          </p:nvSpPr>
          <p:spPr bwMode="auto">
            <a:xfrm flipV="1">
              <a:off x="1491" y="3490"/>
              <a:ext cx="56" cy="10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2736850" y="2940050"/>
            <a:ext cx="4167188" cy="3333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59F62D48-1F21-4265-B18B-3683DFC6409C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30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9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  <p:bldP spid="97291" grpId="0" animBg="1"/>
      <p:bldP spid="97292" grpId="0" animBg="1"/>
      <p:bldP spid="97293" grpId="0" animBg="1"/>
      <p:bldP spid="97297" grpId="0"/>
      <p:bldP spid="97298" grpId="0" animBg="1"/>
      <p:bldP spid="97299" grpId="0" animBg="1"/>
      <p:bldP spid="97300" grpId="0" animBg="1"/>
      <p:bldP spid="97301" grpId="0" animBg="1"/>
      <p:bldP spid="97302" grpId="0" animBg="1"/>
      <p:bldP spid="97303" grpId="0" animBg="1"/>
      <p:bldP spid="97304" grpId="0" animBg="1"/>
      <p:bldP spid="97311" grpId="0" animBg="1"/>
      <p:bldP spid="97312" grpId="0" animBg="1"/>
      <p:bldP spid="97313" grpId="0" animBg="1"/>
      <p:bldP spid="973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 typeface="Arial" charset="0"/>
              <a:buNone/>
            </a:pPr>
            <a:endParaRPr lang="en-US" i="1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endParaRPr lang="en-US" smtClean="0">
              <a:sym typeface="Symbol" pitchFamily="18" charset="2"/>
            </a:endParaRP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rIns="21600"/>
          <a:lstStyle/>
          <a:p>
            <a:r>
              <a:rPr lang="en-US" sz="3200" cap="none" smtClean="0"/>
              <a:t>Quantifying Inducible Coherence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284736" y="1412776"/>
            <a:ext cx="2655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de-DE" sz="2400">
                <a:latin typeface="+mn-lt"/>
              </a:rPr>
              <a:t>Error function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986285" y="3757265"/>
            <a:ext cx="325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de-DE" sz="2400" dirty="0" err="1">
                <a:latin typeface="+mn-lt"/>
              </a:rPr>
              <a:t>Coherence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function</a:t>
            </a:r>
            <a:endParaRPr lang="de-DE" sz="2400" dirty="0">
              <a:latin typeface="+mn-lt"/>
            </a:endParaRPr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999481"/>
              </p:ext>
            </p:extLst>
          </p:nvPr>
        </p:nvGraphicFramePr>
        <p:xfrm>
          <a:off x="2925167" y="2074763"/>
          <a:ext cx="33750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3" imgW="1930320" imgH="482400" progId="Equation.3">
                  <p:embed/>
                </p:oleObj>
              </mc:Choice>
              <mc:Fallback>
                <p:oleObj name="Equation" r:id="rId3" imgW="1930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167" y="2074763"/>
                        <a:ext cx="33750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365646"/>
              </p:ext>
            </p:extLst>
          </p:nvPr>
        </p:nvGraphicFramePr>
        <p:xfrm>
          <a:off x="3146623" y="4435127"/>
          <a:ext cx="293211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5" imgW="1676160" imgH="609480" progId="Equation.3">
                  <p:embed/>
                </p:oleObj>
              </mc:Choice>
              <mc:Fallback>
                <p:oleObj name="Equation" r:id="rId5" imgW="1676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623" y="4435127"/>
                        <a:ext cx="2932113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4243D22E-86D4-4F3E-8F1A-553C5C90CEC2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31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8015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Crawl Improvement – Inducible Coherence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ym typeface="Symbol" pitchFamily="18" charset="2"/>
              </a:rPr>
              <a:t>Conflict probability: </a:t>
            </a:r>
            <a:r>
              <a:rPr lang="el-GR" sz="2400" i="1" dirty="0" smtClean="0">
                <a:sym typeface="Symbol" pitchFamily="18" charset="2"/>
              </a:rPr>
              <a:t></a:t>
            </a:r>
            <a:r>
              <a:rPr lang="en-US" sz="2400" i="1" dirty="0" smtClean="0">
                <a:sym typeface="Symbol" pitchFamily="18" charset="2"/>
              </a:rPr>
              <a:t>(p</a:t>
            </a:r>
            <a:r>
              <a:rPr lang="en-US" sz="2400" i="1" baseline="-25000" dirty="0" smtClean="0">
                <a:sym typeface="Symbol" pitchFamily="18" charset="2"/>
              </a:rPr>
              <a:t>i</a:t>
            </a:r>
            <a:r>
              <a:rPr lang="en-US" sz="2400" i="1" dirty="0" smtClean="0">
                <a:sym typeface="Symbol" pitchFamily="18" charset="2"/>
              </a:rPr>
              <a:t>) = 1 - (1 - </a:t>
            </a:r>
            <a:r>
              <a:rPr lang="en-US" sz="2400" i="1" baseline="-25000" dirty="0" err="1" smtClean="0">
                <a:sym typeface="Symbol" pitchFamily="18" charset="2"/>
              </a:rPr>
              <a:t>i</a:t>
            </a:r>
            <a:r>
              <a:rPr lang="en-US" sz="2400" i="1" dirty="0" smtClean="0">
                <a:sym typeface="Symbol" pitchFamily="18" charset="2"/>
              </a:rPr>
              <a:t>) </a:t>
            </a:r>
            <a:r>
              <a:rPr lang="en-US" sz="2400" i="1" baseline="30000" dirty="0" smtClean="0">
                <a:sym typeface="Symbol" pitchFamily="18" charset="2"/>
              </a:rPr>
              <a:t>t(</a:t>
            </a:r>
            <a:r>
              <a:rPr lang="en-US" sz="2400" i="1" baseline="30000" dirty="0" err="1" smtClean="0">
                <a:sym typeface="Symbol" pitchFamily="18" charset="2"/>
              </a:rPr>
              <a:t>p̃</a:t>
            </a:r>
            <a:r>
              <a:rPr lang="en-US" sz="1600" i="1" baseline="14000" dirty="0" err="1" smtClean="0">
                <a:sym typeface="Symbol" pitchFamily="18" charset="2"/>
              </a:rPr>
              <a:t>i</a:t>
            </a:r>
            <a:r>
              <a:rPr lang="en-US" sz="2400" i="1" baseline="30000" dirty="0" smtClean="0">
                <a:sym typeface="Symbol" pitchFamily="18" charset="2"/>
              </a:rPr>
              <a:t>)  - t(p</a:t>
            </a:r>
            <a:r>
              <a:rPr lang="en-US" sz="1600" i="1" baseline="14000" dirty="0" smtClean="0">
                <a:sym typeface="Symbol" pitchFamily="18" charset="2"/>
              </a:rPr>
              <a:t>i</a:t>
            </a:r>
            <a:r>
              <a:rPr lang="en-US" sz="2400" i="1" baseline="30000" dirty="0" smtClean="0">
                <a:sym typeface="Symbol" pitchFamily="18" charset="2"/>
              </a:rPr>
              <a:t>)</a:t>
            </a:r>
            <a:endParaRPr lang="en-US" sz="2400" dirty="0" smtClean="0">
              <a:sym typeface="Symbol" pitchFamily="18" charset="2"/>
            </a:endParaRPr>
          </a:p>
          <a:p>
            <a:r>
              <a:rPr lang="en-US" sz="2400" dirty="0" smtClean="0">
                <a:sym typeface="Symbol" pitchFamily="18" charset="2"/>
              </a:rPr>
              <a:t>Crawling so that conflicts are “tolerable</a:t>
            </a:r>
            <a:r>
              <a:rPr lang="en-US" sz="2400" i="1" dirty="0" smtClean="0">
                <a:sym typeface="Symbol" pitchFamily="18" charset="2"/>
              </a:rPr>
              <a:t>” ((p</a:t>
            </a:r>
            <a:r>
              <a:rPr lang="en-US" sz="2400" i="1" baseline="-25000" dirty="0" smtClean="0">
                <a:sym typeface="Symbol" pitchFamily="18" charset="2"/>
              </a:rPr>
              <a:t>i</a:t>
            </a:r>
            <a:r>
              <a:rPr lang="en-US" sz="2400" i="1" dirty="0" smtClean="0">
                <a:sym typeface="Symbol" pitchFamily="18" charset="2"/>
              </a:rPr>
              <a:t>) &lt; )</a:t>
            </a:r>
          </a:p>
        </p:txBody>
      </p:sp>
      <p:graphicFrame>
        <p:nvGraphicFramePr>
          <p:cNvPr id="1208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81765"/>
              </p:ext>
            </p:extLst>
          </p:nvPr>
        </p:nvGraphicFramePr>
        <p:xfrm>
          <a:off x="296863" y="2551113"/>
          <a:ext cx="8318500" cy="3476627"/>
        </p:xfrm>
        <a:graphic>
          <a:graphicData uri="http://schemas.openxmlformats.org/drawingml/2006/table">
            <a:tbl>
              <a:tblPr/>
              <a:tblGrid>
                <a:gridCol w="628650"/>
                <a:gridCol w="347662"/>
                <a:gridCol w="666750"/>
                <a:gridCol w="668338"/>
                <a:gridCol w="666750"/>
                <a:gridCol w="681037"/>
                <a:gridCol w="654050"/>
                <a:gridCol w="668338"/>
                <a:gridCol w="666750"/>
                <a:gridCol w="668337"/>
                <a:gridCol w="666750"/>
                <a:gridCol w="668338"/>
                <a:gridCol w="66675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i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2(n-1)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B6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B6B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n+3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2n-1</a:t>
                      </a:r>
                      <a:endParaRPr kumimoji="0" lang="en-US" sz="2000" b="0" i="1" u="none" strike="noStrike" cap="none" normalizeH="0" baseline="-1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72000" y="4941168"/>
            <a:ext cx="792088" cy="648072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4365104"/>
            <a:ext cx="2088232" cy="648072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3848" y="3789040"/>
            <a:ext cx="3528392" cy="648072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65301" y="3251627"/>
            <a:ext cx="4752528" cy="648072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87624" y="2492896"/>
            <a:ext cx="7488832" cy="792088"/>
          </a:xfrm>
          <a:prstGeom prst="rect">
            <a:avLst/>
          </a:prstGeom>
          <a:solidFill>
            <a:srgbClr val="80FF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715AF903-FF63-46C6-8F65-F1E279A80960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32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 animBg="1"/>
      <p:bldP spid="50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cap="none" dirty="0" smtClean="0"/>
              <a:t>Inducible Coherence Scheduling: </a:t>
            </a:r>
            <a:r>
              <a:rPr lang="en-US" sz="2800" cap="none" dirty="0" err="1" smtClean="0"/>
              <a:t>pos</a:t>
            </a:r>
            <a:r>
              <a:rPr lang="en-US" sz="2800" cap="none" baseline="-25000" dirty="0" err="1" smtClean="0"/>
              <a:t>n</a:t>
            </a:r>
            <a:r>
              <a:rPr lang="en-US" sz="2800" cap="none" baseline="-25000" dirty="0" smtClean="0"/>
              <a:t/>
            </a:r>
            <a:br>
              <a:rPr lang="en-US" sz="2800" cap="none" baseline="-25000" dirty="0" smtClean="0"/>
            </a:br>
            <a:endParaRPr lang="en-US" sz="2800" cap="none" dirty="0" smtClean="0"/>
          </a:p>
        </p:txBody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4643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Promising:	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Hopeless: 	</a:t>
            </a:r>
          </a:p>
        </p:txBody>
      </p:sp>
      <p:graphicFrame>
        <p:nvGraphicFramePr>
          <p:cNvPr id="1228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08615"/>
              </p:ext>
            </p:extLst>
          </p:nvPr>
        </p:nvGraphicFramePr>
        <p:xfrm>
          <a:off x="296863" y="2551113"/>
          <a:ext cx="8318500" cy="3476627"/>
        </p:xfrm>
        <a:graphic>
          <a:graphicData uri="http://schemas.openxmlformats.org/drawingml/2006/table">
            <a:tbl>
              <a:tblPr/>
              <a:tblGrid>
                <a:gridCol w="628650"/>
                <a:gridCol w="347662"/>
                <a:gridCol w="666750"/>
                <a:gridCol w="652463"/>
                <a:gridCol w="682625"/>
                <a:gridCol w="681037"/>
                <a:gridCol w="654050"/>
                <a:gridCol w="668338"/>
                <a:gridCol w="666750"/>
                <a:gridCol w="668337"/>
                <a:gridCol w="666750"/>
                <a:gridCol w="668338"/>
                <a:gridCol w="66675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i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2(n-1)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B6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B6B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n+3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2n-1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13" name="Text Box 133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n-1</a:t>
            </a:r>
            <a:r>
              <a:rPr lang="en-US">
                <a:sym typeface="Symbol" pitchFamily="18" charset="2"/>
              </a:rPr>
              <a:t> 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n-2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3014" name="Text Box 134"/>
          <p:cNvSpPr txBox="1">
            <a:spLocks noChangeArrowheads="1"/>
          </p:cNvSpPr>
          <p:nvPr/>
        </p:nvSpPr>
        <p:spPr bwMode="auto">
          <a:xfrm>
            <a:off x="6108700" y="952500"/>
            <a:ext cx="2506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Test: </a:t>
            </a:r>
            <a:r>
              <a:rPr lang="en-US" i="1">
                <a:sym typeface="Symbol" pitchFamily="18" charset="2"/>
              </a:rPr>
              <a:t>1 - (1 - </a:t>
            </a:r>
            <a:r>
              <a:rPr lang="en-US" i="1" baseline="-25000">
                <a:sym typeface="Symbol" pitchFamily="18" charset="2"/>
              </a:rPr>
              <a:t>n</a:t>
            </a:r>
            <a:r>
              <a:rPr lang="en-US" i="1">
                <a:sym typeface="Symbol" pitchFamily="18" charset="2"/>
              </a:rPr>
              <a:t>)</a:t>
            </a:r>
            <a:r>
              <a:rPr lang="en-US" i="1" baseline="30000">
                <a:sym typeface="Symbol" pitchFamily="18" charset="2"/>
              </a:rPr>
              <a:t>0</a:t>
            </a:r>
            <a:r>
              <a:rPr lang="en-US" i="1">
                <a:sym typeface="Symbol" pitchFamily="18" charset="2"/>
              </a:rPr>
              <a:t> &gt;  ?</a:t>
            </a:r>
          </a:p>
        </p:txBody>
      </p:sp>
      <p:sp>
        <p:nvSpPr>
          <p:cNvPr id="123015" name="Text Box 135"/>
          <p:cNvSpPr txBox="1">
            <a:spLocks noChangeArrowheads="1"/>
          </p:cNvSpPr>
          <p:nvPr/>
        </p:nvSpPr>
        <p:spPr bwMode="auto">
          <a:xfrm>
            <a:off x="1966913" y="1646238"/>
            <a:ext cx="490537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</a:t>
            </a:r>
            <a:endParaRPr lang="en-US" sz="2400" i="1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23016" name="Text Box 136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n-1</a:t>
            </a:r>
            <a:r>
              <a:rPr lang="en-US">
                <a:sym typeface="Symbol" pitchFamily="18" charset="2"/>
              </a:rPr>
              <a:t> 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n-2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3017" name="Text Box 137"/>
          <p:cNvSpPr txBox="1">
            <a:spLocks noChangeArrowheads="1"/>
          </p:cNvSpPr>
          <p:nvPr/>
        </p:nvSpPr>
        <p:spPr bwMode="auto">
          <a:xfrm>
            <a:off x="6107113" y="1233488"/>
            <a:ext cx="957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ym typeface="Symbol" pitchFamily="18" charset="2"/>
              </a:rPr>
              <a:t> No!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AA816633-6287-46BE-AB42-E8C7E4435CBD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33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3" grpId="0"/>
      <p:bldP spid="123014" grpId="0"/>
      <p:bldP spid="123015" grpId="0" animBg="1"/>
      <p:bldP spid="123016" grpId="0"/>
      <p:bldP spid="1230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968500" y="2097088"/>
            <a:ext cx="1203325" cy="391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n-2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968500" y="2097088"/>
            <a:ext cx="669925" cy="391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</a:t>
            </a:r>
            <a:endParaRPr lang="en-US" sz="2400" i="1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6108700" y="952500"/>
            <a:ext cx="278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Test: </a:t>
            </a:r>
            <a:r>
              <a:rPr lang="en-US" i="1">
                <a:sym typeface="Symbol" pitchFamily="18" charset="2"/>
              </a:rPr>
              <a:t>1 - (1 - </a:t>
            </a:r>
            <a:r>
              <a:rPr lang="en-US" i="1" baseline="-25000">
                <a:sym typeface="Symbol" pitchFamily="18" charset="2"/>
              </a:rPr>
              <a:t>n-1</a:t>
            </a:r>
            <a:r>
              <a:rPr lang="en-US" i="1">
                <a:sym typeface="Symbol" pitchFamily="18" charset="2"/>
              </a:rPr>
              <a:t>)</a:t>
            </a:r>
            <a:r>
              <a:rPr lang="en-US" i="1" baseline="30000">
                <a:sym typeface="Symbol" pitchFamily="18" charset="2"/>
              </a:rPr>
              <a:t>2</a:t>
            </a:r>
            <a:r>
              <a:rPr lang="en-US" i="1">
                <a:sym typeface="Symbol" pitchFamily="18" charset="2"/>
              </a:rPr>
              <a:t> &gt;  ?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6108700" y="952500"/>
            <a:ext cx="278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Test: </a:t>
            </a:r>
            <a:r>
              <a:rPr lang="en-US" i="1">
                <a:sym typeface="Symbol" pitchFamily="18" charset="2"/>
              </a:rPr>
              <a:t>1 - (1 - </a:t>
            </a:r>
            <a:r>
              <a:rPr lang="en-US" i="1" baseline="-25000">
                <a:sym typeface="Symbol" pitchFamily="18" charset="2"/>
              </a:rPr>
              <a:t>n-3</a:t>
            </a:r>
            <a:r>
              <a:rPr lang="en-US" i="1">
                <a:sym typeface="Symbol" pitchFamily="18" charset="2"/>
              </a:rPr>
              <a:t>)</a:t>
            </a:r>
            <a:r>
              <a:rPr lang="en-US" i="1" baseline="30000">
                <a:sym typeface="Symbol" pitchFamily="18" charset="2"/>
              </a:rPr>
              <a:t>2</a:t>
            </a:r>
            <a:r>
              <a:rPr lang="en-US" i="1">
                <a:sym typeface="Symbol" pitchFamily="18" charset="2"/>
              </a:rPr>
              <a:t> &gt;  ?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108700" y="952500"/>
            <a:ext cx="278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Test: </a:t>
            </a:r>
            <a:r>
              <a:rPr lang="en-US" i="1">
                <a:sym typeface="Symbol" pitchFamily="18" charset="2"/>
              </a:rPr>
              <a:t>1 - (1 - </a:t>
            </a:r>
            <a:r>
              <a:rPr lang="en-US" i="1" baseline="-25000">
                <a:sym typeface="Symbol" pitchFamily="18" charset="2"/>
              </a:rPr>
              <a:t>n-2</a:t>
            </a:r>
            <a:r>
              <a:rPr lang="en-US" i="1">
                <a:sym typeface="Symbol" pitchFamily="18" charset="2"/>
              </a:rPr>
              <a:t>)</a:t>
            </a:r>
            <a:r>
              <a:rPr lang="en-US" i="1" baseline="30000">
                <a:sym typeface="Symbol" pitchFamily="18" charset="2"/>
              </a:rPr>
              <a:t>2</a:t>
            </a:r>
            <a:r>
              <a:rPr lang="en-US" i="1">
                <a:sym typeface="Symbol" pitchFamily="18" charset="2"/>
              </a:rPr>
              <a:t> &gt;  ?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n-1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n-2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n-1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n-1</a:t>
            </a:r>
            <a:r>
              <a:rPr lang="en-US">
                <a:sym typeface="Symbol" pitchFamily="18" charset="2"/>
              </a:rPr>
              <a:t> 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n-2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4938" name="Rectangle 10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7920111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cap="none" dirty="0" smtClean="0"/>
              <a:t>Inducible Coherence Scheduling: pos</a:t>
            </a:r>
            <a:r>
              <a:rPr lang="en-US" sz="2800" cap="none" baseline="-25000" dirty="0" smtClean="0"/>
              <a:t>n-1</a:t>
            </a:r>
            <a:r>
              <a:rPr lang="en-US" sz="2800" cap="none" dirty="0" smtClean="0"/>
              <a:t> </a:t>
            </a:r>
            <a:br>
              <a:rPr lang="en-US" sz="2800" cap="none" dirty="0" smtClean="0"/>
            </a:br>
            <a:endParaRPr lang="en-US" sz="2800" cap="none" dirty="0" smtClean="0"/>
          </a:p>
        </p:txBody>
      </p:sp>
      <p:sp>
        <p:nvSpPr>
          <p:cNvPr id="124939" name="Rectangle 11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464343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400" dirty="0">
                <a:sym typeface="Symbol" pitchFamily="18" charset="2"/>
              </a:rPr>
              <a:t>Promising:	</a:t>
            </a:r>
          </a:p>
          <a:p>
            <a:pPr>
              <a:buFont typeface="Arial" charset="0"/>
              <a:buNone/>
            </a:pPr>
            <a:r>
              <a:rPr lang="en-US" sz="2400" dirty="0">
                <a:sym typeface="Symbol" pitchFamily="18" charset="2"/>
              </a:rPr>
              <a:t>Hopeless: 	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6107113" y="1233488"/>
            <a:ext cx="131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ym typeface="Symbol" pitchFamily="18" charset="2"/>
              </a:rPr>
              <a:t>e.g. Yes!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n-1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n-3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n-1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n-4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6107113" y="1233488"/>
            <a:ext cx="131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ym typeface="Symbol" pitchFamily="18" charset="2"/>
              </a:rPr>
              <a:t>e.g. No!</a:t>
            </a:r>
          </a:p>
        </p:txBody>
      </p:sp>
      <p:graphicFrame>
        <p:nvGraphicFramePr>
          <p:cNvPr id="124945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04388"/>
              </p:ext>
            </p:extLst>
          </p:nvPr>
        </p:nvGraphicFramePr>
        <p:xfrm>
          <a:off x="296863" y="2551113"/>
          <a:ext cx="8318500" cy="3476627"/>
        </p:xfrm>
        <a:graphic>
          <a:graphicData uri="http://schemas.openxmlformats.org/drawingml/2006/table">
            <a:tbl>
              <a:tblPr/>
              <a:tblGrid>
                <a:gridCol w="628650"/>
                <a:gridCol w="347662"/>
                <a:gridCol w="666750"/>
                <a:gridCol w="652463"/>
                <a:gridCol w="682625"/>
                <a:gridCol w="681037"/>
                <a:gridCol w="654050"/>
                <a:gridCol w="668338"/>
                <a:gridCol w="666750"/>
                <a:gridCol w="668337"/>
                <a:gridCol w="666750"/>
                <a:gridCol w="668338"/>
                <a:gridCol w="66675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i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2(n-1)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B6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B6B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n+3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2n-1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074" name="Text Box 146"/>
          <p:cNvSpPr txBox="1">
            <a:spLocks noChangeArrowheads="1"/>
          </p:cNvSpPr>
          <p:nvPr/>
        </p:nvSpPr>
        <p:spPr bwMode="auto">
          <a:xfrm>
            <a:off x="1966913" y="1646238"/>
            <a:ext cx="490537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</a:t>
            </a:r>
            <a:endParaRPr lang="en-US" sz="2400" i="1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968500" y="1646238"/>
            <a:ext cx="1060450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D65A11EF-E42D-42D1-A7DE-2AB9F0604666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34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124931" grpId="0" animBg="1"/>
      <p:bldP spid="124931" grpId="1" animBg="1"/>
      <p:bldP spid="124933" grpId="0"/>
      <p:bldP spid="124933" grpId="1"/>
      <p:bldP spid="124934" grpId="0"/>
      <p:bldP spid="124935" grpId="0"/>
      <p:bldP spid="124935" grpId="1"/>
      <p:bldP spid="124936" grpId="0"/>
      <p:bldP spid="124936" grpId="1"/>
      <p:bldP spid="124937" grpId="0"/>
      <p:bldP spid="124941" grpId="0"/>
      <p:bldP spid="124941" grpId="1"/>
      <p:bldP spid="124941" grpId="2"/>
      <p:bldP spid="124941" grpId="3"/>
      <p:bldP spid="124942" grpId="0"/>
      <p:bldP spid="124942" grpId="1"/>
      <p:bldP spid="124943" grpId="0"/>
      <p:bldP spid="124944" grpId="0"/>
      <p:bldP spid="1249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1968500" y="1644650"/>
            <a:ext cx="1687513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n-5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</a:t>
            </a:r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968500" y="2097088"/>
            <a:ext cx="1849438" cy="391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n-4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6108700" y="952500"/>
            <a:ext cx="278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Test: </a:t>
            </a:r>
            <a:r>
              <a:rPr lang="en-US" i="1">
                <a:sym typeface="Symbol" pitchFamily="18" charset="2"/>
              </a:rPr>
              <a:t>1 - (1 - </a:t>
            </a:r>
            <a:r>
              <a:rPr lang="en-US" i="1" baseline="-25000">
                <a:sym typeface="Symbol" pitchFamily="18" charset="2"/>
              </a:rPr>
              <a:t>n-4</a:t>
            </a:r>
            <a:r>
              <a:rPr lang="en-US" i="1">
                <a:sym typeface="Symbol" pitchFamily="18" charset="2"/>
              </a:rPr>
              <a:t>)</a:t>
            </a:r>
            <a:r>
              <a:rPr lang="en-US" i="1" baseline="30000">
                <a:sym typeface="Symbol" pitchFamily="18" charset="2"/>
              </a:rPr>
              <a:t>4</a:t>
            </a:r>
            <a:r>
              <a:rPr lang="en-US" i="1">
                <a:sym typeface="Symbol" pitchFamily="18" charset="2"/>
              </a:rPr>
              <a:t> &gt;  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108700" y="952500"/>
            <a:ext cx="278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Test: </a:t>
            </a:r>
            <a:r>
              <a:rPr lang="en-US" i="1">
                <a:sym typeface="Symbol" pitchFamily="18" charset="2"/>
              </a:rPr>
              <a:t>1 - (1 - </a:t>
            </a:r>
            <a:r>
              <a:rPr lang="en-US" i="1" baseline="-25000">
                <a:sym typeface="Symbol" pitchFamily="18" charset="2"/>
              </a:rPr>
              <a:t>n-5</a:t>
            </a:r>
            <a:r>
              <a:rPr lang="en-US" i="1">
                <a:sym typeface="Symbol" pitchFamily="18" charset="2"/>
              </a:rPr>
              <a:t>)</a:t>
            </a:r>
            <a:r>
              <a:rPr lang="en-US" i="1" baseline="30000">
                <a:sym typeface="Symbol" pitchFamily="18" charset="2"/>
              </a:rPr>
              <a:t>4</a:t>
            </a:r>
            <a:r>
              <a:rPr lang="en-US" i="1">
                <a:sym typeface="Symbol" pitchFamily="18" charset="2"/>
              </a:rPr>
              <a:t> &gt;  ?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n-2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n-4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n-2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n-6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n-2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n-5</a:t>
            </a:r>
            <a:r>
              <a:rPr lang="en-US">
                <a:sym typeface="Symbol" pitchFamily="18" charset="2"/>
              </a:rPr>
              <a:t> &gt;…&gt;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6984" name="Rectangle 8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6551959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cap="none" dirty="0" smtClean="0"/>
              <a:t>Inducible Coherence Scheduling: pos</a:t>
            </a:r>
            <a:r>
              <a:rPr lang="en-US" sz="2800" cap="none" baseline="-25000" dirty="0" smtClean="0"/>
              <a:t>n-2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endParaRPr lang="en-US" sz="2800" cap="none" dirty="0" smtClean="0"/>
          </a:p>
        </p:txBody>
      </p:sp>
      <p:sp>
        <p:nvSpPr>
          <p:cNvPr id="126985" name="Rectangle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400" dirty="0">
                <a:sym typeface="Symbol" pitchFamily="18" charset="2"/>
              </a:rPr>
              <a:t>Promising:	</a:t>
            </a:r>
          </a:p>
          <a:p>
            <a:pPr>
              <a:buFont typeface="Arial" charset="0"/>
              <a:buNone/>
            </a:pPr>
            <a:r>
              <a:rPr lang="en-US" sz="2400" dirty="0">
                <a:sym typeface="Symbol" pitchFamily="18" charset="2"/>
              </a:rPr>
              <a:t>Hopeless: 	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968500" y="1644650"/>
            <a:ext cx="1073150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rIns="180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6107113" y="1233488"/>
            <a:ext cx="131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ym typeface="Symbol" pitchFamily="18" charset="2"/>
              </a:rPr>
              <a:t>e.g. Yes!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968500" y="2097088"/>
            <a:ext cx="1208088" cy="391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n-2</a:t>
            </a:r>
            <a:endParaRPr lang="en-US" sz="2400" i="1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6107113" y="1233488"/>
            <a:ext cx="131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ym typeface="Symbol" pitchFamily="18" charset="2"/>
              </a:rPr>
              <a:t>e.g. No!</a:t>
            </a:r>
          </a:p>
        </p:txBody>
      </p:sp>
      <p:graphicFrame>
        <p:nvGraphicFramePr>
          <p:cNvPr id="126991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52938"/>
              </p:ext>
            </p:extLst>
          </p:nvPr>
        </p:nvGraphicFramePr>
        <p:xfrm>
          <a:off x="296863" y="2551113"/>
          <a:ext cx="8318500" cy="3476627"/>
        </p:xfrm>
        <a:graphic>
          <a:graphicData uri="http://schemas.openxmlformats.org/drawingml/2006/table">
            <a:tbl>
              <a:tblPr/>
              <a:tblGrid>
                <a:gridCol w="628650"/>
                <a:gridCol w="347662"/>
                <a:gridCol w="666750"/>
                <a:gridCol w="652463"/>
                <a:gridCol w="682625"/>
                <a:gridCol w="681037"/>
                <a:gridCol w="654050"/>
                <a:gridCol w="668338"/>
                <a:gridCol w="666750"/>
                <a:gridCol w="668337"/>
                <a:gridCol w="666750"/>
                <a:gridCol w="668338"/>
                <a:gridCol w="66675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i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2(n-1)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B6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B6B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n+3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2n-1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A3B89EC3-7D73-4D82-A66E-35A1AB12ADCF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35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0" grpId="0" animBg="1"/>
      <p:bldP spid="126978" grpId="0" animBg="1"/>
      <p:bldP spid="126979" grpId="0"/>
      <p:bldP spid="126979" grpId="1"/>
      <p:bldP spid="126980" grpId="0"/>
      <p:bldP spid="126981" grpId="0"/>
      <p:bldP spid="126982" grpId="0"/>
      <p:bldP spid="126983" grpId="0"/>
      <p:bldP spid="126983" grpId="1"/>
      <p:bldP spid="126986" grpId="0" animBg="1"/>
      <p:bldP spid="126987" grpId="0"/>
      <p:bldP spid="126987" grpId="1"/>
      <p:bldP spid="126988" grpId="0" animBg="1"/>
      <p:bldP spid="1269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1968500" y="1646238"/>
            <a:ext cx="3836988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4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,…,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n-7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n-6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n-5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</a:t>
            </a:r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968500" y="2097088"/>
            <a:ext cx="4176713" cy="391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n-4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n-8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,…,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6108700" y="952500"/>
            <a:ext cx="278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Test: </a:t>
            </a:r>
            <a:r>
              <a:rPr lang="en-US" i="1">
                <a:sym typeface="Symbol" pitchFamily="18" charset="2"/>
              </a:rPr>
              <a:t>1 - (1 - 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 i="1">
                <a:sym typeface="Symbol" pitchFamily="18" charset="2"/>
              </a:rPr>
              <a:t>)</a:t>
            </a:r>
            <a:r>
              <a:rPr lang="en-US" i="1" baseline="30000">
                <a:sym typeface="Symbol" pitchFamily="18" charset="2"/>
              </a:rPr>
              <a:t>2(k-1)</a:t>
            </a:r>
            <a:r>
              <a:rPr lang="en-US" i="1">
                <a:sym typeface="Symbol" pitchFamily="18" charset="2"/>
              </a:rPr>
              <a:t> &gt;  ?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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Position: </a:t>
            </a:r>
            <a:r>
              <a:rPr lang="en-US" i="1">
                <a:sym typeface="Symbol" pitchFamily="18" charset="2"/>
              </a:rPr>
              <a:t>pos</a:t>
            </a:r>
            <a:r>
              <a:rPr lang="en-US" i="1" baseline="-25000">
                <a:sym typeface="Symbol" pitchFamily="18" charset="2"/>
              </a:rPr>
              <a:t>k</a:t>
            </a:r>
            <a:r>
              <a:rPr lang="en-US">
                <a:sym typeface="Symbol" pitchFamily="18" charset="2"/>
              </a:rPr>
              <a:t>    </a:t>
            </a:r>
          </a:p>
          <a:p>
            <a:r>
              <a:rPr lang="en-US">
                <a:sym typeface="Symbol" pitchFamily="18" charset="2"/>
              </a:rPr>
              <a:t>Remaining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: </a:t>
            </a:r>
            <a:r>
              <a:rPr lang="en-US" i="1">
                <a:sym typeface="Symbol" pitchFamily="18" charset="2"/>
              </a:rPr>
              <a:t></a:t>
            </a:r>
            <a:r>
              <a:rPr lang="en-US" i="1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</a:t>
            </a:r>
            <a:endParaRPr lang="en-US" i="1">
              <a:sym typeface="Symbol" pitchFamily="18" charset="2"/>
            </a:endParaRPr>
          </a:p>
        </p:txBody>
      </p:sp>
      <p:sp>
        <p:nvSpPr>
          <p:cNvPr id="129030" name="Rectangle 6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352159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cap="none" dirty="0" smtClean="0"/>
              <a:t>Inducible Coherence Scheduling: </a:t>
            </a:r>
            <a:r>
              <a:rPr lang="en-US" sz="2800" cap="none" dirty="0" err="1" smtClean="0"/>
              <a:t>pos</a:t>
            </a:r>
            <a:r>
              <a:rPr lang="en-US" sz="2800" cap="none" baseline="-25000" dirty="0" err="1" smtClean="0"/>
              <a:t>n</a:t>
            </a:r>
            <a:r>
              <a:rPr lang="en-US" sz="2800" cap="none" baseline="-25000" dirty="0" smtClean="0"/>
              <a:t>-k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endParaRPr lang="en-US" sz="2800" cap="none" dirty="0" smtClean="0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08700" y="952500"/>
            <a:ext cx="2919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Test: </a:t>
            </a:r>
            <a:r>
              <a:rPr lang="en-US" i="1">
                <a:sym typeface="Symbol" pitchFamily="18" charset="2"/>
              </a:rPr>
              <a:t>1 - (1 - </a:t>
            </a:r>
            <a:r>
              <a:rPr lang="en-US" i="1" baseline="-25000">
                <a:sym typeface="Symbol" pitchFamily="18" charset="2"/>
              </a:rPr>
              <a:t>2</a:t>
            </a:r>
            <a:r>
              <a:rPr lang="en-US" i="1">
                <a:sym typeface="Symbol" pitchFamily="18" charset="2"/>
              </a:rPr>
              <a:t>)</a:t>
            </a:r>
            <a:r>
              <a:rPr lang="en-US" i="1" baseline="30000">
                <a:sym typeface="Symbol" pitchFamily="18" charset="2"/>
              </a:rPr>
              <a:t>2(k-1)</a:t>
            </a:r>
            <a:r>
              <a:rPr lang="en-US" i="1">
                <a:sym typeface="Symbol" pitchFamily="18" charset="2"/>
              </a:rPr>
              <a:t> &gt;  ?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457200" y="952500"/>
            <a:ext cx="501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ym typeface="Symbol" pitchFamily="18" charset="2"/>
              </a:rPr>
              <a:t>Position: </a:t>
            </a:r>
            <a:r>
              <a:rPr lang="en-US" i="1" dirty="0" err="1">
                <a:sym typeface="Symbol" pitchFamily="18" charset="2"/>
              </a:rPr>
              <a:t>pos</a:t>
            </a:r>
            <a:r>
              <a:rPr lang="en-US" i="1" baseline="-25000" dirty="0" err="1">
                <a:sym typeface="Symbol" pitchFamily="18" charset="2"/>
              </a:rPr>
              <a:t>k</a:t>
            </a:r>
            <a:r>
              <a:rPr lang="en-US" dirty="0">
                <a:sym typeface="Symbol" pitchFamily="18" charset="2"/>
              </a:rPr>
              <a:t>    </a:t>
            </a:r>
          </a:p>
          <a:p>
            <a:r>
              <a:rPr lang="en-US" dirty="0">
                <a:sym typeface="Symbol" pitchFamily="18" charset="2"/>
              </a:rPr>
              <a:t>Remaining </a:t>
            </a:r>
            <a:r>
              <a:rPr lang="en-US" i="1" dirty="0">
                <a:sym typeface="Symbol" pitchFamily="18" charset="2"/>
              </a:rPr>
              <a:t></a:t>
            </a:r>
            <a:r>
              <a:rPr lang="en-US" i="1" baseline="-25000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: </a:t>
            </a:r>
            <a:r>
              <a:rPr lang="en-US" i="1" dirty="0">
                <a:sym typeface="Symbol" pitchFamily="18" charset="2"/>
              </a:rPr>
              <a:t></a:t>
            </a:r>
            <a:r>
              <a:rPr lang="en-US" i="1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&gt; </a:t>
            </a:r>
            <a:r>
              <a:rPr lang="en-US" i="1" dirty="0">
                <a:sym typeface="Symbol" pitchFamily="18" charset="2"/>
              </a:rPr>
              <a:t></a:t>
            </a:r>
            <a:r>
              <a:rPr lang="en-US" i="1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</a:t>
            </a:r>
            <a:endParaRPr lang="en-US" i="1" dirty="0">
              <a:sym typeface="Symbol" pitchFamily="18" charset="2"/>
            </a:endParaRPr>
          </a:p>
        </p:txBody>
      </p:sp>
      <p:sp>
        <p:nvSpPr>
          <p:cNvPr id="129033" name="Rectangle 9"/>
          <p:cNvSpPr>
            <a:spLocks noGrp="1"/>
          </p:cNvSpPr>
          <p:nvPr>
            <p:ph type="body" idx="1"/>
          </p:nvPr>
        </p:nvSpPr>
        <p:spPr>
          <a:xfrm>
            <a:off x="457200" y="1593850"/>
            <a:ext cx="8229600" cy="4643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Promising:	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Hopeless: 	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1968500" y="1646238"/>
            <a:ext cx="3413125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4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,…,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n-7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n-6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n-5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6107113" y="1233488"/>
            <a:ext cx="131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ym typeface="Symbol" pitchFamily="18" charset="2"/>
              </a:rPr>
              <a:t>e.g. Yes!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1968500" y="2097088"/>
            <a:ext cx="3711575" cy="391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n-4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n-8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,…,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3</a:t>
            </a: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6107113" y="1233488"/>
            <a:ext cx="1317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1">
                <a:sym typeface="Symbol" pitchFamily="18" charset="2"/>
              </a:rPr>
              <a:t>e.g. No!</a:t>
            </a:r>
          </a:p>
        </p:txBody>
      </p:sp>
      <p:graphicFrame>
        <p:nvGraphicFramePr>
          <p:cNvPr id="12903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745336"/>
              </p:ext>
            </p:extLst>
          </p:nvPr>
        </p:nvGraphicFramePr>
        <p:xfrm>
          <a:off x="296863" y="2551113"/>
          <a:ext cx="8318500" cy="3476627"/>
        </p:xfrm>
        <a:graphic>
          <a:graphicData uri="http://schemas.openxmlformats.org/drawingml/2006/table">
            <a:tbl>
              <a:tblPr/>
              <a:tblGrid>
                <a:gridCol w="628650"/>
                <a:gridCol w="347662"/>
                <a:gridCol w="666750"/>
                <a:gridCol w="652463"/>
                <a:gridCol w="682625"/>
                <a:gridCol w="681037"/>
                <a:gridCol w="654050"/>
                <a:gridCol w="668338"/>
                <a:gridCol w="666750"/>
                <a:gridCol w="668337"/>
                <a:gridCol w="666750"/>
                <a:gridCol w="668338"/>
                <a:gridCol w="66675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i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2(n-1)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B6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B6B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n+3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2n-1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8F7AE564-DDD4-471F-9141-F6D3B020427E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36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 animBg="1"/>
      <p:bldP spid="129026" grpId="0" animBg="1"/>
      <p:bldP spid="129027" grpId="0"/>
      <p:bldP spid="129028" grpId="0"/>
      <p:bldP spid="129029" grpId="0"/>
      <p:bldP spid="129029" grpId="1"/>
      <p:bldP spid="129031" grpId="0"/>
      <p:bldP spid="129031" grpId="1"/>
      <p:bldP spid="129032" grpId="0"/>
      <p:bldP spid="129034" grpId="0" animBg="1"/>
      <p:bldP spid="129035" grpId="0"/>
      <p:bldP spid="129035" grpId="1"/>
      <p:bldP spid="129036" grpId="0" animBg="1"/>
      <p:bldP spid="1290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cap="none" dirty="0" smtClean="0"/>
              <a:t>Final Crawl Sequence</a:t>
            </a:r>
            <a:br>
              <a:rPr lang="en-US" sz="2800" cap="none" dirty="0" smtClean="0"/>
            </a:br>
            <a:endParaRPr lang="en-US" sz="2800" cap="none" dirty="0" smtClean="0"/>
          </a:p>
        </p:txBody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smtClean="0">
                <a:sym typeface="Symbol" pitchFamily="18" charset="2"/>
              </a:rPr>
              <a:t>	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61925" y="1127125"/>
            <a:ext cx="982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ym typeface="Symbol" pitchFamily="18" charset="2"/>
              </a:rPr>
              <a:t>Visit:</a:t>
            </a:r>
            <a:endParaRPr lang="en-US" sz="2000" i="1" baseline="-25000" dirty="0">
              <a:sym typeface="Symbol" pitchFamily="18" charset="2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15888" y="1772816"/>
            <a:ext cx="11572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ym typeface="Symbol" pitchFamily="18" charset="2"/>
              </a:rPr>
              <a:t>Revisit:</a:t>
            </a:r>
            <a:endParaRPr lang="en-US" sz="2000" i="1" baseline="-25000" dirty="0">
              <a:sym typeface="Symbol" pitchFamily="18" charset="2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150938" y="1781175"/>
            <a:ext cx="3443287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n-5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n-6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n-7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,…,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4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4594225" y="1781175"/>
            <a:ext cx="4208463" cy="391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,…,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n-6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n-5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5291138" y="1150938"/>
            <a:ext cx="3825875" cy="39114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4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,…,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n-7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n-6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n-5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 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143000" y="1150938"/>
            <a:ext cx="4148138" cy="39114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 bIns="10800">
            <a:spAutoFit/>
          </a:bodyPr>
          <a:lstStyle/>
          <a:p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n-4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n-8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n-12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,…,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3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 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</a:t>
            </a:r>
            <a:r>
              <a:rPr lang="en-US" sz="2400" i="1" baseline="-25000">
                <a:latin typeface="Calibri" pitchFamily="34" charset="0"/>
                <a:sym typeface="Symbol" pitchFamily="18" charset="2"/>
              </a:rPr>
              <a:t>2</a:t>
            </a:r>
            <a:r>
              <a:rPr lang="en-US" sz="2400" i="1">
                <a:latin typeface="Calibri" pitchFamily="34" charset="0"/>
                <a:sym typeface="Symbol" pitchFamily="18" charset="2"/>
              </a:rPr>
              <a:t>,</a:t>
            </a:r>
          </a:p>
        </p:txBody>
      </p:sp>
      <p:graphicFrame>
        <p:nvGraphicFramePr>
          <p:cNvPr id="13108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90247"/>
              </p:ext>
            </p:extLst>
          </p:nvPr>
        </p:nvGraphicFramePr>
        <p:xfrm>
          <a:off x="296863" y="2551113"/>
          <a:ext cx="8318500" cy="3476627"/>
        </p:xfrm>
        <a:graphic>
          <a:graphicData uri="http://schemas.openxmlformats.org/drawingml/2006/table">
            <a:tbl>
              <a:tblPr/>
              <a:tblGrid>
                <a:gridCol w="628650"/>
                <a:gridCol w="347662"/>
                <a:gridCol w="666750"/>
                <a:gridCol w="652463"/>
                <a:gridCol w="682625"/>
                <a:gridCol w="681037"/>
                <a:gridCol w="654050"/>
                <a:gridCol w="668338"/>
                <a:gridCol w="666750"/>
                <a:gridCol w="668337"/>
                <a:gridCol w="666750"/>
                <a:gridCol w="668338"/>
                <a:gridCol w="66675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n-i-1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i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n-i+1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n-i+3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2(n-1)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B6B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B6B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0" marR="18000" marT="18000" marB="18000" vert="eaVert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3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1" u="none" strike="noStrike" cap="none" normalizeH="0" baseline="-1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4A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pos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D</a:t>
                      </a: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n-1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ea typeface="ＭＳ Ｐゴシック" pitchFamily="-65" charset="-128"/>
                      </a:endParaRP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rgbClr val="1025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n+2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n+3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…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t</a:t>
                      </a:r>
                      <a:r>
                        <a:rPr kumimoji="0" lang="en-US" sz="2000" b="0" i="1" u="none" strike="noStrike" cap="none" normalizeH="0" baseline="-1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65" charset="-128"/>
                        </a:rPr>
                        <a:t>2n-1</a:t>
                      </a:r>
                    </a:p>
                  </a:txBody>
                  <a:tcPr marL="18000" marR="18000" marT="18000" marB="18000" anchor="b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EE3A0B67-F7EE-470B-A722-36C4E0E5FC73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37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06498" name="Rectangle 2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568183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Experiments – Website 10.000 contents</a:t>
            </a:r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822396"/>
              </p:ext>
            </p:extLst>
          </p:nvPr>
        </p:nvGraphicFramePr>
        <p:xfrm>
          <a:off x="554806" y="1441350"/>
          <a:ext cx="8121650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Worksheet" r:id="rId4" imgW="11267936" imgH="6353144" progId="Excel.Sheet.8">
                  <p:embed/>
                </p:oleObj>
              </mc:Choice>
              <mc:Fallback>
                <p:oleObj name="Worksheet" r:id="rId4" imgW="11267936" imgH="635314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06" y="1441350"/>
                        <a:ext cx="8121650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225637E1-53E3-4F6A-9674-56B04EF55F72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38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Inducible Coherence Summary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435280" cy="50403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Definition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Symbol" pitchFamily="18" charset="2"/>
              </a:rPr>
              <a:t>Makes coherence of improper dated contents become measurable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Symbol" pitchFamily="18" charset="2"/>
              </a:rPr>
              <a:t>Relative to end of crawl / start of revisit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Implementation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Symbol" pitchFamily="18" charset="2"/>
              </a:rPr>
              <a:t>More complex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Symbol" pitchFamily="18" charset="2"/>
              </a:rPr>
              <a:t>Still efficient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Associated database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Politeness delays are the bottleneck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Symbol" pitchFamily="18" charset="2"/>
              </a:rPr>
              <a:t>Produces extra traffic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Mostly conditional gets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ym typeface="Symbol" pitchFamily="18" charset="2"/>
              </a:rPr>
              <a:t>Few “full” downloads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ym typeface="Symbol" pitchFamily="18" charset="2"/>
              </a:rPr>
              <a:t>Full check on proper dating of contents</a:t>
            </a:r>
          </a:p>
          <a:p>
            <a:pPr lvl="1">
              <a:lnSpc>
                <a:spcPct val="90000"/>
              </a:lnSpc>
            </a:pPr>
            <a:endParaRPr lang="en-US" sz="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 </a:t>
            </a:r>
            <a:r>
              <a:rPr lang="en-US" sz="2400" dirty="0" smtClean="0">
                <a:sym typeface="Symbol" pitchFamily="18" charset="2"/>
              </a:rPr>
              <a:t>Certified coherence by an a</a:t>
            </a:r>
            <a:r>
              <a:rPr lang="en-US" sz="2400" dirty="0" smtClean="0">
                <a:sym typeface="Symbol" pitchFamily="18" charset="2"/>
              </a:rPr>
              <a:t>utomated assessment</a:t>
            </a:r>
            <a:endParaRPr lang="en-US" sz="2400" dirty="0" smtClean="0">
              <a:sym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AE0EA5D2-D24F-44BA-8DEE-64FB56966A9F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39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pic>
        <p:nvPicPr>
          <p:cNvPr id="113674" name="Picture 10" descr="archive-aleman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09575"/>
            <a:ext cx="578485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5" name="Picture 11" descr="archive-aleman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11163"/>
            <a:ext cx="5783263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6" name="Picture 2" descr="archive-alemannia-un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09575"/>
            <a:ext cx="578485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archive-alemannia-ti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11163"/>
            <a:ext cx="5783263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archive-alemannia-nachrich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09575"/>
            <a:ext cx="578485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archive-alemannia-nachrich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09575"/>
            <a:ext cx="5784850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archive-alemannia-tabel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11163"/>
            <a:ext cx="5783263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1" name="Picture 7" descr="archive-alemannia-tabelle-link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11163"/>
            <a:ext cx="5783263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archiv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09575"/>
            <a:ext cx="578485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3" name="Picture 9" descr="archive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409575"/>
            <a:ext cx="578485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6" name="Rectangle 1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Challenges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3589338" y="2351088"/>
            <a:ext cx="3025775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2751138" y="2481263"/>
            <a:ext cx="720725" cy="142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679" name="Picture 15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2551113"/>
            <a:ext cx="11699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0" name="Picture 16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557463"/>
            <a:ext cx="11699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1" name="Picture 17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2290763"/>
            <a:ext cx="1169987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7804150" y="3668713"/>
            <a:ext cx="563563" cy="142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683" name="Picture 19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3754438"/>
            <a:ext cx="1169987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5334000" y="2087563"/>
            <a:ext cx="1389063" cy="152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685" name="Picture 21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2316163"/>
            <a:ext cx="11684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86" name="Rectangle 22"/>
          <p:cNvSpPr>
            <a:spLocks noChangeArrowheads="1"/>
          </p:cNvSpPr>
          <p:nvPr/>
        </p:nvSpPr>
        <p:spPr bwMode="auto">
          <a:xfrm>
            <a:off x="3259138" y="1916113"/>
            <a:ext cx="307975" cy="142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687" name="Picture 23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043113"/>
            <a:ext cx="1169988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8" name="Picture 24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795338"/>
            <a:ext cx="1169987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9" name="Picture 25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811213"/>
            <a:ext cx="11684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0" name="Rectangle 26"/>
          <p:cNvSpPr>
            <a:spLocks noChangeArrowheads="1"/>
          </p:cNvSpPr>
          <p:nvPr/>
        </p:nvSpPr>
        <p:spPr bwMode="auto">
          <a:xfrm>
            <a:off x="2754313" y="5408613"/>
            <a:ext cx="747712" cy="152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691" name="Picture 27" descr="pointing_fing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4741863"/>
            <a:ext cx="1354138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92" name="Picture 28" descr="pointing_fing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808038"/>
            <a:ext cx="1169987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3" name="Rectangle 2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57600" bIns="10800"/>
          <a:lstStyle/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Crawling takes a long (!) time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600" dirty="0" smtClean="0">
                <a:sym typeface="Symbol" pitchFamily="18" charset="2"/>
              </a:rPr>
              <a:t>Politeness delays (1-3 seconds)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600" dirty="0" smtClean="0">
                <a:sym typeface="Symbol" pitchFamily="18" charset="2"/>
              </a:rPr>
              <a:t>Multiple seeds per crawl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600" dirty="0" smtClean="0">
                <a:sym typeface="Symbol" pitchFamily="18" charset="2"/>
              </a:rPr>
              <a:t>Spam</a:t>
            </a:r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endParaRPr lang="en-US" sz="1800" dirty="0" smtClean="0">
              <a:sym typeface="Symbol" pitchFamily="18" charset="2"/>
            </a:endParaRPr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800" dirty="0" smtClean="0"/>
              <a:t>Crawler operations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600" dirty="0" smtClean="0"/>
              <a:t>Visit (pages)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400" dirty="0" smtClean="0"/>
              <a:t>Extract (links from pages)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400" dirty="0" smtClean="0"/>
              <a:t>Compare (versions of pages)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600" dirty="0" smtClean="0"/>
              <a:t>Follow (links)</a:t>
            </a:r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endParaRPr lang="en-US" sz="1800" dirty="0" smtClean="0"/>
          </a:p>
          <a:p>
            <a:pPr marL="190500" indent="-190500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800" dirty="0" smtClean="0"/>
              <a:t>Website operations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600" dirty="0" smtClean="0"/>
              <a:t>Modifications “inside” pages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400" dirty="0" smtClean="0"/>
              <a:t>Content (text)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400" dirty="0" smtClean="0"/>
              <a:t>Structure (links)</a:t>
            </a:r>
          </a:p>
          <a:p>
            <a:pPr marL="768350" lvl="1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600" dirty="0" smtClean="0"/>
              <a:t>Modifications “inside” site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400" dirty="0" smtClean="0"/>
              <a:t>Page creation</a:t>
            </a:r>
          </a:p>
          <a:p>
            <a:pPr marL="1187450" lvl="2" defTabSz="914400">
              <a:lnSpc>
                <a:spcPct val="80000"/>
              </a:lnSpc>
              <a:tabLst>
                <a:tab pos="482600" algn="l"/>
              </a:tabLst>
            </a:pPr>
            <a:r>
              <a:rPr lang="en-US" sz="1400" dirty="0" smtClean="0"/>
              <a:t>Page deletion</a:t>
            </a: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7642225" y="3326408"/>
            <a:ext cx="1414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Archive in danger!</a:t>
            </a:r>
          </a:p>
        </p:txBody>
      </p:sp>
      <p:grpSp>
        <p:nvGrpSpPr>
          <p:cNvPr id="113695" name="Group 31"/>
          <p:cNvGrpSpPr>
            <a:grpSpLocks/>
          </p:cNvGrpSpPr>
          <p:nvPr/>
        </p:nvGrpSpPr>
        <p:grpSpPr bwMode="auto">
          <a:xfrm>
            <a:off x="6459538" y="1196752"/>
            <a:ext cx="265112" cy="4500562"/>
            <a:chOff x="3927" y="969"/>
            <a:chExt cx="167" cy="2835"/>
          </a:xfrm>
        </p:grpSpPr>
        <p:sp>
          <p:nvSpPr>
            <p:cNvPr id="113696" name="Line 32"/>
            <p:cNvSpPr>
              <a:spLocks noChangeShapeType="1"/>
            </p:cNvSpPr>
            <p:nvPr/>
          </p:nvSpPr>
          <p:spPr bwMode="auto">
            <a:xfrm>
              <a:off x="3927" y="969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7" name="Line 33"/>
            <p:cNvSpPr>
              <a:spLocks noChangeShapeType="1"/>
            </p:cNvSpPr>
            <p:nvPr/>
          </p:nvSpPr>
          <p:spPr bwMode="auto">
            <a:xfrm>
              <a:off x="4094" y="969"/>
              <a:ext cx="0" cy="28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Line 34"/>
            <p:cNvSpPr>
              <a:spLocks noChangeShapeType="1"/>
            </p:cNvSpPr>
            <p:nvPr/>
          </p:nvSpPr>
          <p:spPr bwMode="auto">
            <a:xfrm>
              <a:off x="3927" y="3804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99" name="Text Box 35"/>
          <p:cNvSpPr txBox="1">
            <a:spLocks noChangeArrowheads="1"/>
          </p:cNvSpPr>
          <p:nvPr/>
        </p:nvSpPr>
        <p:spPr bwMode="auto">
          <a:xfrm>
            <a:off x="6856413" y="3429000"/>
            <a:ext cx="765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400" b="1" dirty="0">
                <a:latin typeface="+mn-lt"/>
                <a:sym typeface="Symbol" pitchFamily="18" charset="2"/>
              </a:rPr>
              <a:t></a:t>
            </a:r>
          </a:p>
        </p:txBody>
      </p:sp>
      <p:sp>
        <p:nvSpPr>
          <p:cNvPr id="113700" name="Text Box 36"/>
          <p:cNvSpPr txBox="1">
            <a:spLocks noChangeArrowheads="1"/>
          </p:cNvSpPr>
          <p:nvPr/>
        </p:nvSpPr>
        <p:spPr bwMode="auto">
          <a:xfrm>
            <a:off x="7700963" y="1700808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000">
                <a:latin typeface="+mn-lt"/>
              </a:rPr>
              <a:t>Smart(er)  crawling strategies</a:t>
            </a:r>
          </a:p>
        </p:txBody>
      </p:sp>
      <p:sp>
        <p:nvSpPr>
          <p:cNvPr id="113701" name="Text Box 37"/>
          <p:cNvSpPr txBox="1">
            <a:spLocks noChangeArrowheads="1"/>
          </p:cNvSpPr>
          <p:nvPr/>
        </p:nvSpPr>
        <p:spPr bwMode="auto">
          <a:xfrm>
            <a:off x="7700963" y="4688483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Evaluation of crawl coherence</a:t>
            </a:r>
          </a:p>
        </p:txBody>
      </p:sp>
      <p:sp>
        <p:nvSpPr>
          <p:cNvPr id="113702" name="Text Box 38"/>
          <p:cNvSpPr txBox="1">
            <a:spLocks noChangeArrowheads="1"/>
          </p:cNvSpPr>
          <p:nvPr/>
        </p:nvSpPr>
        <p:spPr bwMode="auto">
          <a:xfrm>
            <a:off x="5192713" y="2828702"/>
            <a:ext cx="14001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Taking place in parallel</a:t>
            </a:r>
          </a:p>
          <a:p>
            <a:pPr algn="ctr" defTabSz="914400" eaLnBrk="0" hangingPunct="0">
              <a:spcBef>
                <a:spcPct val="50000"/>
              </a:spcBef>
            </a:pPr>
            <a:r>
              <a:rPr lang="en-US" sz="2000" dirty="0">
                <a:latin typeface="+mn-lt"/>
                <a:sym typeface="Symbol" pitchFamily="18" charset="2"/>
              </a:rPr>
              <a:t></a:t>
            </a:r>
          </a:p>
          <a:p>
            <a:pPr algn="ctr" defTabSz="914400"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Potentially incoherent</a:t>
            </a:r>
          </a:p>
        </p:txBody>
      </p:sp>
      <p:grpSp>
        <p:nvGrpSpPr>
          <p:cNvPr id="113703" name="Group 39"/>
          <p:cNvGrpSpPr>
            <a:grpSpLocks/>
          </p:cNvGrpSpPr>
          <p:nvPr/>
        </p:nvGrpSpPr>
        <p:grpSpPr bwMode="auto">
          <a:xfrm>
            <a:off x="4437063" y="2457227"/>
            <a:ext cx="265112" cy="1395412"/>
            <a:chOff x="3927" y="1083"/>
            <a:chExt cx="167" cy="1122"/>
          </a:xfrm>
        </p:grpSpPr>
        <p:sp>
          <p:nvSpPr>
            <p:cNvPr id="113704" name="Line 40"/>
            <p:cNvSpPr>
              <a:spLocks noChangeShapeType="1"/>
            </p:cNvSpPr>
            <p:nvPr/>
          </p:nvSpPr>
          <p:spPr bwMode="auto">
            <a:xfrm>
              <a:off x="3927" y="1083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5" name="Line 41"/>
            <p:cNvSpPr>
              <a:spLocks noChangeShapeType="1"/>
            </p:cNvSpPr>
            <p:nvPr/>
          </p:nvSpPr>
          <p:spPr bwMode="auto">
            <a:xfrm>
              <a:off x="4094" y="1083"/>
              <a:ext cx="0" cy="11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6" name="Line 42"/>
            <p:cNvSpPr>
              <a:spLocks noChangeShapeType="1"/>
            </p:cNvSpPr>
            <p:nvPr/>
          </p:nvSpPr>
          <p:spPr bwMode="auto">
            <a:xfrm>
              <a:off x="3927" y="2205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707" name="Group 43"/>
          <p:cNvGrpSpPr>
            <a:grpSpLocks/>
          </p:cNvGrpSpPr>
          <p:nvPr/>
        </p:nvGrpSpPr>
        <p:grpSpPr bwMode="auto">
          <a:xfrm>
            <a:off x="4437063" y="3960589"/>
            <a:ext cx="265112" cy="1736725"/>
            <a:chOff x="3927" y="2302"/>
            <a:chExt cx="167" cy="1502"/>
          </a:xfrm>
        </p:grpSpPr>
        <p:sp>
          <p:nvSpPr>
            <p:cNvPr id="113708" name="Line 44"/>
            <p:cNvSpPr>
              <a:spLocks noChangeShapeType="1"/>
            </p:cNvSpPr>
            <p:nvPr/>
          </p:nvSpPr>
          <p:spPr bwMode="auto">
            <a:xfrm>
              <a:off x="3927" y="2302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09" name="Line 45"/>
            <p:cNvSpPr>
              <a:spLocks noChangeShapeType="1"/>
            </p:cNvSpPr>
            <p:nvPr/>
          </p:nvSpPr>
          <p:spPr bwMode="auto">
            <a:xfrm>
              <a:off x="4094" y="2302"/>
              <a:ext cx="0" cy="15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0" name="Line 46"/>
            <p:cNvSpPr>
              <a:spLocks noChangeShapeType="1"/>
            </p:cNvSpPr>
            <p:nvPr/>
          </p:nvSpPr>
          <p:spPr bwMode="auto">
            <a:xfrm>
              <a:off x="3927" y="3804"/>
              <a:ext cx="1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11" name="Line 47"/>
          <p:cNvSpPr>
            <a:spLocks noChangeShapeType="1"/>
          </p:cNvSpPr>
          <p:nvPr/>
        </p:nvSpPr>
        <p:spPr bwMode="auto">
          <a:xfrm flipH="1" flipV="1">
            <a:off x="4787900" y="3384327"/>
            <a:ext cx="363538" cy="315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2" name="Line 48"/>
          <p:cNvSpPr>
            <a:spLocks noChangeShapeType="1"/>
          </p:cNvSpPr>
          <p:nvPr/>
        </p:nvSpPr>
        <p:spPr bwMode="auto">
          <a:xfrm flipH="1">
            <a:off x="4787900" y="3676427"/>
            <a:ext cx="363538" cy="139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92869690-4BAA-4C17-BAF2-20BB13F93D03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4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4.81481E-6 L 4.35897E-6 0.1277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7" grpId="0" animBg="1"/>
      <p:bldP spid="113677" grpId="1" animBg="1"/>
      <p:bldP spid="113678" grpId="0" animBg="1"/>
      <p:bldP spid="113678" grpId="1" animBg="1"/>
      <p:bldP spid="113682" grpId="0" animBg="1"/>
      <p:bldP spid="113682" grpId="1" animBg="1"/>
      <p:bldP spid="113684" grpId="0" animBg="1"/>
      <p:bldP spid="113684" grpId="1" animBg="1"/>
      <p:bldP spid="113686" grpId="0" animBg="1"/>
      <p:bldP spid="113686" grpId="1" animBg="1"/>
      <p:bldP spid="113690" grpId="0" animBg="1"/>
      <p:bldP spid="113690" grpId="1" animBg="1"/>
      <p:bldP spid="113693" grpId="0" build="p"/>
      <p:bldP spid="113694" grpId="0"/>
      <p:bldP spid="113699" grpId="0"/>
      <p:bldP spid="113700" grpId="0"/>
      <p:bldP spid="113701" grpId="0"/>
      <p:bldP spid="113702" grpId="0"/>
      <p:bldP spid="113711" grpId="0" animBg="1"/>
      <p:bldP spid="1137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408737" cy="576263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5040313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of temporally coherent Web archiving</a:t>
            </a:r>
          </a:p>
          <a:p>
            <a:endParaRPr lang="en-US" dirty="0" smtClean="0"/>
          </a:p>
          <a:p>
            <a:r>
              <a:rPr lang="en-US" dirty="0" smtClean="0"/>
              <a:t>Coherence framework</a:t>
            </a:r>
          </a:p>
          <a:p>
            <a:pPr lvl="1"/>
            <a:r>
              <a:rPr lang="en-US" dirty="0" smtClean="0"/>
              <a:t>Single access strategies – best-effort coherence</a:t>
            </a:r>
          </a:p>
          <a:p>
            <a:pPr lvl="1"/>
            <a:r>
              <a:rPr lang="en-US" dirty="0" smtClean="0"/>
              <a:t>“Double” access strategies – certified coherence</a:t>
            </a:r>
          </a:p>
          <a:p>
            <a:endParaRPr lang="en-US" dirty="0" smtClean="0"/>
          </a:p>
          <a:p>
            <a:r>
              <a:rPr lang="en-US" dirty="0" smtClean="0"/>
              <a:t>(In-)Coherence visualization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342D4F90-51B6-4785-8DB1-3FE5794B2E79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43528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‒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Challenges of temporally coherent Web archiving</a:t>
            </a:r>
          </a:p>
          <a:p>
            <a:endParaRPr lang="en-US" kern="0" dirty="0" smtClean="0"/>
          </a:p>
          <a:p>
            <a:r>
              <a:rPr lang="en-US" kern="0" dirty="0" smtClean="0"/>
              <a:t>Coherence framework</a:t>
            </a:r>
          </a:p>
          <a:p>
            <a:pPr lvl="1"/>
            <a:r>
              <a:rPr lang="en-US" kern="0" dirty="0" smtClean="0"/>
              <a:t>Single access strategies – best-effort coherence</a:t>
            </a:r>
          </a:p>
          <a:p>
            <a:pPr lvl="1"/>
            <a:r>
              <a:rPr lang="en-US" kern="0" dirty="0" smtClean="0"/>
              <a:t>“Double” access strategies – certified coherence</a:t>
            </a:r>
          </a:p>
          <a:p>
            <a:endParaRPr lang="en-US" kern="0" dirty="0" smtClean="0"/>
          </a:p>
          <a:p>
            <a:r>
              <a:rPr lang="en-US" kern="0" dirty="0" smtClean="0">
                <a:solidFill>
                  <a:srgbClr val="FF0000"/>
                </a:solidFill>
              </a:rPr>
              <a:t>(In-)Coherence visualization</a:t>
            </a:r>
          </a:p>
          <a:p>
            <a:endParaRPr lang="en-US" kern="0" dirty="0" smtClean="0"/>
          </a:p>
          <a:p>
            <a:r>
              <a:rPr lang="en-US" kern="0" dirty="0" smtClean="0"/>
              <a:t>Conclusions</a:t>
            </a:r>
            <a:endParaRPr lang="en-US" kern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40</a:t>
            </a:fld>
            <a:r>
              <a:rPr lang="en-US" smtClean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pic>
        <p:nvPicPr>
          <p:cNvPr id="110594" name="Picture 2" descr="mp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533400"/>
            <a:ext cx="5319713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3200" cap="none" dirty="0" smtClean="0"/>
              <a:t>(In-)Coherence</a:t>
            </a:r>
            <a:br>
              <a:rPr lang="en-US" sz="3200" cap="none" dirty="0" smtClean="0"/>
            </a:br>
            <a:r>
              <a:rPr lang="en-US" sz="3200" cap="none" dirty="0" smtClean="0"/>
              <a:t>Visualization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7210425" y="3603625"/>
            <a:ext cx="746125" cy="561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567113" y="2876550"/>
            <a:ext cx="852487" cy="1019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891088" y="1673225"/>
            <a:ext cx="474662" cy="314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4905375" y="5165725"/>
            <a:ext cx="581025" cy="6286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4665663" y="4972050"/>
            <a:ext cx="457200" cy="485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4583113" y="4445000"/>
            <a:ext cx="404812" cy="2571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4554538" y="4670425"/>
            <a:ext cx="554037" cy="342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11"/>
          <p:cNvSpPr>
            <a:spLocks noChangeArrowheads="1"/>
          </p:cNvSpPr>
          <p:nvPr/>
        </p:nvSpPr>
        <p:spPr bwMode="auto">
          <a:xfrm>
            <a:off x="6521450" y="3324225"/>
            <a:ext cx="263525" cy="209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604" name="Picture 12" descr="c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601663"/>
            <a:ext cx="5602287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cou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1281113"/>
            <a:ext cx="5240338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6" name="Picture 14" descr="embe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097088"/>
            <a:ext cx="5310188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7" name="Picture 15" descr="le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671638"/>
            <a:ext cx="5824537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8" name="Picture 16" descr="missing_cont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097088"/>
            <a:ext cx="65373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9" name="Picture 17" descr="random_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530350"/>
            <a:ext cx="7143750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0" name="Picture 18" descr="wiki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942975"/>
            <a:ext cx="5010150" cy="47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1" name="Picture 19" descr="wiki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2035175"/>
            <a:ext cx="5689600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9E1DA247-5B2B-4790-8E0A-8C259D042C26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41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 animBg="1"/>
      <p:bldP spid="110596" grpId="1" animBg="1"/>
      <p:bldP spid="110597" grpId="0" animBg="1"/>
      <p:bldP spid="110597" grpId="1" animBg="1"/>
      <p:bldP spid="110598" grpId="0" animBg="1"/>
      <p:bldP spid="110598" grpId="1" animBg="1"/>
      <p:bldP spid="110599" grpId="0" animBg="1"/>
      <p:bldP spid="110599" grpId="1" animBg="1"/>
      <p:bldP spid="110600" grpId="0" animBg="1"/>
      <p:bldP spid="110600" grpId="1" animBg="1"/>
      <p:bldP spid="110601" grpId="0" animBg="1"/>
      <p:bldP spid="110601" grpId="1" animBg="1"/>
      <p:bldP spid="110602" grpId="0" animBg="1"/>
      <p:bldP spid="110602" grpId="1" animBg="1"/>
      <p:bldP spid="110603" grpId="0" animBg="1"/>
      <p:bldP spid="11060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408737" cy="576263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5040313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of temporally coherent Web archiving</a:t>
            </a:r>
          </a:p>
          <a:p>
            <a:endParaRPr lang="en-US" dirty="0" smtClean="0"/>
          </a:p>
          <a:p>
            <a:r>
              <a:rPr lang="en-US" dirty="0" smtClean="0"/>
              <a:t>Coherence framework</a:t>
            </a:r>
          </a:p>
          <a:p>
            <a:pPr lvl="1"/>
            <a:r>
              <a:rPr lang="en-US" dirty="0" smtClean="0"/>
              <a:t>Single access strategies – best-effort coherence</a:t>
            </a:r>
          </a:p>
          <a:p>
            <a:pPr lvl="1"/>
            <a:r>
              <a:rPr lang="en-US" dirty="0" smtClean="0"/>
              <a:t>“Double” access strategies – certified coherence</a:t>
            </a:r>
          </a:p>
          <a:p>
            <a:endParaRPr lang="en-US" dirty="0" smtClean="0"/>
          </a:p>
          <a:p>
            <a:r>
              <a:rPr lang="en-US" dirty="0" smtClean="0"/>
              <a:t>(In-)Coherence visualization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E9F30EF3-6391-4AFE-9D0D-575C87E614C9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43528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‒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Challenges of temporally coherent Web archiving</a:t>
            </a:r>
          </a:p>
          <a:p>
            <a:endParaRPr lang="en-US" kern="0" dirty="0" smtClean="0"/>
          </a:p>
          <a:p>
            <a:r>
              <a:rPr lang="en-US" kern="0" dirty="0" smtClean="0"/>
              <a:t>Coherence framework</a:t>
            </a:r>
          </a:p>
          <a:p>
            <a:pPr lvl="1"/>
            <a:r>
              <a:rPr lang="en-US" kern="0" dirty="0" smtClean="0"/>
              <a:t>Single access strategies – best-effort coherence</a:t>
            </a:r>
          </a:p>
          <a:p>
            <a:pPr lvl="1"/>
            <a:r>
              <a:rPr lang="en-US" kern="0" dirty="0" smtClean="0"/>
              <a:t>“Double” access strategies – certified coherence</a:t>
            </a:r>
          </a:p>
          <a:p>
            <a:endParaRPr lang="en-US" kern="0" dirty="0" smtClean="0"/>
          </a:p>
          <a:p>
            <a:r>
              <a:rPr lang="en-US" kern="0" dirty="0" smtClean="0"/>
              <a:t>(In-)Coherence visualization</a:t>
            </a:r>
          </a:p>
          <a:p>
            <a:endParaRPr lang="en-US" kern="0" dirty="0" smtClean="0"/>
          </a:p>
          <a:p>
            <a:r>
              <a:rPr lang="en-US" kern="0" dirty="0" smtClean="0">
                <a:solidFill>
                  <a:srgbClr val="FF0000"/>
                </a:solidFill>
              </a:rPr>
              <a:t>Conclusions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42</a:t>
            </a:fld>
            <a:r>
              <a:rPr lang="en-US" smtClean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3200" cap="none" dirty="0" smtClean="0"/>
              <a:t>Conclusions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57600" bIns="46038">
            <a:normAutofit/>
          </a:bodyPr>
          <a:lstStyle/>
          <a:p>
            <a:pPr marL="190500" indent="-190500" defTabSz="914400">
              <a:tabLst>
                <a:tab pos="482600" algn="l"/>
              </a:tabLst>
            </a:pPr>
            <a:r>
              <a:rPr lang="en-US" sz="2400" dirty="0" smtClean="0">
                <a:sym typeface="Symbol" pitchFamily="18" charset="2"/>
              </a:rPr>
              <a:t>Temporal </a:t>
            </a:r>
            <a:r>
              <a:rPr lang="en-US" sz="2400" dirty="0" smtClean="0">
                <a:sym typeface="Symbol" pitchFamily="18" charset="2"/>
              </a:rPr>
              <a:t>coherent Web archiving</a:t>
            </a:r>
            <a:endParaRPr lang="en-US" sz="2400" dirty="0">
              <a:sym typeface="Symbol" pitchFamily="18" charset="2"/>
            </a:endParaRPr>
          </a:p>
          <a:p>
            <a:pPr marL="590550" lvl="1" indent="-190500" defTabSz="914400">
              <a:tabLst>
                <a:tab pos="482600" algn="l"/>
              </a:tabLst>
            </a:pPr>
            <a:r>
              <a:rPr lang="en-US" sz="2000" dirty="0">
                <a:sym typeface="Symbol" pitchFamily="18" charset="2"/>
              </a:rPr>
              <a:t>Quantifies the amount of change occurred </a:t>
            </a:r>
          </a:p>
          <a:p>
            <a:pPr marL="590550" lvl="1" indent="-190500" defTabSz="914400">
              <a:tabLst>
                <a:tab pos="482600" algn="l"/>
              </a:tabLst>
            </a:pPr>
            <a:r>
              <a:rPr lang="en-US" sz="2000" dirty="0">
                <a:sym typeface="Symbol" pitchFamily="18" charset="2"/>
              </a:rPr>
              <a:t>Ensures complete and proper dating of </a:t>
            </a:r>
            <a:r>
              <a:rPr lang="en-US" sz="2000" dirty="0" smtClean="0">
                <a:sym typeface="Symbol" pitchFamily="18" charset="2"/>
              </a:rPr>
              <a:t>contents</a:t>
            </a:r>
          </a:p>
          <a:p>
            <a:pPr marL="590550" lvl="1" indent="-190500" defTabSz="914400">
              <a:tabLst>
                <a:tab pos="482600" algn="l"/>
              </a:tabLst>
            </a:pPr>
            <a:r>
              <a:rPr lang="en-US" sz="2000" dirty="0" smtClean="0">
                <a:sym typeface="Symbol" pitchFamily="18" charset="2"/>
              </a:rPr>
              <a:t>Captures </a:t>
            </a:r>
            <a:r>
              <a:rPr lang="en-US" sz="2000" dirty="0">
                <a:sym typeface="Symbol" pitchFamily="18" charset="2"/>
              </a:rPr>
              <a:t>Web sites as “authentic” as </a:t>
            </a:r>
            <a:r>
              <a:rPr lang="en-US" sz="2000" dirty="0" smtClean="0">
                <a:sym typeface="Symbol" pitchFamily="18" charset="2"/>
              </a:rPr>
              <a:t>possible</a:t>
            </a:r>
            <a:endParaRPr lang="en-US" sz="2000" dirty="0" smtClean="0">
              <a:sym typeface="Symbol" pitchFamily="18" charset="2"/>
            </a:endParaRPr>
          </a:p>
          <a:p>
            <a:pPr marL="590550" lvl="1" indent="-190500" defTabSz="914400">
              <a:tabLst>
                <a:tab pos="482600" algn="l"/>
              </a:tabLst>
            </a:pPr>
            <a:r>
              <a:rPr lang="en-US" sz="2000" dirty="0" smtClean="0">
                <a:sym typeface="Symbol" pitchFamily="18" charset="2"/>
              </a:rPr>
              <a:t>Enables </a:t>
            </a:r>
            <a:r>
              <a:rPr lang="en-US" sz="2000" dirty="0">
                <a:sym typeface="Symbol" pitchFamily="18" charset="2"/>
              </a:rPr>
              <a:t>the creation of a high quality Web archive</a:t>
            </a:r>
            <a:endParaRPr lang="en-US" sz="2000" dirty="0"/>
          </a:p>
          <a:p>
            <a:pPr marL="590550" lvl="1" indent="-190500">
              <a:tabLst>
                <a:tab pos="482600" algn="l"/>
              </a:tabLst>
            </a:pPr>
            <a:endParaRPr lang="en-US" sz="900" dirty="0"/>
          </a:p>
          <a:p>
            <a:pPr marL="190500" indent="-190500">
              <a:tabLst>
                <a:tab pos="482600" algn="l"/>
              </a:tabLst>
            </a:pPr>
            <a:r>
              <a:rPr lang="en-US" sz="2400" dirty="0" smtClean="0"/>
              <a:t>Coherence analysis helps </a:t>
            </a:r>
            <a:r>
              <a:rPr lang="en-US" sz="2400" dirty="0"/>
              <a:t>crawl engineers </a:t>
            </a:r>
            <a:r>
              <a:rPr lang="en-US" sz="2400" dirty="0" smtClean="0"/>
              <a:t>and archivists to</a:t>
            </a:r>
            <a:endParaRPr lang="en-US" sz="2400" dirty="0"/>
          </a:p>
          <a:p>
            <a:pPr marL="590550" lvl="1" indent="-190500">
              <a:tabLst>
                <a:tab pos="482600" algn="l"/>
              </a:tabLst>
            </a:pPr>
            <a:r>
              <a:rPr lang="en-US" sz="2000" dirty="0"/>
              <a:t>Identify critical (sub-)graphs</a:t>
            </a:r>
          </a:p>
          <a:p>
            <a:pPr marL="590550" lvl="1" indent="-190500">
              <a:tabLst>
                <a:tab pos="482600" algn="l"/>
              </a:tabLst>
            </a:pPr>
            <a:r>
              <a:rPr lang="en-US" sz="2000" dirty="0"/>
              <a:t>Adjust future crawls</a:t>
            </a:r>
          </a:p>
          <a:p>
            <a:pPr marL="990600" lvl="2" indent="-190500">
              <a:tabLst>
                <a:tab pos="482600" algn="l"/>
              </a:tabLst>
            </a:pPr>
            <a:r>
              <a:rPr lang="en-US" sz="1800" dirty="0"/>
              <a:t>Strategy</a:t>
            </a:r>
          </a:p>
          <a:p>
            <a:pPr marL="990600" lvl="2" indent="-190500">
              <a:tabLst>
                <a:tab pos="482600" algn="l"/>
              </a:tabLst>
            </a:pPr>
            <a:r>
              <a:rPr lang="en-US" sz="1800" dirty="0"/>
              <a:t>Frequency</a:t>
            </a:r>
          </a:p>
          <a:p>
            <a:pPr marL="590550" lvl="1" indent="-190500">
              <a:tabLst>
                <a:tab pos="482600" algn="l"/>
              </a:tabLst>
            </a:pPr>
            <a:r>
              <a:rPr lang="en-US" sz="2000" dirty="0"/>
              <a:t>Understand the nature of incoherence</a:t>
            </a:r>
          </a:p>
          <a:p>
            <a:pPr marL="669925" lvl="1" indent="-190500">
              <a:tabLst>
                <a:tab pos="482600" algn="l"/>
              </a:tabLst>
            </a:pPr>
            <a:endParaRPr lang="en-US" sz="700" dirty="0"/>
          </a:p>
          <a:p>
            <a:pPr marL="0" indent="0">
              <a:buNone/>
              <a:tabLst>
                <a:tab pos="482600" algn="l"/>
              </a:tabLst>
            </a:pPr>
            <a:r>
              <a:rPr lang="en-US" sz="2400" dirty="0" smtClean="0">
                <a:sym typeface="Symbol"/>
              </a:rPr>
              <a:t> </a:t>
            </a:r>
            <a:r>
              <a:rPr lang="en-US" sz="2400" dirty="0"/>
              <a:t>Making </a:t>
            </a:r>
            <a:r>
              <a:rPr lang="en-US" sz="2400" dirty="0" smtClean="0"/>
              <a:t>sense </a:t>
            </a:r>
            <a:r>
              <a:rPr lang="en-US" sz="2400" dirty="0"/>
              <a:t>of Web </a:t>
            </a:r>
            <a:r>
              <a:rPr lang="en-US" sz="2400" dirty="0" smtClean="0"/>
              <a:t>archive data</a:t>
            </a:r>
            <a:endParaRPr lang="en-US" sz="2400" dirty="0" smtClean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B25F6C90-F71B-4966-B761-BCDDA9E99A02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43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3200" cap="none" dirty="0" smtClean="0"/>
              <a:t>Indexing vs. Archiving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57600" bIns="10800"/>
          <a:lstStyle/>
          <a:p>
            <a:pPr marL="190500" indent="-190500" defTabSz="914400">
              <a:tabLst>
                <a:tab pos="482600" algn="l"/>
              </a:tabLst>
            </a:pPr>
            <a:r>
              <a:rPr lang="en-US" sz="2000" dirty="0" smtClean="0"/>
              <a:t>Indexing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Completeness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Access to content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Scalability (speed)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Efficiency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Freshness</a:t>
            </a:r>
          </a:p>
          <a:p>
            <a:pPr marL="190500" indent="-190500" defTabSz="914400">
              <a:tabLst>
                <a:tab pos="482600" algn="l"/>
              </a:tabLst>
            </a:pPr>
            <a:endParaRPr lang="en-US" sz="600" dirty="0" smtClean="0"/>
          </a:p>
          <a:p>
            <a:pPr marL="190500" indent="-190500" defTabSz="914400">
              <a:tabLst>
                <a:tab pos="482600" algn="l"/>
              </a:tabLst>
            </a:pPr>
            <a:endParaRPr lang="en-US" sz="2000" dirty="0" smtClean="0"/>
          </a:p>
          <a:p>
            <a:pPr marL="190500" indent="-190500" defTabSz="914400">
              <a:tabLst>
                <a:tab pos="482600" algn="l"/>
              </a:tabLst>
            </a:pPr>
            <a:r>
              <a:rPr lang="en-US" sz="2000" dirty="0" smtClean="0"/>
              <a:t>Archiving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Completeness 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Access to content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Scalability (coverage)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Authenticity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Coherence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/>
              <a:t>Durability</a:t>
            </a:r>
          </a:p>
        </p:txBody>
      </p:sp>
      <p:grpSp>
        <p:nvGrpSpPr>
          <p:cNvPr id="109588" name="Group 20"/>
          <p:cNvGrpSpPr>
            <a:grpSpLocks/>
          </p:cNvGrpSpPr>
          <p:nvPr/>
        </p:nvGrpSpPr>
        <p:grpSpPr bwMode="auto">
          <a:xfrm>
            <a:off x="4711700" y="1329754"/>
            <a:ext cx="4121150" cy="2027238"/>
            <a:chOff x="2968" y="1026"/>
            <a:chExt cx="2596" cy="1277"/>
          </a:xfrm>
        </p:grpSpPr>
        <p:grpSp>
          <p:nvGrpSpPr>
            <p:cNvPr id="109587" name="Group 19"/>
            <p:cNvGrpSpPr>
              <a:grpSpLocks/>
            </p:cNvGrpSpPr>
            <p:nvPr/>
          </p:nvGrpSpPr>
          <p:grpSpPr bwMode="auto">
            <a:xfrm>
              <a:off x="2968" y="1026"/>
              <a:ext cx="167" cy="1277"/>
              <a:chOff x="3262" y="1026"/>
              <a:chExt cx="167" cy="1277"/>
            </a:xfrm>
          </p:grpSpPr>
          <p:sp>
            <p:nvSpPr>
              <p:cNvPr id="109574" name="Line 6"/>
              <p:cNvSpPr>
                <a:spLocks noChangeShapeType="1"/>
              </p:cNvSpPr>
              <p:nvPr/>
            </p:nvSpPr>
            <p:spPr bwMode="auto">
              <a:xfrm>
                <a:off x="3262" y="1026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5" name="Line 7"/>
              <p:cNvSpPr>
                <a:spLocks noChangeShapeType="1"/>
              </p:cNvSpPr>
              <p:nvPr/>
            </p:nvSpPr>
            <p:spPr bwMode="auto">
              <a:xfrm>
                <a:off x="3429" y="1026"/>
                <a:ext cx="0" cy="12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6" name="Line 8"/>
              <p:cNvSpPr>
                <a:spLocks noChangeShapeType="1"/>
              </p:cNvSpPr>
              <p:nvPr/>
            </p:nvSpPr>
            <p:spPr bwMode="auto">
              <a:xfrm>
                <a:off x="3262" y="2303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4026" y="1520"/>
              <a:ext cx="15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5715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7145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2860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algn="ctr" defTabSz="914400" eaLnBrk="0" hangingPunct="0">
                <a:spcBef>
                  <a:spcPct val="50000"/>
                </a:spcBef>
              </a:pPr>
              <a:r>
                <a:rPr lang="en-US" sz="2400" dirty="0">
                  <a:latin typeface="+mn-lt"/>
                </a:rPr>
                <a:t>“Taking a Photo”</a:t>
              </a:r>
            </a:p>
          </p:txBody>
        </p:sp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3504" y="1501"/>
              <a:ext cx="2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5715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7145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2860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defTabSz="914400" eaLnBrk="0" hangingPunct="0">
                <a:spcBef>
                  <a:spcPct val="50000"/>
                </a:spcBef>
              </a:pPr>
              <a:r>
                <a:rPr lang="de-DE" sz="2800">
                  <a:latin typeface="+mn-lt"/>
                  <a:sym typeface="Symbol" pitchFamily="18" charset="2"/>
                </a:rPr>
                <a:t></a:t>
              </a:r>
            </a:p>
          </p:txBody>
        </p:sp>
      </p:grpSp>
      <p:grpSp>
        <p:nvGrpSpPr>
          <p:cNvPr id="109589" name="Group 21"/>
          <p:cNvGrpSpPr>
            <a:grpSpLocks/>
          </p:cNvGrpSpPr>
          <p:nvPr/>
        </p:nvGrpSpPr>
        <p:grpSpPr bwMode="auto">
          <a:xfrm>
            <a:off x="4711700" y="3813175"/>
            <a:ext cx="4316413" cy="2225675"/>
            <a:chOff x="2968" y="2402"/>
            <a:chExt cx="2719" cy="1402"/>
          </a:xfrm>
        </p:grpSpPr>
        <p:sp>
          <p:nvSpPr>
            <p:cNvPr id="109580" name="Text Box 12"/>
            <p:cNvSpPr txBox="1">
              <a:spLocks noChangeArrowheads="1"/>
            </p:cNvSpPr>
            <p:nvPr/>
          </p:nvSpPr>
          <p:spPr bwMode="auto">
            <a:xfrm>
              <a:off x="4026" y="2959"/>
              <a:ext cx="16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5715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7145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2860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algn="ctr" defTabSz="914400" eaLnBrk="0" hangingPunct="0">
                <a:spcBef>
                  <a:spcPct val="50000"/>
                </a:spcBef>
              </a:pPr>
              <a:r>
                <a:rPr lang="en-US" sz="2400">
                  <a:latin typeface="+mn-lt"/>
                </a:rPr>
                <a:t>“Shooting a Movie”</a:t>
              </a:r>
            </a:p>
          </p:txBody>
        </p:sp>
        <p:grpSp>
          <p:nvGrpSpPr>
            <p:cNvPr id="109586" name="Group 18"/>
            <p:cNvGrpSpPr>
              <a:grpSpLocks/>
            </p:cNvGrpSpPr>
            <p:nvPr/>
          </p:nvGrpSpPr>
          <p:grpSpPr bwMode="auto">
            <a:xfrm>
              <a:off x="2968" y="2402"/>
              <a:ext cx="167" cy="1402"/>
              <a:chOff x="3262" y="2402"/>
              <a:chExt cx="167" cy="1402"/>
            </a:xfrm>
          </p:grpSpPr>
          <p:sp>
            <p:nvSpPr>
              <p:cNvPr id="109582" name="Line 14"/>
              <p:cNvSpPr>
                <a:spLocks noChangeShapeType="1"/>
              </p:cNvSpPr>
              <p:nvPr/>
            </p:nvSpPr>
            <p:spPr bwMode="auto">
              <a:xfrm>
                <a:off x="3262" y="2408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3" name="Line 15"/>
              <p:cNvSpPr>
                <a:spLocks noChangeShapeType="1"/>
              </p:cNvSpPr>
              <p:nvPr/>
            </p:nvSpPr>
            <p:spPr bwMode="auto">
              <a:xfrm>
                <a:off x="3429" y="2402"/>
                <a:ext cx="0" cy="14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4" name="Line 16"/>
              <p:cNvSpPr>
                <a:spLocks noChangeShapeType="1"/>
              </p:cNvSpPr>
              <p:nvPr/>
            </p:nvSpPr>
            <p:spPr bwMode="auto">
              <a:xfrm>
                <a:off x="3262" y="3804"/>
                <a:ext cx="1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85" name="Text Box 17"/>
            <p:cNvSpPr txBox="1">
              <a:spLocks noChangeArrowheads="1"/>
            </p:cNvSpPr>
            <p:nvPr/>
          </p:nvSpPr>
          <p:spPr bwMode="auto">
            <a:xfrm>
              <a:off x="3504" y="294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5715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7145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2860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defTabSz="914400" eaLnBrk="0" hangingPunct="0">
                <a:spcBef>
                  <a:spcPct val="50000"/>
                </a:spcBef>
              </a:pPr>
              <a:r>
                <a:rPr lang="de-DE" sz="2400">
                  <a:latin typeface="+mn-lt"/>
                  <a:sym typeface="Symbol" pitchFamily="18" charset="2"/>
                </a:rPr>
                <a:t>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B411179C-0C1A-4230-8431-E2E0B2CB52A6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5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US" sz="3200" cap="none" dirty="0" smtClean="0"/>
              <a:t>Crawl Scheduling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57600" bIns="10800"/>
          <a:lstStyle/>
          <a:p>
            <a:pPr marL="190500" indent="-190500" defTabSz="914400">
              <a:tabLst>
                <a:tab pos="482600" algn="l"/>
              </a:tabLst>
            </a:pPr>
            <a:r>
              <a:rPr lang="en-US" sz="2000" dirty="0" smtClean="0">
                <a:sym typeface="Symbol" pitchFamily="18" charset="2"/>
              </a:rPr>
              <a:t>Most crawlers have been developed for indexing</a:t>
            </a:r>
          </a:p>
          <a:p>
            <a:pPr marL="190500" indent="-190500" defTabSz="914400">
              <a:tabLst>
                <a:tab pos="482600" algn="l"/>
              </a:tabLst>
            </a:pPr>
            <a:endParaRPr lang="en-US" sz="800" dirty="0" smtClean="0">
              <a:sym typeface="Symbol" pitchFamily="18" charset="2"/>
            </a:endParaRPr>
          </a:p>
          <a:p>
            <a:pPr marL="190500" indent="-190500" defTabSz="914400">
              <a:tabLst>
                <a:tab pos="482600" algn="l"/>
              </a:tabLst>
            </a:pPr>
            <a:r>
              <a:rPr lang="en-US" sz="2000" dirty="0" smtClean="0">
                <a:sym typeface="Symbol" pitchFamily="18" charset="2"/>
              </a:rPr>
              <a:t>Crawl types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Broad crawling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Focused crawling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Continuous crawling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Experimental crawling</a:t>
            </a:r>
          </a:p>
          <a:p>
            <a:pPr marL="190500" indent="-190500" defTabSz="914400">
              <a:tabLst>
                <a:tab pos="482600" algn="l"/>
              </a:tabLst>
            </a:pPr>
            <a:endParaRPr lang="en-US" sz="800" dirty="0" smtClean="0">
              <a:sym typeface="Symbol" pitchFamily="18" charset="2"/>
            </a:endParaRPr>
          </a:p>
          <a:p>
            <a:pPr marL="190500" indent="-190500" defTabSz="914400">
              <a:tabLst>
                <a:tab pos="482600" algn="l"/>
              </a:tabLst>
            </a:pPr>
            <a:r>
              <a:rPr lang="en-US" sz="2000" dirty="0" smtClean="0">
                <a:sym typeface="Symbol" pitchFamily="18" charset="2"/>
              </a:rPr>
              <a:t>Basic process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Choose a URI from among all those scheduled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Fetch that URI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Analyze and/or archive the results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Select discovered URIs of interest, and add to those scheduled</a:t>
            </a:r>
          </a:p>
          <a:p>
            <a:pPr marL="768350" lvl="1" defTabSz="914400">
              <a:tabLst>
                <a:tab pos="482600" algn="l"/>
              </a:tabLst>
            </a:pPr>
            <a:r>
              <a:rPr lang="en-US" sz="1800" dirty="0" smtClean="0">
                <a:sym typeface="Symbol" pitchFamily="18" charset="2"/>
              </a:rPr>
              <a:t>Note that the URI is done and repeat</a:t>
            </a:r>
          </a:p>
          <a:p>
            <a:pPr marL="368300">
              <a:tabLst>
                <a:tab pos="482600" algn="l"/>
              </a:tabLst>
            </a:pPr>
            <a:endParaRPr lang="en-US" sz="800" dirty="0">
              <a:sym typeface="Symbol" pitchFamily="18" charset="2"/>
            </a:endParaRPr>
          </a:p>
          <a:p>
            <a:pPr marL="25400" indent="0">
              <a:buNone/>
              <a:tabLst>
                <a:tab pos="482600" algn="l"/>
              </a:tabLst>
            </a:pPr>
            <a:r>
              <a:rPr lang="en-US" sz="2000" dirty="0" smtClean="0">
                <a:sym typeface="Symbol" pitchFamily="18" charset="2"/>
              </a:rPr>
              <a:t> “Breadth-first” traversal of Web sites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A48AD6C0-A5FD-4A0B-ADA6-AFFB88E587C5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6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567737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cap="none" dirty="0" smtClean="0"/>
              <a:t>Problem Statement – </a:t>
            </a:r>
            <a:br>
              <a:rPr lang="en-US" sz="3200" cap="none" dirty="0" smtClean="0"/>
            </a:br>
            <a:r>
              <a:rPr lang="en-US" sz="3200" cap="none" dirty="0" smtClean="0"/>
              <a:t>Temporally Coherent Web Archiving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578850" cy="489652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means coherence?</a:t>
            </a:r>
          </a:p>
          <a:p>
            <a:pPr marL="447675" lvl="1" indent="-180975">
              <a:tabLst>
                <a:tab pos="447675" algn="l"/>
              </a:tabLst>
            </a:pPr>
            <a:r>
              <a:rPr lang="en-US" sz="2000" dirty="0" smtClean="0"/>
              <a:t>“The action or fact of cleaving or sticking together” </a:t>
            </a:r>
          </a:p>
          <a:p>
            <a:pPr marL="447675" lvl="1" indent="-180975">
              <a:tabLst>
                <a:tab pos="447675" algn="l"/>
              </a:tabLst>
            </a:pPr>
            <a:r>
              <a:rPr lang="en-US" sz="2000" dirty="0" smtClean="0"/>
              <a:t>“Harmonious </a:t>
            </a:r>
            <a:r>
              <a:rPr lang="en-US" sz="2000" dirty="0" err="1" smtClean="0"/>
              <a:t>connexion</a:t>
            </a:r>
            <a:r>
              <a:rPr lang="en-US" sz="2000" dirty="0" smtClean="0"/>
              <a:t> of the several parts, </a:t>
            </a:r>
          </a:p>
          <a:p>
            <a:pPr marL="447675" lvl="1" indent="-180975">
              <a:buFont typeface="Arial" charset="0"/>
              <a:buNone/>
              <a:tabLst>
                <a:tab pos="447675" algn="l"/>
              </a:tabLst>
            </a:pPr>
            <a:r>
              <a:rPr lang="en-US" sz="2000" dirty="0" smtClean="0"/>
              <a:t>	so that the whole ‘hangs together’”</a:t>
            </a:r>
          </a:p>
          <a:p>
            <a:endParaRPr lang="en-US" sz="2400" dirty="0" smtClean="0"/>
          </a:p>
          <a:p>
            <a:r>
              <a:rPr lang="en-US" sz="2400" dirty="0" smtClean="0"/>
              <a:t>Temporal coherence in Web archiving:</a:t>
            </a:r>
          </a:p>
          <a:p>
            <a:pPr marL="447675" lvl="1" indent="-180975">
              <a:tabLst>
                <a:tab pos="447675" algn="l"/>
              </a:tabLst>
            </a:pPr>
            <a:r>
              <a:rPr lang="en-US" sz="2000" dirty="0" smtClean="0">
                <a:sym typeface="Symbol" pitchFamily="18" charset="2"/>
              </a:rPr>
              <a:t>Capturing Web sites as “authentic” as possible </a:t>
            </a:r>
          </a:p>
          <a:p>
            <a:pPr marL="447675" lvl="1" indent="-180975">
              <a:tabLst>
                <a:tab pos="447675" algn="l"/>
              </a:tabLst>
            </a:pPr>
            <a:r>
              <a:rPr lang="en-US" sz="2000" dirty="0" smtClean="0">
                <a:sym typeface="Symbol" pitchFamily="18" charset="2"/>
              </a:rPr>
              <a:t>Ensure an “as of time point x (or interval [x, y])” capture of a Web site</a:t>
            </a:r>
          </a:p>
          <a:p>
            <a:endParaRPr lang="en-US" sz="24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ym typeface="Symbol" pitchFamily="18" charset="2"/>
              </a:rPr>
              <a:t>	Periodic domain scope crawls of Web sites to obtain a best possible representation with respect to a time point/interval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516688" y="2103338"/>
            <a:ext cx="25193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571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7145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286000"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algn="ctr" defTabSz="914400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10253F"/>
                </a:solidFill>
              </a:rPr>
              <a:t>Oxford English Dictionary [</a:t>
            </a:r>
            <a:r>
              <a:rPr lang="en-US" sz="1600" dirty="0">
                <a:solidFill>
                  <a:srgbClr val="002060"/>
                </a:solidFill>
                <a:hlinkClick r:id="rId2"/>
              </a:rPr>
              <a:t>http://dictionary.oed.com</a:t>
            </a:r>
            <a:r>
              <a:rPr lang="en-US" sz="1600" dirty="0">
                <a:solidFill>
                  <a:srgbClr val="10253F"/>
                </a:solidFill>
              </a:rPr>
              <a:t>]</a:t>
            </a:r>
            <a:endParaRPr lang="de-DE" sz="1600" dirty="0">
              <a:solidFill>
                <a:srgbClr val="10253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0152" y="5706324"/>
            <a:ext cx="319665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smtClean="0">
                <a:latin typeface="Helvetica" pitchFamily="34" charset="0"/>
              </a:rPr>
              <a:t>M. </a:t>
            </a:r>
            <a:r>
              <a:rPr lang="en-US" sz="1600" dirty="0" err="1" smtClean="0">
                <a:latin typeface="Helvetica" pitchFamily="34" charset="0"/>
              </a:rPr>
              <a:t>Spaniol</a:t>
            </a:r>
            <a:r>
              <a:rPr lang="en-US" sz="1600" dirty="0" smtClean="0">
                <a:latin typeface="Helvetica" pitchFamily="34" charset="0"/>
              </a:rPr>
              <a:t> et al. [WICOW 2008]</a:t>
            </a:r>
          </a:p>
          <a:p>
            <a:r>
              <a:rPr lang="en-US" sz="1600" dirty="0" smtClean="0">
                <a:latin typeface="Helvetica" pitchFamily="34" charset="0"/>
              </a:rPr>
              <a:t>D. </a:t>
            </a:r>
            <a:r>
              <a:rPr lang="en-US" sz="1600" dirty="0" err="1" smtClean="0">
                <a:latin typeface="Helvetica" pitchFamily="34" charset="0"/>
              </a:rPr>
              <a:t>Denev</a:t>
            </a:r>
            <a:r>
              <a:rPr lang="en-US" sz="1600" dirty="0" smtClean="0">
                <a:latin typeface="Helvetica" pitchFamily="34" charset="0"/>
              </a:rPr>
              <a:t> et </a:t>
            </a:r>
            <a:r>
              <a:rPr lang="en-US" sz="1600" dirty="0">
                <a:latin typeface="Helvetica" pitchFamily="34" charset="0"/>
              </a:rPr>
              <a:t>al. </a:t>
            </a:r>
            <a:r>
              <a:rPr lang="en-US" sz="1600" dirty="0" smtClean="0">
                <a:latin typeface="Helvetica" pitchFamily="34" charset="0"/>
              </a:rPr>
              <a:t>[VLDB 2008]</a:t>
            </a:r>
            <a:endParaRPr lang="en-US" sz="1600" dirty="0">
              <a:latin typeface="Helvetica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23223902-0A7C-4177-97B5-73C1F5DA75DE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7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Marc Spaniol</a:t>
            </a:r>
            <a:endParaRPr lang="en-US" alt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cap="none" smtClean="0"/>
              <a:t>Motivation</a:t>
            </a:r>
          </a:p>
        </p:txBody>
      </p:sp>
      <p:sp>
        <p:nvSpPr>
          <p:cNvPr id="159747" name="Arc 3"/>
          <p:cNvSpPr>
            <a:spLocks/>
          </p:cNvSpPr>
          <p:nvPr/>
        </p:nvSpPr>
        <p:spPr bwMode="auto">
          <a:xfrm flipH="1">
            <a:off x="3613150" y="1636713"/>
            <a:ext cx="1181100" cy="14049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743"/>
              <a:gd name="T2" fmla="*/ 21600 w 21600"/>
              <a:gd name="T3" fmla="*/ 21743 h 21743"/>
              <a:gd name="T4" fmla="*/ 0 w 21600"/>
              <a:gd name="T5" fmla="*/ 21600 h 21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4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47"/>
                  <a:pt x="21599" y="21695"/>
                  <a:pt x="21599" y="21742"/>
                </a:cubicBezTo>
              </a:path>
              <a:path w="21600" h="2174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47"/>
                  <a:pt x="21599" y="21695"/>
                  <a:pt x="21599" y="2174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8" name="Picture 4" descr="archive-alemannia-tabelle-link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095625"/>
            <a:ext cx="1173162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109913" y="3082925"/>
            <a:ext cx="1200150" cy="9223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50" name="Picture 6" descr="archive-alemannia-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917700"/>
            <a:ext cx="1173163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6640513" y="1903413"/>
            <a:ext cx="1200150" cy="922337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2" name="Arc 8"/>
          <p:cNvSpPr>
            <a:spLocks/>
          </p:cNvSpPr>
          <p:nvPr/>
        </p:nvSpPr>
        <p:spPr bwMode="auto">
          <a:xfrm flipH="1">
            <a:off x="1865313" y="655638"/>
            <a:ext cx="2917825" cy="35956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3114675" y="5345113"/>
            <a:ext cx="1192213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/>
          <a:lstStyle>
            <a:lvl1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4556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3700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FF3300"/>
                </a:solidFill>
                <a:latin typeface="Arial" charset="0"/>
                <a:sym typeface="Webdings" pitchFamily="18" charset="2"/>
              </a:rPr>
              <a:t></a:t>
            </a:r>
          </a:p>
          <a:p>
            <a:pPr algn="ctr"/>
            <a:r>
              <a:rPr lang="en-US" altLang="en-US" sz="1400">
                <a:latin typeface="Arial" charset="0"/>
                <a:sym typeface="Webdings" pitchFamily="18" charset="2"/>
              </a:rPr>
              <a:t>as of 29/01/2007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1354138" y="5345113"/>
            <a:ext cx="119221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3" tIns="45712" rIns="91423" bIns="45712"/>
          <a:lstStyle>
            <a:lvl1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4556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3700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FF3300"/>
                </a:solidFill>
                <a:latin typeface="Arial" charset="0"/>
                <a:sym typeface="Webdings" pitchFamily="18" charset="2"/>
              </a:rPr>
              <a:t></a:t>
            </a:r>
          </a:p>
          <a:p>
            <a:pPr algn="ctr"/>
            <a:r>
              <a:rPr lang="en-US" altLang="en-US" sz="1400">
                <a:latin typeface="Arial" charset="0"/>
                <a:sym typeface="Webdings" pitchFamily="18" charset="2"/>
              </a:rPr>
              <a:t>as of 13/02/2007</a:t>
            </a: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6694488" y="5345113"/>
            <a:ext cx="10922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2" rIns="0" bIns="45712"/>
          <a:lstStyle>
            <a:lvl1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4556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3700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99CC00"/>
                </a:solidFill>
                <a:latin typeface="Arial" charset="0"/>
                <a:sym typeface="Wingdings" pitchFamily="2" charset="2"/>
              </a:rPr>
              <a:t></a:t>
            </a:r>
          </a:p>
          <a:p>
            <a:pPr algn="ctr"/>
            <a:r>
              <a:rPr lang="en-US" altLang="en-US" sz="1400">
                <a:latin typeface="Arial" charset="0"/>
                <a:sym typeface="Webdings" pitchFamily="18" charset="2"/>
              </a:rPr>
              <a:t>as of 19/02/2007</a:t>
            </a:r>
          </a:p>
        </p:txBody>
      </p:sp>
      <p:sp>
        <p:nvSpPr>
          <p:cNvPr id="159756" name="Arc 12"/>
          <p:cNvSpPr>
            <a:spLocks/>
          </p:cNvSpPr>
          <p:nvPr/>
        </p:nvSpPr>
        <p:spPr bwMode="auto">
          <a:xfrm>
            <a:off x="5083175" y="619125"/>
            <a:ext cx="2109788" cy="12588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57" name="Picture 13" descr="archive-alemannia-home-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47650"/>
            <a:ext cx="150653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8" name="Picture 14" descr="pointing_fin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614363"/>
            <a:ext cx="198437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9" name="Picture 15" descr="pointing_fin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636588"/>
            <a:ext cx="1984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60" name="Picture 16" descr="pointing_fin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1611313"/>
            <a:ext cx="198437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61" name="Picture 17" descr="archive-alemannia-nachrich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4297363"/>
            <a:ext cx="1174750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1349375" y="4283075"/>
            <a:ext cx="1201738" cy="922338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1285875" y="5307013"/>
            <a:ext cx="7051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64" name="Text Box 20"/>
          <p:cNvSpPr txBox="1">
            <a:spLocks noChangeArrowheads="1"/>
          </p:cNvSpPr>
          <p:nvPr/>
        </p:nvSpPr>
        <p:spPr bwMode="auto">
          <a:xfrm>
            <a:off x="7845425" y="5319713"/>
            <a:ext cx="4619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2" rIns="0" bIns="45712"/>
          <a:lstStyle>
            <a:lvl1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4556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3700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altLang="en-US" sz="1400">
                <a:latin typeface="Arial" charset="0"/>
                <a:sym typeface="Webdings" pitchFamily="18" charset="2"/>
              </a:rPr>
              <a:t>time</a:t>
            </a:r>
          </a:p>
        </p:txBody>
      </p:sp>
      <p:sp>
        <p:nvSpPr>
          <p:cNvPr id="159765" name="Text Box 21"/>
          <p:cNvSpPr txBox="1">
            <a:spLocks noChangeArrowheads="1"/>
          </p:cNvSpPr>
          <p:nvPr/>
        </p:nvSpPr>
        <p:spPr bwMode="auto">
          <a:xfrm>
            <a:off x="4921250" y="5345113"/>
            <a:ext cx="10937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2" rIns="0" bIns="45712"/>
          <a:lstStyle>
            <a:lvl1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4556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3700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altLang="en-US" sz="1400">
                <a:latin typeface="Arial" charset="0"/>
                <a:sym typeface="Webdings" pitchFamily="18" charset="2"/>
              </a:rPr>
              <a:t>Reference: </a:t>
            </a:r>
          </a:p>
          <a:p>
            <a:pPr algn="ctr"/>
            <a:r>
              <a:rPr lang="en-US" altLang="en-US" sz="1400">
                <a:latin typeface="Arial" charset="0"/>
                <a:sym typeface="Webdings" pitchFamily="18" charset="2"/>
              </a:rPr>
              <a:t>as of 17/02/2007</a:t>
            </a:r>
          </a:p>
        </p:txBody>
      </p:sp>
      <p:pic>
        <p:nvPicPr>
          <p:cNvPr id="159766" name="Picture 22" descr="archive-alemannia-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903413"/>
            <a:ext cx="1174750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767" name="Group 23"/>
          <p:cNvGrpSpPr>
            <a:grpSpLocks/>
          </p:cNvGrpSpPr>
          <p:nvPr/>
        </p:nvGrpSpPr>
        <p:grpSpPr bwMode="auto">
          <a:xfrm>
            <a:off x="4868863" y="3082925"/>
            <a:ext cx="1200150" cy="922338"/>
            <a:chOff x="4176" y="3147"/>
            <a:chExt cx="973" cy="795"/>
          </a:xfrm>
        </p:grpSpPr>
        <p:sp>
          <p:nvSpPr>
            <p:cNvPr id="159768" name="Rectangle 24"/>
            <p:cNvSpPr>
              <a:spLocks noChangeArrowheads="1"/>
            </p:cNvSpPr>
            <p:nvPr/>
          </p:nvSpPr>
          <p:spPr bwMode="auto">
            <a:xfrm>
              <a:off x="4176" y="3147"/>
              <a:ext cx="973" cy="79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9" name="Text Box 25"/>
            <p:cNvSpPr txBox="1">
              <a:spLocks noChangeArrowheads="1"/>
            </p:cNvSpPr>
            <p:nvPr/>
          </p:nvSpPr>
          <p:spPr bwMode="auto">
            <a:xfrm>
              <a:off x="4177" y="3326"/>
              <a:ext cx="962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1pPr>
              <a:lvl2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2pPr>
              <a:lvl3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3pPr>
              <a:lvl4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4pPr>
              <a:lvl5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5pPr>
              <a:lvl6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6pPr>
              <a:lvl7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7pPr>
              <a:lvl8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8pPr>
              <a:lvl9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Arial" charset="0"/>
                </a:rPr>
                <a:t>?</a:t>
              </a:r>
            </a:p>
          </p:txBody>
        </p:sp>
      </p:grpSp>
      <p:grpSp>
        <p:nvGrpSpPr>
          <p:cNvPr id="159770" name="Group 26"/>
          <p:cNvGrpSpPr>
            <a:grpSpLocks/>
          </p:cNvGrpSpPr>
          <p:nvPr/>
        </p:nvGrpSpPr>
        <p:grpSpPr bwMode="auto">
          <a:xfrm>
            <a:off x="4868863" y="4283075"/>
            <a:ext cx="1200150" cy="922338"/>
            <a:chOff x="4206" y="4119"/>
            <a:chExt cx="973" cy="795"/>
          </a:xfrm>
        </p:grpSpPr>
        <p:sp>
          <p:nvSpPr>
            <p:cNvPr id="159771" name="Rectangle 27"/>
            <p:cNvSpPr>
              <a:spLocks noChangeArrowheads="1"/>
            </p:cNvSpPr>
            <p:nvPr/>
          </p:nvSpPr>
          <p:spPr bwMode="auto">
            <a:xfrm>
              <a:off x="4206" y="4119"/>
              <a:ext cx="973" cy="79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2" name="Text Box 28"/>
            <p:cNvSpPr txBox="1">
              <a:spLocks noChangeArrowheads="1"/>
            </p:cNvSpPr>
            <p:nvPr/>
          </p:nvSpPr>
          <p:spPr bwMode="auto">
            <a:xfrm>
              <a:off x="4207" y="4297"/>
              <a:ext cx="962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1pPr>
              <a:lvl2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2pPr>
              <a:lvl3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3pPr>
              <a:lvl4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4pPr>
              <a:lvl5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5pPr>
              <a:lvl6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6pPr>
              <a:lvl7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7pPr>
              <a:lvl8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8pPr>
              <a:lvl9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Arial" charset="0"/>
                </a:rPr>
                <a:t>?</a:t>
              </a:r>
            </a:p>
          </p:txBody>
        </p:sp>
      </p:grpSp>
      <p:grpSp>
        <p:nvGrpSpPr>
          <p:cNvPr id="159773" name="Group 29"/>
          <p:cNvGrpSpPr>
            <a:grpSpLocks/>
          </p:cNvGrpSpPr>
          <p:nvPr/>
        </p:nvGrpSpPr>
        <p:grpSpPr bwMode="auto">
          <a:xfrm>
            <a:off x="3111500" y="4283075"/>
            <a:ext cx="1200150" cy="922338"/>
            <a:chOff x="2573" y="4113"/>
            <a:chExt cx="973" cy="795"/>
          </a:xfrm>
        </p:grpSpPr>
        <p:sp>
          <p:nvSpPr>
            <p:cNvPr id="159774" name="Rectangle 30"/>
            <p:cNvSpPr>
              <a:spLocks noChangeArrowheads="1"/>
            </p:cNvSpPr>
            <p:nvPr/>
          </p:nvSpPr>
          <p:spPr bwMode="auto">
            <a:xfrm>
              <a:off x="2573" y="4113"/>
              <a:ext cx="973" cy="79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75" name="Text Box 31"/>
            <p:cNvSpPr txBox="1">
              <a:spLocks noChangeArrowheads="1"/>
            </p:cNvSpPr>
            <p:nvPr/>
          </p:nvSpPr>
          <p:spPr bwMode="auto">
            <a:xfrm>
              <a:off x="2574" y="4291"/>
              <a:ext cx="962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1pPr>
              <a:lvl2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2pPr>
              <a:lvl3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3pPr>
              <a:lvl4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4pPr>
              <a:lvl5pPr defTabSz="1279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5pPr>
              <a:lvl6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6pPr>
              <a:lvl7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7pPr>
              <a:lvl8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8pPr>
              <a:lvl9pPr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-112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Arial" charset="0"/>
                </a:rPr>
                <a:t>?</a:t>
              </a:r>
            </a:p>
          </p:txBody>
        </p:sp>
      </p:grp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6834188" y="3714750"/>
            <a:ext cx="9461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712" rIns="0" bIns="45712"/>
          <a:lstStyle>
            <a:lvl1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1pPr>
            <a:lvl2pPr marL="4556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marL="1370013"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defTabSz="1279525"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defTabSz="127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US" altLang="en-US" sz="2000">
                <a:latin typeface="Arial" charset="0"/>
                <a:sym typeface="Webdings" pitchFamily="18" charset="2"/>
              </a:rPr>
              <a:t>Missing update</a:t>
            </a:r>
          </a:p>
        </p:txBody>
      </p:sp>
      <p:sp>
        <p:nvSpPr>
          <p:cNvPr id="159777" name="Line 33"/>
          <p:cNvSpPr>
            <a:spLocks noChangeShapeType="1"/>
          </p:cNvSpPr>
          <p:nvPr/>
        </p:nvSpPr>
        <p:spPr bwMode="auto">
          <a:xfrm flipH="1" flipV="1">
            <a:off x="5673725" y="3568700"/>
            <a:ext cx="1141413" cy="382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78" name="Line 34"/>
          <p:cNvSpPr>
            <a:spLocks noChangeShapeType="1"/>
          </p:cNvSpPr>
          <p:nvPr/>
        </p:nvSpPr>
        <p:spPr bwMode="auto">
          <a:xfrm flipH="1">
            <a:off x="3925888" y="3960813"/>
            <a:ext cx="2900362" cy="7318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 flipH="1">
            <a:off x="5645150" y="3963988"/>
            <a:ext cx="1162050" cy="742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80" name="Line 36"/>
          <p:cNvSpPr>
            <a:spLocks noChangeShapeType="1"/>
          </p:cNvSpPr>
          <p:nvPr/>
        </p:nvSpPr>
        <p:spPr bwMode="auto">
          <a:xfrm>
            <a:off x="6046788" y="2328863"/>
            <a:ext cx="563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lg" len="med"/>
            <a:tailEnd type="oval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81" name="Rectangle 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70913" cy="4525963"/>
          </a:xfrm>
          <a:noFill/>
          <a:ln/>
        </p:spPr>
        <p:txBody>
          <a:bodyPr>
            <a:normAutofit lnSpcReduction="10000"/>
          </a:bodyPr>
          <a:lstStyle/>
          <a:p>
            <a:pPr>
              <a:tabLst>
                <a:tab pos="446088" algn="l"/>
                <a:tab pos="2328863" algn="l"/>
              </a:tabLst>
            </a:pPr>
            <a:r>
              <a:rPr lang="en-US" altLang="en-US" dirty="0" smtClean="0">
                <a:sym typeface="Symbol" pitchFamily="18" charset="2"/>
              </a:rPr>
              <a:t>“Easy” for a human to recognize (in-)coherence</a:t>
            </a:r>
          </a:p>
          <a:p>
            <a:pPr>
              <a:tabLst>
                <a:tab pos="446088" algn="l"/>
                <a:tab pos="2328863" algn="l"/>
              </a:tabLst>
            </a:pPr>
            <a:r>
              <a:rPr lang="en-US" altLang="en-US" dirty="0" smtClean="0">
                <a:sym typeface="Symbol" pitchFamily="18" charset="2"/>
              </a:rPr>
              <a:t>“Tough” for a machine to evaluate (in-)coherence (immediately)</a:t>
            </a:r>
          </a:p>
          <a:p>
            <a:pPr lvl="1">
              <a:tabLst>
                <a:tab pos="446088" algn="l"/>
                <a:tab pos="2328863" algn="l"/>
              </a:tabLst>
            </a:pPr>
            <a:r>
              <a:rPr lang="en-US" altLang="en-US" dirty="0" smtClean="0">
                <a:sym typeface="Symbol" pitchFamily="18" charset="2"/>
              </a:rPr>
              <a:t>Requires semantic analysis of contents</a:t>
            </a:r>
          </a:p>
          <a:p>
            <a:pPr lvl="1">
              <a:tabLst>
                <a:tab pos="446088" algn="l"/>
                <a:tab pos="2328863" algn="l"/>
              </a:tabLst>
            </a:pPr>
            <a:r>
              <a:rPr lang="en-US" altLang="en-US" dirty="0" smtClean="0">
                <a:sym typeface="Symbol" pitchFamily="18" charset="2"/>
              </a:rPr>
              <a:t>Reliable last-modified stamps</a:t>
            </a:r>
          </a:p>
          <a:p>
            <a:pPr marL="457200" lvl="1" indent="0">
              <a:buNone/>
              <a:tabLst>
                <a:tab pos="446088" algn="l"/>
                <a:tab pos="2328863" algn="l"/>
              </a:tabLst>
            </a:pPr>
            <a:r>
              <a:rPr lang="de-DE" altLang="en-US" dirty="0">
                <a:sym typeface="Symbol" pitchFamily="18" charset="2"/>
              </a:rPr>
              <a:t>a</a:t>
            </a:r>
            <a:r>
              <a:rPr lang="de-DE" altLang="en-US" dirty="0" smtClean="0">
                <a:sym typeface="Symbol" pitchFamily="18" charset="2"/>
              </a:rPr>
              <a:t>nd/or</a:t>
            </a:r>
            <a:endParaRPr lang="en-US" altLang="en-US" dirty="0" smtClean="0">
              <a:sym typeface="Symbol" pitchFamily="18" charset="2"/>
            </a:endParaRPr>
          </a:p>
          <a:p>
            <a:pPr lvl="1">
              <a:tabLst>
                <a:tab pos="446088" algn="l"/>
                <a:tab pos="2328863" algn="l"/>
              </a:tabLst>
            </a:pPr>
            <a:r>
              <a:rPr lang="de-DE" altLang="en-US" dirty="0" smtClean="0">
                <a:sym typeface="Symbol" pitchFamily="18" charset="2"/>
              </a:rPr>
              <a:t>Smart crawling strategies</a:t>
            </a:r>
            <a:endParaRPr lang="en-US" altLang="en-US" dirty="0" smtClean="0">
              <a:sym typeface="Symbol" pitchFamily="18" charset="2"/>
            </a:endParaRPr>
          </a:p>
          <a:p>
            <a:pPr lvl="1">
              <a:tabLst>
                <a:tab pos="446088" algn="l"/>
                <a:tab pos="2328863" algn="l"/>
              </a:tabLst>
            </a:pPr>
            <a:endParaRPr lang="de-DE" altLang="en-US" dirty="0" smtClean="0">
              <a:sym typeface="Symbol" pitchFamily="18" charset="2"/>
            </a:endParaRPr>
          </a:p>
          <a:p>
            <a:pPr>
              <a:buFont typeface="Symbol" pitchFamily="18" charset="2"/>
              <a:buChar char="Þ"/>
              <a:tabLst>
                <a:tab pos="446088" algn="l"/>
                <a:tab pos="2328863" algn="l"/>
              </a:tabLst>
            </a:pPr>
            <a:r>
              <a:rPr lang="en-US" altLang="en-US" dirty="0" smtClean="0">
                <a:sym typeface="Symbol" pitchFamily="18" charset="2"/>
              </a:rPr>
              <a:t>Double access of contents required in order to “certify” coherence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87E5AD25-668E-4C22-BE7E-4779278604C2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65726" y="5538788"/>
            <a:ext cx="394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charset="0"/>
              <a:buNone/>
              <a:tabLst>
                <a:tab pos="446088" algn="l"/>
                <a:tab pos="2328863" algn="l"/>
              </a:tabLst>
            </a:pPr>
            <a:r>
              <a:rPr lang="en-US" altLang="en-US" dirty="0">
                <a:sym typeface="Symbol" pitchFamily="18" charset="2"/>
              </a:rPr>
              <a:t>M. </a:t>
            </a:r>
            <a:r>
              <a:rPr lang="en-US" altLang="en-US" dirty="0" err="1">
                <a:sym typeface="Symbol" pitchFamily="18" charset="2"/>
              </a:rPr>
              <a:t>Spaniol</a:t>
            </a:r>
            <a:r>
              <a:rPr lang="en-US" altLang="en-US" dirty="0">
                <a:sym typeface="Symbol" pitchFamily="18" charset="2"/>
              </a:rPr>
              <a:t> et al. [WICOW 2009]</a:t>
            </a:r>
          </a:p>
          <a:p>
            <a:pPr lvl="1">
              <a:buFont typeface="Arial" charset="0"/>
              <a:buNone/>
              <a:tabLst>
                <a:tab pos="446088" algn="l"/>
                <a:tab pos="2328863" algn="l"/>
              </a:tabLst>
            </a:pPr>
            <a:r>
              <a:rPr lang="en-US" altLang="en-US" dirty="0">
                <a:sym typeface="Symbol" pitchFamily="18" charset="2"/>
              </a:rPr>
              <a:t>M. </a:t>
            </a:r>
            <a:r>
              <a:rPr lang="en-US" altLang="en-US" dirty="0" err="1">
                <a:sym typeface="Symbol" pitchFamily="18" charset="2"/>
              </a:rPr>
              <a:t>Spaniol</a:t>
            </a:r>
            <a:r>
              <a:rPr lang="en-US" altLang="en-US" dirty="0">
                <a:sym typeface="Symbol" pitchFamily="18" charset="2"/>
              </a:rPr>
              <a:t> et al.: [IWAW 2009</a:t>
            </a:r>
            <a:r>
              <a:rPr lang="en-US" altLang="en-US" dirty="0" smtClean="0">
                <a:sym typeface="Symbol" pitchFamily="18" charset="2"/>
              </a:rPr>
              <a:t>]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8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7" grpId="1" animBg="1"/>
      <p:bldP spid="159749" grpId="0" animBg="1"/>
      <p:bldP spid="159749" grpId="1" animBg="1"/>
      <p:bldP spid="159751" grpId="0" animBg="1"/>
      <p:bldP spid="159751" grpId="1" animBg="1"/>
      <p:bldP spid="159752" grpId="0" animBg="1"/>
      <p:bldP spid="159752" grpId="1" animBg="1"/>
      <p:bldP spid="159753" grpId="0"/>
      <p:bldP spid="159753" grpId="1"/>
      <p:bldP spid="159754" grpId="0"/>
      <p:bldP spid="159754" grpId="1"/>
      <p:bldP spid="159755" grpId="0"/>
      <p:bldP spid="159755" grpId="1"/>
      <p:bldP spid="159756" grpId="0" animBg="1"/>
      <p:bldP spid="159756" grpId="1" animBg="1"/>
      <p:bldP spid="159762" grpId="0" animBg="1"/>
      <p:bldP spid="159762" grpId="1" animBg="1"/>
      <p:bldP spid="159763" grpId="0" animBg="1"/>
      <p:bldP spid="159764" grpId="0"/>
      <p:bldP spid="159765" grpId="0"/>
      <p:bldP spid="159765" grpId="1"/>
      <p:bldP spid="159776" grpId="0"/>
      <p:bldP spid="159776" grpId="1"/>
      <p:bldP spid="159777" grpId="0" animBg="1"/>
      <p:bldP spid="159777" grpId="1" animBg="1"/>
      <p:bldP spid="159778" grpId="0" animBg="1"/>
      <p:bldP spid="159778" grpId="1" animBg="1"/>
      <p:bldP spid="159779" grpId="0" animBg="1"/>
      <p:bldP spid="159779" grpId="1" animBg="1"/>
      <p:bldP spid="159780" grpId="0" animBg="1"/>
      <p:bldP spid="159780" grpId="1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408737" cy="576263"/>
          </a:xfrm>
        </p:spPr>
        <p:txBody>
          <a:bodyPr/>
          <a:lstStyle/>
          <a:p>
            <a:r>
              <a:rPr lang="en-US" sz="3200" dirty="0" smtClean="0"/>
              <a:t>Outline</a:t>
            </a:r>
            <a:endParaRPr lang="en-US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280" cy="5040313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of temporally coherent Web archiving</a:t>
            </a:r>
          </a:p>
          <a:p>
            <a:endParaRPr lang="en-US" dirty="0" smtClean="0"/>
          </a:p>
          <a:p>
            <a:r>
              <a:rPr lang="en-US" dirty="0" smtClean="0"/>
              <a:t>Coherence framework</a:t>
            </a:r>
          </a:p>
          <a:p>
            <a:pPr lvl="1"/>
            <a:r>
              <a:rPr lang="en-US" dirty="0" smtClean="0"/>
              <a:t>Single access strategies – best-effort coherence</a:t>
            </a:r>
          </a:p>
          <a:p>
            <a:pPr lvl="1"/>
            <a:r>
              <a:rPr lang="en-US" dirty="0" smtClean="0"/>
              <a:t>“Double” access strategies – certified coherence</a:t>
            </a:r>
          </a:p>
          <a:p>
            <a:endParaRPr lang="en-US" dirty="0" smtClean="0"/>
          </a:p>
          <a:p>
            <a:r>
              <a:rPr lang="en-US" dirty="0" smtClean="0"/>
              <a:t>(In-)Coherence visualization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 Spaniol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Summerschool “Network Analysis and Applications” Luchon, France, </a:t>
            </a:r>
            <a:fld id="{ADA00CB3-E6FC-472A-8CCB-6EDE64399CDC}" type="datetime4">
              <a:rPr lang="en-US" smtClean="0"/>
              <a:t>June 24, 2014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96975"/>
            <a:ext cx="843528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AAED2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‒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Challenges of temporally coherent Web archiving</a:t>
            </a:r>
          </a:p>
          <a:p>
            <a:endParaRPr lang="en-US" kern="0" dirty="0" smtClean="0"/>
          </a:p>
          <a:p>
            <a:r>
              <a:rPr lang="en-US" kern="0" dirty="0" smtClean="0">
                <a:solidFill>
                  <a:srgbClr val="FF0000"/>
                </a:solidFill>
              </a:rPr>
              <a:t>Coherence framework</a:t>
            </a:r>
          </a:p>
          <a:p>
            <a:pPr lvl="1"/>
            <a:r>
              <a:rPr lang="en-US" kern="0" dirty="0" smtClean="0"/>
              <a:t>Single access strategies – best-effort coherence</a:t>
            </a:r>
          </a:p>
          <a:p>
            <a:pPr lvl="1"/>
            <a:r>
              <a:rPr lang="en-US" kern="0" dirty="0" smtClean="0"/>
              <a:t>“Double” access strategies – certified coherence</a:t>
            </a:r>
          </a:p>
          <a:p>
            <a:endParaRPr lang="en-US" kern="0" dirty="0" smtClean="0"/>
          </a:p>
          <a:p>
            <a:r>
              <a:rPr lang="en-US" kern="0" dirty="0" smtClean="0"/>
              <a:t>(In-)Coherence visualization</a:t>
            </a:r>
          </a:p>
          <a:p>
            <a:endParaRPr lang="en-US" kern="0" dirty="0" smtClean="0"/>
          </a:p>
          <a:p>
            <a:r>
              <a:rPr lang="en-US" kern="0" dirty="0" smtClean="0"/>
              <a:t>Conclusions</a:t>
            </a:r>
            <a:endParaRPr lang="en-US" kern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30AA-706F-43F3-9B7F-69B5BFB54F48}" type="slidenum">
              <a:rPr lang="en-US" smtClean="0"/>
              <a:pPr/>
              <a:t>9</a:t>
            </a:fld>
            <a:r>
              <a:rPr lang="en-US" smtClean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eme-MPI">
  <a:themeElements>
    <a:clrScheme name="MPII_Slides (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II_Slides (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PII_Slides (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_Slides (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_Slides (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3467</Words>
  <Application>Microsoft Office PowerPoint</Application>
  <PresentationFormat>On-screen Show (4:3)</PresentationFormat>
  <Paragraphs>1214</Paragraphs>
  <Slides>43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Theme-MPI</vt:lpstr>
      <vt:lpstr>Equation</vt:lpstr>
      <vt:lpstr>Worksheet</vt:lpstr>
      <vt:lpstr>Entity-level Temporal Web Analytics –  Achieving a High Quality Web Archive </vt:lpstr>
      <vt:lpstr>Motivation </vt:lpstr>
      <vt:lpstr>Outline</vt:lpstr>
      <vt:lpstr>Challenges</vt:lpstr>
      <vt:lpstr>Indexing vs. Archiving</vt:lpstr>
      <vt:lpstr>Crawl Scheduling</vt:lpstr>
      <vt:lpstr>Problem Statement –  Temporally Coherent Web Archiving</vt:lpstr>
      <vt:lpstr>Motivation</vt:lpstr>
      <vt:lpstr>Outline</vt:lpstr>
      <vt:lpstr>Coherence Framework</vt:lpstr>
      <vt:lpstr>Outline</vt:lpstr>
      <vt:lpstr>Coherence</vt:lpstr>
      <vt:lpstr>Coherence by Example</vt:lpstr>
      <vt:lpstr>Coherence by Example</vt:lpstr>
      <vt:lpstr>Best-Effort Coherence </vt:lpstr>
      <vt:lpstr>Best-Effort Coherence by Example </vt:lpstr>
      <vt:lpstr>Best-Effort Coherence by Example </vt:lpstr>
      <vt:lpstr>Best-Effort Coherence Crawl Scheduling: Experimental Results –  Website 10.000 contents</vt:lpstr>
      <vt:lpstr>Best-Effort Coherence Summary</vt:lpstr>
      <vt:lpstr>Outline</vt:lpstr>
      <vt:lpstr>Observable Coherence</vt:lpstr>
      <vt:lpstr>Measurable Coherence</vt:lpstr>
      <vt:lpstr>Measurable Coherence by Example</vt:lpstr>
      <vt:lpstr>Measurable Coherence by Example</vt:lpstr>
      <vt:lpstr>Quantifying Measurable Coherence</vt:lpstr>
      <vt:lpstr>Crawl Improvement – Measurable Coherence</vt:lpstr>
      <vt:lpstr>Measurable Coherence Summary</vt:lpstr>
      <vt:lpstr>Inducible Coherence</vt:lpstr>
      <vt:lpstr>Inducible Coherence by Example</vt:lpstr>
      <vt:lpstr>Inducible Coherence by Example</vt:lpstr>
      <vt:lpstr>Quantifying Inducible Coherence</vt:lpstr>
      <vt:lpstr>Crawl Improvement – Inducible Coherence</vt:lpstr>
      <vt:lpstr>Inducible Coherence Scheduling: posn </vt:lpstr>
      <vt:lpstr>Inducible Coherence Scheduling: posn-1  </vt:lpstr>
      <vt:lpstr>Inducible Coherence Scheduling: posn-2 </vt:lpstr>
      <vt:lpstr>Inducible Coherence Scheduling: posn-k </vt:lpstr>
      <vt:lpstr>Final Crawl Sequence </vt:lpstr>
      <vt:lpstr>Experiments – Website 10.000 contents</vt:lpstr>
      <vt:lpstr>Inducible Coherence Summary</vt:lpstr>
      <vt:lpstr>Outline</vt:lpstr>
      <vt:lpstr>(In-)Coherence Visualization</vt:lpstr>
      <vt:lpstr>Outline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Gathering and Ranking Photos of Named Entities with High Precision, High Recall, and Diversity</dc:title>
  <dc:creator>Marc Spaniol</dc:creator>
  <cp:lastModifiedBy>Marc Spaniol</cp:lastModifiedBy>
  <cp:revision>421</cp:revision>
  <dcterms:modified xsi:type="dcterms:W3CDTF">2014-06-24T11:08:22Z</dcterms:modified>
</cp:coreProperties>
</file>