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515" r:id="rId1"/>
  </p:sldMasterIdLst>
  <p:notesMasterIdLst>
    <p:notesMasterId r:id="rId50"/>
  </p:notesMasterIdLst>
  <p:sldIdLst>
    <p:sldId id="256" r:id="rId2"/>
    <p:sldId id="381" r:id="rId3"/>
    <p:sldId id="382" r:id="rId4"/>
    <p:sldId id="309" r:id="rId5"/>
    <p:sldId id="391" r:id="rId6"/>
    <p:sldId id="445" r:id="rId7"/>
    <p:sldId id="423" r:id="rId8"/>
    <p:sldId id="424" r:id="rId9"/>
    <p:sldId id="446" r:id="rId10"/>
    <p:sldId id="387" r:id="rId11"/>
    <p:sldId id="336" r:id="rId12"/>
    <p:sldId id="337" r:id="rId13"/>
    <p:sldId id="338" r:id="rId14"/>
    <p:sldId id="456" r:id="rId15"/>
    <p:sldId id="444" r:id="rId16"/>
    <p:sldId id="447" r:id="rId17"/>
    <p:sldId id="454" r:id="rId18"/>
    <p:sldId id="427" r:id="rId19"/>
    <p:sldId id="428" r:id="rId20"/>
    <p:sldId id="429" r:id="rId21"/>
    <p:sldId id="430" r:id="rId22"/>
    <p:sldId id="455" r:id="rId23"/>
    <p:sldId id="453" r:id="rId24"/>
    <p:sldId id="448" r:id="rId25"/>
    <p:sldId id="432" r:id="rId26"/>
    <p:sldId id="433" r:id="rId27"/>
    <p:sldId id="434" r:id="rId28"/>
    <p:sldId id="435" r:id="rId29"/>
    <p:sldId id="457" r:id="rId30"/>
    <p:sldId id="443" r:id="rId31"/>
    <p:sldId id="449" r:id="rId32"/>
    <p:sldId id="407" r:id="rId33"/>
    <p:sldId id="410" r:id="rId34"/>
    <p:sldId id="417" r:id="rId35"/>
    <p:sldId id="412" r:id="rId36"/>
    <p:sldId id="413" r:id="rId37"/>
    <p:sldId id="450" r:id="rId38"/>
    <p:sldId id="311" r:id="rId39"/>
    <p:sldId id="354" r:id="rId40"/>
    <p:sldId id="355" r:id="rId41"/>
    <p:sldId id="356" r:id="rId42"/>
    <p:sldId id="451" r:id="rId43"/>
    <p:sldId id="400" r:id="rId44"/>
    <p:sldId id="402" r:id="rId45"/>
    <p:sldId id="403" r:id="rId46"/>
    <p:sldId id="404" r:id="rId47"/>
    <p:sldId id="452" r:id="rId48"/>
    <p:sldId id="406" r:id="rId4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EBB"/>
    <a:srgbClr val="2C5D98"/>
    <a:srgbClr val="00FF00"/>
    <a:srgbClr val="FF8080"/>
    <a:srgbClr val="FF0000"/>
    <a:srgbClr val="C0FF00"/>
    <a:srgbClr val="C0FF80"/>
    <a:srgbClr val="40FF00"/>
    <a:srgbClr val="80FF00"/>
    <a:srgbClr val="D9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333" autoAdjust="0"/>
    <p:restoredTop sz="95332" autoAdjust="0"/>
  </p:normalViewPr>
  <p:slideViewPr>
    <p:cSldViewPr>
      <p:cViewPr>
        <p:scale>
          <a:sx n="75" d="100"/>
          <a:sy n="75" d="100"/>
        </p:scale>
        <p:origin x="-360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199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235FC3-0BDF-4356-807D-86F0AA7402B7}" type="doc">
      <dgm:prSet loTypeId="urn:microsoft.com/office/officeart/2005/8/layout/hierarchy6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0954081-0A7F-4996-B305-2A0D3DD9FB7D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Entity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FED2AB8-DEC2-487F-A65D-8FE37D3A533D}" type="parTrans" cxnId="{6EAB4153-D7F0-4A2D-9E2E-EF657A3F4F0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A35291A-F99E-4676-8359-650FC0DF9C6E}" type="sibTrans" cxnId="{6EAB4153-D7F0-4A2D-9E2E-EF657A3F4F0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021F6A8-CC56-449E-BE1F-8C579F9AC3DB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Person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8F31C28-1493-40AB-8924-6C09F099BB2B}" type="parTrans" cxnId="{8DEC55F0-A31E-4746-93A7-59F67FC6383F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1E13EB5-3769-469C-A078-0E223E664E75}" type="sibTrans" cxnId="{8DEC55F0-A31E-4746-93A7-59F67FC6383F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7EDE9C0-E4FA-4159-93E9-3ED6D87EF7F4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Location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1C71C2C-DA33-40FA-8AC9-C2CE83AA9D17}" type="parTrans" cxnId="{06666B9A-E434-4110-8FA5-377EDDA29916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4E9DFD8-A2A9-478C-ACF5-02872A50FC91}" type="sibTrans" cxnId="{06666B9A-E434-4110-8FA5-377EDDA29916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59DCA20-7673-4D00-8611-CC761B80EDBD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Organization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214134A-A518-4039-B0B5-93C53F2A2DD5}" type="parTrans" cxnId="{A48376EA-E3DC-4B71-B264-72B013B99B1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5DE6281-4B75-4D35-A664-7C2D054FCB45}" type="sibTrans" cxnId="{A48376EA-E3DC-4B71-B264-72B013B99B15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528B86B-CA20-4A3C-AE6B-24B6B8891D45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Event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5E3A99C-BF0D-4484-984B-85BE08EE8B3E}" type="parTrans" cxnId="{648825BC-3C59-43AE-9F6A-B1DDD4280EFE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0185F4E-729C-4E45-86DD-A30CD5DB756B}" type="sibTrans" cxnId="{648825BC-3C59-43AE-9F6A-B1DDD4280EFE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6A96B7C-781A-44E9-BE4B-EEFBD063087F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Artifact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C1ACD53-41D9-4814-AD7E-A32AACCB413F}" type="parTrans" cxnId="{2B3A5A29-AE13-487D-967C-FA84F1965EB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4E853C7-2D70-436D-BF9A-0443D0705FAD}" type="sibTrans" cxnId="{2B3A5A29-AE13-487D-967C-FA84F1965EB2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5A39621-EFDA-4B23-A43B-8F16F300F829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Scientist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2405A65-C180-41B2-89E2-5C2DF8D718F6}" type="parTrans" cxnId="{8C37CD73-B1A8-4616-9DB2-BBE0D1F77BAC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BC25FD8-B6C0-4311-8909-6796C71ADA17}" type="sibTrans" cxnId="{8C37CD73-B1A8-4616-9DB2-BBE0D1F77BAC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814C22E-7EB0-4AD5-9971-0E82C49D176D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Leader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C28F64D-1731-4F24-8B56-64FB6B83341C}" type="parTrans" cxnId="{51ACB933-8FDD-44CE-BDB8-28BE5431323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0C98477-2F46-4080-A89E-CE52001DBCE8}" type="sibTrans" cxnId="{51ACB933-8FDD-44CE-BDB8-28BE5431323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E5F88DD-376F-47D8-9586-9A2FA5B97607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Entertainer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F98240F-C332-4AFD-A651-0B8ED019E67F}" type="parTrans" cxnId="{7B8BF372-A456-41A0-AA3A-9CC394C61FBF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3E91495-49BA-48AA-B656-03DDAAF66497}" type="sibTrans" cxnId="{7B8BF372-A456-41A0-AA3A-9CC394C61FBF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4890CC8-CD90-4E92-8126-7990D9560978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Creator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A8B013E-5375-4AED-8063-E6094FAC36D3}" type="parTrans" cxnId="{AB26F9C8-904A-4517-8249-6254EA4184D6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C991D1C-8E8E-44BE-BE64-0A87FFAE6FEF}" type="sibTrans" cxnId="{AB26F9C8-904A-4517-8249-6254EA4184D6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3E89461-B93F-4D10-9E76-748A5B54AA66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Act</a:t>
          </a:r>
        </a:p>
      </dgm:t>
    </dgm:pt>
    <dgm:pt modelId="{29761C6A-A20C-4F68-8049-DC72EB5AC0F3}" type="parTrans" cxnId="{4880593B-FA42-4706-AC38-F1B5BD373AE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971927E-DC4D-4290-A22F-BF3D0A30244C}" type="sibTrans" cxnId="{4880593B-FA42-4706-AC38-F1B5BD373AE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10C546B-B735-4466-A4DF-CE51B5689C4A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Happening</a:t>
          </a:r>
        </a:p>
      </dgm:t>
    </dgm:pt>
    <dgm:pt modelId="{A0AEB7C7-79C3-4C82-A3DC-64A536E269F1}" type="parTrans" cxnId="{AFCA2AFC-6627-4656-BCAB-7F9B4A3DEFE6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3A1C777-C272-40DD-9EDE-4B955E30F727}" type="sibTrans" cxnId="{AFCA2AFC-6627-4656-BCAB-7F9B4A3DEFE6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5A87A32-1E32-49C8-9F04-C45A17C0C2C5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Incident</a:t>
          </a:r>
        </a:p>
      </dgm:t>
    </dgm:pt>
    <dgm:pt modelId="{8524C1C6-B233-4770-BF0C-DDEE961F904D}" type="parTrans" cxnId="{7A77F552-B0B2-46FA-8F48-8DEDB084ADDC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852A2FF-E373-4CA0-AB13-351F35CAE057}" type="sibTrans" cxnId="{7A77F552-B0B2-46FA-8F48-8DEDB084ADDC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2C1FBB1-69D5-4256-AE4D-0362FCBEC231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Trouble</a:t>
          </a:r>
        </a:p>
      </dgm:t>
    </dgm:pt>
    <dgm:pt modelId="{465D576B-F3EE-48E8-BE9E-C306503CBB87}" type="parTrans" cxnId="{DACD8292-C7FB-41B0-94AA-973243602CF5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0B66AA8-3810-451D-933C-4397F30DD805}" type="sibTrans" cxnId="{DACD8292-C7FB-41B0-94AA-973243602CF5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F1B400A-9025-433E-A4D8-ABD68E5F321B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Spiritual leader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704F1A2-87D4-485F-B8BF-26CC990CE08F}" type="parTrans" cxnId="{82A546A3-FF2B-4273-B2E1-E9D5F62BCF3E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9B42D43-86B2-4E86-95C6-B499584253DD}" type="sibTrans" cxnId="{82A546A3-FF2B-4273-B2E1-E9D5F62BCF3E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E034DC0-BAC1-4CC5-AF24-2021D92C38EC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Politician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9683153-9476-4B22-ACE9-549A50BDA57A}" type="parTrans" cxnId="{4C73D5B3-C898-45EC-ABA8-432064252A0D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9D22BAB-94B8-415F-BF77-BA1EA0C86689}" type="sibTrans" cxnId="{4C73D5B3-C898-45EC-ABA8-432064252A0D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42B154E-296B-40E7-B3D9-76D2C659C2F2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Trainer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3EF1FDC-E3CE-4F04-B116-7CF606078E73}" type="parTrans" cxnId="{247A2ACD-BFB2-4BC4-AE4C-B2A9386E9185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CF73EC7-37C3-47F4-A257-5632FFAA9550}" type="sibTrans" cxnId="{247A2ACD-BFB2-4BC4-AE4C-B2A9386E9185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47A10EE-24A0-4991-A029-72E4774CB113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Producer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200AD4B-97D6-46DB-9292-832E48E07CD8}" type="parTrans" cxnId="{FBF088E2-B790-4E36-8B86-F406D7FFD193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A708CD4-8B72-44F8-8B0F-48A34FFAE113}" type="sibTrans" cxnId="{FBF088E2-B790-4E36-8B86-F406D7FFD193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2CF2EC5-4EB7-4699-A424-E40562C6BFAC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Artist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8360BB0-C45C-44E0-AA1E-8A673F0EFE60}" type="parTrans" cxnId="{48A79BDC-CB4B-45AA-AA16-D97F3437D9DD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901C593-CF66-4C90-BFC0-FF192F8C5B2A}" type="sibTrans" cxnId="{48A79BDC-CB4B-45AA-AA16-D97F3437D9DD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192D762-997E-4BFC-B93F-F2D959719ED2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Musician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752EBEF-01FC-4B97-B830-D0668B3924D8}" type="parTrans" cxnId="{7EB760A3-D48E-40F2-80C2-451D15F6990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903DDCB-BDAA-4076-889E-3EDE66288BA8}" type="sibTrans" cxnId="{7EB760A3-D48E-40F2-80C2-451D15F6990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60ACF25-E351-433C-BA08-4602D13FE2C8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Painter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6DF4ECF-B6CE-4F92-8C8E-2C27F2D97E54}" type="parTrans" cxnId="{6693E179-AE79-4607-A741-0724CDE445A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13D8C22-DE6F-48AB-B9D1-CB0544FFFB05}" type="sibTrans" cxnId="{6693E179-AE79-4607-A741-0724CDE445A9}">
      <dgm:prSet/>
      <dgm:spPr/>
      <dgm:t>
        <a:bodyPr/>
        <a:lstStyle/>
        <a:p>
          <a:endParaRPr lang="en-US" sz="12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C4A42B8-F4B5-4E39-931B-C47727D02387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Legislator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ECA5186-ADFF-454A-A19B-178374A3C6D7}" type="parTrans" cxnId="{6DCAA4F9-4261-480E-913D-FFE1E7961428}">
      <dgm:prSet/>
      <dgm:spPr/>
      <dgm:t>
        <a:bodyPr/>
        <a:lstStyle/>
        <a:p>
          <a:endParaRPr lang="en-US" sz="12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81C3697-8E60-44D5-BAA9-075F4211A3CE}" type="sibTrans" cxnId="{6DCAA4F9-4261-480E-913D-FFE1E7961428}">
      <dgm:prSet/>
      <dgm:spPr/>
      <dgm:t>
        <a:bodyPr/>
        <a:lstStyle/>
        <a:p>
          <a:endParaRPr lang="en-US" sz="12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6732165-0834-42B0-AFAD-237E739472B6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Mayor</a:t>
          </a:r>
          <a:endParaRPr lang="en-US" sz="12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C699952-7D4E-4822-B724-D3BD35FC37FF}" type="parTrans" cxnId="{99E2B316-4A3E-4926-A71C-EC0A1195F3E7}">
      <dgm:prSet/>
      <dgm:spPr/>
      <dgm:t>
        <a:bodyPr/>
        <a:lstStyle/>
        <a:p>
          <a:endParaRPr lang="en-US" sz="12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D001F43-C2D9-4F46-B1F4-840E1D98370A}" type="sibTrans" cxnId="{99E2B316-4A3E-4926-A71C-EC0A1195F3E7}">
      <dgm:prSet/>
      <dgm:spPr/>
      <dgm:t>
        <a:bodyPr/>
        <a:lstStyle/>
        <a:p>
          <a:endParaRPr lang="en-US" sz="12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F0FAC34-7DC8-444C-B020-5026CEF5E935}" type="pres">
      <dgm:prSet presAssocID="{CE235FC3-0BDF-4356-807D-86F0AA7402B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B11BE0-6A2D-4977-9035-CC66D141F968}" type="pres">
      <dgm:prSet presAssocID="{CE235FC3-0BDF-4356-807D-86F0AA7402B7}" presName="hierFlow" presStyleCnt="0"/>
      <dgm:spPr/>
      <dgm:t>
        <a:bodyPr/>
        <a:lstStyle/>
        <a:p>
          <a:endParaRPr lang="en-US"/>
        </a:p>
      </dgm:t>
    </dgm:pt>
    <dgm:pt modelId="{260F14FD-9A70-4FE3-B834-B9617B31E065}" type="pres">
      <dgm:prSet presAssocID="{CE235FC3-0BDF-4356-807D-86F0AA7402B7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82F4A20-8512-4EDE-B376-5AA864047703}" type="pres">
      <dgm:prSet presAssocID="{30954081-0A7F-4996-B305-2A0D3DD9FB7D}" presName="Name14" presStyleCnt="0"/>
      <dgm:spPr/>
      <dgm:t>
        <a:bodyPr/>
        <a:lstStyle/>
        <a:p>
          <a:endParaRPr lang="en-US"/>
        </a:p>
      </dgm:t>
    </dgm:pt>
    <dgm:pt modelId="{1A55654A-7734-4F87-84FC-E1D24D2E6F26}" type="pres">
      <dgm:prSet presAssocID="{30954081-0A7F-4996-B305-2A0D3DD9FB7D}" presName="level1Shape" presStyleLbl="node0" presStyleIdx="0" presStyleCnt="1" custAng="0" custLinFactNeighborX="-54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224A32-4FF7-4376-9C21-4B97C9D10BD7}" type="pres">
      <dgm:prSet presAssocID="{30954081-0A7F-4996-B305-2A0D3DD9FB7D}" presName="hierChild2" presStyleCnt="0"/>
      <dgm:spPr/>
      <dgm:t>
        <a:bodyPr/>
        <a:lstStyle/>
        <a:p>
          <a:endParaRPr lang="en-US"/>
        </a:p>
      </dgm:t>
    </dgm:pt>
    <dgm:pt modelId="{57C90CE9-5552-4651-9D88-37D492081AC2}" type="pres">
      <dgm:prSet presAssocID="{18F31C28-1493-40AB-8924-6C09F099BB2B}" presName="Name19" presStyleLbl="parChTrans1D2" presStyleIdx="0" presStyleCnt="5"/>
      <dgm:spPr/>
      <dgm:t>
        <a:bodyPr/>
        <a:lstStyle/>
        <a:p>
          <a:endParaRPr lang="en-US"/>
        </a:p>
      </dgm:t>
    </dgm:pt>
    <dgm:pt modelId="{1A6ABBEC-434E-4419-9A3A-ABB45FAD7027}" type="pres">
      <dgm:prSet presAssocID="{E021F6A8-CC56-449E-BE1F-8C579F9AC3DB}" presName="Name21" presStyleCnt="0"/>
      <dgm:spPr/>
      <dgm:t>
        <a:bodyPr/>
        <a:lstStyle/>
        <a:p>
          <a:endParaRPr lang="en-US"/>
        </a:p>
      </dgm:t>
    </dgm:pt>
    <dgm:pt modelId="{C6185C69-C1D5-43F8-858F-B8746DC84311}" type="pres">
      <dgm:prSet presAssocID="{E021F6A8-CC56-449E-BE1F-8C579F9AC3DB}" presName="level2Shape" presStyleLbl="node2" presStyleIdx="0" presStyleCnt="5"/>
      <dgm:spPr/>
      <dgm:t>
        <a:bodyPr/>
        <a:lstStyle/>
        <a:p>
          <a:endParaRPr lang="en-US"/>
        </a:p>
      </dgm:t>
    </dgm:pt>
    <dgm:pt modelId="{0CBD589D-ECCF-4AE5-A443-A1CFAB3DE9F8}" type="pres">
      <dgm:prSet presAssocID="{E021F6A8-CC56-449E-BE1F-8C579F9AC3DB}" presName="hierChild3" presStyleCnt="0"/>
      <dgm:spPr/>
      <dgm:t>
        <a:bodyPr/>
        <a:lstStyle/>
        <a:p>
          <a:endParaRPr lang="en-US"/>
        </a:p>
      </dgm:t>
    </dgm:pt>
    <dgm:pt modelId="{9F39BF1C-1FF8-4063-8DD8-EE329FC2F5B4}" type="pres">
      <dgm:prSet presAssocID="{72405A65-C180-41B2-89E2-5C2DF8D718F6}" presName="Name19" presStyleLbl="parChTrans1D3" presStyleIdx="0" presStyleCnt="6"/>
      <dgm:spPr/>
      <dgm:t>
        <a:bodyPr/>
        <a:lstStyle/>
        <a:p>
          <a:endParaRPr lang="en-US"/>
        </a:p>
      </dgm:t>
    </dgm:pt>
    <dgm:pt modelId="{E2C69648-23E9-4DCC-AB16-43D88C787532}" type="pres">
      <dgm:prSet presAssocID="{55A39621-EFDA-4B23-A43B-8F16F300F829}" presName="Name21" presStyleCnt="0"/>
      <dgm:spPr/>
      <dgm:t>
        <a:bodyPr/>
        <a:lstStyle/>
        <a:p>
          <a:endParaRPr lang="en-US"/>
        </a:p>
      </dgm:t>
    </dgm:pt>
    <dgm:pt modelId="{FE5A8027-6071-4044-B1D1-490B5C37C7CC}" type="pres">
      <dgm:prSet presAssocID="{55A39621-EFDA-4B23-A43B-8F16F300F829}" presName="level2Shape" presStyleLbl="node3" presStyleIdx="0" presStyleCnt="6" custScaleX="142291"/>
      <dgm:spPr/>
      <dgm:t>
        <a:bodyPr/>
        <a:lstStyle/>
        <a:p>
          <a:endParaRPr lang="en-US"/>
        </a:p>
      </dgm:t>
    </dgm:pt>
    <dgm:pt modelId="{73152951-8603-40E9-8AC0-77225BFAE601}" type="pres">
      <dgm:prSet presAssocID="{55A39621-EFDA-4B23-A43B-8F16F300F829}" presName="hierChild3" presStyleCnt="0"/>
      <dgm:spPr/>
      <dgm:t>
        <a:bodyPr/>
        <a:lstStyle/>
        <a:p>
          <a:endParaRPr lang="en-US"/>
        </a:p>
      </dgm:t>
    </dgm:pt>
    <dgm:pt modelId="{1BFBA8FC-8367-49F7-AF3E-01549D47189A}" type="pres">
      <dgm:prSet presAssocID="{6C28F64D-1731-4F24-8B56-64FB6B83341C}" presName="Name19" presStyleLbl="parChTrans1D3" presStyleIdx="1" presStyleCnt="6"/>
      <dgm:spPr/>
      <dgm:t>
        <a:bodyPr/>
        <a:lstStyle/>
        <a:p>
          <a:endParaRPr lang="en-US"/>
        </a:p>
      </dgm:t>
    </dgm:pt>
    <dgm:pt modelId="{6EDB36AE-18E1-4AE0-866B-8F8B4C7A281A}" type="pres">
      <dgm:prSet presAssocID="{9814C22E-7EB0-4AD5-9971-0E82C49D176D}" presName="Name21" presStyleCnt="0"/>
      <dgm:spPr/>
      <dgm:t>
        <a:bodyPr/>
        <a:lstStyle/>
        <a:p>
          <a:endParaRPr lang="en-US"/>
        </a:p>
      </dgm:t>
    </dgm:pt>
    <dgm:pt modelId="{25464DB2-4D2E-4D56-B8C4-3BEF3F3779AD}" type="pres">
      <dgm:prSet presAssocID="{9814C22E-7EB0-4AD5-9971-0E82C49D176D}" presName="level2Shape" presStyleLbl="node3" presStyleIdx="1" presStyleCnt="6"/>
      <dgm:spPr/>
      <dgm:t>
        <a:bodyPr/>
        <a:lstStyle/>
        <a:p>
          <a:endParaRPr lang="en-US"/>
        </a:p>
      </dgm:t>
    </dgm:pt>
    <dgm:pt modelId="{63558F7A-9944-4280-894B-6040EDA680CA}" type="pres">
      <dgm:prSet presAssocID="{9814C22E-7EB0-4AD5-9971-0E82C49D176D}" presName="hierChild3" presStyleCnt="0"/>
      <dgm:spPr/>
      <dgm:t>
        <a:bodyPr/>
        <a:lstStyle/>
        <a:p>
          <a:endParaRPr lang="en-US"/>
        </a:p>
      </dgm:t>
    </dgm:pt>
    <dgm:pt modelId="{4D093B3F-0AC9-4AC3-9876-4F12D818E341}" type="pres">
      <dgm:prSet presAssocID="{2704F1A2-87D4-485F-B8BF-26CC990CE08F}" presName="Name19" presStyleLbl="parChTrans1D4" presStyleIdx="0" presStyleCnt="11"/>
      <dgm:spPr/>
      <dgm:t>
        <a:bodyPr/>
        <a:lstStyle/>
        <a:p>
          <a:endParaRPr lang="en-US"/>
        </a:p>
      </dgm:t>
    </dgm:pt>
    <dgm:pt modelId="{78C32094-24FB-4834-ADEC-8C3AB5B77EDB}" type="pres">
      <dgm:prSet presAssocID="{CF1B400A-9025-433E-A4D8-ABD68E5F321B}" presName="Name21" presStyleCnt="0"/>
      <dgm:spPr/>
    </dgm:pt>
    <dgm:pt modelId="{A3EA991A-A9DA-482D-9FC3-8B4DE8738804}" type="pres">
      <dgm:prSet presAssocID="{CF1B400A-9025-433E-A4D8-ABD68E5F321B}" presName="level2Shape" presStyleLbl="node4" presStyleIdx="0" presStyleCnt="11" custScaleX="147166" custLinFactNeighborX="11059"/>
      <dgm:spPr/>
      <dgm:t>
        <a:bodyPr/>
        <a:lstStyle/>
        <a:p>
          <a:endParaRPr lang="en-US"/>
        </a:p>
      </dgm:t>
    </dgm:pt>
    <dgm:pt modelId="{34959574-ABA3-497E-AD88-3859CCF9DB76}" type="pres">
      <dgm:prSet presAssocID="{CF1B400A-9025-433E-A4D8-ABD68E5F321B}" presName="hierChild3" presStyleCnt="0"/>
      <dgm:spPr/>
    </dgm:pt>
    <dgm:pt modelId="{290A5E47-101D-400E-94C2-EA2039599C53}" type="pres">
      <dgm:prSet presAssocID="{19683153-9476-4B22-ACE9-549A50BDA57A}" presName="Name19" presStyleLbl="parChTrans1D4" presStyleIdx="1" presStyleCnt="11"/>
      <dgm:spPr/>
      <dgm:t>
        <a:bodyPr/>
        <a:lstStyle/>
        <a:p>
          <a:endParaRPr lang="en-US"/>
        </a:p>
      </dgm:t>
    </dgm:pt>
    <dgm:pt modelId="{B9F83C6D-9FA8-43AC-A4F5-CA4777E997DD}" type="pres">
      <dgm:prSet presAssocID="{2E034DC0-BAC1-4CC5-AF24-2021D92C38EC}" presName="Name21" presStyleCnt="0"/>
      <dgm:spPr/>
    </dgm:pt>
    <dgm:pt modelId="{F073F0C2-A8F9-4F2F-A776-3720ADCBAA7E}" type="pres">
      <dgm:prSet presAssocID="{2E034DC0-BAC1-4CC5-AF24-2021D92C38EC}" presName="level2Shape" presStyleLbl="node4" presStyleIdx="1" presStyleCnt="11" custScaleX="129592"/>
      <dgm:spPr/>
      <dgm:t>
        <a:bodyPr/>
        <a:lstStyle/>
        <a:p>
          <a:endParaRPr lang="en-US"/>
        </a:p>
      </dgm:t>
    </dgm:pt>
    <dgm:pt modelId="{40372FF9-E58A-4EF9-925E-ECE5883169B1}" type="pres">
      <dgm:prSet presAssocID="{2E034DC0-BAC1-4CC5-AF24-2021D92C38EC}" presName="hierChild3" presStyleCnt="0"/>
      <dgm:spPr/>
    </dgm:pt>
    <dgm:pt modelId="{625DDF7D-CCE0-4967-909F-DF10184A5BF9}" type="pres">
      <dgm:prSet presAssocID="{FECA5186-ADFF-454A-A19B-178374A3C6D7}" presName="Name19" presStyleLbl="parChTrans1D4" presStyleIdx="2" presStyleCnt="11"/>
      <dgm:spPr/>
      <dgm:t>
        <a:bodyPr/>
        <a:lstStyle/>
        <a:p>
          <a:endParaRPr lang="en-US"/>
        </a:p>
      </dgm:t>
    </dgm:pt>
    <dgm:pt modelId="{1CE5CEB7-9860-432B-B366-BB581E31985B}" type="pres">
      <dgm:prSet presAssocID="{0C4A42B8-F4B5-4E39-931B-C47727D02387}" presName="Name21" presStyleCnt="0"/>
      <dgm:spPr/>
    </dgm:pt>
    <dgm:pt modelId="{192F3BD9-F59B-4E65-8BC2-008D16C2559F}" type="pres">
      <dgm:prSet presAssocID="{0C4A42B8-F4B5-4E39-931B-C47727D02387}" presName="level2Shape" presStyleLbl="node4" presStyleIdx="2" presStyleCnt="11" custScaleX="146673"/>
      <dgm:spPr/>
      <dgm:t>
        <a:bodyPr/>
        <a:lstStyle/>
        <a:p>
          <a:endParaRPr lang="en-US"/>
        </a:p>
      </dgm:t>
    </dgm:pt>
    <dgm:pt modelId="{2946B20C-0A14-4B9E-A251-9D33D4DAF52B}" type="pres">
      <dgm:prSet presAssocID="{0C4A42B8-F4B5-4E39-931B-C47727D02387}" presName="hierChild3" presStyleCnt="0"/>
      <dgm:spPr/>
    </dgm:pt>
    <dgm:pt modelId="{887CA847-670E-4445-803D-7E2998614675}" type="pres">
      <dgm:prSet presAssocID="{4C699952-7D4E-4822-B724-D3BD35FC37FF}" presName="Name19" presStyleLbl="parChTrans1D4" presStyleIdx="3" presStyleCnt="11"/>
      <dgm:spPr/>
      <dgm:t>
        <a:bodyPr/>
        <a:lstStyle/>
        <a:p>
          <a:endParaRPr lang="en-US"/>
        </a:p>
      </dgm:t>
    </dgm:pt>
    <dgm:pt modelId="{F9D8F829-90F2-4460-8B4F-CA9990073234}" type="pres">
      <dgm:prSet presAssocID="{36732165-0834-42B0-AFAD-237E739472B6}" presName="Name21" presStyleCnt="0"/>
      <dgm:spPr/>
    </dgm:pt>
    <dgm:pt modelId="{739278F9-A075-472C-B0ED-B6E46FEBE1E0}" type="pres">
      <dgm:prSet presAssocID="{36732165-0834-42B0-AFAD-237E739472B6}" presName="level2Shape" presStyleLbl="node4" presStyleIdx="3" presStyleCnt="11"/>
      <dgm:spPr/>
      <dgm:t>
        <a:bodyPr/>
        <a:lstStyle/>
        <a:p>
          <a:endParaRPr lang="en-US"/>
        </a:p>
      </dgm:t>
    </dgm:pt>
    <dgm:pt modelId="{4D2B08A1-C6F2-4016-A049-F17D35D02F55}" type="pres">
      <dgm:prSet presAssocID="{36732165-0834-42B0-AFAD-237E739472B6}" presName="hierChild3" presStyleCnt="0"/>
      <dgm:spPr/>
    </dgm:pt>
    <dgm:pt modelId="{4D36B6F6-8A9B-4744-AE6D-D09A3DA9A214}" type="pres">
      <dgm:prSet presAssocID="{13EF1FDC-E3CE-4F04-B116-7CF606078E73}" presName="Name19" presStyleLbl="parChTrans1D4" presStyleIdx="4" presStyleCnt="11"/>
      <dgm:spPr/>
      <dgm:t>
        <a:bodyPr/>
        <a:lstStyle/>
        <a:p>
          <a:endParaRPr lang="en-US"/>
        </a:p>
      </dgm:t>
    </dgm:pt>
    <dgm:pt modelId="{F56BC452-3BBD-4EF4-BC08-009557B18A8A}" type="pres">
      <dgm:prSet presAssocID="{842B154E-296B-40E7-B3D9-76D2C659C2F2}" presName="Name21" presStyleCnt="0"/>
      <dgm:spPr/>
    </dgm:pt>
    <dgm:pt modelId="{79D7B772-6F1A-4473-BEC7-9AD0C2F25176}" type="pres">
      <dgm:prSet presAssocID="{842B154E-296B-40E7-B3D9-76D2C659C2F2}" presName="level2Shape" presStyleLbl="node4" presStyleIdx="4" presStyleCnt="11"/>
      <dgm:spPr/>
      <dgm:t>
        <a:bodyPr/>
        <a:lstStyle/>
        <a:p>
          <a:endParaRPr lang="en-US"/>
        </a:p>
      </dgm:t>
    </dgm:pt>
    <dgm:pt modelId="{1E08CE9B-6CC2-448D-9F90-CFCE4F3BE8EE}" type="pres">
      <dgm:prSet presAssocID="{842B154E-296B-40E7-B3D9-76D2C659C2F2}" presName="hierChild3" presStyleCnt="0"/>
      <dgm:spPr/>
    </dgm:pt>
    <dgm:pt modelId="{B04421BC-3D83-4226-AC44-9184459BD967}" type="pres">
      <dgm:prSet presAssocID="{DF98240F-C332-4AFD-A651-0B8ED019E67F}" presName="Name19" presStyleLbl="parChTrans1D3" presStyleIdx="2" presStyleCnt="6"/>
      <dgm:spPr/>
      <dgm:t>
        <a:bodyPr/>
        <a:lstStyle/>
        <a:p>
          <a:endParaRPr lang="en-US"/>
        </a:p>
      </dgm:t>
    </dgm:pt>
    <dgm:pt modelId="{885E3D72-87FE-431A-89E7-8069162481F9}" type="pres">
      <dgm:prSet presAssocID="{8E5F88DD-376F-47D8-9586-9A2FA5B97607}" presName="Name21" presStyleCnt="0"/>
      <dgm:spPr/>
      <dgm:t>
        <a:bodyPr/>
        <a:lstStyle/>
        <a:p>
          <a:endParaRPr lang="en-US"/>
        </a:p>
      </dgm:t>
    </dgm:pt>
    <dgm:pt modelId="{90DE1C29-9F47-4EEA-BC64-B3A976F51C12}" type="pres">
      <dgm:prSet presAssocID="{8E5F88DD-376F-47D8-9586-9A2FA5B97607}" presName="level2Shape" presStyleLbl="node3" presStyleIdx="2" presStyleCnt="6" custScaleX="181123"/>
      <dgm:spPr/>
      <dgm:t>
        <a:bodyPr/>
        <a:lstStyle/>
        <a:p>
          <a:endParaRPr lang="en-US"/>
        </a:p>
      </dgm:t>
    </dgm:pt>
    <dgm:pt modelId="{ED2A80E6-6DD6-4E8F-B42A-CF1B21450D68}" type="pres">
      <dgm:prSet presAssocID="{8E5F88DD-376F-47D8-9586-9A2FA5B97607}" presName="hierChild3" presStyleCnt="0"/>
      <dgm:spPr/>
      <dgm:t>
        <a:bodyPr/>
        <a:lstStyle/>
        <a:p>
          <a:endParaRPr lang="en-US"/>
        </a:p>
      </dgm:t>
    </dgm:pt>
    <dgm:pt modelId="{4BA1FD7A-42D6-40F2-9A72-8ED36CD9E0F7}" type="pres">
      <dgm:prSet presAssocID="{0A8B013E-5375-4AED-8063-E6094FAC36D3}" presName="Name19" presStyleLbl="parChTrans1D3" presStyleIdx="3" presStyleCnt="6"/>
      <dgm:spPr/>
      <dgm:t>
        <a:bodyPr/>
        <a:lstStyle/>
        <a:p>
          <a:endParaRPr lang="en-US"/>
        </a:p>
      </dgm:t>
    </dgm:pt>
    <dgm:pt modelId="{D5B0C926-B515-4B34-8A04-C94B20C774C7}" type="pres">
      <dgm:prSet presAssocID="{74890CC8-CD90-4E92-8126-7990D9560978}" presName="Name21" presStyleCnt="0"/>
      <dgm:spPr/>
      <dgm:t>
        <a:bodyPr/>
        <a:lstStyle/>
        <a:p>
          <a:endParaRPr lang="en-US"/>
        </a:p>
      </dgm:t>
    </dgm:pt>
    <dgm:pt modelId="{718D6B91-93E9-4C20-A2BE-297081265C9C}" type="pres">
      <dgm:prSet presAssocID="{74890CC8-CD90-4E92-8126-7990D9560978}" presName="level2Shape" presStyleLbl="node3" presStyleIdx="3" presStyleCnt="6"/>
      <dgm:spPr/>
      <dgm:t>
        <a:bodyPr/>
        <a:lstStyle/>
        <a:p>
          <a:endParaRPr lang="en-US"/>
        </a:p>
      </dgm:t>
    </dgm:pt>
    <dgm:pt modelId="{13BEF596-EDD2-4080-BFD4-F625F25C4491}" type="pres">
      <dgm:prSet presAssocID="{74890CC8-CD90-4E92-8126-7990D9560978}" presName="hierChild3" presStyleCnt="0"/>
      <dgm:spPr/>
      <dgm:t>
        <a:bodyPr/>
        <a:lstStyle/>
        <a:p>
          <a:endParaRPr lang="en-US"/>
        </a:p>
      </dgm:t>
    </dgm:pt>
    <dgm:pt modelId="{CF723963-9241-4CCA-B314-42DB08BDA38D}" type="pres">
      <dgm:prSet presAssocID="{9200AD4B-97D6-46DB-9292-832E48E07CD8}" presName="Name19" presStyleLbl="parChTrans1D4" presStyleIdx="5" presStyleCnt="11"/>
      <dgm:spPr/>
      <dgm:t>
        <a:bodyPr/>
        <a:lstStyle/>
        <a:p>
          <a:endParaRPr lang="en-US"/>
        </a:p>
      </dgm:t>
    </dgm:pt>
    <dgm:pt modelId="{450EC42A-8D05-4D6A-93E1-8C3E69114428}" type="pres">
      <dgm:prSet presAssocID="{647A10EE-24A0-4991-A029-72E4774CB113}" presName="Name21" presStyleCnt="0"/>
      <dgm:spPr/>
    </dgm:pt>
    <dgm:pt modelId="{3D594416-650B-4B2F-ACF5-1A234B17BFA0}" type="pres">
      <dgm:prSet presAssocID="{647A10EE-24A0-4991-A029-72E4774CB113}" presName="level2Shape" presStyleLbl="node4" presStyleIdx="5" presStyleCnt="11" custScaleX="125445"/>
      <dgm:spPr/>
      <dgm:t>
        <a:bodyPr/>
        <a:lstStyle/>
        <a:p>
          <a:endParaRPr lang="en-US"/>
        </a:p>
      </dgm:t>
    </dgm:pt>
    <dgm:pt modelId="{328F44BE-1CD9-46D9-92B3-B7A619C44FFE}" type="pres">
      <dgm:prSet presAssocID="{647A10EE-24A0-4991-A029-72E4774CB113}" presName="hierChild3" presStyleCnt="0"/>
      <dgm:spPr/>
    </dgm:pt>
    <dgm:pt modelId="{ABBF1577-010E-46EF-8767-CCD255A4BB52}" type="pres">
      <dgm:prSet presAssocID="{D8360BB0-C45C-44E0-AA1E-8A673F0EFE60}" presName="Name19" presStyleLbl="parChTrans1D4" presStyleIdx="6" presStyleCnt="11"/>
      <dgm:spPr/>
      <dgm:t>
        <a:bodyPr/>
        <a:lstStyle/>
        <a:p>
          <a:endParaRPr lang="en-US"/>
        </a:p>
      </dgm:t>
    </dgm:pt>
    <dgm:pt modelId="{4AAD88C7-BEED-4CD5-8288-05D4F0831F9B}" type="pres">
      <dgm:prSet presAssocID="{52CF2EC5-4EB7-4699-A424-E40562C6BFAC}" presName="Name21" presStyleCnt="0"/>
      <dgm:spPr/>
    </dgm:pt>
    <dgm:pt modelId="{9EE25626-521E-44C4-87C3-F15664F7A4B7}" type="pres">
      <dgm:prSet presAssocID="{52CF2EC5-4EB7-4699-A424-E40562C6BFAC}" presName="level2Shape" presStyleLbl="node4" presStyleIdx="6" presStyleCnt="11"/>
      <dgm:spPr/>
      <dgm:t>
        <a:bodyPr/>
        <a:lstStyle/>
        <a:p>
          <a:endParaRPr lang="en-US"/>
        </a:p>
      </dgm:t>
    </dgm:pt>
    <dgm:pt modelId="{52E6F351-6E7A-44C6-AFC2-4BE5D79C1677}" type="pres">
      <dgm:prSet presAssocID="{52CF2EC5-4EB7-4699-A424-E40562C6BFAC}" presName="hierChild3" presStyleCnt="0"/>
      <dgm:spPr/>
    </dgm:pt>
    <dgm:pt modelId="{E9649CB0-C9EE-48A2-BC5A-9EF0E209A66F}" type="pres">
      <dgm:prSet presAssocID="{C752EBEF-01FC-4B97-B830-D0668B3924D8}" presName="Name19" presStyleLbl="parChTrans1D4" presStyleIdx="7" presStyleCnt="11"/>
      <dgm:spPr/>
      <dgm:t>
        <a:bodyPr/>
        <a:lstStyle/>
        <a:p>
          <a:endParaRPr lang="en-US"/>
        </a:p>
      </dgm:t>
    </dgm:pt>
    <dgm:pt modelId="{A85C60A4-1FCC-479F-8814-B41347FE90E0}" type="pres">
      <dgm:prSet presAssocID="{0192D762-997E-4BFC-B93F-F2D959719ED2}" presName="Name21" presStyleCnt="0"/>
      <dgm:spPr/>
    </dgm:pt>
    <dgm:pt modelId="{E840E2C1-9879-474B-8788-C265511E5022}" type="pres">
      <dgm:prSet presAssocID="{0192D762-997E-4BFC-B93F-F2D959719ED2}" presName="level2Shape" presStyleLbl="node4" presStyleIdx="7" presStyleCnt="11" custScaleX="119597"/>
      <dgm:spPr/>
      <dgm:t>
        <a:bodyPr/>
        <a:lstStyle/>
        <a:p>
          <a:endParaRPr lang="en-US"/>
        </a:p>
      </dgm:t>
    </dgm:pt>
    <dgm:pt modelId="{211DD179-3A1F-4730-8DD5-AA754A56F86E}" type="pres">
      <dgm:prSet presAssocID="{0192D762-997E-4BFC-B93F-F2D959719ED2}" presName="hierChild3" presStyleCnt="0"/>
      <dgm:spPr/>
    </dgm:pt>
    <dgm:pt modelId="{6B11232D-06A4-403D-845A-4FD3D01E2E0F}" type="pres">
      <dgm:prSet presAssocID="{06DF4ECF-B6CE-4F92-8C8E-2C27F2D97E54}" presName="Name19" presStyleLbl="parChTrans1D4" presStyleIdx="8" presStyleCnt="11"/>
      <dgm:spPr/>
      <dgm:t>
        <a:bodyPr/>
        <a:lstStyle/>
        <a:p>
          <a:endParaRPr lang="en-US"/>
        </a:p>
      </dgm:t>
    </dgm:pt>
    <dgm:pt modelId="{6E18018E-2212-4AAD-88AB-818C15CF05C5}" type="pres">
      <dgm:prSet presAssocID="{C60ACF25-E351-433C-BA08-4602D13FE2C8}" presName="Name21" presStyleCnt="0"/>
      <dgm:spPr/>
    </dgm:pt>
    <dgm:pt modelId="{DD22FD19-FCF8-4B2E-A28F-E2D68CE9D8D8}" type="pres">
      <dgm:prSet presAssocID="{C60ACF25-E351-433C-BA08-4602D13FE2C8}" presName="level2Shape" presStyleLbl="node4" presStyleIdx="8" presStyleCnt="11"/>
      <dgm:spPr/>
      <dgm:t>
        <a:bodyPr/>
        <a:lstStyle/>
        <a:p>
          <a:endParaRPr lang="en-US"/>
        </a:p>
      </dgm:t>
    </dgm:pt>
    <dgm:pt modelId="{4D0B7F82-EEB7-4AB0-8229-50DA54AE7E18}" type="pres">
      <dgm:prSet presAssocID="{C60ACF25-E351-433C-BA08-4602D13FE2C8}" presName="hierChild3" presStyleCnt="0"/>
      <dgm:spPr/>
    </dgm:pt>
    <dgm:pt modelId="{6D637EB5-FBCA-471F-82E9-803A95E7FF98}" type="pres">
      <dgm:prSet presAssocID="{61C71C2C-DA33-40FA-8AC9-C2CE83AA9D17}" presName="Name19" presStyleLbl="parChTrans1D2" presStyleIdx="1" presStyleCnt="5"/>
      <dgm:spPr/>
      <dgm:t>
        <a:bodyPr/>
        <a:lstStyle/>
        <a:p>
          <a:endParaRPr lang="en-US"/>
        </a:p>
      </dgm:t>
    </dgm:pt>
    <dgm:pt modelId="{D86A15B0-0CA0-4B01-86DF-0A67AB2B62DC}" type="pres">
      <dgm:prSet presAssocID="{07EDE9C0-E4FA-4159-93E9-3ED6D87EF7F4}" presName="Name21" presStyleCnt="0"/>
      <dgm:spPr/>
      <dgm:t>
        <a:bodyPr/>
        <a:lstStyle/>
        <a:p>
          <a:endParaRPr lang="en-US"/>
        </a:p>
      </dgm:t>
    </dgm:pt>
    <dgm:pt modelId="{8DEC63F4-0662-497C-99F7-DE2869E53F4F}" type="pres">
      <dgm:prSet presAssocID="{07EDE9C0-E4FA-4159-93E9-3ED6D87EF7F4}" presName="level2Shape" presStyleLbl="node2" presStyleIdx="1" presStyleCnt="5" custScaleX="117795"/>
      <dgm:spPr/>
      <dgm:t>
        <a:bodyPr/>
        <a:lstStyle/>
        <a:p>
          <a:endParaRPr lang="en-US"/>
        </a:p>
      </dgm:t>
    </dgm:pt>
    <dgm:pt modelId="{86D32232-B712-4DDB-A5A8-F0C9AED18147}" type="pres">
      <dgm:prSet presAssocID="{07EDE9C0-E4FA-4159-93E9-3ED6D87EF7F4}" presName="hierChild3" presStyleCnt="0"/>
      <dgm:spPr/>
      <dgm:t>
        <a:bodyPr/>
        <a:lstStyle/>
        <a:p>
          <a:endParaRPr lang="en-US"/>
        </a:p>
      </dgm:t>
    </dgm:pt>
    <dgm:pt modelId="{7FB569E9-8E8A-44AD-BBCE-7500F580B022}" type="pres">
      <dgm:prSet presAssocID="{8214134A-A518-4039-B0B5-93C53F2A2DD5}" presName="Name19" presStyleLbl="parChTrans1D2" presStyleIdx="2" presStyleCnt="5"/>
      <dgm:spPr/>
      <dgm:t>
        <a:bodyPr/>
        <a:lstStyle/>
        <a:p>
          <a:endParaRPr lang="en-US"/>
        </a:p>
      </dgm:t>
    </dgm:pt>
    <dgm:pt modelId="{A9CDA31C-AC4E-48C9-82B3-19DCFC9FA2F7}" type="pres">
      <dgm:prSet presAssocID="{559DCA20-7673-4D00-8611-CC761B80EDBD}" presName="Name21" presStyleCnt="0"/>
      <dgm:spPr/>
      <dgm:t>
        <a:bodyPr/>
        <a:lstStyle/>
        <a:p>
          <a:endParaRPr lang="en-US"/>
        </a:p>
      </dgm:t>
    </dgm:pt>
    <dgm:pt modelId="{7D91B344-FCAF-4D4A-B972-B2DF8C8674E5}" type="pres">
      <dgm:prSet presAssocID="{559DCA20-7673-4D00-8611-CC761B80EDBD}" presName="level2Shape" presStyleLbl="node2" presStyleIdx="2" presStyleCnt="5" custScaleX="157444" custLinFactNeighborX="-2270"/>
      <dgm:spPr/>
      <dgm:t>
        <a:bodyPr/>
        <a:lstStyle/>
        <a:p>
          <a:endParaRPr lang="en-US"/>
        </a:p>
      </dgm:t>
    </dgm:pt>
    <dgm:pt modelId="{6AEA035D-2390-40A6-B2E8-A752F4869968}" type="pres">
      <dgm:prSet presAssocID="{559DCA20-7673-4D00-8611-CC761B80EDBD}" presName="hierChild3" presStyleCnt="0"/>
      <dgm:spPr/>
      <dgm:t>
        <a:bodyPr/>
        <a:lstStyle/>
        <a:p>
          <a:endParaRPr lang="en-US"/>
        </a:p>
      </dgm:t>
    </dgm:pt>
    <dgm:pt modelId="{A0475EC4-6F48-4349-9A18-7A33B271AFB6}" type="pres">
      <dgm:prSet presAssocID="{55E3A99C-BF0D-4484-984B-85BE08EE8B3E}" presName="Name19" presStyleLbl="parChTrans1D2" presStyleIdx="3" presStyleCnt="5"/>
      <dgm:spPr/>
      <dgm:t>
        <a:bodyPr/>
        <a:lstStyle/>
        <a:p>
          <a:endParaRPr lang="en-US"/>
        </a:p>
      </dgm:t>
    </dgm:pt>
    <dgm:pt modelId="{ECB63E68-BE63-4AEE-AC59-5C49B43D0167}" type="pres">
      <dgm:prSet presAssocID="{A528B86B-CA20-4A3C-AE6B-24B6B8891D45}" presName="Name21" presStyleCnt="0"/>
      <dgm:spPr/>
      <dgm:t>
        <a:bodyPr/>
        <a:lstStyle/>
        <a:p>
          <a:endParaRPr lang="en-US"/>
        </a:p>
      </dgm:t>
    </dgm:pt>
    <dgm:pt modelId="{8FBBF6C0-6649-4D47-85A5-824C34E37D01}" type="pres">
      <dgm:prSet presAssocID="{A528B86B-CA20-4A3C-AE6B-24B6B8891D45}" presName="level2Shape" presStyleLbl="node2" presStyleIdx="3" presStyleCnt="5"/>
      <dgm:spPr/>
      <dgm:t>
        <a:bodyPr/>
        <a:lstStyle/>
        <a:p>
          <a:endParaRPr lang="en-US"/>
        </a:p>
      </dgm:t>
    </dgm:pt>
    <dgm:pt modelId="{61979F37-0AD5-4C92-BF2A-2CD20AF4D06E}" type="pres">
      <dgm:prSet presAssocID="{A528B86B-CA20-4A3C-AE6B-24B6B8891D45}" presName="hierChild3" presStyleCnt="0"/>
      <dgm:spPr/>
      <dgm:t>
        <a:bodyPr/>
        <a:lstStyle/>
        <a:p>
          <a:endParaRPr lang="en-US"/>
        </a:p>
      </dgm:t>
    </dgm:pt>
    <dgm:pt modelId="{703149A3-C62B-4DA2-B7CA-A0F8CF2B244B}" type="pres">
      <dgm:prSet presAssocID="{29761C6A-A20C-4F68-8049-DC72EB5AC0F3}" presName="Name19" presStyleLbl="parChTrans1D3" presStyleIdx="4" presStyleCnt="6"/>
      <dgm:spPr/>
      <dgm:t>
        <a:bodyPr/>
        <a:lstStyle/>
        <a:p>
          <a:endParaRPr lang="en-US"/>
        </a:p>
      </dgm:t>
    </dgm:pt>
    <dgm:pt modelId="{65E04A1A-1332-458F-9428-BD45ABA80D41}" type="pres">
      <dgm:prSet presAssocID="{C3E89461-B93F-4D10-9E76-748A5B54AA66}" presName="Name21" presStyleCnt="0"/>
      <dgm:spPr/>
      <dgm:t>
        <a:bodyPr/>
        <a:lstStyle/>
        <a:p>
          <a:endParaRPr lang="en-US"/>
        </a:p>
      </dgm:t>
    </dgm:pt>
    <dgm:pt modelId="{97D886BE-D01F-40DF-B7D5-290226592EED}" type="pres">
      <dgm:prSet presAssocID="{C3E89461-B93F-4D10-9E76-748A5B54AA66}" presName="level2Shape" presStyleLbl="node3" presStyleIdx="4" presStyleCnt="6"/>
      <dgm:spPr/>
      <dgm:t>
        <a:bodyPr/>
        <a:lstStyle/>
        <a:p>
          <a:endParaRPr lang="en-US"/>
        </a:p>
      </dgm:t>
    </dgm:pt>
    <dgm:pt modelId="{13A8BA02-7E5A-44D1-A2FA-27B0AAEF8843}" type="pres">
      <dgm:prSet presAssocID="{C3E89461-B93F-4D10-9E76-748A5B54AA66}" presName="hierChild3" presStyleCnt="0"/>
      <dgm:spPr/>
      <dgm:t>
        <a:bodyPr/>
        <a:lstStyle/>
        <a:p>
          <a:endParaRPr lang="en-US"/>
        </a:p>
      </dgm:t>
    </dgm:pt>
    <dgm:pt modelId="{FE5BC04F-B3E0-45A5-AB1B-7B835DA5C06B}" type="pres">
      <dgm:prSet presAssocID="{A0AEB7C7-79C3-4C82-A3DC-64A536E269F1}" presName="Name19" presStyleLbl="parChTrans1D3" presStyleIdx="5" presStyleCnt="6"/>
      <dgm:spPr/>
      <dgm:t>
        <a:bodyPr/>
        <a:lstStyle/>
        <a:p>
          <a:endParaRPr lang="en-US"/>
        </a:p>
      </dgm:t>
    </dgm:pt>
    <dgm:pt modelId="{849295C2-BF22-4B5D-ADC0-BD9E9A315DA8}" type="pres">
      <dgm:prSet presAssocID="{510C546B-B735-4466-A4DF-CE51B5689C4A}" presName="Name21" presStyleCnt="0"/>
      <dgm:spPr/>
      <dgm:t>
        <a:bodyPr/>
        <a:lstStyle/>
        <a:p>
          <a:endParaRPr lang="en-US"/>
        </a:p>
      </dgm:t>
    </dgm:pt>
    <dgm:pt modelId="{4B162A04-436E-4FBC-9259-0D35B536932D}" type="pres">
      <dgm:prSet presAssocID="{510C546B-B735-4466-A4DF-CE51B5689C4A}" presName="level2Shape" presStyleLbl="node3" presStyleIdx="5" presStyleCnt="6" custScaleX="176972"/>
      <dgm:spPr/>
      <dgm:t>
        <a:bodyPr/>
        <a:lstStyle/>
        <a:p>
          <a:endParaRPr lang="en-US"/>
        </a:p>
      </dgm:t>
    </dgm:pt>
    <dgm:pt modelId="{CF5FE31E-C39C-4128-A418-AA7D1ED99F04}" type="pres">
      <dgm:prSet presAssocID="{510C546B-B735-4466-A4DF-CE51B5689C4A}" presName="hierChild3" presStyleCnt="0"/>
      <dgm:spPr/>
      <dgm:t>
        <a:bodyPr/>
        <a:lstStyle/>
        <a:p>
          <a:endParaRPr lang="en-US"/>
        </a:p>
      </dgm:t>
    </dgm:pt>
    <dgm:pt modelId="{75419B2B-6813-4CBA-B2D4-C0D35326A43B}" type="pres">
      <dgm:prSet presAssocID="{8524C1C6-B233-4770-BF0C-DDEE961F904D}" presName="Name19" presStyleLbl="parChTrans1D4" presStyleIdx="9" presStyleCnt="11"/>
      <dgm:spPr/>
      <dgm:t>
        <a:bodyPr/>
        <a:lstStyle/>
        <a:p>
          <a:endParaRPr lang="en-US"/>
        </a:p>
      </dgm:t>
    </dgm:pt>
    <dgm:pt modelId="{433F2AC4-226E-4BF0-8EA6-43FA7DEB5840}" type="pres">
      <dgm:prSet presAssocID="{65A87A32-1E32-49C8-9F04-C45A17C0C2C5}" presName="Name21" presStyleCnt="0"/>
      <dgm:spPr/>
    </dgm:pt>
    <dgm:pt modelId="{2A5D58F3-BA39-4695-8CA8-0E9DE86999EC}" type="pres">
      <dgm:prSet presAssocID="{65A87A32-1E32-49C8-9F04-C45A17C0C2C5}" presName="level2Shape" presStyleLbl="node4" presStyleIdx="9" presStyleCnt="11" custScaleX="129833"/>
      <dgm:spPr/>
      <dgm:t>
        <a:bodyPr/>
        <a:lstStyle/>
        <a:p>
          <a:endParaRPr lang="en-US"/>
        </a:p>
      </dgm:t>
    </dgm:pt>
    <dgm:pt modelId="{E9F411A0-8B5D-4E08-A348-F859E3F4C19C}" type="pres">
      <dgm:prSet presAssocID="{65A87A32-1E32-49C8-9F04-C45A17C0C2C5}" presName="hierChild3" presStyleCnt="0"/>
      <dgm:spPr/>
    </dgm:pt>
    <dgm:pt modelId="{4433BD42-AA15-4C07-A3AE-A3F00559F5F4}" type="pres">
      <dgm:prSet presAssocID="{465D576B-F3EE-48E8-BE9E-C306503CBB87}" presName="Name19" presStyleLbl="parChTrans1D4" presStyleIdx="10" presStyleCnt="11"/>
      <dgm:spPr/>
      <dgm:t>
        <a:bodyPr/>
        <a:lstStyle/>
        <a:p>
          <a:endParaRPr lang="en-US"/>
        </a:p>
      </dgm:t>
    </dgm:pt>
    <dgm:pt modelId="{15DC3688-BDF4-458E-96F7-16862F6D8C74}" type="pres">
      <dgm:prSet presAssocID="{42C1FBB1-69D5-4256-AE4D-0362FCBEC231}" presName="Name21" presStyleCnt="0"/>
      <dgm:spPr/>
    </dgm:pt>
    <dgm:pt modelId="{F90EC952-42EC-4A62-8F1E-78501F15FCF1}" type="pres">
      <dgm:prSet presAssocID="{42C1FBB1-69D5-4256-AE4D-0362FCBEC231}" presName="level2Shape" presStyleLbl="node4" presStyleIdx="10" presStyleCnt="11"/>
      <dgm:spPr/>
      <dgm:t>
        <a:bodyPr/>
        <a:lstStyle/>
        <a:p>
          <a:endParaRPr lang="en-US"/>
        </a:p>
      </dgm:t>
    </dgm:pt>
    <dgm:pt modelId="{F7B1DCA9-A442-4BC9-AF79-8656E0FBB29E}" type="pres">
      <dgm:prSet presAssocID="{42C1FBB1-69D5-4256-AE4D-0362FCBEC231}" presName="hierChild3" presStyleCnt="0"/>
      <dgm:spPr/>
    </dgm:pt>
    <dgm:pt modelId="{CF11EBD9-05F5-4259-8DD0-29065D247F23}" type="pres">
      <dgm:prSet presAssocID="{FC1ACD53-41D9-4814-AD7E-A32AACCB413F}" presName="Name19" presStyleLbl="parChTrans1D2" presStyleIdx="4" presStyleCnt="5"/>
      <dgm:spPr/>
      <dgm:t>
        <a:bodyPr/>
        <a:lstStyle/>
        <a:p>
          <a:endParaRPr lang="en-US"/>
        </a:p>
      </dgm:t>
    </dgm:pt>
    <dgm:pt modelId="{FC15B0B2-9CBC-48EE-9725-E7B0EE021A9C}" type="pres">
      <dgm:prSet presAssocID="{36A96B7C-781A-44E9-BE4B-EEFBD063087F}" presName="Name21" presStyleCnt="0"/>
      <dgm:spPr/>
      <dgm:t>
        <a:bodyPr/>
        <a:lstStyle/>
        <a:p>
          <a:endParaRPr lang="en-US"/>
        </a:p>
      </dgm:t>
    </dgm:pt>
    <dgm:pt modelId="{365E7AB6-A635-4355-83BC-9BB926C3F49F}" type="pres">
      <dgm:prSet presAssocID="{36A96B7C-781A-44E9-BE4B-EEFBD063087F}" presName="level2Shape" presStyleLbl="node2" presStyleIdx="4" presStyleCnt="5"/>
      <dgm:spPr/>
      <dgm:t>
        <a:bodyPr/>
        <a:lstStyle/>
        <a:p>
          <a:endParaRPr lang="en-US"/>
        </a:p>
      </dgm:t>
    </dgm:pt>
    <dgm:pt modelId="{A675E4A6-F487-4BFF-9133-A6D11B2D7B49}" type="pres">
      <dgm:prSet presAssocID="{36A96B7C-781A-44E9-BE4B-EEFBD063087F}" presName="hierChild3" presStyleCnt="0"/>
      <dgm:spPr/>
      <dgm:t>
        <a:bodyPr/>
        <a:lstStyle/>
        <a:p>
          <a:endParaRPr lang="en-US"/>
        </a:p>
      </dgm:t>
    </dgm:pt>
    <dgm:pt modelId="{709AE911-38B0-4105-ADD1-9C0EED277FC0}" type="pres">
      <dgm:prSet presAssocID="{CE235FC3-0BDF-4356-807D-86F0AA7402B7}" presName="bgShapesFlow" presStyleCnt="0"/>
      <dgm:spPr/>
      <dgm:t>
        <a:bodyPr/>
        <a:lstStyle/>
        <a:p>
          <a:endParaRPr lang="en-US"/>
        </a:p>
      </dgm:t>
    </dgm:pt>
  </dgm:ptLst>
  <dgm:cxnLst>
    <dgm:cxn modelId="{09C20C6B-0A2B-42A4-AC3E-16759369DA92}" type="presOf" srcId="{842B154E-296B-40E7-B3D9-76D2C659C2F2}" destId="{79D7B772-6F1A-4473-BEC7-9AD0C2F25176}" srcOrd="0" destOrd="0" presId="urn:microsoft.com/office/officeart/2005/8/layout/hierarchy6"/>
    <dgm:cxn modelId="{DEE99461-8151-4300-870A-2B1489AF6B32}" type="presOf" srcId="{E021F6A8-CC56-449E-BE1F-8C579F9AC3DB}" destId="{C6185C69-C1D5-43F8-858F-B8746DC84311}" srcOrd="0" destOrd="0" presId="urn:microsoft.com/office/officeart/2005/8/layout/hierarchy6"/>
    <dgm:cxn modelId="{7B8BF372-A456-41A0-AA3A-9CC394C61FBF}" srcId="{E021F6A8-CC56-449E-BE1F-8C579F9AC3DB}" destId="{8E5F88DD-376F-47D8-9586-9A2FA5B97607}" srcOrd="2" destOrd="0" parTransId="{DF98240F-C332-4AFD-A651-0B8ED019E67F}" sibTransId="{A3E91495-49BA-48AA-B656-03DDAAF66497}"/>
    <dgm:cxn modelId="{75018050-50F6-4335-9A46-242908CF617C}" type="presOf" srcId="{06DF4ECF-B6CE-4F92-8C8E-2C27F2D97E54}" destId="{6B11232D-06A4-403D-845A-4FD3D01E2E0F}" srcOrd="0" destOrd="0" presId="urn:microsoft.com/office/officeart/2005/8/layout/hierarchy6"/>
    <dgm:cxn modelId="{6410E31A-8033-4AFE-9BC7-2BA3A3835D56}" type="presOf" srcId="{61C71C2C-DA33-40FA-8AC9-C2CE83AA9D17}" destId="{6D637EB5-FBCA-471F-82E9-803A95E7FF98}" srcOrd="0" destOrd="0" presId="urn:microsoft.com/office/officeart/2005/8/layout/hierarchy6"/>
    <dgm:cxn modelId="{3D621DD2-47AB-452A-96A7-AA10237A50A4}" type="presOf" srcId="{4C699952-7D4E-4822-B724-D3BD35FC37FF}" destId="{887CA847-670E-4445-803D-7E2998614675}" srcOrd="0" destOrd="0" presId="urn:microsoft.com/office/officeart/2005/8/layout/hierarchy6"/>
    <dgm:cxn modelId="{1B55A652-FF00-43C8-9222-69BEF64FA640}" type="presOf" srcId="{C752EBEF-01FC-4B97-B830-D0668B3924D8}" destId="{E9649CB0-C9EE-48A2-BC5A-9EF0E209A66F}" srcOrd="0" destOrd="0" presId="urn:microsoft.com/office/officeart/2005/8/layout/hierarchy6"/>
    <dgm:cxn modelId="{AD6BBFE1-D639-41D6-A20B-10FB943F4787}" type="presOf" srcId="{9200AD4B-97D6-46DB-9292-832E48E07CD8}" destId="{CF723963-9241-4CCA-B314-42DB08BDA38D}" srcOrd="0" destOrd="0" presId="urn:microsoft.com/office/officeart/2005/8/layout/hierarchy6"/>
    <dgm:cxn modelId="{D024879D-041C-4E60-981C-DFF07C72ED14}" type="presOf" srcId="{07EDE9C0-E4FA-4159-93E9-3ED6D87EF7F4}" destId="{8DEC63F4-0662-497C-99F7-DE2869E53F4F}" srcOrd="0" destOrd="0" presId="urn:microsoft.com/office/officeart/2005/8/layout/hierarchy6"/>
    <dgm:cxn modelId="{A8082190-9917-45C9-B0C1-B15949F4BD67}" type="presOf" srcId="{C60ACF25-E351-433C-BA08-4602D13FE2C8}" destId="{DD22FD19-FCF8-4B2E-A28F-E2D68CE9D8D8}" srcOrd="0" destOrd="0" presId="urn:microsoft.com/office/officeart/2005/8/layout/hierarchy6"/>
    <dgm:cxn modelId="{B9A955FD-368D-4C16-81C8-F2FBD97E9262}" type="presOf" srcId="{55A39621-EFDA-4B23-A43B-8F16F300F829}" destId="{FE5A8027-6071-4044-B1D1-490B5C37C7CC}" srcOrd="0" destOrd="0" presId="urn:microsoft.com/office/officeart/2005/8/layout/hierarchy6"/>
    <dgm:cxn modelId="{DACD8292-C7FB-41B0-94AA-973243602CF5}" srcId="{510C546B-B735-4466-A4DF-CE51B5689C4A}" destId="{42C1FBB1-69D5-4256-AE4D-0362FCBEC231}" srcOrd="1" destOrd="0" parTransId="{465D576B-F3EE-48E8-BE9E-C306503CBB87}" sibTransId="{50B66AA8-3810-451D-933C-4397F30DD805}"/>
    <dgm:cxn modelId="{A48376EA-E3DC-4B71-B264-72B013B99B15}" srcId="{30954081-0A7F-4996-B305-2A0D3DD9FB7D}" destId="{559DCA20-7673-4D00-8611-CC761B80EDBD}" srcOrd="2" destOrd="0" parTransId="{8214134A-A518-4039-B0B5-93C53F2A2DD5}" sibTransId="{85DE6281-4B75-4D35-A664-7C2D054FCB45}"/>
    <dgm:cxn modelId="{6693E179-AE79-4607-A741-0724CDE445A9}" srcId="{52CF2EC5-4EB7-4699-A424-E40562C6BFAC}" destId="{C60ACF25-E351-433C-BA08-4602D13FE2C8}" srcOrd="1" destOrd="0" parTransId="{06DF4ECF-B6CE-4F92-8C8E-2C27F2D97E54}" sibTransId="{713D8C22-DE6F-48AB-B9D1-CB0544FFFB05}"/>
    <dgm:cxn modelId="{2B3A5A29-AE13-487D-967C-FA84F1965EB2}" srcId="{30954081-0A7F-4996-B305-2A0D3DD9FB7D}" destId="{36A96B7C-781A-44E9-BE4B-EEFBD063087F}" srcOrd="4" destOrd="0" parTransId="{FC1ACD53-41D9-4814-AD7E-A32AACCB413F}" sibTransId="{64E853C7-2D70-436D-BF9A-0443D0705FAD}"/>
    <dgm:cxn modelId="{324D3933-D243-40B9-BA88-702540A6D19E}" type="presOf" srcId="{647A10EE-24A0-4991-A029-72E4774CB113}" destId="{3D594416-650B-4B2F-ACF5-1A234B17BFA0}" srcOrd="0" destOrd="0" presId="urn:microsoft.com/office/officeart/2005/8/layout/hierarchy6"/>
    <dgm:cxn modelId="{E127A0C8-6CE8-4AA7-BD5C-9750511394B7}" type="presOf" srcId="{52CF2EC5-4EB7-4699-A424-E40562C6BFAC}" destId="{9EE25626-521E-44C4-87C3-F15664F7A4B7}" srcOrd="0" destOrd="0" presId="urn:microsoft.com/office/officeart/2005/8/layout/hierarchy6"/>
    <dgm:cxn modelId="{7A77F552-B0B2-46FA-8F48-8DEDB084ADDC}" srcId="{510C546B-B735-4466-A4DF-CE51B5689C4A}" destId="{65A87A32-1E32-49C8-9F04-C45A17C0C2C5}" srcOrd="0" destOrd="0" parTransId="{8524C1C6-B233-4770-BF0C-DDEE961F904D}" sibTransId="{E852A2FF-E373-4CA0-AB13-351F35CAE057}"/>
    <dgm:cxn modelId="{CDCFD3E5-E847-4DDC-9C4F-B7E48AD5F491}" type="presOf" srcId="{2704F1A2-87D4-485F-B8BF-26CC990CE08F}" destId="{4D093B3F-0AC9-4AC3-9876-4F12D818E341}" srcOrd="0" destOrd="0" presId="urn:microsoft.com/office/officeart/2005/8/layout/hierarchy6"/>
    <dgm:cxn modelId="{8368F8BB-D399-4D68-9E19-8A748CF94FD4}" type="presOf" srcId="{A0AEB7C7-79C3-4C82-A3DC-64A536E269F1}" destId="{FE5BC04F-B3E0-45A5-AB1B-7B835DA5C06B}" srcOrd="0" destOrd="0" presId="urn:microsoft.com/office/officeart/2005/8/layout/hierarchy6"/>
    <dgm:cxn modelId="{89C0A9C3-411C-4B16-811E-AAE49089E18F}" type="presOf" srcId="{510C546B-B735-4466-A4DF-CE51B5689C4A}" destId="{4B162A04-436E-4FBC-9259-0D35B536932D}" srcOrd="0" destOrd="0" presId="urn:microsoft.com/office/officeart/2005/8/layout/hierarchy6"/>
    <dgm:cxn modelId="{AB26F9C8-904A-4517-8249-6254EA4184D6}" srcId="{E021F6A8-CC56-449E-BE1F-8C579F9AC3DB}" destId="{74890CC8-CD90-4E92-8126-7990D9560978}" srcOrd="3" destOrd="0" parTransId="{0A8B013E-5375-4AED-8063-E6094FAC36D3}" sibTransId="{3C991D1C-8E8E-44BE-BE64-0A87FFAE6FEF}"/>
    <dgm:cxn modelId="{604009C5-8162-4095-8C3A-A95CE60DF8D9}" type="presOf" srcId="{13EF1FDC-E3CE-4F04-B116-7CF606078E73}" destId="{4D36B6F6-8A9B-4744-AE6D-D09A3DA9A214}" srcOrd="0" destOrd="0" presId="urn:microsoft.com/office/officeart/2005/8/layout/hierarchy6"/>
    <dgm:cxn modelId="{247A2ACD-BFB2-4BC4-AE4C-B2A9386E9185}" srcId="{9814C22E-7EB0-4AD5-9971-0E82C49D176D}" destId="{842B154E-296B-40E7-B3D9-76D2C659C2F2}" srcOrd="2" destOrd="0" parTransId="{13EF1FDC-E3CE-4F04-B116-7CF606078E73}" sibTransId="{ECF73EC7-37C3-47F4-A257-5632FFAA9550}"/>
    <dgm:cxn modelId="{1216F41E-BB0A-4B86-9651-47B599ADFE29}" type="presOf" srcId="{0C4A42B8-F4B5-4E39-931B-C47727D02387}" destId="{192F3BD9-F59B-4E65-8BC2-008D16C2559F}" srcOrd="0" destOrd="0" presId="urn:microsoft.com/office/officeart/2005/8/layout/hierarchy6"/>
    <dgm:cxn modelId="{3DDBE072-F8DD-43A0-870E-92CC3E66DE85}" type="presOf" srcId="{CF1B400A-9025-433E-A4D8-ABD68E5F321B}" destId="{A3EA991A-A9DA-482D-9FC3-8B4DE8738804}" srcOrd="0" destOrd="0" presId="urn:microsoft.com/office/officeart/2005/8/layout/hierarchy6"/>
    <dgm:cxn modelId="{FBF088E2-B790-4E36-8B86-F406D7FFD193}" srcId="{74890CC8-CD90-4E92-8126-7990D9560978}" destId="{647A10EE-24A0-4991-A029-72E4774CB113}" srcOrd="0" destOrd="0" parTransId="{9200AD4B-97D6-46DB-9292-832E48E07CD8}" sibTransId="{8A708CD4-8B72-44F8-8B0F-48A34FFAE113}"/>
    <dgm:cxn modelId="{48A79BDC-CB4B-45AA-AA16-D97F3437D9DD}" srcId="{74890CC8-CD90-4E92-8126-7990D9560978}" destId="{52CF2EC5-4EB7-4699-A424-E40562C6BFAC}" srcOrd="1" destOrd="0" parTransId="{D8360BB0-C45C-44E0-AA1E-8A673F0EFE60}" sibTransId="{5901C593-CF66-4C90-BFC0-FF192F8C5B2A}"/>
    <dgm:cxn modelId="{6DCAA4F9-4261-480E-913D-FFE1E7961428}" srcId="{2E034DC0-BAC1-4CC5-AF24-2021D92C38EC}" destId="{0C4A42B8-F4B5-4E39-931B-C47727D02387}" srcOrd="0" destOrd="0" parTransId="{FECA5186-ADFF-454A-A19B-178374A3C6D7}" sibTransId="{881C3697-8E60-44D5-BAA9-075F4211A3CE}"/>
    <dgm:cxn modelId="{A4697399-5C43-4E5C-841F-D482D0747067}" type="presOf" srcId="{65A87A32-1E32-49C8-9F04-C45A17C0C2C5}" destId="{2A5D58F3-BA39-4695-8CA8-0E9DE86999EC}" srcOrd="0" destOrd="0" presId="urn:microsoft.com/office/officeart/2005/8/layout/hierarchy6"/>
    <dgm:cxn modelId="{AFCA2AFC-6627-4656-BCAB-7F9B4A3DEFE6}" srcId="{A528B86B-CA20-4A3C-AE6B-24B6B8891D45}" destId="{510C546B-B735-4466-A4DF-CE51B5689C4A}" srcOrd="1" destOrd="0" parTransId="{A0AEB7C7-79C3-4C82-A3DC-64A536E269F1}" sibTransId="{D3A1C777-C272-40DD-9EDE-4B955E30F727}"/>
    <dgm:cxn modelId="{4880593B-FA42-4706-AC38-F1B5BD373AE9}" srcId="{A528B86B-CA20-4A3C-AE6B-24B6B8891D45}" destId="{C3E89461-B93F-4D10-9E76-748A5B54AA66}" srcOrd="0" destOrd="0" parTransId="{29761C6A-A20C-4F68-8049-DC72EB5AC0F3}" sibTransId="{2971927E-DC4D-4290-A22F-BF3D0A30244C}"/>
    <dgm:cxn modelId="{4C73D5B3-C898-45EC-ABA8-432064252A0D}" srcId="{9814C22E-7EB0-4AD5-9971-0E82C49D176D}" destId="{2E034DC0-BAC1-4CC5-AF24-2021D92C38EC}" srcOrd="1" destOrd="0" parTransId="{19683153-9476-4B22-ACE9-549A50BDA57A}" sibTransId="{C9D22BAB-94B8-415F-BF77-BA1EA0C86689}"/>
    <dgm:cxn modelId="{6039AF90-F0AA-4A91-93AC-813649A3211C}" type="presOf" srcId="{9814C22E-7EB0-4AD5-9971-0E82C49D176D}" destId="{25464DB2-4D2E-4D56-B8C4-3BEF3F3779AD}" srcOrd="0" destOrd="0" presId="urn:microsoft.com/office/officeart/2005/8/layout/hierarchy6"/>
    <dgm:cxn modelId="{2023166B-2FF4-4EC7-BEB9-23BEB5D57E1C}" type="presOf" srcId="{72405A65-C180-41B2-89E2-5C2DF8D718F6}" destId="{9F39BF1C-1FF8-4063-8DD8-EE329FC2F5B4}" srcOrd="0" destOrd="0" presId="urn:microsoft.com/office/officeart/2005/8/layout/hierarchy6"/>
    <dgm:cxn modelId="{06666B9A-E434-4110-8FA5-377EDDA29916}" srcId="{30954081-0A7F-4996-B305-2A0D3DD9FB7D}" destId="{07EDE9C0-E4FA-4159-93E9-3ED6D87EF7F4}" srcOrd="1" destOrd="0" parTransId="{61C71C2C-DA33-40FA-8AC9-C2CE83AA9D17}" sibTransId="{14E9DFD8-A2A9-478C-ACF5-02872A50FC91}"/>
    <dgm:cxn modelId="{33412CBB-7343-4E98-80F9-66EB7AAE3EBA}" type="presOf" srcId="{55E3A99C-BF0D-4484-984B-85BE08EE8B3E}" destId="{A0475EC4-6F48-4349-9A18-7A33B271AFB6}" srcOrd="0" destOrd="0" presId="urn:microsoft.com/office/officeart/2005/8/layout/hierarchy6"/>
    <dgm:cxn modelId="{99E2B316-4A3E-4926-A71C-EC0A1195F3E7}" srcId="{2E034DC0-BAC1-4CC5-AF24-2021D92C38EC}" destId="{36732165-0834-42B0-AFAD-237E739472B6}" srcOrd="1" destOrd="0" parTransId="{4C699952-7D4E-4822-B724-D3BD35FC37FF}" sibTransId="{AD001F43-C2D9-4F46-B1F4-840E1D98370A}"/>
    <dgm:cxn modelId="{56C288D6-4F5D-4E97-B54A-2C4197E7C0A8}" type="presOf" srcId="{74890CC8-CD90-4E92-8126-7990D9560978}" destId="{718D6B91-93E9-4C20-A2BE-297081265C9C}" srcOrd="0" destOrd="0" presId="urn:microsoft.com/office/officeart/2005/8/layout/hierarchy6"/>
    <dgm:cxn modelId="{D9E583B6-2E24-43F5-A264-8E27926BE143}" type="presOf" srcId="{18F31C28-1493-40AB-8924-6C09F099BB2B}" destId="{57C90CE9-5552-4651-9D88-37D492081AC2}" srcOrd="0" destOrd="0" presId="urn:microsoft.com/office/officeart/2005/8/layout/hierarchy6"/>
    <dgm:cxn modelId="{6523D075-D7A7-47DE-AB77-B0321532515A}" type="presOf" srcId="{8E5F88DD-376F-47D8-9586-9A2FA5B97607}" destId="{90DE1C29-9F47-4EEA-BC64-B3A976F51C12}" srcOrd="0" destOrd="0" presId="urn:microsoft.com/office/officeart/2005/8/layout/hierarchy6"/>
    <dgm:cxn modelId="{8DEC55F0-A31E-4746-93A7-59F67FC6383F}" srcId="{30954081-0A7F-4996-B305-2A0D3DD9FB7D}" destId="{E021F6A8-CC56-449E-BE1F-8C579F9AC3DB}" srcOrd="0" destOrd="0" parTransId="{18F31C28-1493-40AB-8924-6C09F099BB2B}" sibTransId="{B1E13EB5-3769-469C-A078-0E223E664E75}"/>
    <dgm:cxn modelId="{246292DD-95E2-4504-BB05-64AB67659A97}" type="presOf" srcId="{2E034DC0-BAC1-4CC5-AF24-2021D92C38EC}" destId="{F073F0C2-A8F9-4F2F-A776-3720ADCBAA7E}" srcOrd="0" destOrd="0" presId="urn:microsoft.com/office/officeart/2005/8/layout/hierarchy6"/>
    <dgm:cxn modelId="{78221A6D-7C5D-4261-93E7-6D9876360093}" type="presOf" srcId="{D8360BB0-C45C-44E0-AA1E-8A673F0EFE60}" destId="{ABBF1577-010E-46EF-8767-CCD255A4BB52}" srcOrd="0" destOrd="0" presId="urn:microsoft.com/office/officeart/2005/8/layout/hierarchy6"/>
    <dgm:cxn modelId="{82A546A3-FF2B-4273-B2E1-E9D5F62BCF3E}" srcId="{9814C22E-7EB0-4AD5-9971-0E82C49D176D}" destId="{CF1B400A-9025-433E-A4D8-ABD68E5F321B}" srcOrd="0" destOrd="0" parTransId="{2704F1A2-87D4-485F-B8BF-26CC990CE08F}" sibTransId="{D9B42D43-86B2-4E86-95C6-B499584253DD}"/>
    <dgm:cxn modelId="{98FB8C0E-212F-4D21-B0F6-8F7331BD4A0D}" type="presOf" srcId="{FECA5186-ADFF-454A-A19B-178374A3C6D7}" destId="{625DDF7D-CCE0-4967-909F-DF10184A5BF9}" srcOrd="0" destOrd="0" presId="urn:microsoft.com/office/officeart/2005/8/layout/hierarchy6"/>
    <dgm:cxn modelId="{648825BC-3C59-43AE-9F6A-B1DDD4280EFE}" srcId="{30954081-0A7F-4996-B305-2A0D3DD9FB7D}" destId="{A528B86B-CA20-4A3C-AE6B-24B6B8891D45}" srcOrd="3" destOrd="0" parTransId="{55E3A99C-BF0D-4484-984B-85BE08EE8B3E}" sibTransId="{70185F4E-729C-4E45-86DD-A30CD5DB756B}"/>
    <dgm:cxn modelId="{A3178087-3096-4C30-B636-EA6C76C1E65F}" type="presOf" srcId="{42C1FBB1-69D5-4256-AE4D-0362FCBEC231}" destId="{F90EC952-42EC-4A62-8F1E-78501F15FCF1}" srcOrd="0" destOrd="0" presId="urn:microsoft.com/office/officeart/2005/8/layout/hierarchy6"/>
    <dgm:cxn modelId="{776C67D5-B9DB-40A6-87C1-F0D5A7001DF6}" type="presOf" srcId="{8214134A-A518-4039-B0B5-93C53F2A2DD5}" destId="{7FB569E9-8E8A-44AD-BBCE-7500F580B022}" srcOrd="0" destOrd="0" presId="urn:microsoft.com/office/officeart/2005/8/layout/hierarchy6"/>
    <dgm:cxn modelId="{B1B6EDD3-3883-4517-8EF8-B79773517DB0}" type="presOf" srcId="{559DCA20-7673-4D00-8611-CC761B80EDBD}" destId="{7D91B344-FCAF-4D4A-B972-B2DF8C8674E5}" srcOrd="0" destOrd="0" presId="urn:microsoft.com/office/officeart/2005/8/layout/hierarchy6"/>
    <dgm:cxn modelId="{8C37CD73-B1A8-4616-9DB2-BBE0D1F77BAC}" srcId="{E021F6A8-CC56-449E-BE1F-8C579F9AC3DB}" destId="{55A39621-EFDA-4B23-A43B-8F16F300F829}" srcOrd="0" destOrd="0" parTransId="{72405A65-C180-41B2-89E2-5C2DF8D718F6}" sibTransId="{2BC25FD8-B6C0-4311-8909-6796C71ADA17}"/>
    <dgm:cxn modelId="{ABAFDD5E-BA24-4B1C-B1D9-DC91B32746D5}" type="presOf" srcId="{0192D762-997E-4BFC-B93F-F2D959719ED2}" destId="{E840E2C1-9879-474B-8788-C265511E5022}" srcOrd="0" destOrd="0" presId="urn:microsoft.com/office/officeart/2005/8/layout/hierarchy6"/>
    <dgm:cxn modelId="{AB5DD42D-7E4A-42E5-AA67-035AB646BC29}" type="presOf" srcId="{19683153-9476-4B22-ACE9-549A50BDA57A}" destId="{290A5E47-101D-400E-94C2-EA2039599C53}" srcOrd="0" destOrd="0" presId="urn:microsoft.com/office/officeart/2005/8/layout/hierarchy6"/>
    <dgm:cxn modelId="{7EB760A3-D48E-40F2-80C2-451D15F69909}" srcId="{52CF2EC5-4EB7-4699-A424-E40562C6BFAC}" destId="{0192D762-997E-4BFC-B93F-F2D959719ED2}" srcOrd="0" destOrd="0" parTransId="{C752EBEF-01FC-4B97-B830-D0668B3924D8}" sibTransId="{7903DDCB-BDAA-4076-889E-3EDE66288BA8}"/>
    <dgm:cxn modelId="{BDB5C5D3-7F54-4956-AAB1-78E063822BD3}" type="presOf" srcId="{DF98240F-C332-4AFD-A651-0B8ED019E67F}" destId="{B04421BC-3D83-4226-AC44-9184459BD967}" srcOrd="0" destOrd="0" presId="urn:microsoft.com/office/officeart/2005/8/layout/hierarchy6"/>
    <dgm:cxn modelId="{49DE93B8-6624-4358-8A27-503B326E5E82}" type="presOf" srcId="{A528B86B-CA20-4A3C-AE6B-24B6B8891D45}" destId="{8FBBF6C0-6649-4D47-85A5-824C34E37D01}" srcOrd="0" destOrd="0" presId="urn:microsoft.com/office/officeart/2005/8/layout/hierarchy6"/>
    <dgm:cxn modelId="{6EAB4153-D7F0-4A2D-9E2E-EF657A3F4F09}" srcId="{CE235FC3-0BDF-4356-807D-86F0AA7402B7}" destId="{30954081-0A7F-4996-B305-2A0D3DD9FB7D}" srcOrd="0" destOrd="0" parTransId="{EFED2AB8-DEC2-487F-A65D-8FE37D3A533D}" sibTransId="{1A35291A-F99E-4676-8359-650FC0DF9C6E}"/>
    <dgm:cxn modelId="{FEA18D02-72B1-4BAE-AF42-0077687C0E73}" type="presOf" srcId="{C3E89461-B93F-4D10-9E76-748A5B54AA66}" destId="{97D886BE-D01F-40DF-B7D5-290226592EED}" srcOrd="0" destOrd="0" presId="urn:microsoft.com/office/officeart/2005/8/layout/hierarchy6"/>
    <dgm:cxn modelId="{663C8FFF-34B4-47F9-BB28-8C5806F99B50}" type="presOf" srcId="{29761C6A-A20C-4F68-8049-DC72EB5AC0F3}" destId="{703149A3-C62B-4DA2-B7CA-A0F8CF2B244B}" srcOrd="0" destOrd="0" presId="urn:microsoft.com/office/officeart/2005/8/layout/hierarchy6"/>
    <dgm:cxn modelId="{9819AC22-125E-426C-BB72-6712FAAB9FFF}" type="presOf" srcId="{6C28F64D-1731-4F24-8B56-64FB6B83341C}" destId="{1BFBA8FC-8367-49F7-AF3E-01549D47189A}" srcOrd="0" destOrd="0" presId="urn:microsoft.com/office/officeart/2005/8/layout/hierarchy6"/>
    <dgm:cxn modelId="{DAE1E33D-A5DE-495D-9B03-42675B545D4A}" type="presOf" srcId="{FC1ACD53-41D9-4814-AD7E-A32AACCB413F}" destId="{CF11EBD9-05F5-4259-8DD0-29065D247F23}" srcOrd="0" destOrd="0" presId="urn:microsoft.com/office/officeart/2005/8/layout/hierarchy6"/>
    <dgm:cxn modelId="{814A4E42-CC28-412D-913E-BFF834E8F692}" type="presOf" srcId="{30954081-0A7F-4996-B305-2A0D3DD9FB7D}" destId="{1A55654A-7734-4F87-84FC-E1D24D2E6F26}" srcOrd="0" destOrd="0" presId="urn:microsoft.com/office/officeart/2005/8/layout/hierarchy6"/>
    <dgm:cxn modelId="{71AD50DD-1A3F-4CBD-B253-7C34C71BAF2C}" type="presOf" srcId="{CE235FC3-0BDF-4356-807D-86F0AA7402B7}" destId="{8F0FAC34-7DC8-444C-B020-5026CEF5E935}" srcOrd="0" destOrd="0" presId="urn:microsoft.com/office/officeart/2005/8/layout/hierarchy6"/>
    <dgm:cxn modelId="{FC331545-AC85-490C-B650-24A565AEDA2E}" type="presOf" srcId="{36A96B7C-781A-44E9-BE4B-EEFBD063087F}" destId="{365E7AB6-A635-4355-83BC-9BB926C3F49F}" srcOrd="0" destOrd="0" presId="urn:microsoft.com/office/officeart/2005/8/layout/hierarchy6"/>
    <dgm:cxn modelId="{A6B8257F-FFC9-43C8-BE78-14D5E1BD580F}" type="presOf" srcId="{465D576B-F3EE-48E8-BE9E-C306503CBB87}" destId="{4433BD42-AA15-4C07-A3AE-A3F00559F5F4}" srcOrd="0" destOrd="0" presId="urn:microsoft.com/office/officeart/2005/8/layout/hierarchy6"/>
    <dgm:cxn modelId="{51ACB933-8FDD-44CE-BDB8-28BE54313239}" srcId="{E021F6A8-CC56-449E-BE1F-8C579F9AC3DB}" destId="{9814C22E-7EB0-4AD5-9971-0E82C49D176D}" srcOrd="1" destOrd="0" parTransId="{6C28F64D-1731-4F24-8B56-64FB6B83341C}" sibTransId="{70C98477-2F46-4080-A89E-CE52001DBCE8}"/>
    <dgm:cxn modelId="{0473E082-CEE1-4FCF-8047-2A5575B7481B}" type="presOf" srcId="{8524C1C6-B233-4770-BF0C-DDEE961F904D}" destId="{75419B2B-6813-4CBA-B2D4-C0D35326A43B}" srcOrd="0" destOrd="0" presId="urn:microsoft.com/office/officeart/2005/8/layout/hierarchy6"/>
    <dgm:cxn modelId="{B8522957-9ED8-4976-ACEE-177A6BE1BC85}" type="presOf" srcId="{0A8B013E-5375-4AED-8063-E6094FAC36D3}" destId="{4BA1FD7A-42D6-40F2-9A72-8ED36CD9E0F7}" srcOrd="0" destOrd="0" presId="urn:microsoft.com/office/officeart/2005/8/layout/hierarchy6"/>
    <dgm:cxn modelId="{70CB8D9E-4466-4B92-B23D-DE5631EDD656}" type="presOf" srcId="{36732165-0834-42B0-AFAD-237E739472B6}" destId="{739278F9-A075-472C-B0ED-B6E46FEBE1E0}" srcOrd="0" destOrd="0" presId="urn:microsoft.com/office/officeart/2005/8/layout/hierarchy6"/>
    <dgm:cxn modelId="{7912C0BB-07A4-4C73-83A1-FF9ED5FA9948}" type="presParOf" srcId="{8F0FAC34-7DC8-444C-B020-5026CEF5E935}" destId="{38B11BE0-6A2D-4977-9035-CC66D141F968}" srcOrd="0" destOrd="0" presId="urn:microsoft.com/office/officeart/2005/8/layout/hierarchy6"/>
    <dgm:cxn modelId="{F2466619-A461-47DE-B5C5-5B06B14EA9E9}" type="presParOf" srcId="{38B11BE0-6A2D-4977-9035-CC66D141F968}" destId="{260F14FD-9A70-4FE3-B834-B9617B31E065}" srcOrd="0" destOrd="0" presId="urn:microsoft.com/office/officeart/2005/8/layout/hierarchy6"/>
    <dgm:cxn modelId="{D7AE0D7C-AD7B-42E2-9BDE-075E5BC1D2C8}" type="presParOf" srcId="{260F14FD-9A70-4FE3-B834-B9617B31E065}" destId="{882F4A20-8512-4EDE-B376-5AA864047703}" srcOrd="0" destOrd="0" presId="urn:microsoft.com/office/officeart/2005/8/layout/hierarchy6"/>
    <dgm:cxn modelId="{6760AB2C-4CE7-4AEC-8922-5FCD78A31966}" type="presParOf" srcId="{882F4A20-8512-4EDE-B376-5AA864047703}" destId="{1A55654A-7734-4F87-84FC-E1D24D2E6F26}" srcOrd="0" destOrd="0" presId="urn:microsoft.com/office/officeart/2005/8/layout/hierarchy6"/>
    <dgm:cxn modelId="{50A44A28-9267-4DA8-9A8F-30D9AAEF2F5E}" type="presParOf" srcId="{882F4A20-8512-4EDE-B376-5AA864047703}" destId="{0B224A32-4FF7-4376-9C21-4B97C9D10BD7}" srcOrd="1" destOrd="0" presId="urn:microsoft.com/office/officeart/2005/8/layout/hierarchy6"/>
    <dgm:cxn modelId="{8C6F30B1-50DE-4F5B-AFF0-4E548294D7B7}" type="presParOf" srcId="{0B224A32-4FF7-4376-9C21-4B97C9D10BD7}" destId="{57C90CE9-5552-4651-9D88-37D492081AC2}" srcOrd="0" destOrd="0" presId="urn:microsoft.com/office/officeart/2005/8/layout/hierarchy6"/>
    <dgm:cxn modelId="{7BE91408-D5DE-4467-863C-25C48969C891}" type="presParOf" srcId="{0B224A32-4FF7-4376-9C21-4B97C9D10BD7}" destId="{1A6ABBEC-434E-4419-9A3A-ABB45FAD7027}" srcOrd="1" destOrd="0" presId="urn:microsoft.com/office/officeart/2005/8/layout/hierarchy6"/>
    <dgm:cxn modelId="{9DAF22C7-A56E-44B9-A390-634CD3701F8B}" type="presParOf" srcId="{1A6ABBEC-434E-4419-9A3A-ABB45FAD7027}" destId="{C6185C69-C1D5-43F8-858F-B8746DC84311}" srcOrd="0" destOrd="0" presId="urn:microsoft.com/office/officeart/2005/8/layout/hierarchy6"/>
    <dgm:cxn modelId="{08660A7B-A397-4C18-A412-9F8089D71128}" type="presParOf" srcId="{1A6ABBEC-434E-4419-9A3A-ABB45FAD7027}" destId="{0CBD589D-ECCF-4AE5-A443-A1CFAB3DE9F8}" srcOrd="1" destOrd="0" presId="urn:microsoft.com/office/officeart/2005/8/layout/hierarchy6"/>
    <dgm:cxn modelId="{4EEC01EA-9D04-4E44-B285-CCE3E1EAC343}" type="presParOf" srcId="{0CBD589D-ECCF-4AE5-A443-A1CFAB3DE9F8}" destId="{9F39BF1C-1FF8-4063-8DD8-EE329FC2F5B4}" srcOrd="0" destOrd="0" presId="urn:microsoft.com/office/officeart/2005/8/layout/hierarchy6"/>
    <dgm:cxn modelId="{569E57D9-B9ED-4D5F-AFD2-B7CC8AC50288}" type="presParOf" srcId="{0CBD589D-ECCF-4AE5-A443-A1CFAB3DE9F8}" destId="{E2C69648-23E9-4DCC-AB16-43D88C787532}" srcOrd="1" destOrd="0" presId="urn:microsoft.com/office/officeart/2005/8/layout/hierarchy6"/>
    <dgm:cxn modelId="{5F234D76-7772-4210-837F-EE03627F54C9}" type="presParOf" srcId="{E2C69648-23E9-4DCC-AB16-43D88C787532}" destId="{FE5A8027-6071-4044-B1D1-490B5C37C7CC}" srcOrd="0" destOrd="0" presId="urn:microsoft.com/office/officeart/2005/8/layout/hierarchy6"/>
    <dgm:cxn modelId="{70776FF8-128C-465F-836B-E73626362B18}" type="presParOf" srcId="{E2C69648-23E9-4DCC-AB16-43D88C787532}" destId="{73152951-8603-40E9-8AC0-77225BFAE601}" srcOrd="1" destOrd="0" presId="urn:microsoft.com/office/officeart/2005/8/layout/hierarchy6"/>
    <dgm:cxn modelId="{CC26E89B-1A5F-4B6B-9091-4E05E878707F}" type="presParOf" srcId="{0CBD589D-ECCF-4AE5-A443-A1CFAB3DE9F8}" destId="{1BFBA8FC-8367-49F7-AF3E-01549D47189A}" srcOrd="2" destOrd="0" presId="urn:microsoft.com/office/officeart/2005/8/layout/hierarchy6"/>
    <dgm:cxn modelId="{20A2BC2B-480C-4945-9A30-298FE2AEA5EB}" type="presParOf" srcId="{0CBD589D-ECCF-4AE5-A443-A1CFAB3DE9F8}" destId="{6EDB36AE-18E1-4AE0-866B-8F8B4C7A281A}" srcOrd="3" destOrd="0" presId="urn:microsoft.com/office/officeart/2005/8/layout/hierarchy6"/>
    <dgm:cxn modelId="{F2962190-4EF9-4FC6-8B88-70BE26FEE591}" type="presParOf" srcId="{6EDB36AE-18E1-4AE0-866B-8F8B4C7A281A}" destId="{25464DB2-4D2E-4D56-B8C4-3BEF3F3779AD}" srcOrd="0" destOrd="0" presId="urn:microsoft.com/office/officeart/2005/8/layout/hierarchy6"/>
    <dgm:cxn modelId="{D5C5F49B-3657-4323-B715-8B4024640933}" type="presParOf" srcId="{6EDB36AE-18E1-4AE0-866B-8F8B4C7A281A}" destId="{63558F7A-9944-4280-894B-6040EDA680CA}" srcOrd="1" destOrd="0" presId="urn:microsoft.com/office/officeart/2005/8/layout/hierarchy6"/>
    <dgm:cxn modelId="{ED983081-B51A-49D5-8F4F-071EF5563270}" type="presParOf" srcId="{63558F7A-9944-4280-894B-6040EDA680CA}" destId="{4D093B3F-0AC9-4AC3-9876-4F12D818E341}" srcOrd="0" destOrd="0" presId="urn:microsoft.com/office/officeart/2005/8/layout/hierarchy6"/>
    <dgm:cxn modelId="{69067288-2509-4BE9-AADB-51342A87C895}" type="presParOf" srcId="{63558F7A-9944-4280-894B-6040EDA680CA}" destId="{78C32094-24FB-4834-ADEC-8C3AB5B77EDB}" srcOrd="1" destOrd="0" presId="urn:microsoft.com/office/officeart/2005/8/layout/hierarchy6"/>
    <dgm:cxn modelId="{F0A35907-4ACA-4EEF-AD83-1A621495691C}" type="presParOf" srcId="{78C32094-24FB-4834-ADEC-8C3AB5B77EDB}" destId="{A3EA991A-A9DA-482D-9FC3-8B4DE8738804}" srcOrd="0" destOrd="0" presId="urn:microsoft.com/office/officeart/2005/8/layout/hierarchy6"/>
    <dgm:cxn modelId="{01985973-BA25-4A71-95F0-AB90D6985872}" type="presParOf" srcId="{78C32094-24FB-4834-ADEC-8C3AB5B77EDB}" destId="{34959574-ABA3-497E-AD88-3859CCF9DB76}" srcOrd="1" destOrd="0" presId="urn:microsoft.com/office/officeart/2005/8/layout/hierarchy6"/>
    <dgm:cxn modelId="{7F04F0C0-39AB-4CCB-AAB7-F5F9A9431763}" type="presParOf" srcId="{63558F7A-9944-4280-894B-6040EDA680CA}" destId="{290A5E47-101D-400E-94C2-EA2039599C53}" srcOrd="2" destOrd="0" presId="urn:microsoft.com/office/officeart/2005/8/layout/hierarchy6"/>
    <dgm:cxn modelId="{10330DD2-BC91-4E0F-918F-024AAF756FB0}" type="presParOf" srcId="{63558F7A-9944-4280-894B-6040EDA680CA}" destId="{B9F83C6D-9FA8-43AC-A4F5-CA4777E997DD}" srcOrd="3" destOrd="0" presId="urn:microsoft.com/office/officeart/2005/8/layout/hierarchy6"/>
    <dgm:cxn modelId="{DC463E77-E380-4121-91A8-93174751AF24}" type="presParOf" srcId="{B9F83C6D-9FA8-43AC-A4F5-CA4777E997DD}" destId="{F073F0C2-A8F9-4F2F-A776-3720ADCBAA7E}" srcOrd="0" destOrd="0" presId="urn:microsoft.com/office/officeart/2005/8/layout/hierarchy6"/>
    <dgm:cxn modelId="{3A7C1ED6-16F7-49CA-B1F6-D5B00BC34693}" type="presParOf" srcId="{B9F83C6D-9FA8-43AC-A4F5-CA4777E997DD}" destId="{40372FF9-E58A-4EF9-925E-ECE5883169B1}" srcOrd="1" destOrd="0" presId="urn:microsoft.com/office/officeart/2005/8/layout/hierarchy6"/>
    <dgm:cxn modelId="{6898F4E6-B544-4E0A-94F9-671BA3A490D0}" type="presParOf" srcId="{40372FF9-E58A-4EF9-925E-ECE5883169B1}" destId="{625DDF7D-CCE0-4967-909F-DF10184A5BF9}" srcOrd="0" destOrd="0" presId="urn:microsoft.com/office/officeart/2005/8/layout/hierarchy6"/>
    <dgm:cxn modelId="{FEC2692B-9AB4-4290-B8FE-F78DF5874BBC}" type="presParOf" srcId="{40372FF9-E58A-4EF9-925E-ECE5883169B1}" destId="{1CE5CEB7-9860-432B-B366-BB581E31985B}" srcOrd="1" destOrd="0" presId="urn:microsoft.com/office/officeart/2005/8/layout/hierarchy6"/>
    <dgm:cxn modelId="{7455EF71-F511-4F19-BF51-8ABCA404A499}" type="presParOf" srcId="{1CE5CEB7-9860-432B-B366-BB581E31985B}" destId="{192F3BD9-F59B-4E65-8BC2-008D16C2559F}" srcOrd="0" destOrd="0" presId="urn:microsoft.com/office/officeart/2005/8/layout/hierarchy6"/>
    <dgm:cxn modelId="{A5C520FF-067D-476E-A278-27208B93004C}" type="presParOf" srcId="{1CE5CEB7-9860-432B-B366-BB581E31985B}" destId="{2946B20C-0A14-4B9E-A251-9D33D4DAF52B}" srcOrd="1" destOrd="0" presId="urn:microsoft.com/office/officeart/2005/8/layout/hierarchy6"/>
    <dgm:cxn modelId="{61C1A8AF-6324-4C51-8984-2C08DCCB4DCD}" type="presParOf" srcId="{40372FF9-E58A-4EF9-925E-ECE5883169B1}" destId="{887CA847-670E-4445-803D-7E2998614675}" srcOrd="2" destOrd="0" presId="urn:microsoft.com/office/officeart/2005/8/layout/hierarchy6"/>
    <dgm:cxn modelId="{2B593E01-4AA6-49D8-8740-7824AED3255D}" type="presParOf" srcId="{40372FF9-E58A-4EF9-925E-ECE5883169B1}" destId="{F9D8F829-90F2-4460-8B4F-CA9990073234}" srcOrd="3" destOrd="0" presId="urn:microsoft.com/office/officeart/2005/8/layout/hierarchy6"/>
    <dgm:cxn modelId="{CD2AF395-5079-4F1A-B418-57A70ABB121E}" type="presParOf" srcId="{F9D8F829-90F2-4460-8B4F-CA9990073234}" destId="{739278F9-A075-472C-B0ED-B6E46FEBE1E0}" srcOrd="0" destOrd="0" presId="urn:microsoft.com/office/officeart/2005/8/layout/hierarchy6"/>
    <dgm:cxn modelId="{53E6EEC0-76DE-4614-9089-44662F9F0213}" type="presParOf" srcId="{F9D8F829-90F2-4460-8B4F-CA9990073234}" destId="{4D2B08A1-C6F2-4016-A049-F17D35D02F55}" srcOrd="1" destOrd="0" presId="urn:microsoft.com/office/officeart/2005/8/layout/hierarchy6"/>
    <dgm:cxn modelId="{706C6698-B9FE-46EF-827F-8E40F3AE93DA}" type="presParOf" srcId="{63558F7A-9944-4280-894B-6040EDA680CA}" destId="{4D36B6F6-8A9B-4744-AE6D-D09A3DA9A214}" srcOrd="4" destOrd="0" presId="urn:microsoft.com/office/officeart/2005/8/layout/hierarchy6"/>
    <dgm:cxn modelId="{D01D5DBA-AD70-485D-AB22-58C041FBA32C}" type="presParOf" srcId="{63558F7A-9944-4280-894B-6040EDA680CA}" destId="{F56BC452-3BBD-4EF4-BC08-009557B18A8A}" srcOrd="5" destOrd="0" presId="urn:microsoft.com/office/officeart/2005/8/layout/hierarchy6"/>
    <dgm:cxn modelId="{82E89E94-5804-45BD-9D09-236282B16D77}" type="presParOf" srcId="{F56BC452-3BBD-4EF4-BC08-009557B18A8A}" destId="{79D7B772-6F1A-4473-BEC7-9AD0C2F25176}" srcOrd="0" destOrd="0" presId="urn:microsoft.com/office/officeart/2005/8/layout/hierarchy6"/>
    <dgm:cxn modelId="{2FC8CDB8-6ED7-4653-BCC0-97BD7AEA716A}" type="presParOf" srcId="{F56BC452-3BBD-4EF4-BC08-009557B18A8A}" destId="{1E08CE9B-6CC2-448D-9F90-CFCE4F3BE8EE}" srcOrd="1" destOrd="0" presId="urn:microsoft.com/office/officeart/2005/8/layout/hierarchy6"/>
    <dgm:cxn modelId="{BCF38530-953A-49C0-9210-1E28828156A6}" type="presParOf" srcId="{0CBD589D-ECCF-4AE5-A443-A1CFAB3DE9F8}" destId="{B04421BC-3D83-4226-AC44-9184459BD967}" srcOrd="4" destOrd="0" presId="urn:microsoft.com/office/officeart/2005/8/layout/hierarchy6"/>
    <dgm:cxn modelId="{D0B9F762-6FEE-4FF5-834B-95B42448ED84}" type="presParOf" srcId="{0CBD589D-ECCF-4AE5-A443-A1CFAB3DE9F8}" destId="{885E3D72-87FE-431A-89E7-8069162481F9}" srcOrd="5" destOrd="0" presId="urn:microsoft.com/office/officeart/2005/8/layout/hierarchy6"/>
    <dgm:cxn modelId="{D9367087-596E-4AED-8526-761067C86D74}" type="presParOf" srcId="{885E3D72-87FE-431A-89E7-8069162481F9}" destId="{90DE1C29-9F47-4EEA-BC64-B3A976F51C12}" srcOrd="0" destOrd="0" presId="urn:microsoft.com/office/officeart/2005/8/layout/hierarchy6"/>
    <dgm:cxn modelId="{F456945C-AEAC-45EF-865A-1BA0BD0C86F3}" type="presParOf" srcId="{885E3D72-87FE-431A-89E7-8069162481F9}" destId="{ED2A80E6-6DD6-4E8F-B42A-CF1B21450D68}" srcOrd="1" destOrd="0" presId="urn:microsoft.com/office/officeart/2005/8/layout/hierarchy6"/>
    <dgm:cxn modelId="{0DDA5EFE-D9CC-4899-9D4A-B5CC12010A99}" type="presParOf" srcId="{0CBD589D-ECCF-4AE5-A443-A1CFAB3DE9F8}" destId="{4BA1FD7A-42D6-40F2-9A72-8ED36CD9E0F7}" srcOrd="6" destOrd="0" presId="urn:microsoft.com/office/officeart/2005/8/layout/hierarchy6"/>
    <dgm:cxn modelId="{0DB43009-F35F-4826-B6DA-CE9F480960D3}" type="presParOf" srcId="{0CBD589D-ECCF-4AE5-A443-A1CFAB3DE9F8}" destId="{D5B0C926-B515-4B34-8A04-C94B20C774C7}" srcOrd="7" destOrd="0" presId="urn:microsoft.com/office/officeart/2005/8/layout/hierarchy6"/>
    <dgm:cxn modelId="{08D59899-4130-4769-B3EB-C55DC31AEF76}" type="presParOf" srcId="{D5B0C926-B515-4B34-8A04-C94B20C774C7}" destId="{718D6B91-93E9-4C20-A2BE-297081265C9C}" srcOrd="0" destOrd="0" presId="urn:microsoft.com/office/officeart/2005/8/layout/hierarchy6"/>
    <dgm:cxn modelId="{949CAC05-7E34-4D80-9685-70738FF2559A}" type="presParOf" srcId="{D5B0C926-B515-4B34-8A04-C94B20C774C7}" destId="{13BEF596-EDD2-4080-BFD4-F625F25C4491}" srcOrd="1" destOrd="0" presId="urn:microsoft.com/office/officeart/2005/8/layout/hierarchy6"/>
    <dgm:cxn modelId="{F448E83B-99AC-4555-B3EB-E1E04624D5C3}" type="presParOf" srcId="{13BEF596-EDD2-4080-BFD4-F625F25C4491}" destId="{CF723963-9241-4CCA-B314-42DB08BDA38D}" srcOrd="0" destOrd="0" presId="urn:microsoft.com/office/officeart/2005/8/layout/hierarchy6"/>
    <dgm:cxn modelId="{723759B9-067E-406E-838A-2FF9A67459EE}" type="presParOf" srcId="{13BEF596-EDD2-4080-BFD4-F625F25C4491}" destId="{450EC42A-8D05-4D6A-93E1-8C3E69114428}" srcOrd="1" destOrd="0" presId="urn:microsoft.com/office/officeart/2005/8/layout/hierarchy6"/>
    <dgm:cxn modelId="{D609A1D7-7DF6-41D7-A3F5-C4F5798999BE}" type="presParOf" srcId="{450EC42A-8D05-4D6A-93E1-8C3E69114428}" destId="{3D594416-650B-4B2F-ACF5-1A234B17BFA0}" srcOrd="0" destOrd="0" presId="urn:microsoft.com/office/officeart/2005/8/layout/hierarchy6"/>
    <dgm:cxn modelId="{94B2322C-2208-47EC-8E59-36441F658F84}" type="presParOf" srcId="{450EC42A-8D05-4D6A-93E1-8C3E69114428}" destId="{328F44BE-1CD9-46D9-92B3-B7A619C44FFE}" srcOrd="1" destOrd="0" presId="urn:microsoft.com/office/officeart/2005/8/layout/hierarchy6"/>
    <dgm:cxn modelId="{926487CC-858A-4CFF-A7B0-FF314D2FE644}" type="presParOf" srcId="{13BEF596-EDD2-4080-BFD4-F625F25C4491}" destId="{ABBF1577-010E-46EF-8767-CCD255A4BB52}" srcOrd="2" destOrd="0" presId="urn:microsoft.com/office/officeart/2005/8/layout/hierarchy6"/>
    <dgm:cxn modelId="{54E8C666-D45D-4F7A-8D93-D0F24C9A8938}" type="presParOf" srcId="{13BEF596-EDD2-4080-BFD4-F625F25C4491}" destId="{4AAD88C7-BEED-4CD5-8288-05D4F0831F9B}" srcOrd="3" destOrd="0" presId="urn:microsoft.com/office/officeart/2005/8/layout/hierarchy6"/>
    <dgm:cxn modelId="{54CFADED-2F48-4633-B745-150F771F7176}" type="presParOf" srcId="{4AAD88C7-BEED-4CD5-8288-05D4F0831F9B}" destId="{9EE25626-521E-44C4-87C3-F15664F7A4B7}" srcOrd="0" destOrd="0" presId="urn:microsoft.com/office/officeart/2005/8/layout/hierarchy6"/>
    <dgm:cxn modelId="{E5636AB8-C853-4111-AA67-EE7B8A6FFEFD}" type="presParOf" srcId="{4AAD88C7-BEED-4CD5-8288-05D4F0831F9B}" destId="{52E6F351-6E7A-44C6-AFC2-4BE5D79C1677}" srcOrd="1" destOrd="0" presId="urn:microsoft.com/office/officeart/2005/8/layout/hierarchy6"/>
    <dgm:cxn modelId="{DFFA127C-61E2-4A06-8634-230E7A35D0D9}" type="presParOf" srcId="{52E6F351-6E7A-44C6-AFC2-4BE5D79C1677}" destId="{E9649CB0-C9EE-48A2-BC5A-9EF0E209A66F}" srcOrd="0" destOrd="0" presId="urn:microsoft.com/office/officeart/2005/8/layout/hierarchy6"/>
    <dgm:cxn modelId="{DFC94E02-5D27-42CD-867B-D24587E4C330}" type="presParOf" srcId="{52E6F351-6E7A-44C6-AFC2-4BE5D79C1677}" destId="{A85C60A4-1FCC-479F-8814-B41347FE90E0}" srcOrd="1" destOrd="0" presId="urn:microsoft.com/office/officeart/2005/8/layout/hierarchy6"/>
    <dgm:cxn modelId="{5F959992-95D9-4227-9AB6-62464C403EB1}" type="presParOf" srcId="{A85C60A4-1FCC-479F-8814-B41347FE90E0}" destId="{E840E2C1-9879-474B-8788-C265511E5022}" srcOrd="0" destOrd="0" presId="urn:microsoft.com/office/officeart/2005/8/layout/hierarchy6"/>
    <dgm:cxn modelId="{B5A7AC34-7BBC-4883-BD2E-6505AFD3548F}" type="presParOf" srcId="{A85C60A4-1FCC-479F-8814-B41347FE90E0}" destId="{211DD179-3A1F-4730-8DD5-AA754A56F86E}" srcOrd="1" destOrd="0" presId="urn:microsoft.com/office/officeart/2005/8/layout/hierarchy6"/>
    <dgm:cxn modelId="{5DC5A36D-369D-4D99-8086-CF513827989B}" type="presParOf" srcId="{52E6F351-6E7A-44C6-AFC2-4BE5D79C1677}" destId="{6B11232D-06A4-403D-845A-4FD3D01E2E0F}" srcOrd="2" destOrd="0" presId="urn:microsoft.com/office/officeart/2005/8/layout/hierarchy6"/>
    <dgm:cxn modelId="{A43C90BD-F093-4004-A792-0A0DC6270212}" type="presParOf" srcId="{52E6F351-6E7A-44C6-AFC2-4BE5D79C1677}" destId="{6E18018E-2212-4AAD-88AB-818C15CF05C5}" srcOrd="3" destOrd="0" presId="urn:microsoft.com/office/officeart/2005/8/layout/hierarchy6"/>
    <dgm:cxn modelId="{019CE368-245D-4694-A8B8-12BB96F4830C}" type="presParOf" srcId="{6E18018E-2212-4AAD-88AB-818C15CF05C5}" destId="{DD22FD19-FCF8-4B2E-A28F-E2D68CE9D8D8}" srcOrd="0" destOrd="0" presId="urn:microsoft.com/office/officeart/2005/8/layout/hierarchy6"/>
    <dgm:cxn modelId="{76B7920F-EDA1-46B4-8D6E-02A87CE2A4EA}" type="presParOf" srcId="{6E18018E-2212-4AAD-88AB-818C15CF05C5}" destId="{4D0B7F82-EEB7-4AB0-8229-50DA54AE7E18}" srcOrd="1" destOrd="0" presId="urn:microsoft.com/office/officeart/2005/8/layout/hierarchy6"/>
    <dgm:cxn modelId="{7D9937AA-8187-4C74-8F38-9973D7B05B36}" type="presParOf" srcId="{0B224A32-4FF7-4376-9C21-4B97C9D10BD7}" destId="{6D637EB5-FBCA-471F-82E9-803A95E7FF98}" srcOrd="2" destOrd="0" presId="urn:microsoft.com/office/officeart/2005/8/layout/hierarchy6"/>
    <dgm:cxn modelId="{8B9444FB-1119-4680-A203-A15048812142}" type="presParOf" srcId="{0B224A32-4FF7-4376-9C21-4B97C9D10BD7}" destId="{D86A15B0-0CA0-4B01-86DF-0A67AB2B62DC}" srcOrd="3" destOrd="0" presId="urn:microsoft.com/office/officeart/2005/8/layout/hierarchy6"/>
    <dgm:cxn modelId="{7265CD8E-1CEE-4092-9B0D-4D7D56BDD93C}" type="presParOf" srcId="{D86A15B0-0CA0-4B01-86DF-0A67AB2B62DC}" destId="{8DEC63F4-0662-497C-99F7-DE2869E53F4F}" srcOrd="0" destOrd="0" presId="urn:microsoft.com/office/officeart/2005/8/layout/hierarchy6"/>
    <dgm:cxn modelId="{1460A055-EF38-43F2-9ED5-A4EA77784457}" type="presParOf" srcId="{D86A15B0-0CA0-4B01-86DF-0A67AB2B62DC}" destId="{86D32232-B712-4DDB-A5A8-F0C9AED18147}" srcOrd="1" destOrd="0" presId="urn:microsoft.com/office/officeart/2005/8/layout/hierarchy6"/>
    <dgm:cxn modelId="{C5A309C6-D9CD-45B8-AAB0-07BDB42011DE}" type="presParOf" srcId="{0B224A32-4FF7-4376-9C21-4B97C9D10BD7}" destId="{7FB569E9-8E8A-44AD-BBCE-7500F580B022}" srcOrd="4" destOrd="0" presId="urn:microsoft.com/office/officeart/2005/8/layout/hierarchy6"/>
    <dgm:cxn modelId="{64BEB3EC-E193-443C-9E53-8F5AAC367080}" type="presParOf" srcId="{0B224A32-4FF7-4376-9C21-4B97C9D10BD7}" destId="{A9CDA31C-AC4E-48C9-82B3-19DCFC9FA2F7}" srcOrd="5" destOrd="0" presId="urn:microsoft.com/office/officeart/2005/8/layout/hierarchy6"/>
    <dgm:cxn modelId="{E6977021-B397-4435-9F3C-A3B9E0A9F7F8}" type="presParOf" srcId="{A9CDA31C-AC4E-48C9-82B3-19DCFC9FA2F7}" destId="{7D91B344-FCAF-4D4A-B972-B2DF8C8674E5}" srcOrd="0" destOrd="0" presId="urn:microsoft.com/office/officeart/2005/8/layout/hierarchy6"/>
    <dgm:cxn modelId="{D59EF0CA-39B3-402E-8623-5C7A0F15716A}" type="presParOf" srcId="{A9CDA31C-AC4E-48C9-82B3-19DCFC9FA2F7}" destId="{6AEA035D-2390-40A6-B2E8-A752F4869968}" srcOrd="1" destOrd="0" presId="urn:microsoft.com/office/officeart/2005/8/layout/hierarchy6"/>
    <dgm:cxn modelId="{76099D03-5582-43A6-B3B6-6F6663FB3679}" type="presParOf" srcId="{0B224A32-4FF7-4376-9C21-4B97C9D10BD7}" destId="{A0475EC4-6F48-4349-9A18-7A33B271AFB6}" srcOrd="6" destOrd="0" presId="urn:microsoft.com/office/officeart/2005/8/layout/hierarchy6"/>
    <dgm:cxn modelId="{989C5104-45AD-426A-A48A-F65D46939AF6}" type="presParOf" srcId="{0B224A32-4FF7-4376-9C21-4B97C9D10BD7}" destId="{ECB63E68-BE63-4AEE-AC59-5C49B43D0167}" srcOrd="7" destOrd="0" presId="urn:microsoft.com/office/officeart/2005/8/layout/hierarchy6"/>
    <dgm:cxn modelId="{C1666913-DCEE-4CBE-949D-86FAE6A519AC}" type="presParOf" srcId="{ECB63E68-BE63-4AEE-AC59-5C49B43D0167}" destId="{8FBBF6C0-6649-4D47-85A5-824C34E37D01}" srcOrd="0" destOrd="0" presId="urn:microsoft.com/office/officeart/2005/8/layout/hierarchy6"/>
    <dgm:cxn modelId="{F080512D-3977-4FEF-ADAF-EDFA5DCEE796}" type="presParOf" srcId="{ECB63E68-BE63-4AEE-AC59-5C49B43D0167}" destId="{61979F37-0AD5-4C92-BF2A-2CD20AF4D06E}" srcOrd="1" destOrd="0" presId="urn:microsoft.com/office/officeart/2005/8/layout/hierarchy6"/>
    <dgm:cxn modelId="{5A50EC7E-DB6A-432A-9A66-8BCE9656BA6F}" type="presParOf" srcId="{61979F37-0AD5-4C92-BF2A-2CD20AF4D06E}" destId="{703149A3-C62B-4DA2-B7CA-A0F8CF2B244B}" srcOrd="0" destOrd="0" presId="urn:microsoft.com/office/officeart/2005/8/layout/hierarchy6"/>
    <dgm:cxn modelId="{4A2BC374-7687-4715-9A1A-B0BCCC2D6C9A}" type="presParOf" srcId="{61979F37-0AD5-4C92-BF2A-2CD20AF4D06E}" destId="{65E04A1A-1332-458F-9428-BD45ABA80D41}" srcOrd="1" destOrd="0" presId="urn:microsoft.com/office/officeart/2005/8/layout/hierarchy6"/>
    <dgm:cxn modelId="{26C2919A-A1F9-457B-93F0-E468BD7E0C08}" type="presParOf" srcId="{65E04A1A-1332-458F-9428-BD45ABA80D41}" destId="{97D886BE-D01F-40DF-B7D5-290226592EED}" srcOrd="0" destOrd="0" presId="urn:microsoft.com/office/officeart/2005/8/layout/hierarchy6"/>
    <dgm:cxn modelId="{5F4903A0-F0D0-4D83-AB53-9200CF9A96F6}" type="presParOf" srcId="{65E04A1A-1332-458F-9428-BD45ABA80D41}" destId="{13A8BA02-7E5A-44D1-A2FA-27B0AAEF8843}" srcOrd="1" destOrd="0" presId="urn:microsoft.com/office/officeart/2005/8/layout/hierarchy6"/>
    <dgm:cxn modelId="{580B098F-44C1-4379-8323-DB3B383C107F}" type="presParOf" srcId="{61979F37-0AD5-4C92-BF2A-2CD20AF4D06E}" destId="{FE5BC04F-B3E0-45A5-AB1B-7B835DA5C06B}" srcOrd="2" destOrd="0" presId="urn:microsoft.com/office/officeart/2005/8/layout/hierarchy6"/>
    <dgm:cxn modelId="{C8F19FBF-A282-43AF-8317-EDBD6CF507C0}" type="presParOf" srcId="{61979F37-0AD5-4C92-BF2A-2CD20AF4D06E}" destId="{849295C2-BF22-4B5D-ADC0-BD9E9A315DA8}" srcOrd="3" destOrd="0" presId="urn:microsoft.com/office/officeart/2005/8/layout/hierarchy6"/>
    <dgm:cxn modelId="{EFD44C9F-DCCF-44D6-A4EE-F91253F248FB}" type="presParOf" srcId="{849295C2-BF22-4B5D-ADC0-BD9E9A315DA8}" destId="{4B162A04-436E-4FBC-9259-0D35B536932D}" srcOrd="0" destOrd="0" presId="urn:microsoft.com/office/officeart/2005/8/layout/hierarchy6"/>
    <dgm:cxn modelId="{6D3FA42E-F221-4DD4-9D44-CA39AFDD5AAD}" type="presParOf" srcId="{849295C2-BF22-4B5D-ADC0-BD9E9A315DA8}" destId="{CF5FE31E-C39C-4128-A418-AA7D1ED99F04}" srcOrd="1" destOrd="0" presId="urn:microsoft.com/office/officeart/2005/8/layout/hierarchy6"/>
    <dgm:cxn modelId="{FF392DD7-0EC5-42BE-80D6-2D0DCDF82D74}" type="presParOf" srcId="{CF5FE31E-C39C-4128-A418-AA7D1ED99F04}" destId="{75419B2B-6813-4CBA-B2D4-C0D35326A43B}" srcOrd="0" destOrd="0" presId="urn:microsoft.com/office/officeart/2005/8/layout/hierarchy6"/>
    <dgm:cxn modelId="{EA9A8B95-E682-49BC-96C1-C4DE7DCAE895}" type="presParOf" srcId="{CF5FE31E-C39C-4128-A418-AA7D1ED99F04}" destId="{433F2AC4-226E-4BF0-8EA6-43FA7DEB5840}" srcOrd="1" destOrd="0" presId="urn:microsoft.com/office/officeart/2005/8/layout/hierarchy6"/>
    <dgm:cxn modelId="{1D5714B8-8516-4501-ABA5-53AD660C57D8}" type="presParOf" srcId="{433F2AC4-226E-4BF0-8EA6-43FA7DEB5840}" destId="{2A5D58F3-BA39-4695-8CA8-0E9DE86999EC}" srcOrd="0" destOrd="0" presId="urn:microsoft.com/office/officeart/2005/8/layout/hierarchy6"/>
    <dgm:cxn modelId="{0D3C5979-465B-4A58-B7B9-B63508B4C5EF}" type="presParOf" srcId="{433F2AC4-226E-4BF0-8EA6-43FA7DEB5840}" destId="{E9F411A0-8B5D-4E08-A348-F859E3F4C19C}" srcOrd="1" destOrd="0" presId="urn:microsoft.com/office/officeart/2005/8/layout/hierarchy6"/>
    <dgm:cxn modelId="{496764D6-60C0-4219-9432-DBA2CFC29B92}" type="presParOf" srcId="{CF5FE31E-C39C-4128-A418-AA7D1ED99F04}" destId="{4433BD42-AA15-4C07-A3AE-A3F00559F5F4}" srcOrd="2" destOrd="0" presId="urn:microsoft.com/office/officeart/2005/8/layout/hierarchy6"/>
    <dgm:cxn modelId="{FA895707-96DB-4BBE-B449-FDC4696ADC0E}" type="presParOf" srcId="{CF5FE31E-C39C-4128-A418-AA7D1ED99F04}" destId="{15DC3688-BDF4-458E-96F7-16862F6D8C74}" srcOrd="3" destOrd="0" presId="urn:microsoft.com/office/officeart/2005/8/layout/hierarchy6"/>
    <dgm:cxn modelId="{488A48E9-84D2-4E9F-9787-7516FAE8F62E}" type="presParOf" srcId="{15DC3688-BDF4-458E-96F7-16862F6D8C74}" destId="{F90EC952-42EC-4A62-8F1E-78501F15FCF1}" srcOrd="0" destOrd="0" presId="urn:microsoft.com/office/officeart/2005/8/layout/hierarchy6"/>
    <dgm:cxn modelId="{D43CC26E-2883-4C48-91C2-4386062145EE}" type="presParOf" srcId="{15DC3688-BDF4-458E-96F7-16862F6D8C74}" destId="{F7B1DCA9-A442-4BC9-AF79-8656E0FBB29E}" srcOrd="1" destOrd="0" presId="urn:microsoft.com/office/officeart/2005/8/layout/hierarchy6"/>
    <dgm:cxn modelId="{E23DB3BB-2CFE-477E-B120-B8EF3115DF1C}" type="presParOf" srcId="{0B224A32-4FF7-4376-9C21-4B97C9D10BD7}" destId="{CF11EBD9-05F5-4259-8DD0-29065D247F23}" srcOrd="8" destOrd="0" presId="urn:microsoft.com/office/officeart/2005/8/layout/hierarchy6"/>
    <dgm:cxn modelId="{5322B661-3E8F-4FCC-9433-5CEC6C88F479}" type="presParOf" srcId="{0B224A32-4FF7-4376-9C21-4B97C9D10BD7}" destId="{FC15B0B2-9CBC-48EE-9725-E7B0EE021A9C}" srcOrd="9" destOrd="0" presId="urn:microsoft.com/office/officeart/2005/8/layout/hierarchy6"/>
    <dgm:cxn modelId="{9C915120-B3C0-49DA-93A6-44CE05163C4E}" type="presParOf" srcId="{FC15B0B2-9CBC-48EE-9725-E7B0EE021A9C}" destId="{365E7AB6-A635-4355-83BC-9BB926C3F49F}" srcOrd="0" destOrd="0" presId="urn:microsoft.com/office/officeart/2005/8/layout/hierarchy6"/>
    <dgm:cxn modelId="{17BBEEC0-BB42-49AB-91C3-F20DD3A909F8}" type="presParOf" srcId="{FC15B0B2-9CBC-48EE-9725-E7B0EE021A9C}" destId="{A675E4A6-F487-4BFF-9133-A6D11B2D7B49}" srcOrd="1" destOrd="0" presId="urn:microsoft.com/office/officeart/2005/8/layout/hierarchy6"/>
    <dgm:cxn modelId="{AD5DC29E-F74C-4369-B32C-4BBF4AEE7EB6}" type="presParOf" srcId="{8F0FAC34-7DC8-444C-B020-5026CEF5E935}" destId="{709AE911-38B0-4105-ADD1-9C0EED277FC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5654A-7734-4F87-84FC-E1D24D2E6F26}">
      <dsp:nvSpPr>
        <dsp:cNvPr id="0" name=""/>
        <dsp:cNvSpPr/>
      </dsp:nvSpPr>
      <dsp:spPr>
        <a:xfrm>
          <a:off x="4936406" y="253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Entity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950596" y="14443"/>
        <a:ext cx="698353" cy="456109"/>
      </dsp:txXfrm>
    </dsp:sp>
    <dsp:sp modelId="{57C90CE9-5552-4651-9D88-37D492081AC2}">
      <dsp:nvSpPr>
        <dsp:cNvPr id="0" name=""/>
        <dsp:cNvSpPr/>
      </dsp:nvSpPr>
      <dsp:spPr>
        <a:xfrm>
          <a:off x="3021911" y="484742"/>
          <a:ext cx="2277861" cy="193795"/>
        </a:xfrm>
        <a:custGeom>
          <a:avLst/>
          <a:gdLst/>
          <a:ahLst/>
          <a:cxnLst/>
          <a:rect l="0" t="0" r="0" b="0"/>
          <a:pathLst>
            <a:path>
              <a:moveTo>
                <a:pt x="2277861" y="0"/>
              </a:moveTo>
              <a:lnTo>
                <a:pt x="2277861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85C69-C1D5-43F8-858F-B8746DC84311}">
      <dsp:nvSpPr>
        <dsp:cNvPr id="0" name=""/>
        <dsp:cNvSpPr/>
      </dsp:nvSpPr>
      <dsp:spPr>
        <a:xfrm>
          <a:off x="2658544" y="678538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Person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672734" y="692728"/>
        <a:ext cx="698353" cy="456109"/>
      </dsp:txXfrm>
    </dsp:sp>
    <dsp:sp modelId="{9F39BF1C-1FF8-4063-8DD8-EE329FC2F5B4}">
      <dsp:nvSpPr>
        <dsp:cNvPr id="0" name=""/>
        <dsp:cNvSpPr/>
      </dsp:nvSpPr>
      <dsp:spPr>
        <a:xfrm>
          <a:off x="1182906" y="1163027"/>
          <a:ext cx="1839005" cy="193795"/>
        </a:xfrm>
        <a:custGeom>
          <a:avLst/>
          <a:gdLst/>
          <a:ahLst/>
          <a:cxnLst/>
          <a:rect l="0" t="0" r="0" b="0"/>
          <a:pathLst>
            <a:path>
              <a:moveTo>
                <a:pt x="1839005" y="0"/>
              </a:moveTo>
              <a:lnTo>
                <a:pt x="1839005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A8027-6071-4044-B1D1-490B5C37C7CC}">
      <dsp:nvSpPr>
        <dsp:cNvPr id="0" name=""/>
        <dsp:cNvSpPr/>
      </dsp:nvSpPr>
      <dsp:spPr>
        <a:xfrm>
          <a:off x="665867" y="1356823"/>
          <a:ext cx="1034077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Scientist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80057" y="1371013"/>
        <a:ext cx="1005697" cy="456109"/>
      </dsp:txXfrm>
    </dsp:sp>
    <dsp:sp modelId="{1BFBA8FC-8367-49F7-AF3E-01549D47189A}">
      <dsp:nvSpPr>
        <dsp:cNvPr id="0" name=""/>
        <dsp:cNvSpPr/>
      </dsp:nvSpPr>
      <dsp:spPr>
        <a:xfrm>
          <a:off x="2281331" y="1163027"/>
          <a:ext cx="740580" cy="193795"/>
        </a:xfrm>
        <a:custGeom>
          <a:avLst/>
          <a:gdLst/>
          <a:ahLst/>
          <a:cxnLst/>
          <a:rect l="0" t="0" r="0" b="0"/>
          <a:pathLst>
            <a:path>
              <a:moveTo>
                <a:pt x="740580" y="0"/>
              </a:moveTo>
              <a:lnTo>
                <a:pt x="740580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464DB2-4D2E-4D56-B8C4-3BEF3F3779AD}">
      <dsp:nvSpPr>
        <dsp:cNvPr id="0" name=""/>
        <dsp:cNvSpPr/>
      </dsp:nvSpPr>
      <dsp:spPr>
        <a:xfrm>
          <a:off x="1917964" y="1356823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Leader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932154" y="1371013"/>
        <a:ext cx="698353" cy="456109"/>
      </dsp:txXfrm>
    </dsp:sp>
    <dsp:sp modelId="{4D093B3F-0AC9-4AC3-9876-4F12D818E341}">
      <dsp:nvSpPr>
        <dsp:cNvPr id="0" name=""/>
        <dsp:cNvSpPr/>
      </dsp:nvSpPr>
      <dsp:spPr>
        <a:xfrm>
          <a:off x="1309419" y="1841312"/>
          <a:ext cx="971912" cy="193795"/>
        </a:xfrm>
        <a:custGeom>
          <a:avLst/>
          <a:gdLst/>
          <a:ahLst/>
          <a:cxnLst/>
          <a:rect l="0" t="0" r="0" b="0"/>
          <a:pathLst>
            <a:path>
              <a:moveTo>
                <a:pt x="971912" y="0"/>
              </a:moveTo>
              <a:lnTo>
                <a:pt x="971912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A991A-A9DA-482D-9FC3-8B4DE8738804}">
      <dsp:nvSpPr>
        <dsp:cNvPr id="0" name=""/>
        <dsp:cNvSpPr/>
      </dsp:nvSpPr>
      <dsp:spPr>
        <a:xfrm>
          <a:off x="774666" y="2035108"/>
          <a:ext cx="1069505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Spiritual leader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788856" y="2049298"/>
        <a:ext cx="1041125" cy="456109"/>
      </dsp:txXfrm>
    </dsp:sp>
    <dsp:sp modelId="{290A5E47-101D-400E-94C2-EA2039599C53}">
      <dsp:nvSpPr>
        <dsp:cNvPr id="0" name=""/>
        <dsp:cNvSpPr/>
      </dsp:nvSpPr>
      <dsp:spPr>
        <a:xfrm>
          <a:off x="2281331" y="1841312"/>
          <a:ext cx="171385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171385" y="96897"/>
              </a:lnTo>
              <a:lnTo>
                <a:pt x="171385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73F0C2-A8F9-4F2F-A776-3720ADCBAA7E}">
      <dsp:nvSpPr>
        <dsp:cNvPr id="0" name=""/>
        <dsp:cNvSpPr/>
      </dsp:nvSpPr>
      <dsp:spPr>
        <a:xfrm>
          <a:off x="1981822" y="2035108"/>
          <a:ext cx="941789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Politician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996012" y="2049298"/>
        <a:ext cx="913409" cy="456109"/>
      </dsp:txXfrm>
    </dsp:sp>
    <dsp:sp modelId="{625DDF7D-CCE0-4967-909F-DF10184A5BF9}">
      <dsp:nvSpPr>
        <dsp:cNvPr id="0" name=""/>
        <dsp:cNvSpPr/>
      </dsp:nvSpPr>
      <dsp:spPr>
        <a:xfrm>
          <a:off x="1980340" y="2519597"/>
          <a:ext cx="472377" cy="193795"/>
        </a:xfrm>
        <a:custGeom>
          <a:avLst/>
          <a:gdLst/>
          <a:ahLst/>
          <a:cxnLst/>
          <a:rect l="0" t="0" r="0" b="0"/>
          <a:pathLst>
            <a:path>
              <a:moveTo>
                <a:pt x="472377" y="0"/>
              </a:moveTo>
              <a:lnTo>
                <a:pt x="472377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F3BD9-F59B-4E65-8BC2-008D16C2559F}">
      <dsp:nvSpPr>
        <dsp:cNvPr id="0" name=""/>
        <dsp:cNvSpPr/>
      </dsp:nvSpPr>
      <dsp:spPr>
        <a:xfrm>
          <a:off x="1447379" y="2713393"/>
          <a:ext cx="1065922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Legislator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461569" y="2727583"/>
        <a:ext cx="1037542" cy="456109"/>
      </dsp:txXfrm>
    </dsp:sp>
    <dsp:sp modelId="{887CA847-670E-4445-803D-7E2998614675}">
      <dsp:nvSpPr>
        <dsp:cNvPr id="0" name=""/>
        <dsp:cNvSpPr/>
      </dsp:nvSpPr>
      <dsp:spPr>
        <a:xfrm>
          <a:off x="2452717" y="2519597"/>
          <a:ext cx="641971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641971" y="96897"/>
              </a:lnTo>
              <a:lnTo>
                <a:pt x="641971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278F9-A075-472C-B0ED-B6E46FEBE1E0}">
      <dsp:nvSpPr>
        <dsp:cNvPr id="0" name=""/>
        <dsp:cNvSpPr/>
      </dsp:nvSpPr>
      <dsp:spPr>
        <a:xfrm>
          <a:off x="2731321" y="2713393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Mayor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745511" y="2727583"/>
        <a:ext cx="698353" cy="456109"/>
      </dsp:txXfrm>
    </dsp:sp>
    <dsp:sp modelId="{4D36B6F6-8A9B-4744-AE6D-D09A3DA9A214}">
      <dsp:nvSpPr>
        <dsp:cNvPr id="0" name=""/>
        <dsp:cNvSpPr/>
      </dsp:nvSpPr>
      <dsp:spPr>
        <a:xfrm>
          <a:off x="2281331" y="1841312"/>
          <a:ext cx="1223667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1223667" y="96897"/>
              </a:lnTo>
              <a:lnTo>
                <a:pt x="1223667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7B772-6F1A-4473-BEC7-9AD0C2F25176}">
      <dsp:nvSpPr>
        <dsp:cNvPr id="0" name=""/>
        <dsp:cNvSpPr/>
      </dsp:nvSpPr>
      <dsp:spPr>
        <a:xfrm>
          <a:off x="3141632" y="2035108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Trainer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3155822" y="2049298"/>
        <a:ext cx="698353" cy="456109"/>
      </dsp:txXfrm>
    </dsp:sp>
    <dsp:sp modelId="{B04421BC-3D83-4226-AC44-9184459BD967}">
      <dsp:nvSpPr>
        <dsp:cNvPr id="0" name=""/>
        <dsp:cNvSpPr/>
      </dsp:nvSpPr>
      <dsp:spPr>
        <a:xfrm>
          <a:off x="3021911" y="1163027"/>
          <a:ext cx="498948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498948" y="96897"/>
              </a:lnTo>
              <a:lnTo>
                <a:pt x="498948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DE1C29-9F47-4EEA-BC64-B3A976F51C12}">
      <dsp:nvSpPr>
        <dsp:cNvPr id="0" name=""/>
        <dsp:cNvSpPr/>
      </dsp:nvSpPr>
      <dsp:spPr>
        <a:xfrm>
          <a:off x="2862718" y="1356823"/>
          <a:ext cx="1316282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Entertainer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876908" y="1371013"/>
        <a:ext cx="1287902" cy="456109"/>
      </dsp:txXfrm>
    </dsp:sp>
    <dsp:sp modelId="{4BA1FD7A-42D6-40F2-9A72-8ED36CD9E0F7}">
      <dsp:nvSpPr>
        <dsp:cNvPr id="0" name=""/>
        <dsp:cNvSpPr/>
      </dsp:nvSpPr>
      <dsp:spPr>
        <a:xfrm>
          <a:off x="3021911" y="1163027"/>
          <a:ext cx="1992677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1992677" y="96897"/>
              </a:lnTo>
              <a:lnTo>
                <a:pt x="1992677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8D6B91-93E9-4C20-A2BE-297081265C9C}">
      <dsp:nvSpPr>
        <dsp:cNvPr id="0" name=""/>
        <dsp:cNvSpPr/>
      </dsp:nvSpPr>
      <dsp:spPr>
        <a:xfrm>
          <a:off x="4651222" y="1356823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Creator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665412" y="1371013"/>
        <a:ext cx="698353" cy="456109"/>
      </dsp:txXfrm>
    </dsp:sp>
    <dsp:sp modelId="{CF723963-9241-4CCA-B314-42DB08BDA38D}">
      <dsp:nvSpPr>
        <dsp:cNvPr id="0" name=""/>
        <dsp:cNvSpPr/>
      </dsp:nvSpPr>
      <dsp:spPr>
        <a:xfrm>
          <a:off x="4542211" y="1841312"/>
          <a:ext cx="472377" cy="193795"/>
        </a:xfrm>
        <a:custGeom>
          <a:avLst/>
          <a:gdLst/>
          <a:ahLst/>
          <a:cxnLst/>
          <a:rect l="0" t="0" r="0" b="0"/>
          <a:pathLst>
            <a:path>
              <a:moveTo>
                <a:pt x="472377" y="0"/>
              </a:moveTo>
              <a:lnTo>
                <a:pt x="472377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94416-650B-4B2F-ACF5-1A234B17BFA0}">
      <dsp:nvSpPr>
        <dsp:cNvPr id="0" name=""/>
        <dsp:cNvSpPr/>
      </dsp:nvSpPr>
      <dsp:spPr>
        <a:xfrm>
          <a:off x="4086386" y="2035108"/>
          <a:ext cx="911651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Producer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100576" y="2049298"/>
        <a:ext cx="883271" cy="456109"/>
      </dsp:txXfrm>
    </dsp:sp>
    <dsp:sp modelId="{ABBF1577-010E-46EF-8767-CCD255A4BB52}">
      <dsp:nvSpPr>
        <dsp:cNvPr id="0" name=""/>
        <dsp:cNvSpPr/>
      </dsp:nvSpPr>
      <dsp:spPr>
        <a:xfrm>
          <a:off x="5014589" y="1841312"/>
          <a:ext cx="564835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564835" y="96897"/>
              </a:lnTo>
              <a:lnTo>
                <a:pt x="564835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25626-521E-44C4-87C3-F15664F7A4B7}">
      <dsp:nvSpPr>
        <dsp:cNvPr id="0" name=""/>
        <dsp:cNvSpPr/>
      </dsp:nvSpPr>
      <dsp:spPr>
        <a:xfrm>
          <a:off x="5216057" y="2035108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Artist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230247" y="2049298"/>
        <a:ext cx="698353" cy="456109"/>
      </dsp:txXfrm>
    </dsp:sp>
    <dsp:sp modelId="{E9649CB0-C9EE-48A2-BC5A-9EF0E209A66F}">
      <dsp:nvSpPr>
        <dsp:cNvPr id="0" name=""/>
        <dsp:cNvSpPr/>
      </dsp:nvSpPr>
      <dsp:spPr>
        <a:xfrm>
          <a:off x="5107047" y="2519597"/>
          <a:ext cx="472377" cy="193795"/>
        </a:xfrm>
        <a:custGeom>
          <a:avLst/>
          <a:gdLst/>
          <a:ahLst/>
          <a:cxnLst/>
          <a:rect l="0" t="0" r="0" b="0"/>
          <a:pathLst>
            <a:path>
              <a:moveTo>
                <a:pt x="472377" y="0"/>
              </a:moveTo>
              <a:lnTo>
                <a:pt x="472377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0E2C1-9879-474B-8788-C265511E5022}">
      <dsp:nvSpPr>
        <dsp:cNvPr id="0" name=""/>
        <dsp:cNvSpPr/>
      </dsp:nvSpPr>
      <dsp:spPr>
        <a:xfrm>
          <a:off x="4672471" y="2713393"/>
          <a:ext cx="869152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Musician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686661" y="2727583"/>
        <a:ext cx="840772" cy="456109"/>
      </dsp:txXfrm>
    </dsp:sp>
    <dsp:sp modelId="{6B11232D-06A4-403D-845A-4FD3D01E2E0F}">
      <dsp:nvSpPr>
        <dsp:cNvPr id="0" name=""/>
        <dsp:cNvSpPr/>
      </dsp:nvSpPr>
      <dsp:spPr>
        <a:xfrm>
          <a:off x="5579424" y="2519597"/>
          <a:ext cx="543586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543586" y="96897"/>
              </a:lnTo>
              <a:lnTo>
                <a:pt x="543586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2FD19-FCF8-4B2E-A28F-E2D68CE9D8D8}">
      <dsp:nvSpPr>
        <dsp:cNvPr id="0" name=""/>
        <dsp:cNvSpPr/>
      </dsp:nvSpPr>
      <dsp:spPr>
        <a:xfrm>
          <a:off x="5759643" y="2713393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Painter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773833" y="2727583"/>
        <a:ext cx="698353" cy="456109"/>
      </dsp:txXfrm>
    </dsp:sp>
    <dsp:sp modelId="{6D637EB5-FBCA-471F-82E9-803A95E7FF98}">
      <dsp:nvSpPr>
        <dsp:cNvPr id="0" name=""/>
        <dsp:cNvSpPr/>
      </dsp:nvSpPr>
      <dsp:spPr>
        <a:xfrm>
          <a:off x="4031327" y="484742"/>
          <a:ext cx="1268446" cy="193795"/>
        </a:xfrm>
        <a:custGeom>
          <a:avLst/>
          <a:gdLst/>
          <a:ahLst/>
          <a:cxnLst/>
          <a:rect l="0" t="0" r="0" b="0"/>
          <a:pathLst>
            <a:path>
              <a:moveTo>
                <a:pt x="1268446" y="0"/>
              </a:moveTo>
              <a:lnTo>
                <a:pt x="1268446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C63F4-0662-497C-99F7-DE2869E53F4F}">
      <dsp:nvSpPr>
        <dsp:cNvPr id="0" name=""/>
        <dsp:cNvSpPr/>
      </dsp:nvSpPr>
      <dsp:spPr>
        <a:xfrm>
          <a:off x="3603298" y="678538"/>
          <a:ext cx="856056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Location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3617488" y="692728"/>
        <a:ext cx="827676" cy="456109"/>
      </dsp:txXfrm>
    </dsp:sp>
    <dsp:sp modelId="{7FB569E9-8E8A-44AD-BBCE-7500F580B022}">
      <dsp:nvSpPr>
        <dsp:cNvPr id="0" name=""/>
        <dsp:cNvSpPr/>
      </dsp:nvSpPr>
      <dsp:spPr>
        <a:xfrm>
          <a:off x="5187258" y="484742"/>
          <a:ext cx="91440" cy="193795"/>
        </a:xfrm>
        <a:custGeom>
          <a:avLst/>
          <a:gdLst/>
          <a:ahLst/>
          <a:cxnLst/>
          <a:rect l="0" t="0" r="0" b="0"/>
          <a:pathLst>
            <a:path>
              <a:moveTo>
                <a:pt x="112515" y="0"/>
              </a:moveTo>
              <a:lnTo>
                <a:pt x="112515" y="96897"/>
              </a:lnTo>
              <a:lnTo>
                <a:pt x="45720" y="96897"/>
              </a:lnTo>
              <a:lnTo>
                <a:pt x="45720" y="193795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1B344-FCAF-4D4A-B972-B2DF8C8674E5}">
      <dsp:nvSpPr>
        <dsp:cNvPr id="0" name=""/>
        <dsp:cNvSpPr/>
      </dsp:nvSpPr>
      <dsp:spPr>
        <a:xfrm>
          <a:off x="4660878" y="678538"/>
          <a:ext cx="1144199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Organization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675068" y="692728"/>
        <a:ext cx="1115819" cy="456109"/>
      </dsp:txXfrm>
    </dsp:sp>
    <dsp:sp modelId="{A0475EC4-6F48-4349-9A18-7A33B271AFB6}">
      <dsp:nvSpPr>
        <dsp:cNvPr id="0" name=""/>
        <dsp:cNvSpPr/>
      </dsp:nvSpPr>
      <dsp:spPr>
        <a:xfrm>
          <a:off x="5299773" y="484742"/>
          <a:ext cx="1411638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1411638" y="96897"/>
              </a:lnTo>
              <a:lnTo>
                <a:pt x="1411638" y="193795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BBF6C0-6649-4D47-85A5-824C34E37D01}">
      <dsp:nvSpPr>
        <dsp:cNvPr id="0" name=""/>
        <dsp:cNvSpPr/>
      </dsp:nvSpPr>
      <dsp:spPr>
        <a:xfrm>
          <a:off x="6348044" y="678538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Event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362234" y="692728"/>
        <a:ext cx="698353" cy="456109"/>
      </dsp:txXfrm>
    </dsp:sp>
    <dsp:sp modelId="{703149A3-C62B-4DA2-B7CA-A0F8CF2B244B}">
      <dsp:nvSpPr>
        <dsp:cNvPr id="0" name=""/>
        <dsp:cNvSpPr/>
      </dsp:nvSpPr>
      <dsp:spPr>
        <a:xfrm>
          <a:off x="5959343" y="1163027"/>
          <a:ext cx="752067" cy="193795"/>
        </a:xfrm>
        <a:custGeom>
          <a:avLst/>
          <a:gdLst/>
          <a:ahLst/>
          <a:cxnLst/>
          <a:rect l="0" t="0" r="0" b="0"/>
          <a:pathLst>
            <a:path>
              <a:moveTo>
                <a:pt x="752067" y="0"/>
              </a:moveTo>
              <a:lnTo>
                <a:pt x="752067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886BE-D01F-40DF-B7D5-290226592EED}">
      <dsp:nvSpPr>
        <dsp:cNvPr id="0" name=""/>
        <dsp:cNvSpPr/>
      </dsp:nvSpPr>
      <dsp:spPr>
        <a:xfrm>
          <a:off x="5595976" y="1356823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Act</a:t>
          </a:r>
        </a:p>
      </dsp:txBody>
      <dsp:txXfrm>
        <a:off x="5610166" y="1371013"/>
        <a:ext cx="698353" cy="456109"/>
      </dsp:txXfrm>
    </dsp:sp>
    <dsp:sp modelId="{FE5BC04F-B3E0-45A5-AB1B-7B835DA5C06B}">
      <dsp:nvSpPr>
        <dsp:cNvPr id="0" name=""/>
        <dsp:cNvSpPr/>
      </dsp:nvSpPr>
      <dsp:spPr>
        <a:xfrm>
          <a:off x="6711411" y="1163027"/>
          <a:ext cx="472377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472377" y="96897"/>
              </a:lnTo>
              <a:lnTo>
                <a:pt x="472377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62A04-436E-4FBC-9259-0D35B536932D}">
      <dsp:nvSpPr>
        <dsp:cNvPr id="0" name=""/>
        <dsp:cNvSpPr/>
      </dsp:nvSpPr>
      <dsp:spPr>
        <a:xfrm>
          <a:off x="6540730" y="1356823"/>
          <a:ext cx="1286115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Happening</a:t>
          </a:r>
        </a:p>
      </dsp:txBody>
      <dsp:txXfrm>
        <a:off x="6554920" y="1371013"/>
        <a:ext cx="1257735" cy="456109"/>
      </dsp:txXfrm>
    </dsp:sp>
    <dsp:sp modelId="{75419B2B-6813-4CBA-B2D4-C0D35326A43B}">
      <dsp:nvSpPr>
        <dsp:cNvPr id="0" name=""/>
        <dsp:cNvSpPr/>
      </dsp:nvSpPr>
      <dsp:spPr>
        <a:xfrm>
          <a:off x="6711411" y="1841312"/>
          <a:ext cx="472377" cy="193795"/>
        </a:xfrm>
        <a:custGeom>
          <a:avLst/>
          <a:gdLst/>
          <a:ahLst/>
          <a:cxnLst/>
          <a:rect l="0" t="0" r="0" b="0"/>
          <a:pathLst>
            <a:path>
              <a:moveTo>
                <a:pt x="472377" y="0"/>
              </a:moveTo>
              <a:lnTo>
                <a:pt x="472377" y="96897"/>
              </a:lnTo>
              <a:lnTo>
                <a:pt x="0" y="96897"/>
              </a:lnTo>
              <a:lnTo>
                <a:pt x="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D58F3-BA39-4695-8CA8-0E9DE86999EC}">
      <dsp:nvSpPr>
        <dsp:cNvPr id="0" name=""/>
        <dsp:cNvSpPr/>
      </dsp:nvSpPr>
      <dsp:spPr>
        <a:xfrm>
          <a:off x="6239640" y="2035108"/>
          <a:ext cx="943540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Incident</a:t>
          </a:r>
        </a:p>
      </dsp:txBody>
      <dsp:txXfrm>
        <a:off x="6253830" y="2049298"/>
        <a:ext cx="915160" cy="456109"/>
      </dsp:txXfrm>
    </dsp:sp>
    <dsp:sp modelId="{4433BD42-AA15-4C07-A3AE-A3F00559F5F4}">
      <dsp:nvSpPr>
        <dsp:cNvPr id="0" name=""/>
        <dsp:cNvSpPr/>
      </dsp:nvSpPr>
      <dsp:spPr>
        <a:xfrm>
          <a:off x="7183788" y="1841312"/>
          <a:ext cx="580780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580780" y="96897"/>
              </a:lnTo>
              <a:lnTo>
                <a:pt x="580780" y="1937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EC952-42EC-4A62-8F1E-78501F15FCF1}">
      <dsp:nvSpPr>
        <dsp:cNvPr id="0" name=""/>
        <dsp:cNvSpPr/>
      </dsp:nvSpPr>
      <dsp:spPr>
        <a:xfrm>
          <a:off x="7401201" y="2035108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Trouble</a:t>
          </a:r>
        </a:p>
      </dsp:txBody>
      <dsp:txXfrm>
        <a:off x="7415391" y="2049298"/>
        <a:ext cx="698353" cy="456109"/>
      </dsp:txXfrm>
    </dsp:sp>
    <dsp:sp modelId="{CF11EBD9-05F5-4259-8DD0-29065D247F23}">
      <dsp:nvSpPr>
        <dsp:cNvPr id="0" name=""/>
        <dsp:cNvSpPr/>
      </dsp:nvSpPr>
      <dsp:spPr>
        <a:xfrm>
          <a:off x="5299773" y="484742"/>
          <a:ext cx="2356392" cy="193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7"/>
              </a:lnTo>
              <a:lnTo>
                <a:pt x="2356392" y="96897"/>
              </a:lnTo>
              <a:lnTo>
                <a:pt x="2356392" y="193795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E7AB6-A635-4355-83BC-9BB926C3F49F}">
      <dsp:nvSpPr>
        <dsp:cNvPr id="0" name=""/>
        <dsp:cNvSpPr/>
      </dsp:nvSpPr>
      <dsp:spPr>
        <a:xfrm>
          <a:off x="7292798" y="678538"/>
          <a:ext cx="726733" cy="4844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Artifact</a:t>
          </a:r>
          <a:endParaRPr lang="en-US" sz="12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7306988" y="692728"/>
        <a:ext cx="698353" cy="456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0B08C-2CB2-4AD9-A9FB-11FF72862D31}" type="datetimeFigureOut">
              <a:rPr lang="en-US" smtClean="0"/>
              <a:pPr/>
              <a:t>6/30/2014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3341A-72C7-4A93-9148-179A58D7E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2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EC6FF-C04C-4951-AFAC-D23AF27CF49C}" type="slidenum">
              <a:rPr lang="en-US"/>
              <a:pPr/>
              <a:t>3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constantly evolving Web reflects the evolution of the society in the cyberspace. Projects like the Open Directory Project can be understood as a collective memory of society on the Web. It represents the topical knowledge in a structured way in form of taxonomy. </a:t>
            </a:r>
          </a:p>
          <a:p>
            <a:r>
              <a:rPr lang="en-US" baseline="0" dirty="0" smtClean="0"/>
              <a:t>Several types of changes can be performed in the taxonomy (category merge/addition/removing).</a:t>
            </a:r>
          </a:p>
          <a:p>
            <a:r>
              <a:rPr lang="en-US" baseline="0" dirty="0" smtClean="0"/>
              <a:t>New concepts first appear in sources external to any classification systems – blogs, news and other social media. </a:t>
            </a:r>
          </a:p>
          <a:p>
            <a:r>
              <a:rPr lang="en-US" baseline="0" dirty="0" smtClean="0"/>
              <a:t>Picture. </a:t>
            </a:r>
          </a:p>
          <a:p>
            <a:r>
              <a:rPr lang="en-US" baseline="0" dirty="0" smtClean="0"/>
              <a:t>We hypothesize, that any concept emerging in news has first to reach a certain cognition level to become a part of taxonomy.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0AEFE-1057-43D1-AA36-382B41C6D85F}" type="slidenum">
              <a:rPr lang="en-US"/>
              <a:pPr/>
              <a:t>32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0AEFE-1057-43D1-AA36-382B41C6D85F}" type="slidenum">
              <a:rPr lang="en-US"/>
              <a:pPr/>
              <a:t>33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0AEFE-1057-43D1-AA36-382B41C6D85F}" type="slidenum">
              <a:rPr lang="en-US"/>
              <a:pPr/>
              <a:t>35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0AEFE-1057-43D1-AA36-382B41C6D85F}" type="slidenum">
              <a:rPr lang="en-US"/>
              <a:pPr/>
              <a:t>36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025AB-E42E-4DE1-9CA0-7B10BCD53A88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 err="1" smtClean="0">
                <a:cs typeface="+mn-cs"/>
              </a:rPr>
              <a:t>Introduce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problem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as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joint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inference</a:t>
            </a:r>
            <a:endParaRPr lang="de-DE" dirty="0" smtClean="0">
              <a:cs typeface="+mn-cs"/>
            </a:endParaRPr>
          </a:p>
          <a:p>
            <a:pPr eaLnBrk="1" hangingPunct="1">
              <a:defRPr/>
            </a:pPr>
            <a:r>
              <a:rPr lang="de-DE" dirty="0" smtClean="0">
                <a:cs typeface="+mn-cs"/>
              </a:rPr>
              <a:t>Cast </a:t>
            </a:r>
            <a:r>
              <a:rPr lang="de-DE" dirty="0" err="1" smtClean="0">
                <a:cs typeface="+mn-cs"/>
              </a:rPr>
              <a:t>as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graph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problem</a:t>
            </a:r>
            <a:endParaRPr lang="de-DE" dirty="0" smtClean="0">
              <a:cs typeface="+mn-cs"/>
            </a:endParaRPr>
          </a:p>
          <a:p>
            <a:pPr eaLnBrk="1" hangingPunct="1">
              <a:defRPr/>
            </a:pPr>
            <a:endParaRPr lang="de-DE" dirty="0" smtClean="0"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58" indent="-285715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59" indent="-228571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02" indent="-228571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146" indent="-228571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289" indent="-22857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433" indent="-22857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576" indent="-22857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719" indent="-22857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55482B-DA5E-4BAC-8573-BBF43F7AD131}" type="slidenum">
              <a:rPr lang="de-DE" sz="1200"/>
              <a:pPr eaLnBrk="1" hangingPunct="1"/>
              <a:t>13</a:t>
            </a:fld>
            <a:endParaRPr lang="de-D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 err="1" smtClean="0">
                <a:cs typeface="+mn-cs"/>
              </a:rPr>
              <a:t>Introduce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problem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as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joint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inference</a:t>
            </a:r>
            <a:endParaRPr lang="de-DE" dirty="0" smtClean="0">
              <a:cs typeface="+mn-cs"/>
            </a:endParaRPr>
          </a:p>
          <a:p>
            <a:pPr eaLnBrk="1" hangingPunct="1">
              <a:defRPr/>
            </a:pPr>
            <a:r>
              <a:rPr lang="de-DE" dirty="0" smtClean="0">
                <a:cs typeface="+mn-cs"/>
              </a:rPr>
              <a:t>Cast </a:t>
            </a:r>
            <a:r>
              <a:rPr lang="de-DE" dirty="0" err="1" smtClean="0">
                <a:cs typeface="+mn-cs"/>
              </a:rPr>
              <a:t>as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graph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problem</a:t>
            </a:r>
            <a:endParaRPr lang="de-DE" dirty="0" smtClean="0">
              <a:cs typeface="+mn-cs"/>
            </a:endParaRPr>
          </a:p>
          <a:p>
            <a:pPr eaLnBrk="1" hangingPunct="1">
              <a:defRPr/>
            </a:pPr>
            <a:endParaRPr lang="de-DE" dirty="0" smtClean="0"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58" indent="-285715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59" indent="-228571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02" indent="-228571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146" indent="-228571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289" indent="-22857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433" indent="-22857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576" indent="-22857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719" indent="-22857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55482B-DA5E-4BAC-8573-BBF43F7AD131}" type="slidenum">
              <a:rPr lang="de-DE" sz="1200"/>
              <a:pPr eaLnBrk="1" hangingPunct="1"/>
              <a:t>14</a:t>
            </a:fld>
            <a:endParaRPr 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1pPr>
            <a:lvl2pPr marL="694955" indent="-267291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2pPr>
            <a:lvl3pPr marL="1069162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3pPr>
            <a:lvl4pPr marL="1496827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4pPr>
            <a:lvl5pPr marL="1924492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5pPr>
            <a:lvl6pPr marL="2352157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6pPr>
            <a:lvl7pPr marL="2779822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7pPr>
            <a:lvl8pPr marL="3207487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8pPr>
            <a:lvl9pPr marL="3635151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A875B691-1A7F-411A-9A20-8DA32E652691}" type="slidenum">
              <a:rPr lang="en-US" sz="900">
                <a:latin typeface="Times New Roman" pitchFamily="18" charset="0"/>
              </a:rPr>
              <a:pPr/>
              <a:t>18</a:t>
            </a:fld>
            <a:endParaRPr lang="en-US" sz="900"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 many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862B2-A0AC-41B0-B9DE-6350BD13EE8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1pPr>
            <a:lvl2pPr marL="694955" indent="-267291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2pPr>
            <a:lvl3pPr marL="1069162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3pPr>
            <a:lvl4pPr marL="1496827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4pPr>
            <a:lvl5pPr marL="1924492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5pPr>
            <a:lvl6pPr marL="2352157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6pPr>
            <a:lvl7pPr marL="2779822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7pPr>
            <a:lvl8pPr marL="3207487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8pPr>
            <a:lvl9pPr marL="3635151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EF4D332-58C6-4293-9F36-4107119E7D31}" type="slidenum">
              <a:rPr lang="en-US" sz="900">
                <a:latin typeface="Times New Roman" pitchFamily="18" charset="0"/>
              </a:rPr>
              <a:pPr/>
              <a:t>21</a:t>
            </a:fld>
            <a:endParaRPr lang="en-US" sz="90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1pPr>
            <a:lvl2pPr marL="694955" indent="-267291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2pPr>
            <a:lvl3pPr marL="1069162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3pPr>
            <a:lvl4pPr marL="1496827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4pPr>
            <a:lvl5pPr marL="1924492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5pPr>
            <a:lvl6pPr marL="2352157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6pPr>
            <a:lvl7pPr marL="2779822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7pPr>
            <a:lvl8pPr marL="3207487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8pPr>
            <a:lvl9pPr marL="3635151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EF4D332-58C6-4293-9F36-4107119E7D31}" type="slidenum">
              <a:rPr lang="en-US" sz="900">
                <a:latin typeface="Times New Roman" pitchFamily="18" charset="0"/>
              </a:rPr>
              <a:pPr/>
              <a:t>22</a:t>
            </a:fld>
            <a:endParaRPr lang="en-US" sz="90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1pPr>
            <a:lvl2pPr marL="694955" indent="-267291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2pPr>
            <a:lvl3pPr marL="1069162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3pPr>
            <a:lvl4pPr marL="1496827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4pPr>
            <a:lvl5pPr marL="1924492" indent="-213832" defTabSz="697925">
              <a:defRPr sz="1300">
                <a:solidFill>
                  <a:schemeClr val="tx1"/>
                </a:solidFill>
                <a:latin typeface="Arial Narrow" pitchFamily="34" charset="0"/>
              </a:defRPr>
            </a:lvl5pPr>
            <a:lvl6pPr marL="2352157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6pPr>
            <a:lvl7pPr marL="2779822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7pPr>
            <a:lvl8pPr marL="3207487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8pPr>
            <a:lvl9pPr marL="3635151" indent="-213832" defTabSz="697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EF4D332-58C6-4293-9F36-4107119E7D31}" type="slidenum">
              <a:rPr lang="en-US" sz="900">
                <a:latin typeface="Times New Roman" pitchFamily="18" charset="0"/>
              </a:rPr>
              <a:pPr/>
              <a:t>29</a:t>
            </a:fld>
            <a:endParaRPr lang="en-US" sz="90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29857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406400"/>
            <a:ext cx="2339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4688" y="0"/>
            <a:ext cx="12382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3573463"/>
            <a:ext cx="6067425" cy="4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Font typeface="Arial" pitchFamily="34" charset="0"/>
              <a:buChar char="‒"/>
              <a:defRPr/>
            </a:lvl3pPr>
            <a:lvl4pPr marL="1600200" indent="-228600">
              <a:buFont typeface="Courier New" pitchFamily="49" charset="0"/>
              <a:buChar char="o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r>
              <a:rPr lang="en-US" dirty="0" smtClean="0"/>
              <a:t>/48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7704" y="6337300"/>
            <a:ext cx="446449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70000"/>
              </a:spcBef>
              <a:defRPr lang="en-US" sz="1400" kern="1200" dirty="0" smtClean="0">
                <a:solidFill>
                  <a:srgbClr val="00336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Summerschool</a:t>
            </a:r>
            <a:r>
              <a:rPr lang="en-US" dirty="0" smtClean="0"/>
              <a:t> “Network Analysis and Applications” </a:t>
            </a:r>
            <a:r>
              <a:rPr lang="en-US" dirty="0" err="1" smtClean="0"/>
              <a:t>Luchon</a:t>
            </a:r>
            <a:r>
              <a:rPr lang="en-US" dirty="0" smtClean="0"/>
              <a:t>, France</a:t>
            </a:r>
            <a:r>
              <a:rPr lang="en-US" smtClean="0"/>
              <a:t>, </a:t>
            </a:r>
            <a:fld id="{71241683-AF2E-48EA-BB0E-176753361A54}" type="datetime4">
              <a:rPr lang="en-US" smtClean="0"/>
              <a:t>June 30, 2014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7704" y="6337300"/>
            <a:ext cx="295232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7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kern="1200" dirty="0" smtClean="0">
                <a:solidFill>
                  <a:srgbClr val="003366"/>
                </a:solidFill>
                <a:latin typeface="+mn-lt"/>
                <a:ea typeface="+mj-ea"/>
                <a:cs typeface="+mj-cs"/>
              </a:defRPr>
            </a:lvl1pPr>
          </a:lstStyle>
          <a:p>
            <a:fld id="{6C2E2399-57BA-4996-A927-464750F11646}" type="datetime4">
              <a:rPr lang="en-US" smtClean="0"/>
              <a:t>June 30, 2014</a:t>
            </a:fld>
            <a:endParaRPr lang="en-US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86578" y="6337300"/>
            <a:ext cx="1529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marL="0" algn="ctr" defTabSz="914400" rtl="0" eaLnBrk="1" latinLnBrk="0" hangingPunct="1">
              <a:spcBef>
                <a:spcPct val="70000"/>
              </a:spcBef>
              <a:defRPr lang="en-US" sz="1400" kern="1200" smtClean="0">
                <a:solidFill>
                  <a:srgbClr val="00336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Marc Spaniol</a:t>
            </a:r>
            <a:endParaRPr lang="en-US" dirty="0"/>
          </a:p>
        </p:txBody>
      </p:sp>
      <p:pic>
        <p:nvPicPr>
          <p:cNvPr id="1038" name="Picture 1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54750"/>
            <a:ext cx="9140825" cy="4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49"/>
            <a:ext cx="561975" cy="442800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marL="0" algn="ctr" defTabSz="914400" rtl="0" eaLnBrk="1" latinLnBrk="0" hangingPunct="1">
              <a:spcBef>
                <a:spcPct val="70000"/>
              </a:spcBef>
              <a:defRPr lang="en-US" sz="1400" kern="1200" smtClean="0">
                <a:solidFill>
                  <a:srgbClr val="003366"/>
                </a:solidFill>
                <a:latin typeface="+mn-lt"/>
                <a:ea typeface="+mj-ea"/>
                <a:cs typeface="+mj-cs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363595"/>
            <a:ext cx="1512168" cy="41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AAED2"/>
        </a:buClr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Courier New" pitchFamily="49" charset="0"/>
        <a:buChar char="o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772816"/>
            <a:ext cx="8640960" cy="1656185"/>
          </a:xfrm>
        </p:spPr>
        <p:txBody>
          <a:bodyPr/>
          <a:lstStyle/>
          <a:p>
            <a:pPr marL="0" indent="0"/>
            <a:r>
              <a:rPr lang="en-US" sz="3200" dirty="0"/>
              <a:t>Entity-level </a:t>
            </a:r>
            <a:r>
              <a:rPr lang="en-US" sz="3200" dirty="0" smtClean="0"/>
              <a:t>Temporal </a:t>
            </a:r>
            <a:r>
              <a:rPr lang="en-US" sz="3200" dirty="0"/>
              <a:t>Web </a:t>
            </a:r>
            <a:r>
              <a:rPr lang="en-US" sz="3200" dirty="0" smtClean="0"/>
              <a:t>Analytics</a:t>
            </a:r>
            <a:br>
              <a:rPr lang="en-US" sz="3200" dirty="0" smtClean="0"/>
            </a:br>
            <a:r>
              <a:rPr lang="en-US" sz="3200" dirty="0" smtClean="0"/>
              <a:t>– </a:t>
            </a:r>
            <a:br>
              <a:rPr lang="en-US" sz="3200" dirty="0" smtClean="0"/>
            </a:br>
            <a:r>
              <a:rPr lang="en-US" sz="3200" dirty="0" smtClean="0"/>
              <a:t>Making Sense </a:t>
            </a:r>
            <a:r>
              <a:rPr lang="en-US" sz="3200" dirty="0"/>
              <a:t>of Web Archive Data</a:t>
            </a:r>
            <a:br>
              <a:rPr lang="en-US" sz="3200" dirty="0"/>
            </a:br>
            <a:endParaRPr lang="en-US" sz="2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328750"/>
          </a:xfrm>
        </p:spPr>
        <p:txBody>
          <a:bodyPr/>
          <a:lstStyle/>
          <a:p>
            <a:endParaRPr lang="en-US" sz="1000" dirty="0" smtClean="0"/>
          </a:p>
          <a:p>
            <a:r>
              <a:rPr lang="en-US" sz="2000" dirty="0" smtClean="0"/>
              <a:t>Marc </a:t>
            </a:r>
            <a:r>
              <a:rPr lang="en-US" sz="2000" dirty="0" err="1" smtClean="0"/>
              <a:t>Spaniol</a:t>
            </a:r>
            <a:endParaRPr lang="en-US" sz="2000" dirty="0" smtClean="0"/>
          </a:p>
          <a:p>
            <a:endParaRPr lang="en-US" sz="1000" dirty="0" smtClean="0"/>
          </a:p>
          <a:p>
            <a:r>
              <a:rPr lang="en-US" sz="2000" dirty="0" err="1" smtClean="0"/>
              <a:t>Summerschool</a:t>
            </a:r>
            <a:r>
              <a:rPr lang="en-US" sz="2000" dirty="0"/>
              <a:t> “Network </a:t>
            </a:r>
            <a:r>
              <a:rPr lang="en-US" sz="2000" dirty="0" smtClean="0"/>
              <a:t>Analysis </a:t>
            </a:r>
            <a:r>
              <a:rPr lang="en-US" sz="2000" dirty="0"/>
              <a:t>and </a:t>
            </a:r>
            <a:r>
              <a:rPr lang="en-US" sz="2000" dirty="0" smtClean="0"/>
              <a:t>Applications</a:t>
            </a:r>
            <a:r>
              <a:rPr lang="en-US" sz="2000" dirty="0"/>
              <a:t>”</a:t>
            </a:r>
            <a:endParaRPr lang="en-US" sz="2000" dirty="0" smtClean="0"/>
          </a:p>
          <a:p>
            <a:r>
              <a:rPr lang="en-US" sz="2000" dirty="0" err="1" smtClean="0"/>
              <a:t>Luchon</a:t>
            </a:r>
            <a:r>
              <a:rPr lang="en-US" sz="2000" dirty="0" smtClean="0"/>
              <a:t>, France, </a:t>
            </a:r>
            <a:fld id="{805BC301-0B29-40C7-95BC-5BF5ED0E79B2}" type="datetime4">
              <a:rPr lang="en-US" sz="2000" smtClean="0"/>
              <a:pPr/>
              <a:t>June 30, 2014</a:t>
            </a:fld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2008" y="6345703"/>
            <a:ext cx="17636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809084" cy="576263"/>
          </a:xfrm>
        </p:spPr>
        <p:txBody>
          <a:bodyPr/>
          <a:lstStyle/>
          <a:p>
            <a:r>
              <a:rPr lang="de-DE" dirty="0" smtClean="0"/>
              <a:t>Named Entity Disambiguation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756" y="1196975"/>
            <a:ext cx="8964488" cy="3168129"/>
          </a:xfrm>
        </p:spPr>
        <p:txBody>
          <a:bodyPr rIns="0"/>
          <a:lstStyle/>
          <a:p>
            <a:pPr marL="0" lvl="1" indent="0">
              <a:buClr>
                <a:srgbClr val="336699"/>
              </a:buClr>
              <a:buNone/>
            </a:pPr>
            <a:r>
              <a:rPr lang="en-US" dirty="0">
                <a:solidFill>
                  <a:srgbClr val="000000"/>
                </a:solidFill>
              </a:rPr>
              <a:t>“Which places did a politician visit during an election campaign?”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0349" y="1700808"/>
            <a:ext cx="30075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Arnold Schwarzenegger</a:t>
            </a:r>
          </a:p>
          <a:p>
            <a:r>
              <a:rPr lang="en-US" sz="2000" dirty="0" smtClean="0"/>
              <a:t>Arnie</a:t>
            </a:r>
          </a:p>
          <a:p>
            <a:r>
              <a:rPr lang="en-US" sz="2000" dirty="0" smtClean="0"/>
              <a:t>The Californian governor</a:t>
            </a:r>
          </a:p>
          <a:p>
            <a:r>
              <a:rPr lang="en-US" sz="2000" dirty="0" err="1" smtClean="0"/>
              <a:t>Governator</a:t>
            </a:r>
            <a:endParaRPr lang="en-US" sz="2000" dirty="0" smtClean="0"/>
          </a:p>
          <a:p>
            <a:r>
              <a:rPr lang="en-US" sz="2000" dirty="0" smtClean="0"/>
              <a:t>Action Hero</a:t>
            </a:r>
          </a:p>
          <a:p>
            <a:r>
              <a:rPr lang="en-US" sz="2000" dirty="0"/>
              <a:t>Former </a:t>
            </a:r>
            <a:r>
              <a:rPr lang="de-DE" sz="2000" dirty="0" smtClean="0"/>
              <a:t>Mister Universe</a:t>
            </a:r>
            <a:endParaRPr lang="en-US" sz="2000" dirty="0" smtClean="0"/>
          </a:p>
          <a:p>
            <a:r>
              <a:rPr lang="en-US" sz="2000" dirty="0" smtClean="0"/>
              <a:t>...</a:t>
            </a:r>
            <a:endParaRPr lang="en-US" sz="2000" dirty="0"/>
          </a:p>
        </p:txBody>
      </p:sp>
      <p:pic>
        <p:nvPicPr>
          <p:cNvPr id="12" name="Picture 9" descr="C:\Users\mspaniol\Desktop\Twitter_bird_logo_201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575" y="2815718"/>
            <a:ext cx="571712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mspaniol\Desktop\Faceboo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82" y="2263049"/>
            <a:ext cx="1083298" cy="4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iol\Desktop\220px-Cn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46" y="1731399"/>
            <a:ext cx="759594" cy="36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84168" y="1700808"/>
            <a:ext cx="21932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Los Angeles</a:t>
            </a:r>
          </a:p>
          <a:p>
            <a:r>
              <a:rPr lang="de-DE" sz="2000" dirty="0" smtClean="0"/>
              <a:t>LA</a:t>
            </a:r>
          </a:p>
          <a:p>
            <a:r>
              <a:rPr lang="de-DE" sz="2000" dirty="0" smtClean="0"/>
              <a:t>The city of angels</a:t>
            </a:r>
          </a:p>
          <a:p>
            <a:r>
              <a:rPr lang="de-DE" sz="2000" dirty="0" smtClean="0"/>
              <a:t>Hollywood</a:t>
            </a:r>
          </a:p>
          <a:p>
            <a:r>
              <a:rPr lang="de-DE" sz="2000" dirty="0" smtClean="0"/>
              <a:t>Walk of fame</a:t>
            </a:r>
          </a:p>
          <a:p>
            <a:r>
              <a:rPr lang="de-DE" sz="2000" dirty="0" smtClean="0"/>
              <a:t>Orange county</a:t>
            </a:r>
          </a:p>
          <a:p>
            <a:r>
              <a:rPr lang="de-DE" sz="2000" dirty="0" smtClean="0"/>
              <a:t>...</a:t>
            </a:r>
          </a:p>
        </p:txBody>
      </p:sp>
      <p:pic>
        <p:nvPicPr>
          <p:cNvPr id="2051" name="Picture 3" descr="C:\Users\spaniol\Desktop\SchwarzeneggerJan2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06664"/>
            <a:ext cx="1216065" cy="17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paniol\Desktop\776507-vergrosserungsglas-ber-los-angeles-kalifornien-usa-karte-mit-ziel-ta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93096"/>
            <a:ext cx="2563253" cy="171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95736" y="4154304"/>
            <a:ext cx="3715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Map to knowledge </a:t>
            </a:r>
            <a:r>
              <a:rPr lang="de-DE" sz="2000" dirty="0" smtClean="0"/>
              <a:t>base</a:t>
            </a:r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r>
              <a:rPr lang="de-DE" sz="2000" dirty="0" smtClean="0"/>
              <a:t>Cast </a:t>
            </a:r>
            <a:r>
              <a:rPr lang="de-DE" sz="2000" dirty="0"/>
              <a:t>into unified </a:t>
            </a:r>
            <a:r>
              <a:rPr lang="de-DE" sz="2000" dirty="0" smtClean="0"/>
              <a:t>representation</a:t>
            </a:r>
          </a:p>
        </p:txBody>
      </p:sp>
      <p:pic>
        <p:nvPicPr>
          <p:cNvPr id="2053" name="Picture 5" descr="C:\Users\spaniol\Desktop\dbpedia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06" y="4869160"/>
            <a:ext cx="751491" cy="46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paniol\Desktop\Google-Knowledge-Grap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89" y="4708881"/>
            <a:ext cx="1119609" cy="7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spaniol\Documents\MPII-Presentations\Vortrag(WSC2013)\Zubehör\yago_logo_mainpage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19" y="4774875"/>
            <a:ext cx="1116785" cy="55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ket 4"/>
          <p:cNvSpPr/>
          <p:nvPr/>
        </p:nvSpPr>
        <p:spPr>
          <a:xfrm>
            <a:off x="107504" y="2204864"/>
            <a:ext cx="288032" cy="3054649"/>
          </a:xfrm>
          <a:prstGeom prst="leftBracket">
            <a:avLst/>
          </a:prstGeom>
          <a:ln w="317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/>
          <p:cNvSpPr/>
          <p:nvPr/>
        </p:nvSpPr>
        <p:spPr>
          <a:xfrm flipH="1">
            <a:off x="8748464" y="2204864"/>
            <a:ext cx="288032" cy="3054649"/>
          </a:xfrm>
          <a:prstGeom prst="leftBracket">
            <a:avLst/>
          </a:prstGeom>
          <a:ln w="317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/>
          <p:cNvSpPr/>
          <p:nvPr/>
        </p:nvSpPr>
        <p:spPr>
          <a:xfrm>
            <a:off x="395536" y="1700808"/>
            <a:ext cx="180020" cy="2246769"/>
          </a:xfrm>
          <a:prstGeom prst="leftBracket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/>
          <p:cNvSpPr/>
          <p:nvPr/>
        </p:nvSpPr>
        <p:spPr>
          <a:xfrm flipH="1">
            <a:off x="8568444" y="1692333"/>
            <a:ext cx="180020" cy="2246769"/>
          </a:xfrm>
          <a:prstGeom prst="leftBracket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479011" y="3520246"/>
            <a:ext cx="39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...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398A9F22-5BB2-418F-AF08-86715EBCC5A0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0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5" grpId="0" animBg="1"/>
      <p:bldP spid="22" grpId="0" animBg="1"/>
      <p:bldP spid="6" grpId="0" animBg="1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bgerundetes Rechteck 25"/>
          <p:cNvSpPr/>
          <p:nvPr/>
        </p:nvSpPr>
        <p:spPr>
          <a:xfrm>
            <a:off x="10804" y="3493541"/>
            <a:ext cx="9120496" cy="50323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Kroes</a:t>
            </a:r>
            <a:r>
              <a:rPr lang="en-US" sz="1600" b="1" dirty="0">
                <a:solidFill>
                  <a:schemeClr val="tx1"/>
                </a:solidFill>
              </a:rPr>
              <a:t> attacked Ellison about the Sun deal threatening open source software and </a:t>
            </a:r>
            <a:r>
              <a:rPr lang="en-US" sz="1600" b="1" dirty="0" smtClean="0">
                <a:solidFill>
                  <a:schemeClr val="tx1"/>
                </a:solidFill>
              </a:rPr>
              <a:t>competition.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450245" y="2750591"/>
            <a:ext cx="174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1898532" y="2699791"/>
            <a:ext cx="4524477" cy="93662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1898532" y="2750591"/>
            <a:ext cx="224608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1633635" y="3927329"/>
            <a:ext cx="1666466" cy="54049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3300101" y="3927329"/>
            <a:ext cx="3522" cy="108155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flipV="1">
            <a:off x="450245" y="2699791"/>
            <a:ext cx="1439863" cy="9366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58317" y="3866087"/>
            <a:ext cx="54054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1547664" y="3852316"/>
            <a:ext cx="66813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>
            <a:off x="3225056" y="3852316"/>
            <a:ext cx="43204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28184" y="5652537"/>
            <a:ext cx="288936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 smtClean="0"/>
              <a:t>Hoffart</a:t>
            </a:r>
            <a:r>
              <a:rPr lang="en-US" sz="1600" b="1" dirty="0" smtClean="0"/>
              <a:t> et al. [EMNLP2011</a:t>
            </a:r>
            <a:r>
              <a:rPr lang="en-US" sz="1600" b="1" dirty="0"/>
              <a:t>]</a:t>
            </a:r>
          </a:p>
          <a:p>
            <a:pPr algn="r"/>
            <a:r>
              <a:rPr lang="en-US" sz="1600" b="1" dirty="0" smtClean="0"/>
              <a:t>Yosef et al. [VLDB 2011]</a:t>
            </a: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44" y="1289401"/>
            <a:ext cx="1238559" cy="136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0108" y="1289401"/>
            <a:ext cx="1012643" cy="136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hteck 72"/>
          <p:cNvSpPr/>
          <p:nvPr/>
        </p:nvSpPr>
        <p:spPr>
          <a:xfrm>
            <a:off x="490425" y="2651023"/>
            <a:ext cx="160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Neelie </a:t>
            </a:r>
          </a:p>
          <a:p>
            <a:r>
              <a:rPr lang="de-DE" sz="1600" b="1" dirty="0" smtClean="0"/>
              <a:t>Kroes</a:t>
            </a:r>
            <a:endParaRPr lang="de-DE" sz="1600" b="1" dirty="0"/>
          </a:p>
        </p:txBody>
      </p:sp>
      <p:sp>
        <p:nvSpPr>
          <p:cNvPr id="30" name="Rechteck 79"/>
          <p:cNvSpPr/>
          <p:nvPr/>
        </p:nvSpPr>
        <p:spPr>
          <a:xfrm>
            <a:off x="1801006" y="2651023"/>
            <a:ext cx="1881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Doutzen </a:t>
            </a:r>
          </a:p>
          <a:p>
            <a:r>
              <a:rPr lang="de-DE" sz="1600" b="1" dirty="0" smtClean="0"/>
              <a:t>Kroes</a:t>
            </a:r>
            <a:endParaRPr lang="de-DE" sz="16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6630" y="1289401"/>
            <a:ext cx="1630977" cy="136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hteck 71"/>
          <p:cNvSpPr/>
          <p:nvPr/>
        </p:nvSpPr>
        <p:spPr>
          <a:xfrm>
            <a:off x="6326860" y="2651023"/>
            <a:ext cx="160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Jennifer Ellison</a:t>
            </a:r>
            <a:endParaRPr lang="de-DE" sz="1600" b="1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84" y="1289401"/>
            <a:ext cx="961982" cy="136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hteck 55"/>
          <p:cNvSpPr/>
          <p:nvPr/>
        </p:nvSpPr>
        <p:spPr>
          <a:xfrm>
            <a:off x="4241070" y="5919021"/>
            <a:ext cx="19151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Sun Myung Moon</a:t>
            </a:r>
            <a:endParaRPr lang="de-DE" sz="1600" b="1" dirty="0"/>
          </a:p>
        </p:txBody>
      </p:sp>
      <p:sp>
        <p:nvSpPr>
          <p:cNvPr id="50" name="Rechteck 56"/>
          <p:cNvSpPr/>
          <p:nvPr/>
        </p:nvSpPr>
        <p:spPr>
          <a:xfrm>
            <a:off x="370831" y="5919021"/>
            <a:ext cx="16088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The Sun (UK)</a:t>
            </a:r>
            <a:endParaRPr lang="de-DE" sz="1600" b="1" dirty="0"/>
          </a:p>
        </p:txBody>
      </p:sp>
      <p:sp>
        <p:nvSpPr>
          <p:cNvPr id="51" name="Rechteck 57"/>
          <p:cNvSpPr/>
          <p:nvPr/>
        </p:nvSpPr>
        <p:spPr>
          <a:xfrm>
            <a:off x="2121852" y="5919021"/>
            <a:ext cx="2018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Sun Microsystems</a:t>
            </a:r>
            <a:endParaRPr lang="de-DE" sz="1600" b="1" dirty="0"/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0" y="4505603"/>
            <a:ext cx="1096446" cy="141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C:\Users\mspaniol\Desktop\Clipboard0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44" y="5008884"/>
            <a:ext cx="2048794" cy="91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77" y="4505603"/>
            <a:ext cx="1509475" cy="141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6" name="Gerade Verbindung mit Pfeil 30"/>
          <p:cNvCxnSpPr/>
          <p:nvPr/>
        </p:nvCxnSpPr>
        <p:spPr>
          <a:xfrm>
            <a:off x="3293244" y="3927329"/>
            <a:ext cx="1093708" cy="54049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83968" y="2943410"/>
            <a:ext cx="743456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70"/>
          <p:cNvSpPr/>
          <p:nvPr/>
        </p:nvSpPr>
        <p:spPr>
          <a:xfrm>
            <a:off x="4237214" y="2651023"/>
            <a:ext cx="1486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Larry </a:t>
            </a:r>
          </a:p>
          <a:p>
            <a:r>
              <a:rPr lang="de-DE" sz="1600" b="1" dirty="0" smtClean="0"/>
              <a:t>Ellison</a:t>
            </a:r>
            <a:endParaRPr lang="de-DE" sz="1600" b="1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68313" y="476250"/>
            <a:ext cx="8352159" cy="576263"/>
          </a:xfrm>
        </p:spPr>
        <p:txBody>
          <a:bodyPr/>
          <a:lstStyle/>
          <a:p>
            <a:r>
              <a:rPr lang="de-DE" dirty="0" smtClean="0"/>
              <a:t>Entity Disambiguation by Example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E14AD958-A2B0-41D9-A018-FCA3362BB9F5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5" grpId="0"/>
      <p:bldP spid="48" grpId="0"/>
      <p:bldP spid="50" grpId="0"/>
      <p:bldP spid="51" grpId="0"/>
      <p:bldP spid="16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/>
          <p:cNvSpPr/>
          <p:nvPr/>
        </p:nvSpPr>
        <p:spPr>
          <a:xfrm>
            <a:off x="7126609" y="888460"/>
            <a:ext cx="1693863" cy="4751388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/>
              <a:t>Coherence</a:t>
            </a:r>
          </a:p>
        </p:txBody>
      </p:sp>
      <p:sp>
        <p:nvSpPr>
          <p:cNvPr id="34" name="Rechteck 33"/>
          <p:cNvSpPr/>
          <p:nvPr/>
        </p:nvSpPr>
        <p:spPr>
          <a:xfrm>
            <a:off x="5364088" y="888460"/>
            <a:ext cx="1469207" cy="4751388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/>
              <a:t>Similarity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Features for Disambiguation</a:t>
            </a:r>
            <a:br>
              <a:rPr lang="en-US" sz="3200" dirty="0" smtClean="0">
                <a:cs typeface="+mj-cs"/>
              </a:rPr>
            </a:br>
            <a:endParaRPr lang="en-US" sz="3200" dirty="0" smtClean="0">
              <a:cs typeface="+mj-cs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2313955" y="3479260"/>
            <a:ext cx="1587" cy="288925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3644131" y="888460"/>
            <a:ext cx="1431925" cy="4751388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 smtClean="0"/>
              <a:t>Prior</a:t>
            </a:r>
            <a:endParaRPr lang="en-US" sz="2000" b="1" dirty="0"/>
          </a:p>
        </p:txBody>
      </p:sp>
      <p:sp>
        <p:nvSpPr>
          <p:cNvPr id="54" name="Abgerundetes Rechteck 25"/>
          <p:cNvSpPr/>
          <p:nvPr/>
        </p:nvSpPr>
        <p:spPr>
          <a:xfrm>
            <a:off x="0" y="2985610"/>
            <a:ext cx="9143999" cy="503238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Kroes</a:t>
            </a:r>
            <a:r>
              <a:rPr lang="en-US" sz="1600" b="1" dirty="0">
                <a:solidFill>
                  <a:schemeClr val="tx1"/>
                </a:solidFill>
              </a:rPr>
              <a:t> attacked Ellison about the Sun deal threatening open source software and competition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4037037" y="175841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+mn-lt"/>
              </a:rPr>
              <a:t>58%</a:t>
            </a:r>
            <a:endParaRPr lang="en-US" sz="1800" dirty="0">
              <a:latin typeface="+mn-lt"/>
            </a:endParaRP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4004493" y="4442873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+mn-lt"/>
              </a:rPr>
              <a:t>14%</a:t>
            </a:r>
            <a:endParaRPr lang="en-US" sz="1800" dirty="0">
              <a:latin typeface="+mn-lt"/>
            </a:endParaRPr>
          </a:p>
        </p:txBody>
      </p:sp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2727963" y="5867424"/>
            <a:ext cx="6356350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How good do entity </a:t>
            </a:r>
            <a:r>
              <a:rPr lang="en-US" sz="1800" dirty="0" err="1">
                <a:latin typeface="+mn-lt"/>
              </a:rPr>
              <a:t>keyphrases</a:t>
            </a:r>
            <a:r>
              <a:rPr lang="en-US" sz="1800" dirty="0">
                <a:latin typeface="+mn-lt"/>
              </a:rPr>
              <a:t> and context tokens overlap?</a:t>
            </a:r>
          </a:p>
        </p:txBody>
      </p:sp>
      <p:sp>
        <p:nvSpPr>
          <p:cNvPr id="37" name="Textfeld 36"/>
          <p:cNvSpPr txBox="1">
            <a:spLocks noChangeArrowheads="1"/>
          </p:cNvSpPr>
          <p:nvPr/>
        </p:nvSpPr>
        <p:spPr bwMode="auto">
          <a:xfrm>
            <a:off x="4502934" y="5867424"/>
            <a:ext cx="4200525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800" dirty="0">
                <a:latin typeface="+mn-lt"/>
              </a:rPr>
              <a:t>Are </a:t>
            </a:r>
            <a:r>
              <a:rPr lang="de-DE" sz="1800" dirty="0" err="1">
                <a:latin typeface="+mn-lt"/>
              </a:rPr>
              <a:t>the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disambiguated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entities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related</a:t>
            </a:r>
            <a:r>
              <a:rPr lang="de-DE" sz="1800" dirty="0">
                <a:latin typeface="+mn-lt"/>
              </a:rPr>
              <a:t>?</a:t>
            </a:r>
            <a:endParaRPr lang="en-US" sz="1800" dirty="0">
              <a:latin typeface="+mn-lt"/>
            </a:endParaRPr>
          </a:p>
        </p:txBody>
      </p: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5845485" y="1758410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+mn-lt"/>
              </a:rPr>
              <a:t>0.2</a:t>
            </a:r>
            <a:endParaRPr lang="en-US" sz="1800" dirty="0">
              <a:latin typeface="+mn-lt"/>
            </a:endParaRPr>
          </a:p>
        </p:txBody>
      </p:sp>
      <p:sp>
        <p:nvSpPr>
          <p:cNvPr id="39" name="Textfeld 38"/>
          <p:cNvSpPr txBox="1">
            <a:spLocks noChangeArrowheads="1"/>
          </p:cNvSpPr>
          <p:nvPr/>
        </p:nvSpPr>
        <p:spPr bwMode="auto">
          <a:xfrm>
            <a:off x="5845485" y="4442873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7</a:t>
            </a:r>
            <a:r>
              <a:rPr lang="en-US" sz="1800" dirty="0" smtClean="0">
                <a:latin typeface="+mn-lt"/>
              </a:rPr>
              <a:t>.1</a:t>
            </a:r>
            <a:endParaRPr lang="en-US" sz="1800" dirty="0">
              <a:latin typeface="+mn-lt"/>
            </a:endParaRPr>
          </a:p>
        </p:txBody>
      </p:sp>
      <p:sp>
        <p:nvSpPr>
          <p:cNvPr id="43" name="Textfeld 42"/>
          <p:cNvSpPr txBox="1">
            <a:spLocks noChangeArrowheads="1"/>
          </p:cNvSpPr>
          <p:nvPr/>
        </p:nvSpPr>
        <p:spPr bwMode="auto">
          <a:xfrm>
            <a:off x="7126609" y="4303973"/>
            <a:ext cx="1693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 dirty="0" smtClean="0">
                <a:latin typeface="+mn-lt"/>
              </a:rPr>
              <a:t>Larry Ellison</a:t>
            </a:r>
          </a:p>
          <a:p>
            <a:pPr algn="ctr" eaLnBrk="1" hangingPunct="1"/>
            <a:r>
              <a:rPr lang="en-US" sz="1800" dirty="0" err="1" smtClean="0">
                <a:latin typeface="+mn-lt"/>
              </a:rPr>
              <a:t>Neelie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Kroes</a:t>
            </a:r>
            <a:endParaRPr lang="en-US" sz="1800" dirty="0">
              <a:latin typeface="+mn-lt"/>
            </a:endParaRPr>
          </a:p>
        </p:txBody>
      </p:sp>
      <p:sp>
        <p:nvSpPr>
          <p:cNvPr id="44" name="Textfeld 43"/>
          <p:cNvSpPr txBox="1">
            <a:spLocks noChangeArrowheads="1"/>
          </p:cNvSpPr>
          <p:nvPr/>
        </p:nvSpPr>
        <p:spPr bwMode="auto">
          <a:xfrm>
            <a:off x="7143278" y="1758410"/>
            <a:ext cx="1677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 dirty="0" smtClean="0">
                <a:latin typeface="+mn-lt"/>
              </a:rPr>
              <a:t>Harlan Ellison</a:t>
            </a:r>
            <a:endParaRPr lang="en-US" sz="1800" dirty="0">
              <a:latin typeface="+mn-lt"/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H="1" flipV="1">
            <a:off x="2302744" y="2688685"/>
            <a:ext cx="1587" cy="288925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505987" y="4474927"/>
            <a:ext cx="1717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D2691E"/>
                </a:solidFill>
                <a:latin typeface="+mn-lt"/>
              </a:rPr>
              <a:t>Larry Ellison</a:t>
            </a:r>
            <a:endParaRPr lang="en-US" sz="1600" b="1" dirty="0">
              <a:solidFill>
                <a:srgbClr val="D2691E"/>
              </a:solidFill>
              <a:latin typeface="+mn-lt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034706" y="815435"/>
            <a:ext cx="238437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de-DE" sz="1600" b="1" dirty="0">
                <a:solidFill>
                  <a:srgbClr val="262673"/>
                </a:solidFill>
                <a:latin typeface="+mn-lt"/>
              </a:rPr>
              <a:t>Wallace </a:t>
            </a:r>
            <a:r>
              <a:rPr lang="de-DE" sz="1600" b="1" dirty="0" err="1">
                <a:solidFill>
                  <a:srgbClr val="262673"/>
                </a:solidFill>
                <a:latin typeface="+mn-lt"/>
              </a:rPr>
              <a:t>and</a:t>
            </a:r>
            <a:r>
              <a:rPr lang="de-DE" sz="1600" b="1" dirty="0">
                <a:solidFill>
                  <a:srgbClr val="262673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rgbClr val="262673"/>
                </a:solidFill>
                <a:latin typeface="+mn-lt"/>
              </a:rPr>
              <a:t>Gromit</a:t>
            </a:r>
            <a:endParaRPr lang="de-DE" sz="1600" b="1" dirty="0" smtClean="0">
              <a:solidFill>
                <a:srgbClr val="262673"/>
              </a:solidFill>
              <a:latin typeface="+mn-lt"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2865882" y="3366548"/>
            <a:ext cx="337966" cy="0"/>
          </a:xfrm>
          <a:prstGeom prst="line">
            <a:avLst/>
          </a:prstGeom>
          <a:ln>
            <a:solidFill>
              <a:srgbClr val="7575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5364088" y="3407823"/>
            <a:ext cx="1151575" cy="0"/>
          </a:xfrm>
          <a:prstGeom prst="line">
            <a:avLst/>
          </a:prstGeom>
          <a:ln>
            <a:solidFill>
              <a:srgbClr val="D26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>
            <a:off x="1562814" y="3407824"/>
            <a:ext cx="632922" cy="0"/>
          </a:xfrm>
          <a:prstGeom prst="line">
            <a:avLst/>
          </a:prstGeom>
          <a:ln>
            <a:solidFill>
              <a:srgbClr val="D26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>
            <a:off x="6588224" y="3408325"/>
            <a:ext cx="789365" cy="0"/>
          </a:xfrm>
          <a:prstGeom prst="line">
            <a:avLst/>
          </a:prstGeom>
          <a:ln>
            <a:solidFill>
              <a:srgbClr val="D26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3587227" y="5867424"/>
            <a:ext cx="53655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How often did </a:t>
            </a:r>
            <a:r>
              <a:rPr lang="en-US" altLang="en-US" sz="1800" dirty="0" smtClean="0">
                <a:latin typeface="+mn-lt"/>
              </a:rPr>
              <a:t>“Sun”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link to this entity in Wikipedia?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505987" y="5465623"/>
            <a:ext cx="3138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600" b="1" dirty="0">
                <a:solidFill>
                  <a:srgbClr val="D2691E"/>
                </a:solidFill>
                <a:latin typeface="+mn-lt"/>
              </a:rPr>
              <a:t>Computer </a:t>
            </a:r>
            <a:r>
              <a:rPr lang="en-US" sz="1600" b="1" dirty="0" smtClean="0">
                <a:solidFill>
                  <a:srgbClr val="D2691E"/>
                </a:solidFill>
                <a:latin typeface="+mn-lt"/>
              </a:rPr>
              <a:t>software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600" b="1" dirty="0">
                <a:solidFill>
                  <a:srgbClr val="D2691E"/>
                </a:solidFill>
                <a:latin typeface="+mn-lt"/>
              </a:rPr>
              <a:t>O</a:t>
            </a:r>
            <a:r>
              <a:rPr lang="en-US" sz="1600" b="1" dirty="0" smtClean="0">
                <a:solidFill>
                  <a:srgbClr val="D2691E"/>
                </a:solidFill>
                <a:latin typeface="+mn-lt"/>
              </a:rPr>
              <a:t>racle </a:t>
            </a:r>
            <a:r>
              <a:rPr lang="en-US" sz="1600" b="1" dirty="0">
                <a:solidFill>
                  <a:srgbClr val="D2691E"/>
                </a:solidFill>
                <a:latin typeface="+mn-lt"/>
              </a:rPr>
              <a:t>s</a:t>
            </a:r>
            <a:r>
              <a:rPr lang="en-US" sz="1600" b="1" dirty="0" smtClean="0">
                <a:solidFill>
                  <a:srgbClr val="D2691E"/>
                </a:solidFill>
                <a:latin typeface="+mn-lt"/>
              </a:rPr>
              <a:t>oftware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D2691E"/>
                </a:solidFill>
                <a:latin typeface="+mn-lt"/>
              </a:rPr>
              <a:t>...</a:t>
            </a:r>
            <a:endParaRPr lang="en-US" sz="1600" b="1" dirty="0">
              <a:latin typeface="+mn-lt"/>
            </a:endParaRP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44" y="1833911"/>
            <a:ext cx="673711" cy="86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8" descr="C:\Users\mspaniol\Desktop\Clipboard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66" y="3779761"/>
            <a:ext cx="1564876" cy="69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Gerade Verbindung 14"/>
          <p:cNvCxnSpPr/>
          <p:nvPr/>
        </p:nvCxnSpPr>
        <p:spPr>
          <a:xfrm>
            <a:off x="7474394" y="3366548"/>
            <a:ext cx="337966" cy="0"/>
          </a:xfrm>
          <a:prstGeom prst="line">
            <a:avLst/>
          </a:prstGeom>
          <a:ln>
            <a:solidFill>
              <a:srgbClr val="7575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0"/>
          <p:cNvCxnSpPr/>
          <p:nvPr/>
        </p:nvCxnSpPr>
        <p:spPr>
          <a:xfrm>
            <a:off x="7956376" y="3410250"/>
            <a:ext cx="1078636" cy="0"/>
          </a:xfrm>
          <a:prstGeom prst="line">
            <a:avLst/>
          </a:prstGeom>
          <a:ln>
            <a:solidFill>
              <a:srgbClr val="D26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feld 39"/>
          <p:cNvSpPr txBox="1"/>
          <p:nvPr/>
        </p:nvSpPr>
        <p:spPr>
          <a:xfrm>
            <a:off x="1034706" y="1061389"/>
            <a:ext cx="211307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de-DE" sz="1600" b="1" dirty="0" smtClean="0">
                <a:solidFill>
                  <a:srgbClr val="262673"/>
                </a:solidFill>
                <a:latin typeface="+mn-lt"/>
              </a:rPr>
              <a:t>The Guardian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de-DE" sz="1600" b="1" dirty="0" smtClean="0">
                <a:solidFill>
                  <a:srgbClr val="262673"/>
                </a:solidFill>
                <a:latin typeface="+mn-lt"/>
              </a:rPr>
              <a:t>The Independent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de-DE" sz="1600" b="1" dirty="0" smtClean="0">
                <a:solidFill>
                  <a:srgbClr val="262673"/>
                </a:solidFill>
                <a:latin typeface="+mn-lt"/>
              </a:rPr>
              <a:t>…</a:t>
            </a:r>
            <a:endParaRPr lang="en-US" sz="1600" b="1" dirty="0">
              <a:solidFill>
                <a:srgbClr val="262673"/>
              </a:solidFill>
              <a:latin typeface="+mn-lt"/>
            </a:endParaRPr>
          </a:p>
        </p:txBody>
      </p:sp>
      <p:sp>
        <p:nvSpPr>
          <p:cNvPr id="61" name="Textfeld 54"/>
          <p:cNvSpPr txBox="1"/>
          <p:nvPr/>
        </p:nvSpPr>
        <p:spPr>
          <a:xfrm>
            <a:off x="505987" y="4724645"/>
            <a:ext cx="31370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D2691E"/>
                </a:solidFill>
                <a:latin typeface="+mn-lt"/>
              </a:rPr>
              <a:t>Open Source</a:t>
            </a:r>
          </a:p>
        </p:txBody>
      </p:sp>
      <p:sp>
        <p:nvSpPr>
          <p:cNvPr id="62" name="Textfeld 54"/>
          <p:cNvSpPr txBox="1"/>
          <p:nvPr/>
        </p:nvSpPr>
        <p:spPr>
          <a:xfrm>
            <a:off x="505987" y="4987063"/>
            <a:ext cx="3130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D2691E"/>
                </a:solidFill>
                <a:latin typeface="+mn-lt"/>
              </a:rPr>
              <a:t>European </a:t>
            </a:r>
            <a:r>
              <a:rPr lang="en-US" sz="1600" b="1" dirty="0">
                <a:solidFill>
                  <a:srgbClr val="D2691E"/>
                </a:solidFill>
                <a:latin typeface="+mn-lt"/>
              </a:rPr>
              <a:t>Union Microsoft </a:t>
            </a:r>
            <a:endParaRPr lang="en-US" sz="1600" b="1" dirty="0" smtClean="0">
              <a:solidFill>
                <a:srgbClr val="D2691E"/>
              </a:solidFill>
              <a:latin typeface="+mn-lt"/>
            </a:endParaRPr>
          </a:p>
          <a:p>
            <a:pPr marL="0" indent="0" eaLnBrk="1" hangingPunct="1"/>
            <a:r>
              <a:rPr lang="en-US" sz="1600" b="1" dirty="0" smtClean="0">
                <a:solidFill>
                  <a:srgbClr val="D2691E"/>
                </a:solidFill>
                <a:latin typeface="+mn-lt"/>
              </a:rPr>
              <a:t>     competition case</a:t>
            </a:r>
          </a:p>
        </p:txBody>
      </p:sp>
      <p:sp>
        <p:nvSpPr>
          <p:cNvPr id="42" name="Textfeld 28"/>
          <p:cNvSpPr txBox="1">
            <a:spLocks noChangeArrowheads="1"/>
          </p:cNvSpPr>
          <p:nvPr/>
        </p:nvSpPr>
        <p:spPr bwMode="auto">
          <a:xfrm rot="16200000">
            <a:off x="-366011" y="1516909"/>
            <a:ext cx="1345240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 err="1">
                <a:solidFill>
                  <a:srgbClr val="262673"/>
                </a:solidFill>
                <a:latin typeface="+mn-lt"/>
              </a:rPr>
              <a:t>Keyphrases</a:t>
            </a:r>
            <a:endParaRPr lang="en-US" sz="1600" b="1" dirty="0">
              <a:solidFill>
                <a:srgbClr val="262673"/>
              </a:solidFill>
              <a:latin typeface="+mn-lt"/>
            </a:endParaRPr>
          </a:p>
        </p:txBody>
      </p:sp>
      <p:sp>
        <p:nvSpPr>
          <p:cNvPr id="46" name="Textfeld 28"/>
          <p:cNvSpPr txBox="1">
            <a:spLocks noChangeArrowheads="1"/>
          </p:cNvSpPr>
          <p:nvPr/>
        </p:nvSpPr>
        <p:spPr bwMode="auto">
          <a:xfrm rot="16200000">
            <a:off x="-366012" y="5078529"/>
            <a:ext cx="1345240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 err="1">
                <a:solidFill>
                  <a:srgbClr val="D2691E"/>
                </a:solidFill>
                <a:latin typeface="+mn-lt"/>
              </a:rPr>
              <a:t>Keyphrases</a:t>
            </a:r>
            <a:endParaRPr lang="en-US" sz="1600" b="1" dirty="0">
              <a:solidFill>
                <a:srgbClr val="D2691E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C457A9B0-210D-469F-9904-E90BBCEAFFF8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26" grpId="0" animBg="1"/>
      <p:bldP spid="27" grpId="0"/>
      <p:bldP spid="32" grpId="0"/>
      <p:bldP spid="35" grpId="0"/>
      <p:bldP spid="35" grpId="1"/>
      <p:bldP spid="37" grpId="0"/>
      <p:bldP spid="38" grpId="0"/>
      <p:bldP spid="39" grpId="0"/>
      <p:bldP spid="43" grpId="0"/>
      <p:bldP spid="44" grpId="0"/>
      <p:bldP spid="11" grpId="0"/>
      <p:bldP spid="40" grpId="0"/>
      <p:bldP spid="29" grpId="0"/>
      <p:bldP spid="29" grpId="1"/>
      <p:bldP spid="55" grpId="0"/>
      <p:bldP spid="60" grpId="0"/>
      <p:bldP spid="61" grpId="0"/>
      <p:bldP spid="62" grpId="0"/>
      <p:bldP spid="42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08143" cy="5762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Graph-based Joint Disambiguation</a:t>
            </a:r>
            <a:br>
              <a:rPr lang="en-US" sz="3200" dirty="0" smtClean="0">
                <a:cs typeface="+mj-cs"/>
              </a:rPr>
            </a:br>
            <a:endParaRPr lang="en-US" sz="3200" dirty="0" smtClean="0">
              <a:cs typeface="+mj-cs"/>
            </a:endParaRPr>
          </a:p>
        </p:txBody>
      </p:sp>
      <p:sp>
        <p:nvSpPr>
          <p:cNvPr id="23557" name="TextBox 41"/>
          <p:cNvSpPr txBox="1">
            <a:spLocks noChangeArrowheads="1"/>
          </p:cNvSpPr>
          <p:nvPr/>
        </p:nvSpPr>
        <p:spPr bwMode="auto">
          <a:xfrm>
            <a:off x="1763688" y="972096"/>
            <a:ext cx="1655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latin typeface="+mn-lt"/>
              </a:rPr>
              <a:t>Text with proper nouns</a:t>
            </a:r>
          </a:p>
        </p:txBody>
      </p:sp>
      <p:grpSp>
        <p:nvGrpSpPr>
          <p:cNvPr id="3" name="Gruppierung 2"/>
          <p:cNvGrpSpPr>
            <a:grpSpLocks/>
          </p:cNvGrpSpPr>
          <p:nvPr/>
        </p:nvGrpSpPr>
        <p:grpSpPr bwMode="auto">
          <a:xfrm>
            <a:off x="3235300" y="4364584"/>
            <a:ext cx="4842753" cy="1820862"/>
            <a:chOff x="3203575" y="4437063"/>
            <a:chExt cx="4843151" cy="1820862"/>
          </a:xfrm>
        </p:grpSpPr>
        <p:sp>
          <p:nvSpPr>
            <p:cNvPr id="27" name="Can 18"/>
            <p:cNvSpPr>
              <a:spLocks noChangeArrowheads="1"/>
            </p:cNvSpPr>
            <p:nvPr/>
          </p:nvSpPr>
          <p:spPr bwMode="auto">
            <a:xfrm>
              <a:off x="3203575" y="4437063"/>
              <a:ext cx="2281425" cy="1820862"/>
            </a:xfrm>
            <a:prstGeom prst="can">
              <a:avLst>
                <a:gd name="adj" fmla="val 31116"/>
              </a:avLst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3599" name="TextBox 43"/>
            <p:cNvSpPr txBox="1">
              <a:spLocks noChangeArrowheads="1"/>
            </p:cNvSpPr>
            <p:nvPr/>
          </p:nvSpPr>
          <p:spPr bwMode="auto">
            <a:xfrm>
              <a:off x="5568264" y="4975641"/>
              <a:ext cx="247846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b="1" dirty="0" smtClean="0">
                  <a:latin typeface="+mn-lt"/>
                </a:rPr>
                <a:t>YAGO</a:t>
              </a:r>
              <a:endParaRPr lang="en-US" sz="1600" b="1" dirty="0">
                <a:latin typeface="+mn-lt"/>
              </a:endParaRPr>
            </a:p>
            <a:p>
              <a:pPr eaLnBrk="1" hangingPunct="1"/>
              <a:r>
                <a:rPr lang="en-US" sz="1600" b="1" dirty="0">
                  <a:latin typeface="+mn-lt"/>
                </a:rPr>
                <a:t>(with additional data)</a:t>
              </a:r>
            </a:p>
          </p:txBody>
        </p:sp>
        <p:sp>
          <p:nvSpPr>
            <p:cNvPr id="29" name="Rounded Rectangle 44"/>
            <p:cNvSpPr/>
            <p:nvPr/>
          </p:nvSpPr>
          <p:spPr bwMode="auto">
            <a:xfrm>
              <a:off x="3398854" y="5065713"/>
              <a:ext cx="195278" cy="38100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45"/>
            <p:cNvSpPr/>
            <p:nvPr/>
          </p:nvSpPr>
          <p:spPr bwMode="auto">
            <a:xfrm>
              <a:off x="3398854" y="5129213"/>
              <a:ext cx="195278" cy="36512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46"/>
            <p:cNvSpPr/>
            <p:nvPr/>
          </p:nvSpPr>
          <p:spPr bwMode="auto">
            <a:xfrm>
              <a:off x="3398854" y="5191125"/>
              <a:ext cx="195278" cy="38100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47"/>
            <p:cNvSpPr/>
            <p:nvPr/>
          </p:nvSpPr>
          <p:spPr bwMode="auto">
            <a:xfrm>
              <a:off x="3398854" y="5316538"/>
              <a:ext cx="195278" cy="38100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48"/>
            <p:cNvSpPr/>
            <p:nvPr/>
          </p:nvSpPr>
          <p:spPr bwMode="auto">
            <a:xfrm>
              <a:off x="3398854" y="5380038"/>
              <a:ext cx="195278" cy="38100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49"/>
            <p:cNvSpPr/>
            <p:nvPr/>
          </p:nvSpPr>
          <p:spPr bwMode="auto">
            <a:xfrm>
              <a:off x="3398854" y="5505450"/>
              <a:ext cx="195278" cy="38100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5" name="Rounded Rectangle 50"/>
            <p:cNvSpPr/>
            <p:nvPr/>
          </p:nvSpPr>
          <p:spPr bwMode="auto">
            <a:xfrm>
              <a:off x="3398854" y="5632450"/>
              <a:ext cx="195278" cy="36513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6" name="Rounded Rectangle 51"/>
            <p:cNvSpPr/>
            <p:nvPr/>
          </p:nvSpPr>
          <p:spPr bwMode="auto">
            <a:xfrm>
              <a:off x="3398854" y="5694363"/>
              <a:ext cx="195278" cy="38100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52"/>
            <p:cNvSpPr/>
            <p:nvPr/>
          </p:nvSpPr>
          <p:spPr bwMode="auto">
            <a:xfrm>
              <a:off x="3398854" y="5757863"/>
              <a:ext cx="195278" cy="36512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8" name="Rectangle 53"/>
            <p:cNvSpPr>
              <a:spLocks noChangeArrowheads="1"/>
            </p:cNvSpPr>
            <p:nvPr/>
          </p:nvSpPr>
          <p:spPr bwMode="auto">
            <a:xfrm>
              <a:off x="3986277" y="5065713"/>
              <a:ext cx="390557" cy="125412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9" name="Rectangle 54"/>
            <p:cNvSpPr>
              <a:spLocks noChangeArrowheads="1"/>
            </p:cNvSpPr>
            <p:nvPr/>
          </p:nvSpPr>
          <p:spPr bwMode="auto">
            <a:xfrm>
              <a:off x="3986277" y="5316538"/>
              <a:ext cx="390557" cy="127000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0" name="Rectangle 55"/>
            <p:cNvSpPr>
              <a:spLocks noChangeArrowheads="1"/>
            </p:cNvSpPr>
            <p:nvPr/>
          </p:nvSpPr>
          <p:spPr bwMode="auto">
            <a:xfrm>
              <a:off x="3986277" y="5572125"/>
              <a:ext cx="390557" cy="127000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1" name="Rectangle 56"/>
            <p:cNvSpPr>
              <a:spLocks noChangeArrowheads="1"/>
            </p:cNvSpPr>
            <p:nvPr/>
          </p:nvSpPr>
          <p:spPr bwMode="auto">
            <a:xfrm>
              <a:off x="3986277" y="5757863"/>
              <a:ext cx="390557" cy="125412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2" name="Rectangle 57"/>
            <p:cNvSpPr>
              <a:spLocks noChangeArrowheads="1"/>
            </p:cNvSpPr>
            <p:nvPr/>
          </p:nvSpPr>
          <p:spPr bwMode="auto">
            <a:xfrm>
              <a:off x="4572112" y="5316538"/>
              <a:ext cx="392145" cy="127000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3" name="Rectangle 58"/>
            <p:cNvSpPr>
              <a:spLocks noChangeArrowheads="1"/>
            </p:cNvSpPr>
            <p:nvPr/>
          </p:nvSpPr>
          <p:spPr bwMode="auto">
            <a:xfrm>
              <a:off x="4572112" y="5572125"/>
              <a:ext cx="392145" cy="127000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4" name="Rectangle 59"/>
            <p:cNvSpPr>
              <a:spLocks noChangeArrowheads="1"/>
            </p:cNvSpPr>
            <p:nvPr/>
          </p:nvSpPr>
          <p:spPr bwMode="auto">
            <a:xfrm>
              <a:off x="5029350" y="5002213"/>
              <a:ext cx="390557" cy="127000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5" name="Rectangle 60"/>
            <p:cNvSpPr>
              <a:spLocks noChangeArrowheads="1"/>
            </p:cNvSpPr>
            <p:nvPr/>
          </p:nvSpPr>
          <p:spPr bwMode="auto">
            <a:xfrm>
              <a:off x="5029350" y="5443538"/>
              <a:ext cx="390557" cy="125412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cxnSp>
          <p:nvCxnSpPr>
            <p:cNvPr id="46" name="Shape 61"/>
            <p:cNvCxnSpPr>
              <a:stCxn id="38" idx="3"/>
              <a:endCxn id="42" idx="0"/>
            </p:cNvCxnSpPr>
            <p:nvPr/>
          </p:nvCxnSpPr>
          <p:spPr bwMode="auto">
            <a:xfrm>
              <a:off x="4376834" y="5129213"/>
              <a:ext cx="390557" cy="187325"/>
            </a:xfrm>
            <a:prstGeom prst="bentConnector2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Elbow Connector 62"/>
            <p:cNvCxnSpPr>
              <a:stCxn id="44" idx="2"/>
              <a:endCxn id="45" idx="0"/>
            </p:cNvCxnSpPr>
            <p:nvPr/>
          </p:nvCxnSpPr>
          <p:spPr bwMode="auto">
            <a:xfrm rot="5400000">
              <a:off x="5066672" y="5285582"/>
              <a:ext cx="314325" cy="158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hape 63"/>
            <p:cNvCxnSpPr>
              <a:stCxn id="42" idx="3"/>
              <a:endCxn id="44" idx="2"/>
            </p:cNvCxnSpPr>
            <p:nvPr/>
          </p:nvCxnSpPr>
          <p:spPr bwMode="auto">
            <a:xfrm flipV="1">
              <a:off x="4964258" y="5129213"/>
              <a:ext cx="260371" cy="250825"/>
            </a:xfrm>
            <a:prstGeom prst="bentConnector2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hape 64"/>
            <p:cNvCxnSpPr>
              <a:stCxn id="45" idx="2"/>
              <a:endCxn id="43" idx="3"/>
            </p:cNvCxnSpPr>
            <p:nvPr/>
          </p:nvCxnSpPr>
          <p:spPr bwMode="auto">
            <a:xfrm rot="5400000">
              <a:off x="5061105" y="5472102"/>
              <a:ext cx="66675" cy="260371"/>
            </a:xfrm>
            <a:prstGeom prst="bentConnector2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Elbow Connector 65"/>
            <p:cNvCxnSpPr>
              <a:stCxn id="42" idx="1"/>
              <a:endCxn id="39" idx="3"/>
            </p:cNvCxnSpPr>
            <p:nvPr/>
          </p:nvCxnSpPr>
          <p:spPr bwMode="auto">
            <a:xfrm rot="10800000">
              <a:off x="4376834" y="5380038"/>
              <a:ext cx="195278" cy="1587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Elbow Connector 66"/>
            <p:cNvCxnSpPr>
              <a:stCxn id="42" idx="2"/>
              <a:endCxn id="43" idx="0"/>
            </p:cNvCxnSpPr>
            <p:nvPr/>
          </p:nvCxnSpPr>
          <p:spPr bwMode="auto">
            <a:xfrm rot="5400000">
              <a:off x="4703097" y="5507832"/>
              <a:ext cx="130175" cy="1587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hape 67"/>
            <p:cNvCxnSpPr>
              <a:stCxn id="41" idx="3"/>
              <a:endCxn id="43" idx="2"/>
            </p:cNvCxnSpPr>
            <p:nvPr/>
          </p:nvCxnSpPr>
          <p:spPr bwMode="auto">
            <a:xfrm flipV="1">
              <a:off x="4376834" y="5699125"/>
              <a:ext cx="390557" cy="120650"/>
            </a:xfrm>
            <a:prstGeom prst="bentConnector2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Elbow Connector 68"/>
            <p:cNvCxnSpPr>
              <a:stCxn id="40" idx="3"/>
              <a:endCxn id="43" idx="1"/>
            </p:cNvCxnSpPr>
            <p:nvPr/>
          </p:nvCxnSpPr>
          <p:spPr bwMode="auto">
            <a:xfrm flipV="1">
              <a:off x="4376834" y="5635625"/>
              <a:ext cx="195278" cy="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69"/>
            <p:cNvCxnSpPr>
              <a:stCxn id="29" idx="3"/>
              <a:endCxn id="38" idx="1"/>
            </p:cNvCxnSpPr>
            <p:nvPr/>
          </p:nvCxnSpPr>
          <p:spPr bwMode="auto">
            <a:xfrm>
              <a:off x="3594132" y="5084763"/>
              <a:ext cx="392145" cy="4445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70"/>
            <p:cNvCxnSpPr>
              <a:stCxn id="30" idx="3"/>
              <a:endCxn id="38" idx="1"/>
            </p:cNvCxnSpPr>
            <p:nvPr/>
          </p:nvCxnSpPr>
          <p:spPr bwMode="auto">
            <a:xfrm flipV="1">
              <a:off x="3594132" y="5129213"/>
              <a:ext cx="392145" cy="1905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71"/>
            <p:cNvCxnSpPr>
              <a:stCxn id="31" idx="3"/>
              <a:endCxn id="38" idx="1"/>
            </p:cNvCxnSpPr>
            <p:nvPr/>
          </p:nvCxnSpPr>
          <p:spPr bwMode="auto">
            <a:xfrm flipV="1">
              <a:off x="3594132" y="5129213"/>
              <a:ext cx="392145" cy="8096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72"/>
            <p:cNvCxnSpPr>
              <a:stCxn id="32" idx="3"/>
              <a:endCxn id="39" idx="1"/>
            </p:cNvCxnSpPr>
            <p:nvPr/>
          </p:nvCxnSpPr>
          <p:spPr bwMode="auto">
            <a:xfrm>
              <a:off x="3594132" y="5335588"/>
              <a:ext cx="392145" cy="4445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73"/>
            <p:cNvCxnSpPr>
              <a:stCxn id="33" idx="3"/>
              <a:endCxn id="39" idx="1"/>
            </p:cNvCxnSpPr>
            <p:nvPr/>
          </p:nvCxnSpPr>
          <p:spPr bwMode="auto">
            <a:xfrm flipV="1">
              <a:off x="3594132" y="5380038"/>
              <a:ext cx="392145" cy="1905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74"/>
            <p:cNvCxnSpPr>
              <a:stCxn id="34" idx="3"/>
              <a:endCxn id="40" idx="1"/>
            </p:cNvCxnSpPr>
            <p:nvPr/>
          </p:nvCxnSpPr>
          <p:spPr bwMode="auto">
            <a:xfrm>
              <a:off x="3594132" y="5524500"/>
              <a:ext cx="392145" cy="11112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75"/>
            <p:cNvCxnSpPr>
              <a:stCxn id="35" idx="3"/>
              <a:endCxn id="40" idx="1"/>
            </p:cNvCxnSpPr>
            <p:nvPr/>
          </p:nvCxnSpPr>
          <p:spPr bwMode="auto">
            <a:xfrm flipV="1">
              <a:off x="3594132" y="5635625"/>
              <a:ext cx="392145" cy="142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76"/>
            <p:cNvCxnSpPr>
              <a:stCxn id="36" idx="3"/>
              <a:endCxn id="41" idx="1"/>
            </p:cNvCxnSpPr>
            <p:nvPr/>
          </p:nvCxnSpPr>
          <p:spPr bwMode="auto">
            <a:xfrm>
              <a:off x="3594132" y="5713413"/>
              <a:ext cx="392145" cy="10636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77"/>
            <p:cNvCxnSpPr>
              <a:stCxn id="37" idx="3"/>
              <a:endCxn id="41" idx="1"/>
            </p:cNvCxnSpPr>
            <p:nvPr/>
          </p:nvCxnSpPr>
          <p:spPr bwMode="auto">
            <a:xfrm>
              <a:off x="3594132" y="5776913"/>
              <a:ext cx="392145" cy="4286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3" name="Rounded Rectangle 78"/>
            <p:cNvSpPr/>
            <p:nvPr/>
          </p:nvSpPr>
          <p:spPr bwMode="auto">
            <a:xfrm>
              <a:off x="3398854" y="5819775"/>
              <a:ext cx="195278" cy="38100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64" name="Rounded Rectangle 79"/>
            <p:cNvSpPr/>
            <p:nvPr/>
          </p:nvSpPr>
          <p:spPr bwMode="auto">
            <a:xfrm>
              <a:off x="3398854" y="5883275"/>
              <a:ext cx="195278" cy="38100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65" name="Straight Connector 80"/>
            <p:cNvCxnSpPr/>
            <p:nvPr/>
          </p:nvCxnSpPr>
          <p:spPr bwMode="auto">
            <a:xfrm flipV="1">
              <a:off x="3594132" y="5632450"/>
              <a:ext cx="392145" cy="6191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81"/>
            <p:cNvCxnSpPr>
              <a:stCxn id="63" idx="3"/>
              <a:endCxn id="41" idx="1"/>
            </p:cNvCxnSpPr>
            <p:nvPr/>
          </p:nvCxnSpPr>
          <p:spPr bwMode="auto">
            <a:xfrm flipV="1">
              <a:off x="3594132" y="5819775"/>
              <a:ext cx="392145" cy="1905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82"/>
            <p:cNvCxnSpPr>
              <a:stCxn id="64" idx="3"/>
              <a:endCxn id="41" idx="1"/>
            </p:cNvCxnSpPr>
            <p:nvPr/>
          </p:nvCxnSpPr>
          <p:spPr bwMode="auto">
            <a:xfrm flipV="1">
              <a:off x="3594132" y="5819775"/>
              <a:ext cx="392145" cy="8255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559" name="TextBox 41"/>
          <p:cNvSpPr txBox="1">
            <a:spLocks noChangeArrowheads="1"/>
          </p:cNvSpPr>
          <p:nvPr/>
        </p:nvSpPr>
        <p:spPr bwMode="auto">
          <a:xfrm>
            <a:off x="5467325" y="836712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latin typeface="+mn-lt"/>
              </a:rPr>
              <a:t>Candidate</a:t>
            </a:r>
          </a:p>
          <a:p>
            <a:pPr algn="ctr" eaLnBrk="1" hangingPunct="1"/>
            <a:r>
              <a:rPr lang="en-US" sz="1600" b="1" dirty="0">
                <a:latin typeface="+mn-lt"/>
              </a:rPr>
              <a:t>Entities</a:t>
            </a:r>
          </a:p>
        </p:txBody>
      </p:sp>
      <p:grpSp>
        <p:nvGrpSpPr>
          <p:cNvPr id="23560" name="Group 85"/>
          <p:cNvGrpSpPr>
            <a:grpSpLocks/>
          </p:cNvGrpSpPr>
          <p:nvPr/>
        </p:nvGrpSpPr>
        <p:grpSpPr bwMode="auto">
          <a:xfrm>
            <a:off x="1935138" y="1622971"/>
            <a:ext cx="1304925" cy="1949450"/>
            <a:chOff x="1197164" y="2179572"/>
            <a:chExt cx="1303636" cy="1949790"/>
          </a:xfrm>
        </p:grpSpPr>
        <p:sp>
          <p:nvSpPr>
            <p:cNvPr id="10" name="Folded Corner 2"/>
            <p:cNvSpPr>
              <a:spLocks noChangeArrowheads="1"/>
            </p:cNvSpPr>
            <p:nvPr/>
          </p:nvSpPr>
          <p:spPr bwMode="auto">
            <a:xfrm>
              <a:off x="1197164" y="2179572"/>
              <a:ext cx="1303636" cy="1949790"/>
            </a:xfrm>
            <a:prstGeom prst="foldedCorner">
              <a:avLst>
                <a:gd name="adj" fmla="val 16667"/>
              </a:avLst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dk1"/>
                </a:solidFill>
                <a:latin typeface="+mn-lt"/>
                <a:ea typeface="+mn-ea"/>
              </a:endParaRPr>
            </a:p>
          </p:txBody>
        </p:sp>
        <p:cxnSp>
          <p:nvCxnSpPr>
            <p:cNvPr id="11" name="Straight Connector 3"/>
            <p:cNvCxnSpPr/>
            <p:nvPr/>
          </p:nvCxnSpPr>
          <p:spPr>
            <a:xfrm>
              <a:off x="1327210" y="2430441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4"/>
            <p:cNvCxnSpPr/>
            <p:nvPr/>
          </p:nvCxnSpPr>
          <p:spPr>
            <a:xfrm>
              <a:off x="1327210" y="2557463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5"/>
            <p:cNvCxnSpPr/>
            <p:nvPr/>
          </p:nvCxnSpPr>
          <p:spPr>
            <a:xfrm>
              <a:off x="1327210" y="2682898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6"/>
            <p:cNvCxnSpPr/>
            <p:nvPr/>
          </p:nvCxnSpPr>
          <p:spPr>
            <a:xfrm>
              <a:off x="1327210" y="3311657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7"/>
            <p:cNvCxnSpPr/>
            <p:nvPr/>
          </p:nvCxnSpPr>
          <p:spPr>
            <a:xfrm>
              <a:off x="1327210" y="3437091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8"/>
            <p:cNvCxnSpPr/>
            <p:nvPr/>
          </p:nvCxnSpPr>
          <p:spPr>
            <a:xfrm>
              <a:off x="1327210" y="3562526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9"/>
            <p:cNvCxnSpPr/>
            <p:nvPr/>
          </p:nvCxnSpPr>
          <p:spPr>
            <a:xfrm>
              <a:off x="1327210" y="3186223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0"/>
            <p:cNvCxnSpPr/>
            <p:nvPr/>
          </p:nvCxnSpPr>
          <p:spPr>
            <a:xfrm>
              <a:off x="1327210" y="3689548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1"/>
            <p:cNvCxnSpPr/>
            <p:nvPr/>
          </p:nvCxnSpPr>
          <p:spPr>
            <a:xfrm>
              <a:off x="1327210" y="3814982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2"/>
            <p:cNvCxnSpPr/>
            <p:nvPr/>
          </p:nvCxnSpPr>
          <p:spPr>
            <a:xfrm>
              <a:off x="1327210" y="3060789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13"/>
            <p:cNvCxnSpPr/>
            <p:nvPr/>
          </p:nvCxnSpPr>
          <p:spPr>
            <a:xfrm>
              <a:off x="1327210" y="2933767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14"/>
            <p:cNvCxnSpPr/>
            <p:nvPr/>
          </p:nvCxnSpPr>
          <p:spPr>
            <a:xfrm>
              <a:off x="1327210" y="2808332"/>
              <a:ext cx="10435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ounded Rectangle 15"/>
            <p:cNvSpPr/>
            <p:nvPr/>
          </p:nvSpPr>
          <p:spPr>
            <a:xfrm>
              <a:off x="1653912" y="2619387"/>
              <a:ext cx="325116" cy="63511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ounded Rectangle 16"/>
            <p:cNvSpPr/>
            <p:nvPr/>
          </p:nvSpPr>
          <p:spPr>
            <a:xfrm>
              <a:off x="2044052" y="3122711"/>
              <a:ext cx="326702" cy="63511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ounded Rectangle 17"/>
            <p:cNvSpPr/>
            <p:nvPr/>
          </p:nvSpPr>
          <p:spPr>
            <a:xfrm>
              <a:off x="1457257" y="3626037"/>
              <a:ext cx="326702" cy="63511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78" name="Gerade Verbindung mit Pfeil 77"/>
          <p:cNvCxnSpPr>
            <a:stCxn id="23" idx="3"/>
            <a:endCxn id="73" idx="1"/>
          </p:cNvCxnSpPr>
          <p:nvPr/>
        </p:nvCxnSpPr>
        <p:spPr>
          <a:xfrm flipV="1">
            <a:off x="2717775" y="1542009"/>
            <a:ext cx="2882900" cy="552450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stCxn id="23" idx="3"/>
            <a:endCxn id="68" idx="1"/>
          </p:cNvCxnSpPr>
          <p:nvPr/>
        </p:nvCxnSpPr>
        <p:spPr>
          <a:xfrm flipV="1">
            <a:off x="2717775" y="1981746"/>
            <a:ext cx="2882900" cy="112713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>
            <a:stCxn id="24" idx="3"/>
            <a:endCxn id="69" idx="1"/>
          </p:cNvCxnSpPr>
          <p:nvPr/>
        </p:nvCxnSpPr>
        <p:spPr>
          <a:xfrm flipV="1">
            <a:off x="3108300" y="2421484"/>
            <a:ext cx="2492375" cy="176212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>
            <a:stCxn id="25" idx="3"/>
            <a:endCxn id="130" idx="1"/>
          </p:cNvCxnSpPr>
          <p:nvPr/>
        </p:nvCxnSpPr>
        <p:spPr>
          <a:xfrm>
            <a:off x="2522513" y="3100934"/>
            <a:ext cx="3078162" cy="633412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>
            <a:stCxn id="25" idx="3"/>
            <a:endCxn id="70" idx="1"/>
          </p:cNvCxnSpPr>
          <p:nvPr/>
        </p:nvCxnSpPr>
        <p:spPr>
          <a:xfrm flipV="1">
            <a:off x="2522513" y="2862809"/>
            <a:ext cx="3078162" cy="238125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/>
          <p:cNvCxnSpPr>
            <a:stCxn id="25" idx="3"/>
            <a:endCxn id="71" idx="1"/>
          </p:cNvCxnSpPr>
          <p:nvPr/>
        </p:nvCxnSpPr>
        <p:spPr>
          <a:xfrm>
            <a:off x="2522513" y="3100934"/>
            <a:ext cx="3078162" cy="201612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31"/>
          <p:cNvSpPr>
            <a:spLocks noChangeArrowheads="1"/>
          </p:cNvSpPr>
          <p:nvPr/>
        </p:nvSpPr>
        <p:spPr bwMode="auto">
          <a:xfrm>
            <a:off x="5600675" y="1856334"/>
            <a:ext cx="1042988" cy="250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69" name="Rectangle 32"/>
          <p:cNvSpPr>
            <a:spLocks noChangeArrowheads="1"/>
          </p:cNvSpPr>
          <p:nvPr/>
        </p:nvSpPr>
        <p:spPr bwMode="auto">
          <a:xfrm>
            <a:off x="5600675" y="2296071"/>
            <a:ext cx="1042988" cy="25241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0" name="Rectangle 33"/>
          <p:cNvSpPr>
            <a:spLocks noChangeArrowheads="1"/>
          </p:cNvSpPr>
          <p:nvPr/>
        </p:nvSpPr>
        <p:spPr bwMode="auto">
          <a:xfrm>
            <a:off x="5600675" y="2737396"/>
            <a:ext cx="1042988" cy="250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1" name="Rectangle 34"/>
          <p:cNvSpPr>
            <a:spLocks noChangeArrowheads="1"/>
          </p:cNvSpPr>
          <p:nvPr/>
        </p:nvSpPr>
        <p:spPr bwMode="auto">
          <a:xfrm>
            <a:off x="5600675" y="3177134"/>
            <a:ext cx="1042988" cy="250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3" name="Rectangle 36"/>
          <p:cNvSpPr>
            <a:spLocks noChangeArrowheads="1"/>
          </p:cNvSpPr>
          <p:nvPr/>
        </p:nvSpPr>
        <p:spPr bwMode="auto">
          <a:xfrm>
            <a:off x="5600675" y="1416596"/>
            <a:ext cx="1042988" cy="250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30" name="Rectangle 34"/>
          <p:cNvSpPr>
            <a:spLocks noChangeArrowheads="1"/>
          </p:cNvSpPr>
          <p:nvPr/>
        </p:nvSpPr>
        <p:spPr bwMode="auto">
          <a:xfrm>
            <a:off x="5600675" y="3608934"/>
            <a:ext cx="1042988" cy="25241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142" name="Gekrümmte Verbindung 141"/>
          <p:cNvCxnSpPr>
            <a:stCxn id="73" idx="3"/>
            <a:endCxn id="130" idx="3"/>
          </p:cNvCxnSpPr>
          <p:nvPr/>
        </p:nvCxnSpPr>
        <p:spPr>
          <a:xfrm>
            <a:off x="6643663" y="1542009"/>
            <a:ext cx="12700" cy="2192337"/>
          </a:xfrm>
          <a:prstGeom prst="curvedConnector3">
            <a:avLst>
              <a:gd name="adj1" fmla="val 5418504"/>
            </a:avLst>
          </a:prstGeom>
          <a:ln w="190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Gekrümmte Verbindung 149"/>
          <p:cNvCxnSpPr>
            <a:stCxn id="69" idx="3"/>
            <a:endCxn id="70" idx="3"/>
          </p:cNvCxnSpPr>
          <p:nvPr/>
        </p:nvCxnSpPr>
        <p:spPr>
          <a:xfrm>
            <a:off x="6643663" y="2421484"/>
            <a:ext cx="12700" cy="441325"/>
          </a:xfrm>
          <a:prstGeom prst="curvedConnector3">
            <a:avLst>
              <a:gd name="adj1" fmla="val 1800000"/>
            </a:avLst>
          </a:prstGeom>
          <a:ln w="190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Gekrümmte Verbindung 157"/>
          <p:cNvCxnSpPr>
            <a:stCxn id="68" idx="3"/>
            <a:endCxn id="71" idx="3"/>
          </p:cNvCxnSpPr>
          <p:nvPr/>
        </p:nvCxnSpPr>
        <p:spPr>
          <a:xfrm>
            <a:off x="6643663" y="1981746"/>
            <a:ext cx="12700" cy="1320800"/>
          </a:xfrm>
          <a:prstGeom prst="curvedConnector3">
            <a:avLst>
              <a:gd name="adj1" fmla="val 3839520"/>
            </a:avLst>
          </a:prstGeom>
          <a:ln w="190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Gekrümmte Verbindung 162"/>
          <p:cNvCxnSpPr>
            <a:stCxn id="70" idx="3"/>
            <a:endCxn id="73" idx="3"/>
          </p:cNvCxnSpPr>
          <p:nvPr/>
        </p:nvCxnSpPr>
        <p:spPr>
          <a:xfrm flipV="1">
            <a:off x="6643663" y="1542009"/>
            <a:ext cx="12700" cy="1320800"/>
          </a:xfrm>
          <a:prstGeom prst="curvedConnector3">
            <a:avLst>
              <a:gd name="adj1" fmla="val 3642150"/>
            </a:avLst>
          </a:prstGeom>
          <a:ln w="190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27" idx="1"/>
          </p:cNvCxnSpPr>
          <p:nvPr/>
        </p:nvCxnSpPr>
        <p:spPr>
          <a:xfrm flipV="1">
            <a:off x="4376713" y="3788321"/>
            <a:ext cx="11112" cy="576263"/>
          </a:xfrm>
          <a:prstGeom prst="straightConnector1">
            <a:avLst/>
          </a:prstGeom>
          <a:ln w="57150" cmpd="sng">
            <a:solidFill>
              <a:srgbClr val="59595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krümmte Verbindung 76"/>
          <p:cNvCxnSpPr/>
          <p:nvPr/>
        </p:nvCxnSpPr>
        <p:spPr>
          <a:xfrm rot="5400000" flipH="1" flipV="1">
            <a:off x="5926807" y="3652590"/>
            <a:ext cx="2016125" cy="865187"/>
          </a:xfrm>
          <a:prstGeom prst="curvedConnector3">
            <a:avLst>
              <a:gd name="adj1" fmla="val 269"/>
            </a:avLst>
          </a:prstGeom>
          <a:ln w="57150" cmpd="sng">
            <a:solidFill>
              <a:srgbClr val="59595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feld 94"/>
          <p:cNvSpPr txBox="1">
            <a:spLocks noChangeArrowheads="1"/>
          </p:cNvSpPr>
          <p:nvPr/>
        </p:nvSpPr>
        <p:spPr bwMode="auto">
          <a:xfrm>
            <a:off x="3163863" y="3861346"/>
            <a:ext cx="1112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>
                <a:latin typeface="+mn-lt"/>
              </a:rPr>
              <a:t>Prior</a:t>
            </a:r>
          </a:p>
          <a:p>
            <a:pPr eaLnBrk="1" hangingPunct="1"/>
            <a:r>
              <a:rPr lang="en-US" b="1" dirty="0">
                <a:latin typeface="+mn-lt"/>
              </a:rPr>
              <a:t>Probability</a:t>
            </a:r>
          </a:p>
        </p:txBody>
      </p:sp>
      <p:sp>
        <p:nvSpPr>
          <p:cNvPr id="104" name="Textfeld 103"/>
          <p:cNvSpPr txBox="1">
            <a:spLocks noChangeArrowheads="1"/>
          </p:cNvSpPr>
          <p:nvPr/>
        </p:nvSpPr>
        <p:spPr bwMode="auto">
          <a:xfrm>
            <a:off x="4506888" y="3861346"/>
            <a:ext cx="1541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 err="1" smtClean="0">
                <a:latin typeface="+mn-lt"/>
              </a:rPr>
              <a:t>Keyphrase</a:t>
            </a:r>
            <a:r>
              <a:rPr lang="en-US" b="1" dirty="0" smtClean="0">
                <a:latin typeface="+mn-lt"/>
              </a:rPr>
              <a:t> </a:t>
            </a:r>
            <a:endParaRPr lang="en-US" b="1" dirty="0">
              <a:latin typeface="+mn-lt"/>
            </a:endParaRPr>
          </a:p>
          <a:p>
            <a:pPr eaLnBrk="1" hangingPunct="1"/>
            <a:r>
              <a:rPr lang="en-US" b="1" dirty="0">
                <a:latin typeface="+mn-lt"/>
              </a:rPr>
              <a:t>based similarity</a:t>
            </a:r>
          </a:p>
        </p:txBody>
      </p:sp>
      <p:sp>
        <p:nvSpPr>
          <p:cNvPr id="108" name="Textfeld 107"/>
          <p:cNvSpPr txBox="1">
            <a:spLocks noChangeArrowheads="1"/>
          </p:cNvSpPr>
          <p:nvPr/>
        </p:nvSpPr>
        <p:spPr bwMode="auto">
          <a:xfrm>
            <a:off x="7427341" y="3482776"/>
            <a:ext cx="1681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>
                <a:latin typeface="+mn-lt"/>
              </a:rPr>
              <a:t>Coherence based</a:t>
            </a:r>
          </a:p>
          <a:p>
            <a:pPr eaLnBrk="1" hangingPunct="1"/>
            <a:r>
              <a:rPr lang="en-US" b="1" dirty="0">
                <a:latin typeface="+mn-lt"/>
              </a:rPr>
              <a:t>on </a:t>
            </a:r>
            <a:r>
              <a:rPr lang="en-US" b="1" dirty="0" err="1">
                <a:latin typeface="+mn-lt"/>
              </a:rPr>
              <a:t>inlink</a:t>
            </a:r>
            <a:r>
              <a:rPr lang="en-US" b="1" dirty="0">
                <a:latin typeface="+mn-lt"/>
              </a:rPr>
              <a:t> overlap</a:t>
            </a:r>
          </a:p>
        </p:txBody>
      </p:sp>
      <p:pic>
        <p:nvPicPr>
          <p:cNvPr id="93" name="Picture 2" descr="http://upload.wikimedia.org/wikipedia/en/thumb/8/80/Wikipedia-logo-v2.svg/200px-Wikipedia-logo-v2.sv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17" y="4077072"/>
            <a:ext cx="861209" cy="7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767836DB-53BC-474F-A454-9B3D15609282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4" grpId="0"/>
      <p:bldP spid="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08143" cy="576263"/>
          </a:xfrm>
        </p:spPr>
        <p:txBody>
          <a:bodyPr/>
          <a:lstStyle/>
          <a:p>
            <a:pPr>
              <a:defRPr/>
            </a:pPr>
            <a:r>
              <a:rPr lang="de-DE" sz="3200" dirty="0"/>
              <a:t>Graph Algorithm</a:t>
            </a:r>
            <a:r>
              <a:rPr lang="en-US" sz="3200" dirty="0" smtClean="0">
                <a:cs typeface="+mj-cs"/>
              </a:rPr>
              <a:t/>
            </a:r>
            <a:br>
              <a:rPr lang="en-US" sz="3200" dirty="0" smtClean="0">
                <a:cs typeface="+mj-cs"/>
              </a:rPr>
            </a:br>
            <a:endParaRPr lang="en-US" sz="3200" dirty="0" smtClean="0"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5A2EBE5D-C596-4204-91F9-52158DD70AC5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grpSp>
        <p:nvGrpSpPr>
          <p:cNvPr id="92" name="Group 85"/>
          <p:cNvGrpSpPr>
            <a:grpSpLocks/>
          </p:cNvGrpSpPr>
          <p:nvPr/>
        </p:nvGrpSpPr>
        <p:grpSpPr bwMode="auto">
          <a:xfrm>
            <a:off x="1263774" y="1616356"/>
            <a:ext cx="1957387" cy="2928937"/>
            <a:chOff x="1197164" y="2179572"/>
            <a:chExt cx="1303636" cy="1949790"/>
          </a:xfrm>
        </p:grpSpPr>
        <p:sp>
          <p:nvSpPr>
            <p:cNvPr id="94" name="Folded Corner 2"/>
            <p:cNvSpPr>
              <a:spLocks noChangeArrowheads="1"/>
            </p:cNvSpPr>
            <p:nvPr/>
          </p:nvSpPr>
          <p:spPr bwMode="auto">
            <a:xfrm>
              <a:off x="1197164" y="2179572"/>
              <a:ext cx="1303636" cy="1949790"/>
            </a:xfrm>
            <a:prstGeom prst="foldedCorner">
              <a:avLst>
                <a:gd name="adj" fmla="val 16667"/>
              </a:avLst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dk1"/>
                </a:solidFill>
                <a:latin typeface="+mn-lt"/>
                <a:ea typeface="+mn-ea"/>
              </a:endParaRPr>
            </a:p>
          </p:txBody>
        </p:sp>
        <p:cxnSp>
          <p:nvCxnSpPr>
            <p:cNvPr id="96" name="Straight Connector 3"/>
            <p:cNvCxnSpPr/>
            <p:nvPr/>
          </p:nvCxnSpPr>
          <p:spPr>
            <a:xfrm>
              <a:off x="1327210" y="2431090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4"/>
            <p:cNvCxnSpPr/>
            <p:nvPr/>
          </p:nvCxnSpPr>
          <p:spPr>
            <a:xfrm>
              <a:off x="1327210" y="2556848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5"/>
            <p:cNvCxnSpPr/>
            <p:nvPr/>
          </p:nvCxnSpPr>
          <p:spPr>
            <a:xfrm>
              <a:off x="1327210" y="2682607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6"/>
            <p:cNvCxnSpPr/>
            <p:nvPr/>
          </p:nvCxnSpPr>
          <p:spPr>
            <a:xfrm>
              <a:off x="1327210" y="3311401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7"/>
            <p:cNvCxnSpPr/>
            <p:nvPr/>
          </p:nvCxnSpPr>
          <p:spPr>
            <a:xfrm>
              <a:off x="1327210" y="3437160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8"/>
            <p:cNvCxnSpPr/>
            <p:nvPr/>
          </p:nvCxnSpPr>
          <p:spPr>
            <a:xfrm>
              <a:off x="1327210" y="3562919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9"/>
            <p:cNvCxnSpPr/>
            <p:nvPr/>
          </p:nvCxnSpPr>
          <p:spPr>
            <a:xfrm>
              <a:off x="1327210" y="3185643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"/>
            <p:cNvCxnSpPr/>
            <p:nvPr/>
          </p:nvCxnSpPr>
          <p:spPr>
            <a:xfrm>
              <a:off x="1327210" y="3688678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1"/>
            <p:cNvCxnSpPr/>
            <p:nvPr/>
          </p:nvCxnSpPr>
          <p:spPr>
            <a:xfrm>
              <a:off x="1327210" y="3814437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2"/>
            <p:cNvCxnSpPr/>
            <p:nvPr/>
          </p:nvCxnSpPr>
          <p:spPr>
            <a:xfrm>
              <a:off x="1327210" y="3059884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3"/>
            <p:cNvCxnSpPr/>
            <p:nvPr/>
          </p:nvCxnSpPr>
          <p:spPr>
            <a:xfrm>
              <a:off x="1327210" y="2934125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4"/>
            <p:cNvCxnSpPr/>
            <p:nvPr/>
          </p:nvCxnSpPr>
          <p:spPr>
            <a:xfrm>
              <a:off x="1327210" y="2808366"/>
              <a:ext cx="10435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Rounded Rectangle 15"/>
            <p:cNvSpPr/>
            <p:nvPr/>
          </p:nvSpPr>
          <p:spPr>
            <a:xfrm>
              <a:off x="1653912" y="2620256"/>
              <a:ext cx="325645" cy="62351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Rounded Rectangle 16"/>
            <p:cNvSpPr/>
            <p:nvPr/>
          </p:nvSpPr>
          <p:spPr>
            <a:xfrm>
              <a:off x="2044052" y="3123291"/>
              <a:ext cx="326702" cy="62351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Rounded Rectangle 17"/>
            <p:cNvSpPr/>
            <p:nvPr/>
          </p:nvSpPr>
          <p:spPr>
            <a:xfrm>
              <a:off x="1458314" y="3626327"/>
              <a:ext cx="325645" cy="62351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13" name="Gerade Verbindung mit Pfeil 56"/>
          <p:cNvCxnSpPr>
            <a:stCxn id="110" idx="3"/>
            <a:endCxn id="123" idx="1"/>
          </p:cNvCxnSpPr>
          <p:nvPr/>
        </p:nvCxnSpPr>
        <p:spPr>
          <a:xfrm flipV="1">
            <a:off x="2438523" y="1518726"/>
            <a:ext cx="3457527" cy="806448"/>
          </a:xfrm>
          <a:prstGeom prst="straightConnector1">
            <a:avLst/>
          </a:prstGeom>
          <a:ln w="571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mit Pfeil 57"/>
          <p:cNvCxnSpPr>
            <a:stCxn id="110" idx="3"/>
            <a:endCxn id="119" idx="1"/>
          </p:cNvCxnSpPr>
          <p:nvPr/>
        </p:nvCxnSpPr>
        <p:spPr>
          <a:xfrm flipV="1">
            <a:off x="2438523" y="2180713"/>
            <a:ext cx="3457527" cy="144461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mit Pfeil 58"/>
          <p:cNvCxnSpPr>
            <a:stCxn id="111" idx="3"/>
            <a:endCxn id="120" idx="1"/>
          </p:cNvCxnSpPr>
          <p:nvPr/>
        </p:nvCxnSpPr>
        <p:spPr>
          <a:xfrm flipV="1">
            <a:off x="3025899" y="2842701"/>
            <a:ext cx="2870151" cy="238123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mit Pfeil 59"/>
          <p:cNvCxnSpPr>
            <a:stCxn id="112" idx="3"/>
            <a:endCxn id="124" idx="1"/>
          </p:cNvCxnSpPr>
          <p:nvPr/>
        </p:nvCxnSpPr>
        <p:spPr>
          <a:xfrm>
            <a:off x="2144836" y="3836475"/>
            <a:ext cx="3751214" cy="977901"/>
          </a:xfrm>
          <a:prstGeom prst="straightConnector1">
            <a:avLst/>
          </a:prstGeom>
          <a:ln w="571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mit Pfeil 60"/>
          <p:cNvCxnSpPr>
            <a:stCxn id="112" idx="3"/>
            <a:endCxn id="121" idx="1"/>
          </p:cNvCxnSpPr>
          <p:nvPr/>
        </p:nvCxnSpPr>
        <p:spPr>
          <a:xfrm flipV="1">
            <a:off x="2144836" y="3503101"/>
            <a:ext cx="3751214" cy="333374"/>
          </a:xfrm>
          <a:prstGeom prst="straightConnector1">
            <a:avLst/>
          </a:prstGeom>
          <a:ln w="1905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61"/>
          <p:cNvCxnSpPr>
            <a:stCxn id="112" idx="3"/>
            <a:endCxn id="122" idx="1"/>
          </p:cNvCxnSpPr>
          <p:nvPr/>
        </p:nvCxnSpPr>
        <p:spPr>
          <a:xfrm>
            <a:off x="2144836" y="3836475"/>
            <a:ext cx="3751214" cy="328613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31"/>
          <p:cNvSpPr>
            <a:spLocks noChangeArrowheads="1"/>
          </p:cNvSpPr>
          <p:nvPr/>
        </p:nvSpPr>
        <p:spPr bwMode="auto">
          <a:xfrm>
            <a:off x="5896050" y="1991800"/>
            <a:ext cx="1566863" cy="377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20" name="Rectangle 32"/>
          <p:cNvSpPr>
            <a:spLocks noChangeArrowheads="1"/>
          </p:cNvSpPr>
          <p:nvPr/>
        </p:nvSpPr>
        <p:spPr bwMode="auto">
          <a:xfrm>
            <a:off x="5896050" y="2653788"/>
            <a:ext cx="1566863" cy="377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21" name="Rectangle 33"/>
          <p:cNvSpPr>
            <a:spLocks noChangeArrowheads="1"/>
          </p:cNvSpPr>
          <p:nvPr/>
        </p:nvSpPr>
        <p:spPr bwMode="auto">
          <a:xfrm>
            <a:off x="5896050" y="3314188"/>
            <a:ext cx="1566863" cy="377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22" name="Rectangle 34"/>
          <p:cNvSpPr>
            <a:spLocks noChangeArrowheads="1"/>
          </p:cNvSpPr>
          <p:nvPr/>
        </p:nvSpPr>
        <p:spPr bwMode="auto">
          <a:xfrm>
            <a:off x="5896050" y="3976175"/>
            <a:ext cx="1566863" cy="377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23" name="Rectangle 36"/>
          <p:cNvSpPr>
            <a:spLocks noChangeArrowheads="1"/>
          </p:cNvSpPr>
          <p:nvPr/>
        </p:nvSpPr>
        <p:spPr bwMode="auto">
          <a:xfrm>
            <a:off x="5896050" y="1329813"/>
            <a:ext cx="1566863" cy="377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24" name="Rectangle 34"/>
          <p:cNvSpPr>
            <a:spLocks noChangeArrowheads="1"/>
          </p:cNvSpPr>
          <p:nvPr/>
        </p:nvSpPr>
        <p:spPr bwMode="auto">
          <a:xfrm>
            <a:off x="5896050" y="4625463"/>
            <a:ext cx="1566863" cy="3778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125" name="Gekrümmte Verbindung 68"/>
          <p:cNvCxnSpPr>
            <a:stCxn id="123" idx="3"/>
            <a:endCxn id="124" idx="3"/>
          </p:cNvCxnSpPr>
          <p:nvPr/>
        </p:nvCxnSpPr>
        <p:spPr>
          <a:xfrm>
            <a:off x="7462913" y="1518725"/>
            <a:ext cx="19050" cy="3295650"/>
          </a:xfrm>
          <a:prstGeom prst="curvedConnector3">
            <a:avLst>
              <a:gd name="adj1" fmla="val 6931701"/>
            </a:avLst>
          </a:prstGeom>
          <a:ln w="571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krümmte Verbindung 69"/>
          <p:cNvCxnSpPr>
            <a:stCxn id="120" idx="3"/>
            <a:endCxn id="121" idx="3"/>
          </p:cNvCxnSpPr>
          <p:nvPr/>
        </p:nvCxnSpPr>
        <p:spPr>
          <a:xfrm>
            <a:off x="7462913" y="2842700"/>
            <a:ext cx="19050" cy="660400"/>
          </a:xfrm>
          <a:prstGeom prst="curvedConnector3">
            <a:avLst>
              <a:gd name="adj1" fmla="val 1800000"/>
            </a:avLst>
          </a:prstGeom>
          <a:ln w="190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krümmte Verbindung 70"/>
          <p:cNvCxnSpPr>
            <a:stCxn id="119" idx="3"/>
            <a:endCxn id="122" idx="3"/>
          </p:cNvCxnSpPr>
          <p:nvPr/>
        </p:nvCxnSpPr>
        <p:spPr>
          <a:xfrm>
            <a:off x="7462913" y="2180713"/>
            <a:ext cx="19050" cy="1984375"/>
          </a:xfrm>
          <a:prstGeom prst="curvedConnector3">
            <a:avLst>
              <a:gd name="adj1" fmla="val 5023756"/>
            </a:avLst>
          </a:prstGeom>
          <a:ln w="571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Gekrümmte Verbindung 71"/>
          <p:cNvCxnSpPr>
            <a:stCxn id="121" idx="3"/>
            <a:endCxn id="123" idx="3"/>
          </p:cNvCxnSpPr>
          <p:nvPr/>
        </p:nvCxnSpPr>
        <p:spPr>
          <a:xfrm flipV="1">
            <a:off x="7462913" y="1518725"/>
            <a:ext cx="19050" cy="1984375"/>
          </a:xfrm>
          <a:prstGeom prst="curvedConnector3">
            <a:avLst>
              <a:gd name="adj1" fmla="val 4760598"/>
            </a:avLst>
          </a:prstGeom>
          <a:ln w="190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feld 73"/>
          <p:cNvSpPr txBox="1">
            <a:spLocks noChangeArrowheads="1"/>
          </p:cNvSpPr>
          <p:nvPr/>
        </p:nvSpPr>
        <p:spPr bwMode="auto">
          <a:xfrm>
            <a:off x="2125522" y="5290625"/>
            <a:ext cx="5405438" cy="369887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Helvetica" pitchFamily="34" charset="0"/>
              </a:rPr>
              <a:t>Objective: Maximize the minimum weighted degree</a:t>
            </a:r>
          </a:p>
        </p:txBody>
      </p:sp>
      <p:sp>
        <p:nvSpPr>
          <p:cNvPr id="131" name="Textfeld 39"/>
          <p:cNvSpPr txBox="1">
            <a:spLocks noChangeArrowheads="1"/>
          </p:cNvSpPr>
          <p:nvPr/>
        </p:nvSpPr>
        <p:spPr bwMode="auto">
          <a:xfrm>
            <a:off x="2116895" y="5763490"/>
            <a:ext cx="5060950" cy="369887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Helvetica" pitchFamily="34" charset="0"/>
              </a:rPr>
              <a:t>Constraint: Keep at least one entity per mention</a:t>
            </a:r>
          </a:p>
        </p:txBody>
      </p:sp>
      <p:sp>
        <p:nvSpPr>
          <p:cNvPr id="132" name="Textfeld 2"/>
          <p:cNvSpPr txBox="1">
            <a:spLocks noChangeArrowheads="1"/>
          </p:cNvSpPr>
          <p:nvPr/>
        </p:nvSpPr>
        <p:spPr bwMode="auto">
          <a:xfrm>
            <a:off x="1305049" y="1278218"/>
            <a:ext cx="1890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>
                <a:latin typeface="Helvetica" pitchFamily="34" charset="0"/>
              </a:rPr>
              <a:t>Mentions of Entities</a:t>
            </a:r>
          </a:p>
        </p:txBody>
      </p:sp>
      <p:sp>
        <p:nvSpPr>
          <p:cNvPr id="133" name="Textfeld 72"/>
          <p:cNvSpPr txBox="1">
            <a:spLocks noChangeArrowheads="1"/>
          </p:cNvSpPr>
          <p:nvPr/>
        </p:nvSpPr>
        <p:spPr bwMode="auto">
          <a:xfrm>
            <a:off x="5808738" y="971038"/>
            <a:ext cx="17002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latin typeface="Helvetica" pitchFamily="34" charset="0"/>
              </a:rPr>
              <a:t>Entity Candidates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9" grpId="1" animBg="1"/>
      <p:bldP spid="120" grpId="0" animBg="1"/>
      <p:bldP spid="121" grpId="0" animBg="1"/>
      <p:bldP spid="121" grpId="1" animBg="1"/>
      <p:bldP spid="122" grpId="0" animBg="1"/>
      <p:bldP spid="122" grpId="1" animBg="1"/>
      <p:bldP spid="123" grpId="0" animBg="1"/>
      <p:bldP spid="124" grpId="0" animBg="1"/>
      <p:bldP spid="129" grpId="0" animBg="1"/>
      <p:bldP spid="1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08143" cy="576263"/>
          </a:xfrm>
        </p:spPr>
        <p:txBody>
          <a:bodyPr/>
          <a:lstStyle/>
          <a:p>
            <a:r>
              <a:rPr lang="en-US" dirty="0" smtClean="0"/>
              <a:t>AIDA </a:t>
            </a:r>
            <a:r>
              <a:rPr lang="en-US" sz="2400" dirty="0" smtClean="0"/>
              <a:t>https</a:t>
            </a:r>
            <a:r>
              <a:rPr lang="en-US" sz="2400" dirty="0"/>
              <a:t>://gate.d5.mpi-inf.mpg.de/webaida</a:t>
            </a:r>
            <a:r>
              <a:rPr lang="en-US" sz="2400" dirty="0" smtClean="0"/>
              <a:t>/</a:t>
            </a:r>
            <a:br>
              <a:rPr lang="en-US" sz="2400" dirty="0" smtClean="0"/>
            </a:b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9E3058A8-8479-4166-AB56-5660B92F0131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1224"/>
            <a:ext cx="8928992" cy="5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5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Challenges and </a:t>
            </a:r>
            <a:r>
              <a:rPr lang="en-US" altLang="en-US" dirty="0" smtClean="0"/>
              <a:t>“state-of-the-art” </a:t>
            </a:r>
          </a:p>
          <a:p>
            <a:endParaRPr lang="en-US" sz="2400" dirty="0"/>
          </a:p>
          <a:p>
            <a:r>
              <a:rPr lang="de-DE" dirty="0" smtClean="0"/>
              <a:t>Entity-level temporal Web analytics</a:t>
            </a:r>
          </a:p>
          <a:p>
            <a:pPr lvl="1"/>
            <a:r>
              <a:rPr lang="de-DE" dirty="0" smtClean="0"/>
              <a:t>Named entity disambiguation</a:t>
            </a:r>
          </a:p>
          <a:p>
            <a:pPr lvl="1"/>
            <a:r>
              <a:rPr lang="de-DE" dirty="0" smtClean="0"/>
              <a:t>Temporal fact extraction</a:t>
            </a:r>
          </a:p>
          <a:p>
            <a:pPr lvl="1"/>
            <a:r>
              <a:rPr lang="de-DE" dirty="0" smtClean="0"/>
              <a:t>Entity type classification</a:t>
            </a:r>
          </a:p>
          <a:p>
            <a:pPr lvl="1"/>
            <a:r>
              <a:rPr lang="de-DE" dirty="0" smtClean="0"/>
              <a:t>Emerging concept identification</a:t>
            </a:r>
          </a:p>
          <a:p>
            <a:pPr lvl="1"/>
            <a:r>
              <a:rPr lang="de-DE" dirty="0" smtClean="0"/>
              <a:t>Knowledge linking</a:t>
            </a:r>
          </a:p>
          <a:p>
            <a:pPr lvl="1"/>
            <a:r>
              <a:rPr lang="de-DE" dirty="0" smtClean="0"/>
              <a:t>Reference architecture</a:t>
            </a:r>
          </a:p>
          <a:p>
            <a:endParaRPr lang="de-DE" sz="2400" dirty="0" smtClean="0"/>
          </a:p>
          <a:p>
            <a:r>
              <a:rPr lang="de-DE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66693E98-A4E0-49EE-B52B-DF4F0567407A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Challenges and </a:t>
            </a:r>
            <a:r>
              <a:rPr lang="en-US" altLang="en-US" kern="0" dirty="0" smtClean="0"/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Named entity disambiguation</a:t>
            </a:r>
          </a:p>
          <a:p>
            <a:pPr lvl="1"/>
            <a:r>
              <a:rPr lang="de-DE" kern="0" dirty="0" smtClean="0">
                <a:solidFill>
                  <a:srgbClr val="FF0000"/>
                </a:solidFill>
              </a:rPr>
              <a:t>Temporal fact extraction</a:t>
            </a:r>
          </a:p>
          <a:p>
            <a:pPr lvl="1"/>
            <a:r>
              <a:rPr lang="de-DE" kern="0" dirty="0" smtClean="0"/>
              <a:t>Entity type classification</a:t>
            </a:r>
          </a:p>
          <a:p>
            <a:pPr lvl="1"/>
            <a:r>
              <a:rPr lang="de-DE" kern="0" dirty="0" smtClean="0"/>
              <a:t>Emerging concept identification</a:t>
            </a:r>
          </a:p>
          <a:p>
            <a:pPr lvl="1"/>
            <a:r>
              <a:rPr lang="de-DE" kern="0" dirty="0" smtClean="0"/>
              <a:t>Knowledge linking</a:t>
            </a:r>
          </a:p>
          <a:p>
            <a:pPr lvl="1"/>
            <a:r>
              <a:rPr lang="de-DE" kern="0" dirty="0" smtClean="0"/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/>
              <a:t>Conclusions</a:t>
            </a:r>
            <a:endParaRPr lang="en-US" kern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7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61E56AE6-6D41-4002-AC8A-0B2DB56866B3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90500" indent="-190500">
              <a:lnSpc>
                <a:spcPct val="80000"/>
              </a:lnSpc>
              <a:tabLst>
                <a:tab pos="482600" algn="l"/>
              </a:tabLst>
            </a:pPr>
            <a:r>
              <a:rPr lang="de-DE" sz="2400" kern="0" dirty="0" smtClean="0"/>
              <a:t>Knowledge harvesting from Web sources</a:t>
            </a:r>
          </a:p>
          <a:p>
            <a:pPr marL="190500" indent="-190500">
              <a:lnSpc>
                <a:spcPct val="80000"/>
              </a:lnSpc>
              <a:tabLst>
                <a:tab pos="482600" algn="l"/>
              </a:tabLst>
            </a:pPr>
            <a:r>
              <a:rPr lang="de-DE" sz="2400" kern="0" dirty="0" smtClean="0"/>
              <a:t>1.9 Mio. entities, 19 Mio. facts</a:t>
            </a:r>
          </a:p>
          <a:p>
            <a:endParaRPr lang="en-US" sz="2400" kern="0" dirty="0"/>
          </a:p>
        </p:txBody>
      </p:sp>
      <p:sp>
        <p:nvSpPr>
          <p:cNvPr id="11" name="Curved Down Arrow 10"/>
          <p:cNvSpPr/>
          <p:nvPr/>
        </p:nvSpPr>
        <p:spPr>
          <a:xfrm>
            <a:off x="2146082" y="2845857"/>
            <a:ext cx="609600" cy="381000"/>
          </a:xfrm>
          <a:prstGeom prst="curved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>
            <a:off x="3702660" y="2400484"/>
            <a:ext cx="1447800" cy="838200"/>
          </a:xfrm>
          <a:prstGeom prst="curved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0303" y="5790324"/>
            <a:ext cx="2002797" cy="32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Knowledge graph</a:t>
            </a:r>
            <a:endParaRPr lang="en-GB" sz="1600" b="1" dirty="0"/>
          </a:p>
        </p:txBody>
      </p:sp>
      <p:pic>
        <p:nvPicPr>
          <p:cNvPr id="14" name="Picture 2" descr="C:\Users\mspaniol\Documents\MPII-Presentations\Vortrag(MdkI_Konstanz2010)\Wi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66" y="2889285"/>
            <a:ext cx="16002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mspaniol\Documents\MPII-Presentations\Vortrag(MdkI_Konstanz2010)\Relation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98" y="3382700"/>
            <a:ext cx="166784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spaniol\Documents\MPII-Presentations\Vortrag(MdkI_Konstanz2010)\YA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80" y="2374588"/>
            <a:ext cx="4044032" cy="33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0887" y="5586523"/>
            <a:ext cx="34810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 smtClean="0"/>
              <a:t>F. M. </a:t>
            </a:r>
            <a:r>
              <a:rPr lang="en-US" sz="1600" b="1" dirty="0" err="1" smtClean="0"/>
              <a:t>Suchanek</a:t>
            </a:r>
            <a:r>
              <a:rPr lang="en-US" sz="1600" b="1" dirty="0" smtClean="0"/>
              <a:t> et al. [WWW 2007]</a:t>
            </a:r>
          </a:p>
          <a:p>
            <a:r>
              <a:rPr lang="en-US" sz="1600" b="1" dirty="0" smtClean="0"/>
              <a:t>J. </a:t>
            </a:r>
            <a:r>
              <a:rPr lang="en-US" sz="1600" b="1" dirty="0" err="1" smtClean="0"/>
              <a:t>Hoffart</a:t>
            </a:r>
            <a:r>
              <a:rPr lang="en-US" sz="1600" b="1" dirty="0" smtClean="0"/>
              <a:t> et al. [WWW 2011]</a:t>
            </a:r>
            <a:endParaRPr lang="en-US" sz="1600" b="1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351837" cy="576263"/>
          </a:xfrm>
        </p:spPr>
        <p:txBody>
          <a:bodyPr/>
          <a:lstStyle/>
          <a:p>
            <a:r>
              <a:rPr lang="en-US" sz="3200" dirty="0" smtClean="0"/>
              <a:t>The YAGO Knowledge Base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312075" y="213626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itchFamily="34" charset="0"/>
              </a:rPr>
              <a:t>Candidate </a:t>
            </a:r>
          </a:p>
          <a:p>
            <a:pPr algn="ctr"/>
            <a:r>
              <a:rPr lang="en-US" dirty="0" smtClean="0">
                <a:latin typeface="Helvetica" pitchFamily="34" charset="0"/>
              </a:rPr>
              <a:t>Sentences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2675" y="213626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itchFamily="34" charset="0"/>
              </a:rPr>
              <a:t>Fact </a:t>
            </a:r>
          </a:p>
          <a:p>
            <a:pPr algn="ctr"/>
            <a:r>
              <a:rPr lang="en-US" dirty="0" smtClean="0">
                <a:latin typeface="Helvetica" pitchFamily="34" charset="0"/>
              </a:rPr>
              <a:t>Candidates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02275" y="1653183"/>
            <a:ext cx="3733800" cy="4572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Candidate Gathering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02275" y="2796183"/>
            <a:ext cx="3733800" cy="4572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Pattern Analysis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2275" y="3716368"/>
            <a:ext cx="3733800" cy="4572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Graph Construction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02275" y="4642341"/>
            <a:ext cx="3733800" cy="4572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Label Propagation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9097" y="5501283"/>
            <a:ext cx="3759678" cy="381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Base &amp; Temporal Facts</a:t>
            </a:r>
          </a:p>
        </p:txBody>
      </p:sp>
      <p:sp>
        <p:nvSpPr>
          <p:cNvPr id="15" name="Flowchart: Card 14"/>
          <p:cNvSpPr/>
          <p:nvPr/>
        </p:nvSpPr>
        <p:spPr>
          <a:xfrm>
            <a:off x="749475" y="1556792"/>
            <a:ext cx="2352554" cy="649982"/>
          </a:xfrm>
          <a:prstGeom prst="flowChartPunchedCard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Corpus +</a:t>
            </a:r>
          </a:p>
          <a:p>
            <a:pPr algn="ctr"/>
            <a:r>
              <a:rPr lang="en-US" dirty="0">
                <a:solidFill>
                  <a:schemeClr val="dk1"/>
                </a:solidFill>
              </a:rPr>
              <a:t>Relations of Interest</a:t>
            </a:r>
          </a:p>
        </p:txBody>
      </p:sp>
      <p:sp>
        <p:nvSpPr>
          <p:cNvPr id="16" name="Flowchart: Card 15"/>
          <p:cNvSpPr/>
          <p:nvPr/>
        </p:nvSpPr>
        <p:spPr>
          <a:xfrm>
            <a:off x="749475" y="2719983"/>
            <a:ext cx="2352554" cy="609600"/>
          </a:xfrm>
          <a:prstGeom prst="flowChartPunchedCard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Pos./Neg.</a:t>
            </a:r>
          </a:p>
          <a:p>
            <a:pPr algn="ctr"/>
            <a:r>
              <a:rPr lang="en-US" dirty="0">
                <a:solidFill>
                  <a:schemeClr val="dk1"/>
                </a:solidFill>
              </a:rPr>
              <a:t>Seed Facts</a:t>
            </a:r>
          </a:p>
        </p:txBody>
      </p:sp>
      <p:cxnSp>
        <p:nvCxnSpPr>
          <p:cNvPr id="18" name="Straight Arrow Connector 17"/>
          <p:cNvCxnSpPr>
            <a:stCxn id="16" idx="3"/>
            <a:endCxn id="11" idx="1"/>
          </p:cNvCxnSpPr>
          <p:nvPr/>
        </p:nvCxnSpPr>
        <p:spPr>
          <a:xfrm>
            <a:off x="3102029" y="3024783"/>
            <a:ext cx="1000246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20072" y="2111177"/>
            <a:ext cx="1588" cy="685006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6462142" y="2452489"/>
            <a:ext cx="685800" cy="1588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2"/>
            <a:endCxn id="12" idx="0"/>
          </p:cNvCxnSpPr>
          <p:nvPr/>
        </p:nvCxnSpPr>
        <p:spPr>
          <a:xfrm>
            <a:off x="5969175" y="3253383"/>
            <a:ext cx="0" cy="462985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2"/>
            <a:endCxn id="13" idx="0"/>
          </p:cNvCxnSpPr>
          <p:nvPr/>
        </p:nvCxnSpPr>
        <p:spPr>
          <a:xfrm>
            <a:off x="5969175" y="4173568"/>
            <a:ext cx="0" cy="468773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2"/>
            <a:endCxn id="14" idx="0"/>
          </p:cNvCxnSpPr>
          <p:nvPr/>
        </p:nvCxnSpPr>
        <p:spPr>
          <a:xfrm flipH="1">
            <a:off x="5968936" y="5099541"/>
            <a:ext cx="239" cy="401742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81376" y="3318101"/>
            <a:ext cx="2664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itchFamily="34" charset="0"/>
              </a:rPr>
              <a:t>Patterns with   weights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2809" y="422328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itchFamily="34" charset="0"/>
              </a:rPr>
              <a:t>Graph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536" y="5160094"/>
            <a:ext cx="2644829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600" b="1"/>
            </a:lvl1pPr>
          </a:lstStyle>
          <a:p>
            <a:r>
              <a:rPr lang="en-US" dirty="0" smtClean="0"/>
              <a:t>Wang et al. [WWW </a:t>
            </a:r>
            <a:r>
              <a:rPr lang="en-US" dirty="0"/>
              <a:t>2011]</a:t>
            </a:r>
          </a:p>
          <a:p>
            <a:r>
              <a:rPr lang="en-US" dirty="0" smtClean="0"/>
              <a:t>Wang et al. [CIKM </a:t>
            </a:r>
            <a:r>
              <a:rPr lang="en-US" dirty="0"/>
              <a:t>2011</a:t>
            </a:r>
            <a:r>
              <a:rPr lang="en-US" dirty="0" smtClean="0"/>
              <a:t>]</a:t>
            </a:r>
          </a:p>
          <a:p>
            <a:r>
              <a:rPr lang="de-DE" dirty="0" smtClean="0"/>
              <a:t>Wang et al. [ACL 2012]</a:t>
            </a:r>
            <a:endParaRPr lang="de-DE" dirty="0"/>
          </a:p>
          <a:p>
            <a:r>
              <a:rPr lang="de-DE" dirty="0" smtClean="0"/>
              <a:t>Wang et al. [CIKM 2012]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102028" y="1889511"/>
            <a:ext cx="1000246" cy="0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3"/>
            <a:endCxn id="11" idx="1"/>
          </p:cNvCxnSpPr>
          <p:nvPr/>
        </p:nvCxnSpPr>
        <p:spPr>
          <a:xfrm>
            <a:off x="3102029" y="3024783"/>
            <a:ext cx="1000246" cy="0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Temporal Fact Extraction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87A45BF0-047A-4B02-986E-1E4576979B96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3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143000"/>
          </a:xfrm>
        </p:spPr>
        <p:txBody>
          <a:bodyPr/>
          <a:lstStyle/>
          <a:p>
            <a:pPr algn="l"/>
            <a:r>
              <a:rPr lang="en-US" altLang="zh-CN" sz="3200" dirty="0" smtClean="0"/>
              <a:t>Candidate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Gathering</a:t>
            </a:r>
            <a:endParaRPr lang="zh-CN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500034" y="538743"/>
            <a:ext cx="5000660" cy="137358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David</a:t>
            </a:r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 and 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Victoria</a:t>
            </a:r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were married in Ireland.</a:t>
            </a:r>
          </a:p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…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Beckham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 planned to join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Real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 in 2002.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Beckham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 finally moved to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Real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 in 2003.</a:t>
            </a:r>
          </a:p>
          <a:p>
            <a:r>
              <a:rPr lang="en-US" altLang="zh-CN" sz="1600" b="1" dirty="0" err="1" smtClean="0">
                <a:solidFill>
                  <a:srgbClr val="FF0000"/>
                </a:solidFill>
                <a:latin typeface="Helvetica" pitchFamily="34" charset="0"/>
              </a:rPr>
              <a:t>Ronaldo</a:t>
            </a:r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 moved to 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Real</a:t>
            </a:r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 in 2002.</a:t>
            </a:r>
            <a:endParaRPr lang="en-US" sz="1600" b="1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0034" y="3306366"/>
            <a:ext cx="7929618" cy="8572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David Beckham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planned to join </a:t>
            </a:r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Real Madrid C.</a:t>
            </a:r>
            <a:r>
              <a:rPr lang="en-US" altLang="zh-CN" sz="1600" b="1" dirty="0" smtClean="0">
                <a:solidFill>
                  <a:srgbClr val="0070C0"/>
                </a:solidFill>
                <a:latin typeface="Helvetica" pitchFamily="34" charset="0"/>
              </a:rPr>
              <a:t>F.</a:t>
            </a:r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in 2002.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David Beckham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finally moved to </a:t>
            </a:r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Real Madrid C.F.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in 2003.</a:t>
            </a:r>
          </a:p>
          <a:p>
            <a:r>
              <a:rPr lang="en-US" altLang="zh-CN" sz="1600" b="1" dirty="0" err="1" smtClean="0">
                <a:solidFill>
                  <a:srgbClr val="0070C0"/>
                </a:solidFill>
                <a:latin typeface="Helvetica" pitchFamily="34" charset="0"/>
              </a:rPr>
              <a:t>Ronaldo</a:t>
            </a:r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 moved to </a:t>
            </a:r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Real Madrid C.F. </a:t>
            </a:r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in 2002.</a:t>
            </a:r>
            <a:endParaRPr lang="en-US" sz="1600" b="1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4143372" y="3043764"/>
            <a:ext cx="285752" cy="214314"/>
          </a:xfrm>
          <a:prstGeom prst="downArrow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1071538" y="912199"/>
            <a:ext cx="1143008" cy="1143008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1071538" y="2055207"/>
            <a:ext cx="2643206" cy="428628"/>
          </a:xfrm>
          <a:prstGeom prst="roundRect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David</a:t>
            </a:r>
            <a:r>
              <a:rPr lang="zh-CN" altLang="en-US" sz="1600" dirty="0" smtClean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Beckham: PERSON</a:t>
            </a:r>
            <a:endParaRPr lang="zh-CN" altLang="en-US" sz="1600" dirty="0">
              <a:solidFill>
                <a:schemeClr val="tx1"/>
              </a:solidFill>
              <a:latin typeface="Helvetica" pitchFamily="34" charset="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rot="5400000">
            <a:off x="499240" y="2269521"/>
            <a:ext cx="715174" cy="794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285720" y="2626711"/>
            <a:ext cx="2214578" cy="428628"/>
          </a:xfrm>
          <a:prstGeom prst="roundRect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600" dirty="0" err="1" smtClean="0">
                <a:solidFill>
                  <a:schemeClr val="tx1"/>
                </a:solidFill>
                <a:latin typeface="Helvetica" pitchFamily="34" charset="0"/>
              </a:rPr>
              <a:t>Ronaldo</a:t>
            </a:r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: PERSON</a:t>
            </a:r>
            <a:endParaRPr lang="zh-CN" altLang="en-US" sz="1600" dirty="0">
              <a:solidFill>
                <a:schemeClr val="tx1"/>
              </a:solidFill>
              <a:latin typeface="Helvetica" pitchFamily="34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2643174" y="1834887"/>
            <a:ext cx="1357322" cy="720386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3500430" y="2555273"/>
            <a:ext cx="2643206" cy="428628"/>
          </a:xfrm>
          <a:prstGeom prst="roundRect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Real Madrid C.F.: CLUB</a:t>
            </a:r>
            <a:endParaRPr lang="zh-CN" altLang="en-US" sz="1600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21" name="流程图: 磁盘 20"/>
          <p:cNvSpPr/>
          <p:nvPr/>
        </p:nvSpPr>
        <p:spPr>
          <a:xfrm>
            <a:off x="7000892" y="1665280"/>
            <a:ext cx="2071702" cy="1285884"/>
          </a:xfrm>
          <a:prstGeom prst="flowChartMagneticDisk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dirty="0" smtClean="0">
                <a:solidFill>
                  <a:schemeClr val="dk1"/>
                </a:solidFill>
              </a:rPr>
              <a:t>YAGO</a:t>
            </a:r>
          </a:p>
          <a:p>
            <a:pPr algn="ctr"/>
            <a:endParaRPr lang="en-US" altLang="zh-CN" sz="1200" dirty="0">
              <a:solidFill>
                <a:schemeClr val="dk1"/>
              </a:solidFill>
            </a:endParaRPr>
          </a:p>
          <a:p>
            <a:pPr algn="ctr"/>
            <a:r>
              <a:rPr lang="en-US" altLang="zh-CN" sz="1200" dirty="0" err="1">
                <a:solidFill>
                  <a:schemeClr val="dk1"/>
                </a:solidFill>
              </a:rPr>
              <a:t>Victoria_Beckham</a:t>
            </a:r>
            <a:r>
              <a:rPr lang="en-US" altLang="zh-CN" sz="1200" dirty="0">
                <a:solidFill>
                  <a:schemeClr val="dk1"/>
                </a:solidFill>
              </a:rPr>
              <a:t>: person</a:t>
            </a:r>
          </a:p>
          <a:p>
            <a:pPr algn="ctr"/>
            <a:r>
              <a:rPr lang="en-US" altLang="zh-CN" sz="1200" dirty="0" err="1">
                <a:solidFill>
                  <a:schemeClr val="dk1"/>
                </a:solidFill>
              </a:rPr>
              <a:t>David_Beckham</a:t>
            </a:r>
            <a:r>
              <a:rPr lang="en-US" altLang="zh-CN" sz="1200" dirty="0">
                <a:solidFill>
                  <a:schemeClr val="dk1"/>
                </a:solidFill>
              </a:rPr>
              <a:t>: person</a:t>
            </a:r>
          </a:p>
          <a:p>
            <a:pPr algn="ctr"/>
            <a:r>
              <a:rPr lang="en-US" altLang="zh-CN" sz="1200" dirty="0" err="1">
                <a:solidFill>
                  <a:schemeClr val="dk1"/>
                </a:solidFill>
              </a:rPr>
              <a:t>Real_Madrid_C.F</a:t>
            </a:r>
            <a:r>
              <a:rPr lang="en-US" altLang="zh-CN" sz="1200" dirty="0">
                <a:solidFill>
                  <a:schemeClr val="dk1"/>
                </a:solidFill>
              </a:rPr>
              <a:t>.: club</a:t>
            </a:r>
          </a:p>
          <a:p>
            <a:pPr algn="ctr"/>
            <a:r>
              <a:rPr lang="en-US" altLang="zh-CN" sz="1200" dirty="0" err="1">
                <a:solidFill>
                  <a:schemeClr val="dk1"/>
                </a:solidFill>
              </a:rPr>
              <a:t>Ronaldo</a:t>
            </a:r>
            <a:r>
              <a:rPr lang="en-US" altLang="zh-CN" sz="1200" dirty="0">
                <a:solidFill>
                  <a:schemeClr val="dk1"/>
                </a:solidFill>
              </a:rPr>
              <a:t>: person</a:t>
            </a:r>
          </a:p>
          <a:p>
            <a:pPr algn="ctr"/>
            <a:endParaRPr lang="en-US" altLang="zh-CN" dirty="0">
              <a:solidFill>
                <a:schemeClr val="dk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034" y="4522800"/>
            <a:ext cx="4286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itchFamily="34" charset="0"/>
              </a:rPr>
              <a:t> (</a:t>
            </a:r>
            <a:r>
              <a:rPr lang="en-US" sz="1600" dirty="0" err="1" smtClean="0">
                <a:latin typeface="Helvetica" pitchFamily="34" charset="0"/>
              </a:rPr>
              <a:t>David_Beckham</a:t>
            </a:r>
            <a:r>
              <a:rPr lang="en-US" sz="1600" dirty="0" smtClean="0">
                <a:latin typeface="Helvetica" pitchFamily="34" charset="0"/>
              </a:rPr>
              <a:t>, </a:t>
            </a:r>
            <a:r>
              <a:rPr lang="en-US" sz="1600" dirty="0" err="1" smtClean="0">
                <a:latin typeface="Helvetica" pitchFamily="34" charset="0"/>
              </a:rPr>
              <a:t>Real_Madrid_C.F</a:t>
            </a:r>
            <a:r>
              <a:rPr lang="en-US" sz="1600" dirty="0" smtClean="0">
                <a:latin typeface="Helvetica" pitchFamily="34" charset="0"/>
              </a:rPr>
              <a:t>.)@2003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23" name="下箭头 22"/>
          <p:cNvSpPr/>
          <p:nvPr/>
        </p:nvSpPr>
        <p:spPr>
          <a:xfrm>
            <a:off x="4143372" y="4200335"/>
            <a:ext cx="285752" cy="214314"/>
          </a:xfrm>
          <a:prstGeom prst="downArrow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48165" y="4522800"/>
            <a:ext cx="364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itchFamily="34" charset="0"/>
              </a:rPr>
              <a:t> (</a:t>
            </a:r>
            <a:r>
              <a:rPr lang="en-US" sz="1600" dirty="0" err="1" smtClean="0">
                <a:latin typeface="Helvetica" pitchFamily="34" charset="0"/>
              </a:rPr>
              <a:t>Ronaldo</a:t>
            </a:r>
            <a:r>
              <a:rPr lang="en-US" sz="1600" dirty="0" smtClean="0">
                <a:latin typeface="Helvetica" pitchFamily="34" charset="0"/>
              </a:rPr>
              <a:t>, </a:t>
            </a:r>
            <a:r>
              <a:rPr lang="en-US" sz="1600" dirty="0" err="1" smtClean="0">
                <a:latin typeface="Helvetica" pitchFamily="34" charset="0"/>
              </a:rPr>
              <a:t>Real_Madrid_C.F</a:t>
            </a:r>
            <a:r>
              <a:rPr lang="en-US" sz="1600" dirty="0" smtClean="0">
                <a:latin typeface="Helvetica" pitchFamily="34" charset="0"/>
              </a:rPr>
              <a:t>.)@2002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0034" y="4879990"/>
            <a:ext cx="4286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itchFamily="34" charset="0"/>
              </a:rPr>
              <a:t> (</a:t>
            </a:r>
            <a:r>
              <a:rPr lang="en-US" sz="1600" dirty="0" err="1" smtClean="0">
                <a:latin typeface="Helvetica" pitchFamily="34" charset="0"/>
              </a:rPr>
              <a:t>David_Beckham</a:t>
            </a:r>
            <a:r>
              <a:rPr lang="en-US" sz="1600" dirty="0" smtClean="0">
                <a:latin typeface="Helvetica" pitchFamily="34" charset="0"/>
              </a:rPr>
              <a:t>, </a:t>
            </a:r>
            <a:r>
              <a:rPr lang="en-US" sz="1600" dirty="0" err="1" smtClean="0">
                <a:latin typeface="Helvetica" pitchFamily="34" charset="0"/>
              </a:rPr>
              <a:t>Real_Madrid_C.F</a:t>
            </a:r>
            <a:r>
              <a:rPr lang="en-US" sz="1600" dirty="0" smtClean="0">
                <a:latin typeface="Helvetica" pitchFamily="34" charset="0"/>
              </a:rPr>
              <a:t>.)@2002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034" y="5429796"/>
            <a:ext cx="4286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itchFamily="34" charset="0"/>
              </a:rPr>
              <a:t> (</a:t>
            </a:r>
            <a:r>
              <a:rPr lang="en-US" sz="1600" dirty="0" err="1" smtClean="0">
                <a:latin typeface="Helvetica" pitchFamily="34" charset="0"/>
              </a:rPr>
              <a:t>David_Beckham</a:t>
            </a:r>
            <a:r>
              <a:rPr lang="en-US" sz="1600" dirty="0" smtClean="0">
                <a:latin typeface="Helvetica" pitchFamily="34" charset="0"/>
              </a:rPr>
              <a:t>, </a:t>
            </a:r>
            <a:r>
              <a:rPr lang="en-US" sz="1600" dirty="0" err="1" smtClean="0">
                <a:latin typeface="Helvetica" pitchFamily="34" charset="0"/>
              </a:rPr>
              <a:t>Real_Madrid_C.F</a:t>
            </a:r>
            <a:r>
              <a:rPr lang="en-US" sz="1600" dirty="0" smtClean="0">
                <a:latin typeface="Helvetica" pitchFamily="34" charset="0"/>
              </a:rPr>
              <a:t>.)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0034" y="4451362"/>
            <a:ext cx="7929618" cy="8572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Helvetic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0628" y="4879990"/>
            <a:ext cx="285752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Temporal fact candidates</a:t>
            </a:r>
            <a:endParaRPr lang="en-US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00034" y="5358358"/>
            <a:ext cx="7929618" cy="8572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Helvetic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00628" y="5786986"/>
            <a:ext cx="285752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Base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fact candidates</a:t>
            </a:r>
            <a:endParaRPr lang="en-US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0034" y="5786986"/>
            <a:ext cx="364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itchFamily="34" charset="0"/>
              </a:rPr>
              <a:t> (</a:t>
            </a:r>
            <a:r>
              <a:rPr lang="en-US" sz="1600" dirty="0" err="1" smtClean="0">
                <a:latin typeface="Helvetica" pitchFamily="34" charset="0"/>
              </a:rPr>
              <a:t>Ronaldo</a:t>
            </a:r>
            <a:r>
              <a:rPr lang="en-US" sz="1600" dirty="0" smtClean="0">
                <a:latin typeface="Helvetica" pitchFamily="34" charset="0"/>
              </a:rPr>
              <a:t>, </a:t>
            </a:r>
            <a:r>
              <a:rPr lang="en-US" sz="1600" dirty="0" err="1" smtClean="0">
                <a:latin typeface="Helvetica" pitchFamily="34" charset="0"/>
              </a:rPr>
              <a:t>Real_Madrid_C.F</a:t>
            </a:r>
            <a:r>
              <a:rPr lang="en-US" sz="1600" dirty="0" smtClean="0">
                <a:latin typeface="Helvetica" pitchFamily="34" charset="0"/>
              </a:rPr>
              <a:t>.)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3636" y="3628831"/>
            <a:ext cx="221457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Candidate sentences</a:t>
            </a:r>
            <a:endParaRPr lang="en-US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32824" y="767660"/>
            <a:ext cx="323620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  <a:latin typeface="Helvetica" pitchFamily="34" charset="0"/>
              </a:rPr>
              <a:t>worksForClub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(PERSON,CLUB)</a:t>
            </a:r>
            <a:endParaRPr lang="en-US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4000496" y="2055207"/>
            <a:ext cx="2857520" cy="428628"/>
          </a:xfrm>
          <a:prstGeom prst="roundRect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Helvetica" pitchFamily="34" charset="0"/>
              </a:rPr>
              <a:t>Victoria Beckham: PERSON</a:t>
            </a:r>
            <a:endParaRPr lang="zh-CN" altLang="en-US" sz="1600" dirty="0">
              <a:solidFill>
                <a:schemeClr val="tx1"/>
              </a:solidFill>
              <a:latin typeface="Helvetica" pitchFamily="34" charset="0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2428860" y="912199"/>
            <a:ext cx="3714776" cy="1143008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92D577C8-9FC3-4911-BFFF-6559090B32B4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4" grpId="0" animBg="1"/>
      <p:bldP spid="19" grpId="0" animBg="1"/>
      <p:bldP spid="21" grpId="0" animBg="1"/>
      <p:bldP spid="22" grpId="0"/>
      <p:bldP spid="23" grpId="0" animBg="1"/>
      <p:bldP spid="24" grpId="0"/>
      <p:bldP spid="25" grpId="0"/>
      <p:bldP spid="26" grpId="0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paniol\Desktop\Wayback\Wayback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59" y="1196752"/>
            <a:ext cx="7234249" cy="4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962028" y="2843727"/>
            <a:ext cx="1296144" cy="1532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2051" name="Picture 3" descr="C:\Users\spaniol\Desktop\Wayback\Waybac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51" y="1196752"/>
            <a:ext cx="5754234" cy="4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paniol\Desktop\Wayback\Waybac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37" y="980728"/>
            <a:ext cx="6695947" cy="523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3177010" y="1340768"/>
            <a:ext cx="3306623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30" name="Picture 2" descr="C:\Users\mspaniol\Desktop\Poin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322" y="3136624"/>
            <a:ext cx="344846" cy="43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spaniol\Desktop\Poin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14" y="2920339"/>
            <a:ext cx="344846" cy="43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0988" y="1067923"/>
            <a:ext cx="8883500" cy="5169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9" descr="C:\Users\spaniol\Desktop\Wayback\Wayback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47" y="1055623"/>
            <a:ext cx="6708383" cy="51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33716" y="1340768"/>
            <a:ext cx="1826715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gov.ca.gov [2006,now]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33716" y="404664"/>
            <a:ext cx="2402780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governor.ca.gov [2000,2010]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3194522" y="1334220"/>
            <a:ext cx="3306623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ACD66CCF-7CBA-4432-BADE-6D9B967EA25B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0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4" grpId="0" animBg="1"/>
      <p:bldP spid="10" grpId="0" animBg="1"/>
      <p:bldP spid="17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/>
          <a:lstStyle/>
          <a:p>
            <a:r>
              <a:rPr lang="en-US" sz="3200" dirty="0" smtClean="0"/>
              <a:t>Pattern Representation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142843" y="692696"/>
            <a:ext cx="8962409" cy="571504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David</a:t>
            </a:r>
            <a:r>
              <a:rPr lang="zh-CN" altLang="en-US" sz="1600" b="1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Beckham</a:t>
            </a:r>
            <a:r>
              <a:rPr lang="en-US" altLang="zh-CN" sz="1600" b="1" dirty="0" smtClean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finally moved from </a:t>
            </a:r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Real Madrid C.F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before his recent joining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LA Galaxy</a:t>
            </a:r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in 2007</a:t>
            </a:r>
            <a:endParaRPr lang="en-US" sz="1600" b="1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00166" y="1558839"/>
            <a:ext cx="5857916" cy="500066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finally moved from </a:t>
            </a:r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Real Madrid C.F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.</a:t>
            </a:r>
            <a:r>
              <a:rPr lang="en-US" sz="1600" b="1" dirty="0" smtClean="0">
                <a:solidFill>
                  <a:srgbClr val="00B050"/>
                </a:solidFill>
                <a:latin typeface="Helvetic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before his recent joining</a:t>
            </a:r>
            <a:endParaRPr lang="en-US" sz="1600" b="1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4214810" y="1344525"/>
            <a:ext cx="285752" cy="142876"/>
          </a:xfrm>
          <a:prstGeom prst="downArrow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236374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Helvetica" pitchFamily="34" charset="0"/>
              </a:rPr>
              <a:t>Surface string</a:t>
            </a:r>
            <a:endParaRPr lang="zh-CN" altLang="en-US" sz="1600" b="1" i="1" dirty="0">
              <a:latin typeface="Helvetica" pitchFamily="34" charset="0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4214810" y="2201781"/>
            <a:ext cx="285752" cy="142876"/>
          </a:xfrm>
          <a:prstGeom prst="downArrow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058905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Helvetica" pitchFamily="34" charset="0"/>
              </a:rPr>
              <a:t>Compressed surface string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3984" y="2058905"/>
            <a:ext cx="3091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Helvetica" pitchFamily="34" charset="0"/>
              </a:rPr>
              <a:t>Keep only verbs, nouns &amp; preposition</a:t>
            </a:r>
          </a:p>
        </p:txBody>
      </p:sp>
      <p:sp>
        <p:nvSpPr>
          <p:cNvPr id="12" name="矩形 11"/>
          <p:cNvSpPr/>
          <p:nvPr/>
        </p:nvSpPr>
        <p:spPr>
          <a:xfrm>
            <a:off x="2571736" y="2416095"/>
            <a:ext cx="3857652" cy="500066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move from </a:t>
            </a:r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Real Madrid C.F.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before join</a:t>
            </a:r>
            <a:endParaRPr lang="en-US" sz="1600" b="1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4214810" y="3059037"/>
            <a:ext cx="285752" cy="142876"/>
          </a:xfrm>
          <a:prstGeom prst="downArrow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2916161"/>
            <a:ext cx="3514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Helvetica" pitchFamily="34" charset="0"/>
              </a:rPr>
              <a:t>Compressed lifted surface string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0868" y="2904019"/>
            <a:ext cx="268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CN" sz="1600" b="1" i="1" dirty="0" smtClean="0">
                <a:latin typeface="Helvetica" pitchFamily="34" charset="0"/>
              </a:rPr>
              <a:t>Replace entity mentions </a:t>
            </a:r>
          </a:p>
          <a:p>
            <a:pPr marL="0" lvl="1"/>
            <a:r>
              <a:rPr lang="en-US" altLang="zh-CN" sz="1600" b="1" i="1" dirty="0" smtClean="0">
                <a:latin typeface="Helvetica" pitchFamily="34" charset="0"/>
              </a:rPr>
              <a:t>by their types</a:t>
            </a:r>
          </a:p>
        </p:txBody>
      </p:sp>
      <p:sp>
        <p:nvSpPr>
          <p:cNvPr id="16" name="矩形 15"/>
          <p:cNvSpPr/>
          <p:nvPr/>
        </p:nvSpPr>
        <p:spPr>
          <a:xfrm>
            <a:off x="2928926" y="3273351"/>
            <a:ext cx="2928958" cy="500066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move from </a:t>
            </a:r>
            <a:r>
              <a:rPr lang="en-US" sz="1600" b="1" dirty="0" smtClean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b="1" dirty="0" smtClean="0">
                <a:solidFill>
                  <a:srgbClr val="00B050"/>
                </a:solidFill>
                <a:latin typeface="Helvetic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before join</a:t>
            </a:r>
            <a:endParaRPr lang="en-US" sz="1600" b="1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8993" y="3725129"/>
            <a:ext cx="3786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i="1" dirty="0" smtClean="0">
                <a:latin typeface="Helvetica" pitchFamily="34" charset="0"/>
              </a:rPr>
              <a:t>n-gram based compressed lifted </a:t>
            </a:r>
          </a:p>
          <a:p>
            <a:pPr algn="r"/>
            <a:r>
              <a:rPr lang="en-US" altLang="zh-CN" sz="1600" b="1" i="1" dirty="0" smtClean="0">
                <a:latin typeface="Helvetica" pitchFamily="34" charset="0"/>
              </a:rPr>
              <a:t>surface string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6760" y="3725129"/>
            <a:ext cx="2423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CN" sz="1600" b="1" i="1" dirty="0" smtClean="0">
                <a:latin typeface="Helvetica" pitchFamily="34" charset="0"/>
              </a:rPr>
              <a:t>Trigram as an example</a:t>
            </a:r>
          </a:p>
        </p:txBody>
      </p:sp>
      <p:sp>
        <p:nvSpPr>
          <p:cNvPr id="19" name="矩形 18"/>
          <p:cNvSpPr/>
          <p:nvPr/>
        </p:nvSpPr>
        <p:spPr>
          <a:xfrm>
            <a:off x="1430716" y="4039075"/>
            <a:ext cx="5857916" cy="500066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{“move from 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”, “from 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 before”, “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 before join”}</a:t>
            </a:r>
            <a:endParaRPr lang="en-US" sz="1600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20" name="下箭头 19"/>
          <p:cNvSpPr/>
          <p:nvPr/>
        </p:nvSpPr>
        <p:spPr>
          <a:xfrm>
            <a:off x="4214810" y="3844855"/>
            <a:ext cx="285752" cy="142876"/>
          </a:xfrm>
          <a:prstGeom prst="downArrow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8469" y="4559235"/>
            <a:ext cx="350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Helvetica" pitchFamily="34" charset="0"/>
              </a:rPr>
              <a:t>(TypeE1, TypeE2, n-gram pattern)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6446" y="4547093"/>
            <a:ext cx="291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CN" sz="1600" b="1" i="1" dirty="0" smtClean="0">
                <a:latin typeface="Helvetica" pitchFamily="34" charset="0"/>
              </a:rPr>
              <a:t>Fact pattern representation</a:t>
            </a:r>
          </a:p>
        </p:txBody>
      </p:sp>
      <p:sp>
        <p:nvSpPr>
          <p:cNvPr id="23" name="矩形 22"/>
          <p:cNvSpPr/>
          <p:nvPr/>
        </p:nvSpPr>
        <p:spPr>
          <a:xfrm>
            <a:off x="714348" y="4916425"/>
            <a:ext cx="7607641" cy="500066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PERSON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,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, {“move from 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”, “from 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 before”, “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 before join”}</a:t>
            </a:r>
            <a:endParaRPr lang="en-US" sz="1600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24" name="下箭头 23"/>
          <p:cNvSpPr/>
          <p:nvPr/>
        </p:nvSpPr>
        <p:spPr>
          <a:xfrm>
            <a:off x="4214842" y="4630673"/>
            <a:ext cx="285752" cy="142876"/>
          </a:xfrm>
          <a:prstGeom prst="downArrow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2844" y="1487401"/>
            <a:ext cx="11430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TypeE1: PERSON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57642" y="1497159"/>
            <a:ext cx="9286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TypeE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2: CLUB</a:t>
            </a:r>
            <a:endParaRPr lang="en-US" sz="1600" b="1" dirty="0" smtClean="0">
              <a:solidFill>
                <a:srgbClr val="FF0000"/>
              </a:solidFill>
              <a:latin typeface="Helvetica" pitchFamily="34" charset="0"/>
            </a:endParaRPr>
          </a:p>
        </p:txBody>
      </p:sp>
      <p:cxnSp>
        <p:nvCxnSpPr>
          <p:cNvPr id="32" name="直接箭头连接符 31"/>
          <p:cNvCxnSpPr>
            <a:endCxn id="29" idx="0"/>
          </p:cNvCxnSpPr>
          <p:nvPr/>
        </p:nvCxnSpPr>
        <p:spPr>
          <a:xfrm flipH="1">
            <a:off x="714348" y="1130211"/>
            <a:ext cx="71438" cy="357190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endCxn id="30" idx="0"/>
          </p:cNvCxnSpPr>
          <p:nvPr/>
        </p:nvCxnSpPr>
        <p:spPr>
          <a:xfrm>
            <a:off x="8058899" y="1130211"/>
            <a:ext cx="263090" cy="366948"/>
          </a:xfrm>
          <a:prstGeom prst="straightConnector1">
            <a:avLst/>
          </a:prstGeom>
          <a:ln w="28575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2146059" y="5700635"/>
            <a:ext cx="4450117" cy="428628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{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PERSON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, </a:t>
            </a:r>
            <a:r>
              <a:rPr lang="en-US" sz="1600" b="1" dirty="0">
                <a:solidFill>
                  <a:srgbClr val="0070C0"/>
                </a:solidFill>
                <a:latin typeface="Helvetica" pitchFamily="34" charset="0"/>
              </a:rPr>
              <a:t>CLUB</a:t>
            </a:r>
            <a:r>
              <a:rPr lang="en-US" sz="1600" dirty="0" smtClean="0">
                <a:solidFill>
                  <a:schemeClr val="tx1"/>
                </a:solidFill>
                <a:latin typeface="Helvetica" pitchFamily="34" charset="0"/>
              </a:rPr>
              <a:t>,  n-gram pattern}, weight</a:t>
            </a:r>
            <a:endParaRPr lang="en-US" sz="1600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41" name="下箭头 40"/>
          <p:cNvSpPr/>
          <p:nvPr/>
        </p:nvSpPr>
        <p:spPr>
          <a:xfrm>
            <a:off x="4214810" y="5487929"/>
            <a:ext cx="285752" cy="142876"/>
          </a:xfrm>
          <a:prstGeom prst="downArrow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25BBBF83-306C-49A4-9BE5-B39AEA67E9B7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5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39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425702" cy="576263"/>
          </a:xfrm>
          <a:noFill/>
        </p:spPr>
        <p:txBody>
          <a:bodyPr/>
          <a:lstStyle/>
          <a:p>
            <a:r>
              <a:rPr lang="en-US" sz="3200" dirty="0"/>
              <a:t>Graph </a:t>
            </a:r>
            <a:r>
              <a:rPr lang="en-US" sz="3200" dirty="0" smtClean="0"/>
              <a:t>Based Semi-supervised Learning</a:t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365345" y="5117738"/>
            <a:ext cx="64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Helvetica" pitchFamily="34" charset="0"/>
              </a:rPr>
              <a:t>V</a:t>
            </a:r>
            <a:r>
              <a:rPr lang="en-US" altLang="zh-CN" sz="1600" b="1" baseline="-25000" dirty="0" smtClean="0">
                <a:latin typeface="Helvetica" pitchFamily="34" charset="0"/>
              </a:rPr>
              <a:t>P4</a:t>
            </a:r>
            <a:endParaRPr lang="zh-CN" altLang="en-US" sz="1600" b="1" baseline="-25000" dirty="0"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1" y="841386"/>
            <a:ext cx="6712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Helvetica" pitchFamily="34" charset="0"/>
              </a:rPr>
              <a:t>David_Beckham</a:t>
            </a:r>
            <a:r>
              <a:rPr lang="en-US" sz="1600" b="1" dirty="0" err="1" smtClean="0">
                <a:latin typeface="Helvetica" pitchFamily="34" charset="0"/>
              </a:rPr>
              <a:t>’s</a:t>
            </a:r>
            <a:r>
              <a:rPr lang="en-US" sz="1600" b="1" dirty="0" smtClean="0">
                <a:latin typeface="Helvetica" pitchFamily="34" charset="0"/>
              </a:rPr>
              <a:t> new contract with </a:t>
            </a:r>
            <a:r>
              <a:rPr lang="en-US" sz="1600" b="1" dirty="0" err="1" smtClean="0">
                <a:solidFill>
                  <a:srgbClr val="FF0000"/>
                </a:solidFill>
                <a:latin typeface="Helvetica" pitchFamily="34" charset="0"/>
              </a:rPr>
              <a:t>Real_Madrid</a:t>
            </a:r>
            <a:r>
              <a:rPr lang="en-US" sz="1600" b="1" dirty="0" smtClean="0">
                <a:latin typeface="Helvetica" pitchFamily="34" charset="0"/>
              </a:rPr>
              <a:t> starts from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2003</a:t>
            </a:r>
            <a:r>
              <a:rPr lang="en-US" sz="1600" b="1" dirty="0" smtClean="0">
                <a:latin typeface="Helvetica" pitchFamily="34" charset="0"/>
              </a:rPr>
              <a:t>.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11" y="1146186"/>
            <a:ext cx="5535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Helvetica" pitchFamily="34" charset="0"/>
              </a:rPr>
              <a:t>David_Beckham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b="1" dirty="0" smtClean="0">
                <a:latin typeface="Helvetica" pitchFamily="34" charset="0"/>
              </a:rPr>
              <a:t>finally moved to </a:t>
            </a:r>
            <a:r>
              <a:rPr lang="en-US" sz="1600" b="1" dirty="0" err="1" smtClean="0">
                <a:solidFill>
                  <a:srgbClr val="FF0000"/>
                </a:solidFill>
                <a:latin typeface="Helvetica" pitchFamily="34" charset="0"/>
              </a:rPr>
              <a:t>Real_Madrid</a:t>
            </a:r>
            <a:r>
              <a:rPr lang="en-US" sz="1600" b="1" dirty="0" smtClean="0">
                <a:latin typeface="Helvetica" pitchFamily="34" charset="0"/>
              </a:rPr>
              <a:t> in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2003</a:t>
            </a:r>
            <a:r>
              <a:rPr lang="en-US" sz="1600" b="1" dirty="0" smtClean="0">
                <a:latin typeface="Helvetica" pitchFamily="34" charset="0"/>
              </a:rPr>
              <a:t>.</a:t>
            </a:r>
            <a:endParaRPr lang="en-US" sz="1600" b="1" dirty="0">
              <a:latin typeface="Helvetica" pitchFamily="34" charset="0"/>
            </a:endParaRPr>
          </a:p>
        </p:txBody>
      </p:sp>
      <p:cxnSp>
        <p:nvCxnSpPr>
          <p:cNvPr id="11" name="Straight Arrow Connector 10"/>
          <p:cNvCxnSpPr>
            <a:stCxn id="26" idx="3"/>
            <a:endCxn id="37" idx="1"/>
          </p:cNvCxnSpPr>
          <p:nvPr/>
        </p:nvCxnSpPr>
        <p:spPr>
          <a:xfrm>
            <a:off x="3021288" y="3019635"/>
            <a:ext cx="2198894" cy="107157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9" idx="3"/>
            <a:endCxn id="35" idx="1"/>
          </p:cNvCxnSpPr>
          <p:nvPr/>
        </p:nvCxnSpPr>
        <p:spPr>
          <a:xfrm>
            <a:off x="3021288" y="3881861"/>
            <a:ext cx="2198894" cy="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911" y="1450986"/>
            <a:ext cx="4873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Helvetica" pitchFamily="34" charset="0"/>
              </a:rPr>
              <a:t>David_Beckham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b="1" dirty="0" smtClean="0">
                <a:latin typeface="Helvetica" pitchFamily="34" charset="0"/>
              </a:rPr>
              <a:t>finally moved to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Spain</a:t>
            </a:r>
            <a:r>
              <a:rPr lang="en-US" sz="1600" b="1" dirty="0" smtClean="0">
                <a:latin typeface="Helvetica" pitchFamily="34" charset="0"/>
              </a:rPr>
              <a:t> in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2003</a:t>
            </a:r>
            <a:r>
              <a:rPr lang="en-US" sz="1600" b="1" dirty="0" smtClean="0">
                <a:latin typeface="Helvetica" pitchFamily="34" charset="0"/>
              </a:rPr>
              <a:t>.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11" y="1755786"/>
            <a:ext cx="7205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Ronaldo</a:t>
            </a:r>
            <a:r>
              <a:rPr lang="en-US" sz="1600" b="1" dirty="0" smtClean="0">
                <a:latin typeface="Helvetica" pitchFamily="34" charset="0"/>
              </a:rPr>
              <a:t>’s last minute move to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Real Madrid </a:t>
            </a:r>
            <a:r>
              <a:rPr lang="en-US" sz="1600" b="1" dirty="0" smtClean="0">
                <a:latin typeface="Helvetica" pitchFamily="34" charset="0"/>
              </a:rPr>
              <a:t>is the best transfer in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2002</a:t>
            </a:r>
            <a:r>
              <a:rPr lang="en-US" sz="1600" b="1" dirty="0" smtClean="0">
                <a:latin typeface="Helvetica" pitchFamily="34" charset="0"/>
              </a:rPr>
              <a:t>.</a:t>
            </a:r>
            <a:endParaRPr lang="en-US" sz="1600" b="1" dirty="0">
              <a:latin typeface="Helvetica" pitchFamily="34" charset="0"/>
            </a:endParaRPr>
          </a:p>
        </p:txBody>
      </p:sp>
      <p:cxnSp>
        <p:nvCxnSpPr>
          <p:cNvPr id="15" name="Straight Arrow Connector 14"/>
          <p:cNvCxnSpPr>
            <a:stCxn id="31" idx="3"/>
            <a:endCxn id="27" idx="1"/>
          </p:cNvCxnSpPr>
          <p:nvPr/>
        </p:nvCxnSpPr>
        <p:spPr>
          <a:xfrm>
            <a:off x="3026062" y="4696793"/>
            <a:ext cx="2194120" cy="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6" idx="3"/>
            <a:endCxn id="25" idx="1"/>
          </p:cNvCxnSpPr>
          <p:nvPr/>
        </p:nvCxnSpPr>
        <p:spPr>
          <a:xfrm flipV="1">
            <a:off x="3021288" y="2408568"/>
            <a:ext cx="2198894" cy="611067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86200" y="2316381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pitchFamily="34" charset="0"/>
              </a:rPr>
              <a:t>0.7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2400" y="309044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pitchFamily="34" charset="0"/>
              </a:rPr>
              <a:t>0.9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7984" y="357301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pitchFamily="34" charset="0"/>
              </a:rPr>
              <a:t>0.3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2400" y="438659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pitchFamily="34" charset="0"/>
              </a:rPr>
              <a:t>0.6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 rot="613039">
            <a:off x="7475122" y="3166903"/>
            <a:ext cx="1016694" cy="1633010"/>
          </a:xfrm>
          <a:custGeom>
            <a:avLst/>
            <a:gdLst>
              <a:gd name="connsiteX0" fmla="*/ 0 w 865517"/>
              <a:gd name="connsiteY0" fmla="*/ 0 h 1854680"/>
              <a:gd name="connsiteX1" fmla="*/ 741872 w 865517"/>
              <a:gd name="connsiteY1" fmla="*/ 741872 h 1854680"/>
              <a:gd name="connsiteX2" fmla="*/ 741872 w 865517"/>
              <a:gd name="connsiteY2" fmla="*/ 1854680 h 1854680"/>
              <a:gd name="connsiteX3" fmla="*/ 741872 w 865517"/>
              <a:gd name="connsiteY3" fmla="*/ 1854680 h 18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5517" h="1854680">
                <a:moveTo>
                  <a:pt x="0" y="0"/>
                </a:moveTo>
                <a:cubicBezTo>
                  <a:pt x="309113" y="216379"/>
                  <a:pt x="618227" y="432759"/>
                  <a:pt x="741872" y="741872"/>
                </a:cubicBezTo>
                <a:cubicBezTo>
                  <a:pt x="865517" y="1050985"/>
                  <a:pt x="741872" y="1854680"/>
                  <a:pt x="741872" y="1854680"/>
                </a:cubicBezTo>
                <a:lnTo>
                  <a:pt x="741872" y="1854680"/>
                </a:lnTo>
              </a:path>
            </a:pathLst>
          </a:custGeom>
          <a:ln w="34925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68397" y="5130389"/>
            <a:ext cx="5336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" pitchFamily="34" charset="0"/>
              </a:rPr>
              <a:t>V</a:t>
            </a:r>
            <a:r>
              <a:rPr lang="en-US" sz="1600" b="1" baseline="-25000" dirty="0" smtClean="0">
                <a:latin typeface="Helvetica" pitchFamily="34" charset="0"/>
              </a:rPr>
              <a:t>P2 </a:t>
            </a:r>
            <a:r>
              <a:rPr lang="en-US" sz="1600" b="1" dirty="0" smtClean="0">
                <a:latin typeface="Helvetica" pitchFamily="34" charset="0"/>
              </a:rPr>
              <a:t>= {“move to”:1}</a:t>
            </a:r>
          </a:p>
          <a:p>
            <a:r>
              <a:rPr lang="en-US" sz="1600" b="1" dirty="0" smtClean="0">
                <a:latin typeface="Helvetica" pitchFamily="34" charset="0"/>
              </a:rPr>
              <a:t>V</a:t>
            </a:r>
            <a:r>
              <a:rPr lang="en-US" sz="1600" b="1" baseline="-25000" dirty="0" smtClean="0">
                <a:latin typeface="Helvetica" pitchFamily="34" charset="0"/>
              </a:rPr>
              <a:t>P4 </a:t>
            </a:r>
            <a:r>
              <a:rPr lang="en-US" sz="1600" b="1" dirty="0" smtClean="0">
                <a:latin typeface="Helvetica" pitchFamily="34" charset="0"/>
              </a:rPr>
              <a:t>= {“minute move”:1, “move to”:2}</a:t>
            </a:r>
          </a:p>
          <a:p>
            <a:r>
              <a:rPr lang="en-US" sz="1600" b="1" dirty="0" err="1" smtClean="0">
                <a:latin typeface="Helvetica" pitchFamily="34" charset="0"/>
              </a:rPr>
              <a:t>Jaccard</a:t>
            </a:r>
            <a:r>
              <a:rPr lang="en-US" sz="1600" b="1" dirty="0" smtClean="0">
                <a:latin typeface="Helvetica" pitchFamily="34" charset="0"/>
              </a:rPr>
              <a:t> = {“move to”}/{”minute move”, “move to”}</a:t>
            </a:r>
          </a:p>
          <a:p>
            <a:r>
              <a:rPr lang="en-US" sz="1600" b="1" dirty="0" smtClean="0">
                <a:latin typeface="Helvetica" pitchFamily="34" charset="0"/>
              </a:rPr>
              <a:t>              = 2/3 = 0.67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58214" y="3805453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pitchFamily="34" charset="0"/>
              </a:rPr>
              <a:t>0.67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5220182" y="2158535"/>
            <a:ext cx="2637966" cy="500066"/>
          </a:xfrm>
          <a:prstGeom prst="round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1600" b="1" dirty="0"/>
              <a:t>(PERSON, CLUB), {contract with}</a:t>
            </a:r>
            <a:endParaRPr lang="zh-CN" altLang="en-US" sz="1600" b="1" dirty="0"/>
          </a:p>
        </p:txBody>
      </p:sp>
      <p:sp>
        <p:nvSpPr>
          <p:cNvPr id="26" name="圆角矩形 25"/>
          <p:cNvSpPr/>
          <p:nvPr/>
        </p:nvSpPr>
        <p:spPr>
          <a:xfrm>
            <a:off x="571472" y="2733883"/>
            <a:ext cx="2449816" cy="571504"/>
          </a:xfrm>
          <a:prstGeom prst="round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(</a:t>
            </a:r>
            <a:r>
              <a:rPr lang="en-US" altLang="zh-CN" sz="1600" b="1" dirty="0" err="1">
                <a:solidFill>
                  <a:schemeClr val="tx1"/>
                </a:solidFill>
              </a:rPr>
              <a:t>David_Beckham</a:t>
            </a:r>
            <a:r>
              <a:rPr lang="en-US" altLang="zh-CN" sz="1600" b="1" dirty="0">
                <a:solidFill>
                  <a:schemeClr val="tx1"/>
                </a:solidFill>
              </a:rPr>
              <a:t>, </a:t>
            </a:r>
            <a:r>
              <a:rPr lang="en-US" altLang="zh-CN" sz="1600" b="1" dirty="0" err="1">
                <a:solidFill>
                  <a:schemeClr val="tx1"/>
                </a:solidFill>
              </a:rPr>
              <a:t>Real_Madrid</a:t>
            </a:r>
            <a:r>
              <a:rPr lang="en-US" altLang="zh-CN" sz="1600" b="1" dirty="0">
                <a:solidFill>
                  <a:schemeClr val="tx1"/>
                </a:solidFill>
              </a:rPr>
              <a:t>)@2003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圆角矩形 29"/>
          <p:cNvSpPr/>
          <p:nvPr/>
        </p:nvSpPr>
        <p:spPr>
          <a:xfrm>
            <a:off x="5220182" y="4446760"/>
            <a:ext cx="2995156" cy="500066"/>
          </a:xfrm>
          <a:prstGeom prst="round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(PERSON, CLUB), 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{minute move, move to}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844" y="2805321"/>
            <a:ext cx="64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Helvetica" pitchFamily="34" charset="0"/>
              </a:rPr>
              <a:t>V</a:t>
            </a:r>
            <a:r>
              <a:rPr lang="en-US" altLang="zh-CN" sz="1600" b="1" baseline="-25000" dirty="0" smtClean="0">
                <a:latin typeface="Helvetica" pitchFamily="34" charset="0"/>
              </a:rPr>
              <a:t>F1</a:t>
            </a:r>
            <a:endParaRPr lang="zh-CN" altLang="en-US" sz="1600" b="1" baseline="-25000" dirty="0">
              <a:latin typeface="Helvetica" pitchFamily="34" charset="0"/>
            </a:endParaRPr>
          </a:p>
        </p:txBody>
      </p:sp>
      <p:sp>
        <p:nvSpPr>
          <p:cNvPr id="29" name="圆角矩形 31"/>
          <p:cNvSpPr/>
          <p:nvPr/>
        </p:nvSpPr>
        <p:spPr>
          <a:xfrm>
            <a:off x="642910" y="3596109"/>
            <a:ext cx="2378378" cy="571504"/>
          </a:xfrm>
          <a:prstGeom prst="round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(</a:t>
            </a:r>
            <a:r>
              <a:rPr lang="en-US" altLang="zh-CN" sz="1600" b="1" dirty="0" err="1">
                <a:solidFill>
                  <a:schemeClr val="tx1"/>
                </a:solidFill>
              </a:rPr>
              <a:t>David_Beckham</a:t>
            </a:r>
            <a:r>
              <a:rPr lang="en-US" altLang="zh-CN" sz="1600" b="1" dirty="0">
                <a:solidFill>
                  <a:schemeClr val="tx1"/>
                </a:solidFill>
              </a:rPr>
              <a:t>, Spain)@2003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4314" y="3631828"/>
            <a:ext cx="64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Helvetica" pitchFamily="34" charset="0"/>
              </a:rPr>
              <a:t>V</a:t>
            </a:r>
            <a:r>
              <a:rPr lang="en-US" altLang="zh-CN" sz="1600" b="1" baseline="-25000" dirty="0" smtClean="0">
                <a:latin typeface="Helvetica" pitchFamily="34" charset="0"/>
              </a:rPr>
              <a:t>F2</a:t>
            </a:r>
            <a:endParaRPr lang="zh-CN" altLang="en-US" sz="1600" b="1" baseline="-25000" dirty="0">
              <a:latin typeface="Helvetica" pitchFamily="34" charset="0"/>
            </a:endParaRPr>
          </a:p>
        </p:txBody>
      </p:sp>
      <p:sp>
        <p:nvSpPr>
          <p:cNvPr id="31" name="圆角矩形 33"/>
          <p:cNvSpPr/>
          <p:nvPr/>
        </p:nvSpPr>
        <p:spPr>
          <a:xfrm>
            <a:off x="647652" y="4411041"/>
            <a:ext cx="2378410" cy="571504"/>
          </a:xfrm>
          <a:prstGeom prst="round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(</a:t>
            </a:r>
            <a:r>
              <a:rPr lang="en-US" altLang="zh-CN" sz="1600" b="1" dirty="0" err="1">
                <a:solidFill>
                  <a:schemeClr val="tx1"/>
                </a:solidFill>
              </a:rPr>
              <a:t>Ronaldo</a:t>
            </a:r>
            <a:r>
              <a:rPr lang="en-US" altLang="zh-CN" sz="1600" b="1" dirty="0">
                <a:solidFill>
                  <a:schemeClr val="tx1"/>
                </a:solidFill>
              </a:rPr>
              <a:t>, </a:t>
            </a:r>
            <a:r>
              <a:rPr lang="en-US" altLang="zh-CN" sz="1600" b="1" dirty="0" err="1">
                <a:solidFill>
                  <a:schemeClr val="tx1"/>
                </a:solidFill>
              </a:rPr>
              <a:t>Real_Madrid</a:t>
            </a:r>
            <a:r>
              <a:rPr lang="en-US" altLang="zh-CN" sz="1600" b="1" dirty="0">
                <a:solidFill>
                  <a:schemeClr val="tx1"/>
                </a:solidFill>
              </a:rPr>
              <a:t>)@2002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4282" y="4446760"/>
            <a:ext cx="64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Helvetica" pitchFamily="34" charset="0"/>
              </a:rPr>
              <a:t>V</a:t>
            </a:r>
            <a:r>
              <a:rPr lang="en-US" altLang="zh-CN" sz="1600" b="1" baseline="-25000" dirty="0" smtClean="0">
                <a:latin typeface="Helvetica" pitchFamily="34" charset="0"/>
              </a:rPr>
              <a:t>F3</a:t>
            </a:r>
            <a:endParaRPr lang="zh-CN" altLang="en-US" sz="1600" b="1" baseline="-25000" dirty="0">
              <a:latin typeface="Helvetic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43890" y="2239291"/>
            <a:ext cx="64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Helvetica" pitchFamily="34" charset="0"/>
              </a:rPr>
              <a:t>V</a:t>
            </a:r>
            <a:r>
              <a:rPr lang="en-US" altLang="zh-CN" sz="1600" b="1" baseline="-25000" dirty="0" smtClean="0">
                <a:latin typeface="Helvetica" pitchFamily="34" charset="0"/>
              </a:rPr>
              <a:t>P1</a:t>
            </a:r>
            <a:endParaRPr lang="zh-CN" altLang="en-US" sz="1600" b="1" baseline="-25000" dirty="0"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72560" y="3019635"/>
            <a:ext cx="64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Helvetica" pitchFamily="34" charset="0"/>
              </a:rPr>
              <a:t>V</a:t>
            </a:r>
            <a:r>
              <a:rPr lang="en-US" altLang="zh-CN" sz="1600" b="1" baseline="-25000" dirty="0" smtClean="0">
                <a:latin typeface="Helvetica" pitchFamily="34" charset="0"/>
              </a:rPr>
              <a:t>P2</a:t>
            </a:r>
            <a:endParaRPr lang="zh-CN" altLang="en-US" sz="1600" b="1" baseline="-25000" dirty="0">
              <a:latin typeface="Helvetica" pitchFamily="34" charset="0"/>
            </a:endParaRPr>
          </a:p>
        </p:txBody>
      </p:sp>
      <p:sp>
        <p:nvSpPr>
          <p:cNvPr id="35" name="圆角矩形 37"/>
          <p:cNvSpPr/>
          <p:nvPr/>
        </p:nvSpPr>
        <p:spPr>
          <a:xfrm>
            <a:off x="5220182" y="3631828"/>
            <a:ext cx="2709404" cy="500066"/>
          </a:xfrm>
          <a:prstGeom prst="round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(PERSON, LOCATION</a:t>
            </a:r>
            <a:r>
              <a:rPr lang="en-US" altLang="zh-CN" sz="1600" b="1" dirty="0" smtClean="0">
                <a:solidFill>
                  <a:schemeClr val="tx1"/>
                </a:solidFill>
              </a:rPr>
              <a:t>), </a:t>
            </a:r>
            <a:r>
              <a:rPr lang="en-US" altLang="zh-CN" sz="1600" b="1" dirty="0">
                <a:solidFill>
                  <a:schemeClr val="tx1"/>
                </a:solidFill>
              </a:rPr>
              <a:t>{move to}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29586" y="3876891"/>
            <a:ext cx="64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Helvetica" pitchFamily="34" charset="0"/>
              </a:rPr>
              <a:t>V</a:t>
            </a:r>
            <a:r>
              <a:rPr lang="en-US" altLang="zh-CN" sz="1600" b="1" baseline="-25000" dirty="0" smtClean="0">
                <a:latin typeface="Helvetica" pitchFamily="34" charset="0"/>
              </a:rPr>
              <a:t>P3</a:t>
            </a:r>
            <a:endParaRPr lang="zh-CN" altLang="en-US" sz="1600" b="1" baseline="-25000" dirty="0">
              <a:latin typeface="Helvetica" pitchFamily="34" charset="0"/>
            </a:endParaRPr>
          </a:p>
        </p:txBody>
      </p:sp>
      <p:sp>
        <p:nvSpPr>
          <p:cNvPr id="37" name="圆角矩形 40"/>
          <p:cNvSpPr/>
          <p:nvPr/>
        </p:nvSpPr>
        <p:spPr>
          <a:xfrm>
            <a:off x="5220182" y="2876759"/>
            <a:ext cx="2637966" cy="500066"/>
          </a:xfrm>
          <a:prstGeom prst="round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(PERSON, CLUB), 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{move to}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7350" y="5117738"/>
            <a:ext cx="315901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The more frequent the fact node co-occurred with the pattern node, the greater the weight is.</a:t>
            </a:r>
            <a:endParaRPr lang="zh-CN" altLang="en-US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419AB234-A2DB-4D4D-976E-A7B7FC58F7DA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9" grpId="0"/>
      <p:bldP spid="20" grpId="0"/>
      <p:bldP spid="21" grpId="0"/>
      <p:bldP spid="22" grpId="0" animBg="1"/>
      <p:bldP spid="24" grpId="0"/>
      <p:bldP spid="25" grpId="0" animBg="1"/>
      <p:bldP spid="27" grpId="0" animBg="1"/>
      <p:bldP spid="27" grpId="1" animBg="1"/>
      <p:bldP spid="28" grpId="0"/>
      <p:bldP spid="29" grpId="0" animBg="1"/>
      <p:bldP spid="30" grpId="0"/>
      <p:bldP spid="31" grpId="0" animBg="1"/>
      <p:bldP spid="32" grpId="0"/>
      <p:bldP spid="33" grpId="0"/>
      <p:bldP spid="34" grpId="0"/>
      <p:bldP spid="35" grpId="0" animBg="1"/>
      <p:bldP spid="36" grpId="0"/>
      <p:bldP spid="37" grpId="0" animBg="1"/>
      <p:bldP spid="37" grpId="1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425702" cy="576263"/>
          </a:xfrm>
          <a:noFill/>
        </p:spPr>
        <p:txBody>
          <a:bodyPr/>
          <a:lstStyle/>
          <a:p>
            <a:r>
              <a:rPr lang="en-US" sz="3200" dirty="0"/>
              <a:t>Iterative Label Propagation by </a:t>
            </a:r>
            <a:br>
              <a:rPr lang="en-US" sz="3200" dirty="0"/>
            </a:br>
            <a:r>
              <a:rPr lang="en-US" sz="3200" dirty="0"/>
              <a:t>Minimizing the Objective Function</a:t>
            </a:r>
            <a:endParaRPr lang="en-US" sz="32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7DE01431-E120-4FD7-92B9-D012FFD0727A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617732"/>
              </p:ext>
            </p:extLst>
          </p:nvPr>
        </p:nvGraphicFramePr>
        <p:xfrm>
          <a:off x="225425" y="2632075"/>
          <a:ext cx="8756650" cy="306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Formel" r:id="rId4" imgW="4000320" imgH="1396800" progId="Equation.3">
                  <p:embed/>
                </p:oleObj>
              </mc:Choice>
              <mc:Fallback>
                <p:oleObj name="Formel" r:id="rId4" imgW="400032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2632075"/>
                        <a:ext cx="8756650" cy="306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矩形 31"/>
          <p:cNvSpPr/>
          <p:nvPr/>
        </p:nvSpPr>
        <p:spPr>
          <a:xfrm>
            <a:off x="2026465" y="1782606"/>
            <a:ext cx="2428892" cy="519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Helvetica" pitchFamily="34" charset="0"/>
              </a:rPr>
              <a:t>S</a:t>
            </a:r>
            <a:r>
              <a:rPr lang="en-US" altLang="zh-CN" dirty="0" smtClean="0">
                <a:solidFill>
                  <a:schemeClr val="tx1"/>
                </a:solidFill>
                <a:latin typeface="Helvetica" pitchFamily="34" charset="0"/>
              </a:rPr>
              <a:t>eed label loss</a:t>
            </a:r>
            <a:endParaRPr lang="zh-CN" altLang="en-US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40" name="矩形 35"/>
          <p:cNvSpPr/>
          <p:nvPr/>
        </p:nvSpPr>
        <p:spPr>
          <a:xfrm>
            <a:off x="4874021" y="1765190"/>
            <a:ext cx="1515919" cy="519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Helvetica" pitchFamily="34" charset="0"/>
              </a:rPr>
              <a:t>Loss across an edge</a:t>
            </a:r>
            <a:endParaRPr lang="zh-CN" altLang="en-US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41" name="矩形 36"/>
          <p:cNvSpPr/>
          <p:nvPr/>
        </p:nvSpPr>
        <p:spPr>
          <a:xfrm>
            <a:off x="6624675" y="1712817"/>
            <a:ext cx="1755875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Helvetica" pitchFamily="34" charset="0"/>
              </a:rPr>
              <a:t>Regularization</a:t>
            </a:r>
            <a:endParaRPr lang="zh-CN" altLang="en-US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42" name="矩形 13"/>
          <p:cNvSpPr/>
          <p:nvPr/>
        </p:nvSpPr>
        <p:spPr>
          <a:xfrm>
            <a:off x="1794076" y="4199981"/>
            <a:ext cx="318483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Helvetica" pitchFamily="34" charset="0"/>
              </a:rPr>
              <a:t>Inclusion constraints</a:t>
            </a:r>
            <a:r>
              <a:rPr lang="zh-CN" altLang="en-US" dirty="0" smtClean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Helvetica" pitchFamily="34" charset="0"/>
              </a:rPr>
              <a:t>between different labels</a:t>
            </a:r>
            <a:endParaRPr lang="zh-CN" altLang="en-US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44" name="矩形 5"/>
          <p:cNvSpPr/>
          <p:nvPr/>
        </p:nvSpPr>
        <p:spPr>
          <a:xfrm>
            <a:off x="5235764" y="4316362"/>
            <a:ext cx="297449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Helvetica" pitchFamily="34" charset="0"/>
              </a:rPr>
              <a:t>Loss between base and temporal pattern nodes</a:t>
            </a:r>
            <a:endParaRPr lang="zh-CN" altLang="en-US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45" name="Left Brace 44"/>
          <p:cNvSpPr/>
          <p:nvPr/>
        </p:nvSpPr>
        <p:spPr>
          <a:xfrm rot="5400000">
            <a:off x="3142270" y="1041268"/>
            <a:ext cx="197283" cy="289367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Left Brace 45"/>
          <p:cNvSpPr/>
          <p:nvPr/>
        </p:nvSpPr>
        <p:spPr>
          <a:xfrm rot="5400000">
            <a:off x="5533341" y="1835033"/>
            <a:ext cx="197281" cy="130614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Left Brace 46"/>
          <p:cNvSpPr/>
          <p:nvPr/>
        </p:nvSpPr>
        <p:spPr>
          <a:xfrm rot="5400000">
            <a:off x="7403971" y="1516890"/>
            <a:ext cx="197285" cy="194242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Left Brace 47"/>
          <p:cNvSpPr/>
          <p:nvPr/>
        </p:nvSpPr>
        <p:spPr>
          <a:xfrm rot="16200000" flipV="1">
            <a:off x="3335084" y="2556376"/>
            <a:ext cx="205194" cy="328721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/>
          <p:cNvSpPr/>
          <p:nvPr/>
        </p:nvSpPr>
        <p:spPr>
          <a:xfrm rot="16200000" flipV="1">
            <a:off x="6624374" y="2811167"/>
            <a:ext cx="197279" cy="278554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paniol\Documents\MPII-Presentations\Vortrag(BigData2013)\Zubehör\YAGO-que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" y="476672"/>
            <a:ext cx="8989640" cy="19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352159" cy="576263"/>
          </a:xfrm>
        </p:spPr>
        <p:txBody>
          <a:bodyPr/>
          <a:lstStyle/>
          <a:p>
            <a:r>
              <a:rPr lang="de-DE" dirty="0" smtClean="0"/>
              <a:t>Temporal Entity Analytics by Example</a:t>
            </a:r>
            <a:br>
              <a:rPr lang="de-DE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endParaRPr lang="en-US" sz="3200" dirty="0"/>
          </a:p>
        </p:txBody>
      </p:sp>
      <p:pic>
        <p:nvPicPr>
          <p:cNvPr id="9" name="Picture 4" descr="C:\Users\mspaniol\Documents\MPII-Presentations\Vortrag(WWW2012)\Zubehör\YAGO-resul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" y="2440098"/>
            <a:ext cx="7940233" cy="373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paniol\Documents\MPII-Papers\Paper(WWW2012)\YAGO-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615252"/>
            <a:ext cx="9108504" cy="319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F7652A97-F5EF-40FA-AB12-96182E2A2E66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Challenges and </a:t>
            </a:r>
            <a:r>
              <a:rPr lang="en-US" altLang="en-US" dirty="0" smtClean="0"/>
              <a:t>“state-of-the-art” </a:t>
            </a:r>
          </a:p>
          <a:p>
            <a:endParaRPr lang="en-US" sz="2400" dirty="0"/>
          </a:p>
          <a:p>
            <a:r>
              <a:rPr lang="de-DE" dirty="0" smtClean="0"/>
              <a:t>Entity-level temporal Web analytics</a:t>
            </a:r>
          </a:p>
          <a:p>
            <a:pPr lvl="1"/>
            <a:r>
              <a:rPr lang="de-DE" dirty="0" smtClean="0"/>
              <a:t>Named entity disambiguation</a:t>
            </a:r>
          </a:p>
          <a:p>
            <a:pPr lvl="1"/>
            <a:r>
              <a:rPr lang="de-DE" dirty="0" smtClean="0"/>
              <a:t>Temporal fact extraction</a:t>
            </a:r>
          </a:p>
          <a:p>
            <a:pPr lvl="1"/>
            <a:r>
              <a:rPr lang="de-DE" dirty="0" smtClean="0"/>
              <a:t>Entity type classification</a:t>
            </a:r>
          </a:p>
          <a:p>
            <a:pPr lvl="1"/>
            <a:r>
              <a:rPr lang="de-DE" dirty="0" smtClean="0"/>
              <a:t>Emerging concept identification</a:t>
            </a:r>
          </a:p>
          <a:p>
            <a:pPr lvl="1"/>
            <a:r>
              <a:rPr lang="de-DE" dirty="0" smtClean="0"/>
              <a:t>Knowledge linking</a:t>
            </a:r>
          </a:p>
          <a:p>
            <a:pPr lvl="1"/>
            <a:r>
              <a:rPr lang="de-DE" dirty="0" smtClean="0"/>
              <a:t>Reference architecture</a:t>
            </a:r>
          </a:p>
          <a:p>
            <a:endParaRPr lang="de-DE" sz="2400" dirty="0" smtClean="0"/>
          </a:p>
          <a:p>
            <a:r>
              <a:rPr lang="de-DE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81C525EE-5577-473E-9631-1C6CD2659723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Challenges and </a:t>
            </a:r>
            <a:r>
              <a:rPr lang="en-US" altLang="en-US" kern="0" dirty="0" smtClean="0"/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Named entity disambiguation</a:t>
            </a:r>
          </a:p>
          <a:p>
            <a:pPr lvl="1"/>
            <a:r>
              <a:rPr lang="de-DE" kern="0" dirty="0" smtClean="0"/>
              <a:t>Temporal fact extraction</a:t>
            </a:r>
          </a:p>
          <a:p>
            <a:pPr lvl="1"/>
            <a:r>
              <a:rPr lang="de-DE" kern="0" dirty="0" smtClean="0">
                <a:solidFill>
                  <a:srgbClr val="FF0000"/>
                </a:solidFill>
              </a:rPr>
              <a:t>Entity type classification</a:t>
            </a:r>
          </a:p>
          <a:p>
            <a:pPr lvl="1"/>
            <a:r>
              <a:rPr lang="de-DE" kern="0" dirty="0" smtClean="0"/>
              <a:t>Emerging concept identification</a:t>
            </a:r>
          </a:p>
          <a:p>
            <a:pPr lvl="1"/>
            <a:r>
              <a:rPr lang="de-DE" kern="0" dirty="0" smtClean="0"/>
              <a:t>Knowledge linking</a:t>
            </a:r>
          </a:p>
          <a:p>
            <a:pPr lvl="1"/>
            <a:r>
              <a:rPr lang="de-DE" kern="0" dirty="0" smtClean="0"/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/>
              <a:t>Conclusions</a:t>
            </a:r>
            <a:endParaRPr lang="en-US" kern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7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218" y="1700808"/>
            <a:ext cx="8229600" cy="475608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r>
              <a:rPr lang="en-US" sz="2000" dirty="0" smtClean="0"/>
              <a:t>“</a:t>
            </a:r>
            <a:r>
              <a:rPr lang="en-US" sz="2000" b="1" u="sng" dirty="0"/>
              <a:t>Funded</a:t>
            </a:r>
            <a:r>
              <a:rPr lang="en-US" sz="2000" dirty="0"/>
              <a:t> with 100,000$, Google was </a:t>
            </a:r>
            <a:r>
              <a:rPr lang="en-US" sz="2000" b="1" u="sng" dirty="0"/>
              <a:t>founded by</a:t>
            </a:r>
            <a:r>
              <a:rPr lang="en-US" sz="2000" b="1" dirty="0"/>
              <a:t> </a:t>
            </a:r>
            <a:r>
              <a:rPr lang="en-US" sz="2000" dirty="0" err="1"/>
              <a:t>Brin</a:t>
            </a:r>
            <a:r>
              <a:rPr lang="en-US" sz="2000" dirty="0"/>
              <a:t> and </a:t>
            </a:r>
            <a:r>
              <a:rPr lang="en-US" sz="2000" b="1" dirty="0" smtClean="0">
                <a:solidFill>
                  <a:srgbClr val="FF0000"/>
                </a:solidFill>
              </a:rPr>
              <a:t>Page</a:t>
            </a:r>
            <a:r>
              <a:rPr lang="en-US" sz="2000" dirty="0" smtClean="0"/>
              <a:t>”</a:t>
            </a:r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de-DE" sz="2000" dirty="0" smtClean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de-DE" sz="2000" dirty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2000" dirty="0" smtClean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de-DE" sz="2000" dirty="0" smtClean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2000" dirty="0" smtClean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800" dirty="0" smtClean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2000" dirty="0" smtClean="0"/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r>
              <a:rPr lang="en-US" sz="2000" dirty="0" smtClean="0"/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Page </a:t>
            </a:r>
            <a:r>
              <a:rPr lang="en-US" sz="2000" b="1" u="sng" dirty="0"/>
              <a:t>played on</a:t>
            </a:r>
            <a:r>
              <a:rPr lang="en-US" sz="2000" b="1" dirty="0"/>
              <a:t> </a:t>
            </a:r>
            <a:r>
              <a:rPr lang="en-US" sz="2000" dirty="0"/>
              <a:t>his first </a:t>
            </a:r>
            <a:r>
              <a:rPr lang="en-US" sz="2000" b="1" u="sng" dirty="0"/>
              <a:t>guitar</a:t>
            </a:r>
            <a:r>
              <a:rPr lang="en-US" sz="2000" dirty="0"/>
              <a:t> in 1952.”</a:t>
            </a:r>
          </a:p>
          <a:p>
            <a:pPr marL="0" indent="0">
              <a:lnSpc>
                <a:spcPct val="90000"/>
              </a:lnSpc>
              <a:buNone/>
              <a:tabLst>
                <a:tab pos="482600" algn="l"/>
              </a:tabLst>
            </a:pPr>
            <a:endParaRPr lang="en-US" sz="2000" dirty="0"/>
          </a:p>
          <a:p>
            <a:pPr marL="190500" indent="-190500">
              <a:lnSpc>
                <a:spcPct val="90000"/>
              </a:lnSpc>
              <a:tabLst>
                <a:tab pos="482600" algn="l"/>
              </a:tabLst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8861" y="2348880"/>
            <a:ext cx="249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Business_people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Entrepreneur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1" name="Picture 6" descr="http://kara.allthingsd.com/files/2011/02/larry_page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1" y="2443307"/>
            <a:ext cx="810133" cy="110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93276" y="4634943"/>
            <a:ext cx="2577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Entertainer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Musician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" name="Picture 2" descr="http://bigboss.mysteria.cz/Jimmy%20Page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20" y="4398983"/>
            <a:ext cx="810133" cy="11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Bent Arrow 20"/>
          <p:cNvSpPr/>
          <p:nvPr/>
        </p:nvSpPr>
        <p:spPr>
          <a:xfrm>
            <a:off x="919418" y="4270614"/>
            <a:ext cx="6481300" cy="1010660"/>
          </a:xfrm>
          <a:prstGeom prst="bentArrow">
            <a:avLst>
              <a:gd name="adj1" fmla="val 12487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flipH="1" flipV="1">
            <a:off x="1617131" y="2348880"/>
            <a:ext cx="6072738" cy="1010660"/>
          </a:xfrm>
          <a:prstGeom prst="bentArrow">
            <a:avLst>
              <a:gd name="adj1" fmla="val 12487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8943" y="5877272"/>
            <a:ext cx="241577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 smtClean="0">
                <a:latin typeface="Helvetica" pitchFamily="34" charset="0"/>
              </a:rPr>
              <a:t>Yosef</a:t>
            </a:r>
            <a:r>
              <a:rPr lang="en-US" sz="1600" b="1" dirty="0" smtClean="0">
                <a:latin typeface="Helvetica" pitchFamily="34" charset="0"/>
              </a:rPr>
              <a:t> et al. [</a:t>
            </a:r>
            <a:r>
              <a:rPr lang="en-US" sz="1600" b="1" dirty="0" err="1" smtClean="0">
                <a:latin typeface="Helvetica" pitchFamily="34" charset="0"/>
              </a:rPr>
              <a:t>Coling</a:t>
            </a:r>
            <a:r>
              <a:rPr lang="en-US" sz="1600" b="1" dirty="0" smtClean="0">
                <a:latin typeface="Helvetica" pitchFamily="34" charset="0"/>
              </a:rPr>
              <a:t> 2012]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3" y="476250"/>
            <a:ext cx="8424167" cy="576263"/>
          </a:xfrm>
        </p:spPr>
        <p:txBody>
          <a:bodyPr/>
          <a:lstStyle/>
          <a:p>
            <a:r>
              <a:rPr lang="en-US" dirty="0"/>
              <a:t>HYENA </a:t>
            </a:r>
            <a:br>
              <a:rPr lang="en-US" dirty="0"/>
            </a:br>
            <a:r>
              <a:rPr lang="en-US" sz="2800" dirty="0"/>
              <a:t>Hierarchical </a:t>
            </a:r>
            <a:r>
              <a:rPr lang="en-US" sz="2800" dirty="0" err="1"/>
              <a:t>tYpe</a:t>
            </a:r>
            <a:r>
              <a:rPr lang="en-US" sz="2800" dirty="0"/>
              <a:t> classification for Entity </a:t>
            </a:r>
            <a:r>
              <a:rPr lang="en-US" sz="2800" dirty="0" err="1"/>
              <a:t>NAmes</a:t>
            </a: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92D81228-2FA5-4473-8AEA-E58E0781BD52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96" y="0"/>
            <a:ext cx="8409008" cy="1600200"/>
          </a:xfrm>
        </p:spPr>
        <p:txBody>
          <a:bodyPr/>
          <a:lstStyle/>
          <a:p>
            <a:r>
              <a:rPr lang="en-US" dirty="0" smtClean="0"/>
              <a:t>Basic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79296" cy="5040313"/>
          </a:xfrm>
        </p:spPr>
        <p:txBody>
          <a:bodyPr>
            <a:noAutofit/>
          </a:bodyPr>
          <a:lstStyle/>
          <a:p>
            <a:pPr marL="190500" indent="-190500">
              <a:lnSpc>
                <a:spcPct val="90000"/>
              </a:lnSpc>
              <a:tabLst>
                <a:tab pos="482600" algn="l"/>
              </a:tabLst>
            </a:pPr>
            <a:r>
              <a:rPr lang="de-DE" sz="2600" dirty="0" smtClean="0"/>
              <a:t>Benefits of entity type classification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Disambiguation support (in the scope of AIDA)</a:t>
            </a:r>
          </a:p>
          <a:p>
            <a:pPr marL="1069975" lvl="2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Enable early pruning in disambiguation [Speed]</a:t>
            </a:r>
          </a:p>
          <a:p>
            <a:pPr marL="1069975" lvl="2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Incorporating types for disambiguation [Precision]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 smtClean="0"/>
              <a:t>Classification of “unknown” or “emerging” entities</a:t>
            </a:r>
            <a:endParaRPr lang="en-US" dirty="0"/>
          </a:p>
          <a:p>
            <a:pPr marL="190500" indent="-190500">
              <a:lnSpc>
                <a:spcPct val="90000"/>
              </a:lnSpc>
              <a:tabLst>
                <a:tab pos="482600" algn="l"/>
              </a:tabLst>
            </a:pPr>
            <a:endParaRPr lang="en-US" sz="2600" dirty="0"/>
          </a:p>
          <a:p>
            <a:pPr marL="190500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sz="2600" dirty="0" smtClean="0"/>
              <a:t>Conceptual </a:t>
            </a:r>
            <a:r>
              <a:rPr lang="en-US" sz="2600" dirty="0"/>
              <a:t>approach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 smtClean="0"/>
              <a:t>Detection of entity types for (unknown) entities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 smtClean="0"/>
              <a:t>Fine-grained annotations based on the                    YAGO type hierarchy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 smtClean="0"/>
              <a:t>Exploitation of Wikipedia for training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 smtClean="0"/>
              <a:t>Meta-classification for subsequent “clean-up”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08B44986-2F8E-4ABF-A7BA-A80025983EEC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8"/>
          </a:xfrm>
        </p:spPr>
        <p:txBody>
          <a:bodyPr>
            <a:noAutofit/>
          </a:bodyPr>
          <a:lstStyle/>
          <a:p>
            <a:pPr marL="273050" indent="-273050">
              <a:lnSpc>
                <a:spcPct val="150000"/>
              </a:lnSpc>
            </a:pPr>
            <a:r>
              <a:rPr lang="en-US" sz="2400" dirty="0"/>
              <a:t>Derived from the YAGO knowledge base</a:t>
            </a:r>
          </a:p>
          <a:p>
            <a:pPr marL="273050" indent="-273050">
              <a:lnSpc>
                <a:spcPct val="150000"/>
              </a:lnSpc>
            </a:pPr>
            <a:r>
              <a:rPr lang="en-US" sz="2400" dirty="0"/>
              <a:t>5 top-level types + 5*100 prominent subtypes in </a:t>
            </a:r>
            <a:r>
              <a:rPr lang="en-US" sz="2400" dirty="0" err="1"/>
              <a:t>WordNet</a:t>
            </a:r>
            <a:endParaRPr lang="en-US" sz="2400" dirty="0"/>
          </a:p>
          <a:p>
            <a:pPr marL="273050" indent="-273050">
              <a:lnSpc>
                <a:spcPct val="150000"/>
              </a:lnSpc>
            </a:pPr>
            <a:r>
              <a:rPr lang="en-US" sz="2400" dirty="0"/>
              <a:t>Prominence measured by population size in </a:t>
            </a:r>
            <a:r>
              <a:rPr lang="en-US" sz="2400" dirty="0" smtClean="0"/>
              <a:t>YAGO</a:t>
            </a:r>
            <a:endParaRPr lang="en-US" sz="24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37494636"/>
              </p:ext>
            </p:extLst>
          </p:nvPr>
        </p:nvGraphicFramePr>
        <p:xfrm>
          <a:off x="175098" y="2996952"/>
          <a:ext cx="8793803" cy="3198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Type System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AD78D01E-6061-4386-94AB-4EF8CB0B7672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20"/>
          </a:xfrm>
        </p:spPr>
        <p:txBody>
          <a:bodyPr>
            <a:normAutofit lnSpcReduction="10000"/>
          </a:bodyPr>
          <a:lstStyle/>
          <a:p>
            <a:pPr marL="190500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sz="2600" dirty="0" smtClean="0"/>
              <a:t>Hierarchical classification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 smtClean="0"/>
              <a:t>Type-specific </a:t>
            </a:r>
            <a:r>
              <a:rPr lang="en-US" dirty="0"/>
              <a:t>binary classifiers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Top-down classification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Training data from Wikipedia + YAGO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Negative </a:t>
            </a:r>
            <a:r>
              <a:rPr lang="en-US" dirty="0" smtClean="0"/>
              <a:t>instances </a:t>
            </a:r>
            <a:r>
              <a:rPr lang="en-US" dirty="0"/>
              <a:t>are type sibling instances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“Others” nodes for each non-leaf node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Only accepted types are </a:t>
            </a:r>
            <a:r>
              <a:rPr lang="en-US" dirty="0" smtClean="0"/>
              <a:t>propagated to </a:t>
            </a:r>
            <a:r>
              <a:rPr lang="en-US" dirty="0" smtClean="0"/>
              <a:t>                     all </a:t>
            </a:r>
            <a:r>
              <a:rPr lang="en-US" dirty="0"/>
              <a:t>children classifiers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SVM </a:t>
            </a:r>
            <a:r>
              <a:rPr lang="en-US" dirty="0" err="1"/>
              <a:t>liblinear</a:t>
            </a:r>
            <a:r>
              <a:rPr lang="en-US" dirty="0"/>
              <a:t> </a:t>
            </a:r>
            <a:r>
              <a:rPr lang="en-US" dirty="0" smtClean="0"/>
              <a:t>software</a:t>
            </a:r>
          </a:p>
          <a:p>
            <a:pPr marL="190500" indent="-190500">
              <a:lnSpc>
                <a:spcPct val="90000"/>
              </a:lnSpc>
              <a:tabLst>
                <a:tab pos="482600" algn="l"/>
              </a:tabLst>
            </a:pPr>
            <a:endParaRPr lang="en-US" sz="800" dirty="0" smtClean="0"/>
          </a:p>
          <a:p>
            <a:pPr marL="190500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sz="2600" dirty="0" smtClean="0"/>
              <a:t>Meta-classification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Trades off recall for </a:t>
            </a:r>
            <a:r>
              <a:rPr lang="en-US" dirty="0" smtClean="0"/>
              <a:t>improved </a:t>
            </a:r>
            <a:r>
              <a:rPr lang="en-US" dirty="0"/>
              <a:t>precision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Input: per-type scores of classifier for each mention</a:t>
            </a:r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r>
              <a:rPr lang="en-US" dirty="0"/>
              <a:t>Output: per-type choice of #sub-types for the </a:t>
            </a:r>
            <a:r>
              <a:rPr lang="en-US" dirty="0" smtClean="0"/>
              <a:t>mention</a:t>
            </a:r>
            <a:endParaRPr lang="en-US" dirty="0"/>
          </a:p>
          <a:p>
            <a:pPr marL="669925" lvl="1" indent="-190500">
              <a:lnSpc>
                <a:spcPct val="90000"/>
              </a:lnSpc>
              <a:tabLst>
                <a:tab pos="482600" algn="l"/>
              </a:tabLs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38C9BCD3-5E31-49EE-95DC-A5DAE0A982D7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8313" y="476250"/>
            <a:ext cx="7344047" cy="576263"/>
          </a:xfrm>
        </p:spPr>
        <p:txBody>
          <a:bodyPr/>
          <a:lstStyle/>
          <a:p>
            <a:r>
              <a:rPr lang="en-US" dirty="0"/>
              <a:t>Multi-Label 			       Hierarchical Meta-Classification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7334098" y="3476745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7334098" y="3475934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34098" y="3471605"/>
            <a:ext cx="223737" cy="223737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0449" y="3475933"/>
            <a:ext cx="223737" cy="223737"/>
          </a:xfrm>
          <a:prstGeom prst="ellipse">
            <a:avLst/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Classification by Example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Ins="57600" bIns="10800">
            <a:normAutofit/>
          </a:bodyPr>
          <a:lstStyle/>
          <a:p>
            <a:pPr marL="514350" indent="-514350">
              <a:buFont typeface="+mj-lt"/>
              <a:buAutoNum type="arabicParenR"/>
              <a:tabLst>
                <a:tab pos="482600" algn="l"/>
              </a:tabLst>
            </a:pPr>
            <a:r>
              <a:rPr lang="en-US" sz="2800" dirty="0" smtClean="0"/>
              <a:t>Train each type against 			     siblings and “OTHER”</a:t>
            </a:r>
          </a:p>
          <a:p>
            <a:pPr marL="514350" indent="-514350">
              <a:buFont typeface="+mj-lt"/>
              <a:buAutoNum type="arabicParenR"/>
              <a:tabLst>
                <a:tab pos="482600" algn="l"/>
              </a:tabLst>
            </a:pPr>
            <a:endParaRPr lang="en-US" sz="900" dirty="0" smtClean="0"/>
          </a:p>
          <a:p>
            <a:pPr marL="514350" lvl="0" indent="-514350">
              <a:buFont typeface="+mj-lt"/>
              <a:buAutoNum type="arabicParenR"/>
              <a:tabLst>
                <a:tab pos="482600" algn="l"/>
              </a:tabLst>
            </a:pPr>
            <a:r>
              <a:rPr lang="en-US" sz="2800" dirty="0"/>
              <a:t>Train a meta-classifier 				     </a:t>
            </a:r>
            <a:r>
              <a:rPr lang="en-US" sz="2800" dirty="0" smtClean="0"/>
              <a:t>for higher precision</a:t>
            </a:r>
            <a:endParaRPr lang="en-US" sz="2800" dirty="0"/>
          </a:p>
          <a:p>
            <a:pPr marL="514350" indent="-514350">
              <a:buFont typeface="+mj-lt"/>
              <a:buAutoNum type="arabicParenR"/>
              <a:tabLst>
                <a:tab pos="482600" algn="l"/>
              </a:tabLst>
            </a:pPr>
            <a:endParaRPr lang="en-US" sz="900" dirty="0" smtClean="0"/>
          </a:p>
          <a:p>
            <a:pPr marL="514350" lvl="0" indent="-514350">
              <a:buFont typeface="+mj-lt"/>
              <a:buAutoNum type="arabicParenR"/>
              <a:tabLst>
                <a:tab pos="482600" algn="l"/>
              </a:tabLst>
            </a:pPr>
            <a:r>
              <a:rPr lang="en-US" sz="2800" dirty="0"/>
              <a:t>Prediction of types from 				   top to down per </a:t>
            </a:r>
            <a:r>
              <a:rPr lang="en-US" sz="2800" dirty="0" smtClean="0"/>
              <a:t>instance</a:t>
            </a:r>
            <a:endParaRPr lang="en-US" sz="900" dirty="0" smtClean="0"/>
          </a:p>
          <a:p>
            <a:pPr marL="514350" indent="-514350">
              <a:buFont typeface="+mj-lt"/>
              <a:buAutoNum type="arabicParenR"/>
              <a:tabLst>
                <a:tab pos="482600" algn="l"/>
              </a:tabLst>
            </a:pPr>
            <a:endParaRPr lang="en-US" sz="800" dirty="0" smtClean="0"/>
          </a:p>
          <a:p>
            <a:pPr marL="514350" indent="-514350">
              <a:buFont typeface="+mj-lt"/>
              <a:buAutoNum type="arabicParenR"/>
              <a:tabLst>
                <a:tab pos="482600" algn="l"/>
              </a:tabLst>
            </a:pPr>
            <a:r>
              <a:rPr lang="en-US" sz="2800" dirty="0" smtClean="0"/>
              <a:t>Select the n highest-ranked sub-types       based on the meta-classifier’s output</a:t>
            </a:r>
            <a:endParaRPr lang="en-US" sz="2800" dirty="0"/>
          </a:p>
        </p:txBody>
      </p:sp>
      <p:cxnSp>
        <p:nvCxnSpPr>
          <p:cNvPr id="7" name="Straight Connector 6"/>
          <p:cNvCxnSpPr>
            <a:stCxn id="11" idx="3"/>
            <a:endCxn id="8" idx="0"/>
          </p:cNvCxnSpPr>
          <p:nvPr/>
        </p:nvCxnSpPr>
        <p:spPr>
          <a:xfrm flipH="1">
            <a:off x="5475686" y="2975431"/>
            <a:ext cx="638567" cy="519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363817" y="3494581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81487" y="2784460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51797" y="3494580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354928" y="3494581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92682" y="2817226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23" idx="4"/>
            <a:endCxn id="11" idx="7"/>
          </p:cNvCxnSpPr>
          <p:nvPr/>
        </p:nvCxnSpPr>
        <p:spPr>
          <a:xfrm flipH="1">
            <a:off x="6272458" y="2576315"/>
            <a:ext cx="921705" cy="2409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3" idx="4"/>
            <a:endCxn id="15" idx="1"/>
          </p:cNvCxnSpPr>
          <p:nvPr/>
        </p:nvCxnSpPr>
        <p:spPr>
          <a:xfrm>
            <a:off x="7194163" y="2576315"/>
            <a:ext cx="931285" cy="2736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082294" y="2352578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11" idx="4"/>
            <a:endCxn id="13" idx="0"/>
          </p:cNvCxnSpPr>
          <p:nvPr/>
        </p:nvCxnSpPr>
        <p:spPr>
          <a:xfrm flipH="1">
            <a:off x="5963666" y="3008197"/>
            <a:ext cx="229690" cy="4863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1" idx="4"/>
            <a:endCxn id="14" idx="0"/>
          </p:cNvCxnSpPr>
          <p:nvPr/>
        </p:nvCxnSpPr>
        <p:spPr>
          <a:xfrm>
            <a:off x="6193356" y="3008197"/>
            <a:ext cx="273441" cy="4863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1" idx="5"/>
          </p:cNvCxnSpPr>
          <p:nvPr/>
        </p:nvCxnSpPr>
        <p:spPr>
          <a:xfrm>
            <a:off x="6272458" y="2975431"/>
            <a:ext cx="615880" cy="5013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5" idx="3"/>
            <a:endCxn id="42" idx="0"/>
          </p:cNvCxnSpPr>
          <p:nvPr/>
        </p:nvCxnSpPr>
        <p:spPr>
          <a:xfrm flipH="1">
            <a:off x="7445967" y="3008197"/>
            <a:ext cx="679481" cy="4685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5" idx="5"/>
          </p:cNvCxnSpPr>
          <p:nvPr/>
        </p:nvCxnSpPr>
        <p:spPr>
          <a:xfrm>
            <a:off x="8283653" y="3008197"/>
            <a:ext cx="578245" cy="4863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46173" y="3606448"/>
            <a:ext cx="178832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766127" y="3588613"/>
            <a:ext cx="1095771" cy="17836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2" idx="3"/>
            <a:endCxn id="74" idx="0"/>
          </p:cNvCxnSpPr>
          <p:nvPr/>
        </p:nvCxnSpPr>
        <p:spPr>
          <a:xfrm flipH="1">
            <a:off x="6761063" y="3667716"/>
            <a:ext cx="605801" cy="5662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6649194" y="4233942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137174" y="4233941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7640305" y="4233942"/>
            <a:ext cx="223737" cy="2237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stCxn id="42" idx="4"/>
            <a:endCxn id="75" idx="0"/>
          </p:cNvCxnSpPr>
          <p:nvPr/>
        </p:nvCxnSpPr>
        <p:spPr>
          <a:xfrm flipH="1">
            <a:off x="7249043" y="3700482"/>
            <a:ext cx="196924" cy="53345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2" idx="4"/>
            <a:endCxn id="76" idx="0"/>
          </p:cNvCxnSpPr>
          <p:nvPr/>
        </p:nvCxnSpPr>
        <p:spPr>
          <a:xfrm>
            <a:off x="7445967" y="3700482"/>
            <a:ext cx="306207" cy="5334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2" idx="5"/>
          </p:cNvCxnSpPr>
          <p:nvPr/>
        </p:nvCxnSpPr>
        <p:spPr>
          <a:xfrm>
            <a:off x="7525069" y="3667716"/>
            <a:ext cx="648646" cy="548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031550" y="4345809"/>
            <a:ext cx="178832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5363816" y="3494581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081486" y="2784460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857750" y="3494581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56661" y="3494581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8090275" y="2817226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664601" y="4233942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143856" y="4233940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640349" y="4233939"/>
            <a:ext cx="223737" cy="22373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516216" y="1330198"/>
            <a:ext cx="1379006" cy="658642"/>
          </a:xfrm>
          <a:prstGeom prst="rect">
            <a:avLst/>
          </a:prstGeom>
          <a:noFill/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nn-NO" sz="800" b="1" dirty="0" smtClean="0">
                <a:latin typeface="Helvetica"/>
              </a:rPr>
              <a:t>L2 </a:t>
            </a:r>
            <a:r>
              <a:rPr lang="nn-NO" sz="800" b="1" dirty="0" smtClean="0">
                <a:latin typeface="Helvetica"/>
              </a:rPr>
              <a:t>#2</a:t>
            </a:r>
            <a:endParaRPr lang="nn-NO" sz="800" b="1" dirty="0" smtClean="0">
              <a:latin typeface="Helvetica"/>
            </a:endParaRP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nn-NO" sz="800" b="1" dirty="0" smtClean="0">
                <a:latin typeface="Helvetica"/>
              </a:rPr>
              <a:t>Inst</a:t>
            </a:r>
            <a:r>
              <a:rPr lang="nn-NO" sz="800" b="1" dirty="0">
                <a:latin typeface="Helvetica"/>
              </a:rPr>
              <a:t>. </a:t>
            </a:r>
            <a:r>
              <a:rPr lang="nn-NO" sz="800" b="1" dirty="0" smtClean="0">
                <a:latin typeface="Helvetica"/>
              </a:rPr>
              <a:t>3: </a:t>
            </a:r>
            <a:r>
              <a:rPr lang="nn-NO" sz="800" b="1" dirty="0">
                <a:latin typeface="Helvetica"/>
              </a:rPr>
              <a:t>0.827, 0.404, ...</a:t>
            </a: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nn-NO" sz="800" b="1" dirty="0">
                <a:latin typeface="Helvetica"/>
              </a:rPr>
              <a:t>Inst. 2: 0.684, ...</a:t>
            </a: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en-US" sz="800" b="1" dirty="0" smtClean="0">
                <a:latin typeface="Helvetica"/>
              </a:rPr>
              <a:t>...</a:t>
            </a:r>
            <a:endParaRPr lang="en-US" sz="800" b="1" dirty="0">
              <a:latin typeface="Helvetica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516216" y="1330198"/>
            <a:ext cx="1379006" cy="658642"/>
          </a:xfrm>
          <a:prstGeom prst="rect">
            <a:avLst/>
          </a:prstGeom>
          <a:noFill/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nn-NO" sz="800" b="1" dirty="0" smtClean="0">
                <a:latin typeface="Helvetica"/>
              </a:rPr>
              <a:t>L1 </a:t>
            </a:r>
            <a:r>
              <a:rPr lang="nn-NO" sz="800" b="1" dirty="0" smtClean="0">
                <a:latin typeface="Helvetica"/>
              </a:rPr>
              <a:t>#1</a:t>
            </a:r>
            <a:endParaRPr lang="nn-NO" sz="800" b="1" dirty="0" smtClean="0">
              <a:latin typeface="Helvetica"/>
            </a:endParaRP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nn-NO" sz="800" b="1" dirty="0" smtClean="0">
                <a:latin typeface="Helvetica"/>
              </a:rPr>
              <a:t>Inst.1</a:t>
            </a:r>
            <a:r>
              <a:rPr lang="nn-NO" sz="800" b="1" dirty="0">
                <a:latin typeface="Helvetica"/>
              </a:rPr>
              <a:t>: 0.621, 0.234, ...</a:t>
            </a: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nn-NO" sz="800" b="1" dirty="0">
                <a:latin typeface="Helvetica"/>
              </a:rPr>
              <a:t>Inst. 3: 0.184, ...</a:t>
            </a: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en-US" sz="800" b="1" dirty="0" smtClean="0">
                <a:latin typeface="Helvetica"/>
              </a:rPr>
              <a:t>...</a:t>
            </a:r>
            <a:endParaRPr lang="en-US" sz="800" b="1" dirty="0">
              <a:latin typeface="Helvetica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7081902" y="2352578"/>
            <a:ext cx="223737" cy="223737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090275" y="2825738"/>
            <a:ext cx="223737" cy="223737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80557" y="2784460"/>
            <a:ext cx="223737" cy="223737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6516216" y="1330198"/>
            <a:ext cx="1379006" cy="658642"/>
          </a:xfrm>
          <a:prstGeom prst="rect">
            <a:avLst/>
          </a:prstGeom>
          <a:noFill/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en-US" sz="800" b="1" dirty="0" smtClean="0">
                <a:latin typeface="Helvetica"/>
              </a:rPr>
              <a:t>L0 #1</a:t>
            </a:r>
            <a:endParaRPr lang="en-US" sz="800" b="1" dirty="0" smtClean="0">
              <a:latin typeface="Helvetica"/>
            </a:endParaRP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en-US" sz="800" b="1" dirty="0" smtClean="0">
                <a:latin typeface="Helvetica"/>
              </a:rPr>
              <a:t>Inst. 2: 0.892, 0.772, ...</a:t>
            </a: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en-US" sz="800" b="1" dirty="0" smtClean="0">
                <a:latin typeface="Helvetica"/>
              </a:rPr>
              <a:t>Inst. 1: 0.043, ...</a:t>
            </a:r>
          </a:p>
          <a:p>
            <a:pPr>
              <a:spcBef>
                <a:spcPct val="20000"/>
              </a:spcBef>
              <a:tabLst>
                <a:tab pos="482600" algn="l"/>
              </a:tabLst>
            </a:pPr>
            <a:r>
              <a:rPr lang="en-US" sz="800" b="1" dirty="0" smtClean="0">
                <a:latin typeface="Helvetica"/>
              </a:rPr>
              <a:t>...</a:t>
            </a:r>
            <a:endParaRPr lang="en-US" sz="800" b="1" dirty="0">
              <a:latin typeface="Helvetica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8088785" y="2818507"/>
            <a:ext cx="223737" cy="223737"/>
          </a:xfrm>
          <a:prstGeom prst="ellipse">
            <a:avLst/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143856" y="4233942"/>
            <a:ext cx="223737" cy="223737"/>
          </a:xfrm>
          <a:prstGeom prst="ellipse">
            <a:avLst/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638382" y="4233942"/>
            <a:ext cx="223737" cy="223737"/>
          </a:xfrm>
          <a:prstGeom prst="ellipse">
            <a:avLst/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081901" y="2352577"/>
            <a:ext cx="223737" cy="223737"/>
          </a:xfrm>
          <a:prstGeom prst="ellipse">
            <a:avLst/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D1129CA4-DB19-4D04-98ED-47C9F7A617D8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100" grpId="0" animBg="1"/>
      <p:bldP spid="100" grpId="1" animBg="1"/>
      <p:bldP spid="100" grpId="2" animBg="1"/>
      <p:bldP spid="100" grpId="3" animBg="1"/>
      <p:bldP spid="103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41" grpId="2" animBg="1"/>
      <p:bldP spid="41" grpId="3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  <p:bldP spid="101" grpId="2" animBg="1"/>
      <p:bldP spid="101" grpId="3" animBg="1"/>
      <p:bldP spid="102" grpId="0" animBg="1"/>
      <p:bldP spid="104" grpId="0" animBg="1"/>
      <p:bldP spid="105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662032" y="390343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35311" y="23424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1996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351618" y="93546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1998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6012160" y="151249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24128" y="203123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52886" y="2535287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48064" y="29209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0374" y="342113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23928" y="404745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59832" y="419147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67744" y="4361707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552" y="368741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ow</a:t>
            </a:r>
          </a:p>
        </p:txBody>
      </p:sp>
      <p:pic>
        <p:nvPicPr>
          <p:cNvPr id="2064" name="Picture 16" descr="C:\Users\spaniol\Desktop\Arnold_Schwarzenegger\Schwarzenegger2013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9" y="4234556"/>
            <a:ext cx="1812286" cy="19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paniol\Desktop\Arnold_Schwarzenegger\Schwarzenegger2013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8258"/>
            <a:ext cx="5657255" cy="60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paniol\Desktop\Arnold_Schwarzenegger\Schwarzenegger19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17" y="1068016"/>
            <a:ext cx="6997030" cy="508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paniol\Desktop\Arnold_Schwarzenegger\Schwarzenegger199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89" y="234241"/>
            <a:ext cx="6059315" cy="578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paniol\Desktop\Arnold_Schwarzenegger\Schwarzenegger20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9" y="1099840"/>
            <a:ext cx="833755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paniol\Desktop\Arnold_Schwarzenegger\Schwarzenegger2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38" y="947772"/>
            <a:ext cx="6208771" cy="52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paniol\Desktop\Arnold_Schwarzenegger\Schwarzenegger2004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46" y="983057"/>
            <a:ext cx="5511673" cy="51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paniol\Desktop\Arnold_Schwarzenegger\Schwarzenegger2004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5" y="1131815"/>
            <a:ext cx="8670926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spaniol\Desktop\Arnold_Schwarzenegger\Schwarzenegger200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9" y="1115466"/>
            <a:ext cx="8680450" cy="504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spaniol\Desktop\Arnold_Schwarzenegger\Schwarzenegger200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9" y="1117353"/>
            <a:ext cx="8594726" cy="4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spaniol\Desktop\Arnold_Schwarzenegger\Schwarzenegger201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9" y="1107828"/>
            <a:ext cx="8623300" cy="50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spaniol\Desktop\Arnold_Schwarzenegger\Schwarzenegger2011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18" y="1066304"/>
            <a:ext cx="6472049" cy="51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spaniol\Desktop\Arnold_Schwarzenegger\Schwarzenegger2011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85" y="1122651"/>
            <a:ext cx="5617725" cy="504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spaniol\Desktop\Arnold_Schwarzenegger\Schwarzenegger2012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00" y="978382"/>
            <a:ext cx="5421246" cy="518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106995" y="1800398"/>
            <a:ext cx="1520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2020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39952" y="1800398"/>
            <a:ext cx="1520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???</a:t>
            </a:r>
          </a:p>
        </p:txBody>
      </p:sp>
      <p:pic>
        <p:nvPicPr>
          <p:cNvPr id="2063" name="Picture 15" descr="C:\Users\spaniol\Desktop\Arnold_Schwarzenegger\Schwarzenegger2013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27" y="964659"/>
            <a:ext cx="6176388" cy="518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paniol\Documents\MPII-Presentations\Vortrag(BigData2013)\Zubehör\Oldest-bodybuilder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55" y="1097274"/>
            <a:ext cx="1917581" cy="24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07504" y="-21590"/>
            <a:ext cx="9036496" cy="6228217"/>
            <a:chOff x="249660" y="-6811736"/>
            <a:chExt cx="9036496" cy="6228217"/>
          </a:xfrm>
        </p:grpSpPr>
        <p:sp>
          <p:nvSpPr>
            <p:cNvPr id="20" name="Rectangle 19"/>
            <p:cNvSpPr/>
            <p:nvPr/>
          </p:nvSpPr>
          <p:spPr>
            <a:xfrm>
              <a:off x="2841948" y="-6811736"/>
              <a:ext cx="6444208" cy="6225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mtClean="0"/>
                <a:t>h</a:t>
              </a: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9660" y="-5877616"/>
              <a:ext cx="6113873" cy="5294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Content Placeholder 1"/>
          <p:cNvSpPr txBox="1">
            <a:spLocks/>
          </p:cNvSpPr>
          <p:nvPr/>
        </p:nvSpPr>
        <p:spPr bwMode="auto">
          <a:xfrm>
            <a:off x="467544" y="1253357"/>
            <a:ext cx="8424936" cy="46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kern="0" dirty="0" smtClean="0"/>
              <a:t>General design pattern:</a:t>
            </a:r>
          </a:p>
          <a:p>
            <a:pPr marL="0" indent="0">
              <a:buFont typeface="Wingdings" pitchFamily="2" charset="2"/>
              <a:buNone/>
            </a:pPr>
            <a:endParaRPr lang="en-US" kern="0" dirty="0" smtClean="0"/>
          </a:p>
          <a:p>
            <a:r>
              <a:rPr lang="en-US" kern="0" dirty="0" smtClean="0"/>
              <a:t> Identify entities of interest &amp; their relationships</a:t>
            </a:r>
          </a:p>
          <a:p>
            <a:r>
              <a:rPr lang="en-US" kern="0" dirty="0" smtClean="0"/>
              <a:t> Position in time &amp; space</a:t>
            </a:r>
          </a:p>
          <a:p>
            <a:r>
              <a:rPr lang="en-US" kern="0" dirty="0" smtClean="0"/>
              <a:t> Group and aggregate</a:t>
            </a:r>
          </a:p>
          <a:p>
            <a:r>
              <a:rPr lang="en-US" kern="0" dirty="0" smtClean="0"/>
              <a:t> Find insightful patterns &amp; predict trends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FB7A89BF-9A80-45E2-8BAF-1702B5BDAD57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7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41111 -0.43565 " pathEditMode="relative" rAng="0" ptsTypes="AA">
                                      <p:cBhvr>
                                        <p:cTn id="15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56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1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25938 -0.23935 " pathEditMode="relative" rAng="0" ptsTypes="AA">
                                      <p:cBhvr>
                                        <p:cTn id="27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1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38316 -0.1463 " pathEditMode="relative" rAng="0" ptsTypes="AA">
                                      <p:cBhvr>
                                        <p:cTn id="39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33194 -0.07269 " pathEditMode="relative" rAng="0" ptsTypes="AA">
                                      <p:cBhvr>
                                        <p:cTn id="51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3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1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9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31597 -0.01297 " pathEditMode="relative" rAng="0" ptsTypes="AA">
                                      <p:cBhvr>
                                        <p:cTn id="63" dur="1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1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6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28802 0.0412 " pathEditMode="relative" rAng="0" ptsTypes="AA">
                                      <p:cBhvr>
                                        <p:cTn id="75" dur="1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7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700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1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3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25608 0.1162 " pathEditMode="relative" rAng="0" ptsTypes="AA">
                                      <p:cBhvr>
                                        <p:cTn id="87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4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4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4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1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0.22917 0.18379 " pathEditMode="relative" rAng="0" ptsTypes="AA">
                                      <p:cBhvr>
                                        <p:cTn id="99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100"/>
                            </p:stCondLst>
                            <p:childTnLst>
                              <p:par>
                                <p:cTn id="107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1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7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14098 0.24676 " pathEditMode="relative" rAng="0" ptsTypes="AA">
                                      <p:cBhvr>
                                        <p:cTn id="111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8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80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7" dur="1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4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02118 0.25555 " pathEditMode="relative" rAng="0" ptsTypes="AA">
                                      <p:cBhvr>
                                        <p:cTn id="120" dur="1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9" dur="100" fill="hold"/>
                                        <p:tgtEl>
                                          <p:spTgt spid="20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100"/>
                            </p:stCondLst>
                            <p:childTnLst>
                              <p:par>
                                <p:cTn id="1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05746 0.24167 " pathEditMode="relative" rAng="0" ptsTypes="AA">
                                      <p:cBhvr>
                                        <p:cTn id="132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2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200"/>
                            </p:stCondLst>
                            <p:childTnLst>
                              <p:par>
                                <p:cTn id="137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8" dur="100" fill="hold"/>
                                        <p:tgtEl>
                                          <p:spTgt spid="206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09618 0.27315 " pathEditMode="relative" rAng="0" ptsTypes="AA">
                                      <p:cBhvr>
                                        <p:cTn id="141" dur="1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9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9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900"/>
                            </p:stCondLst>
                            <p:childTnLst>
                              <p:par>
                                <p:cTn id="149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100" fill="hold"/>
                                        <p:tgtEl>
                                          <p:spTgt spid="20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22656 0.28565 " pathEditMode="relative" rAng="0" ptsTypes="AA">
                                      <p:cBhvr>
                                        <p:cTn id="153" dur="1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6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6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96" y="0"/>
            <a:ext cx="8409008" cy="1600200"/>
          </a:xfrm>
        </p:spPr>
        <p:txBody>
          <a:bodyPr/>
          <a:lstStyle/>
          <a:p>
            <a:r>
              <a:rPr lang="en-US" dirty="0"/>
              <a:t>HYENA-live</a:t>
            </a:r>
            <a:br>
              <a:rPr lang="en-US" dirty="0"/>
            </a:br>
            <a:r>
              <a:rPr lang="en-US" sz="3200" dirty="0"/>
              <a:t>https://d5gate.ag5.mpi-sb.mpg.de/webhyena/</a:t>
            </a:r>
          </a:p>
        </p:txBody>
      </p:sp>
      <p:pic>
        <p:nvPicPr>
          <p:cNvPr id="1026" name="Picture 2" descr="C:\Users\mspaniol\Desktop\webhyen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1" y="1600199"/>
            <a:ext cx="8974219" cy="44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90166" y="5661554"/>
            <a:ext cx="228021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 smtClean="0"/>
              <a:t>Yosef</a:t>
            </a:r>
            <a:r>
              <a:rPr lang="en-US" sz="1600" b="1" dirty="0" smtClean="0"/>
              <a:t> et al. [ACL 2013]</a:t>
            </a:r>
            <a:endParaRPr lang="en-US" sz="16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F325F7C9-495C-4596-BA37-D16865A4B726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Challenges and </a:t>
            </a:r>
            <a:r>
              <a:rPr lang="en-US" altLang="en-US" dirty="0" smtClean="0"/>
              <a:t>“state-of-the-art” </a:t>
            </a:r>
          </a:p>
          <a:p>
            <a:endParaRPr lang="en-US" sz="2400" dirty="0"/>
          </a:p>
          <a:p>
            <a:r>
              <a:rPr lang="de-DE" dirty="0" smtClean="0"/>
              <a:t>Entity-level temporal Web analytics</a:t>
            </a:r>
          </a:p>
          <a:p>
            <a:pPr lvl="1"/>
            <a:r>
              <a:rPr lang="de-DE" dirty="0" smtClean="0"/>
              <a:t>Named entity disambiguation</a:t>
            </a:r>
          </a:p>
          <a:p>
            <a:pPr lvl="1"/>
            <a:r>
              <a:rPr lang="de-DE" dirty="0" smtClean="0"/>
              <a:t>Temporal fact extraction</a:t>
            </a:r>
          </a:p>
          <a:p>
            <a:pPr lvl="1"/>
            <a:r>
              <a:rPr lang="de-DE" dirty="0" smtClean="0"/>
              <a:t>Entity type classification</a:t>
            </a:r>
          </a:p>
          <a:p>
            <a:pPr lvl="1"/>
            <a:r>
              <a:rPr lang="de-DE" dirty="0" smtClean="0"/>
              <a:t>Emerging concept identification</a:t>
            </a:r>
          </a:p>
          <a:p>
            <a:pPr lvl="1"/>
            <a:r>
              <a:rPr lang="de-DE" dirty="0" smtClean="0"/>
              <a:t>Knowledge linking</a:t>
            </a:r>
          </a:p>
          <a:p>
            <a:pPr lvl="1"/>
            <a:r>
              <a:rPr lang="de-DE" dirty="0" smtClean="0"/>
              <a:t>Reference architecture</a:t>
            </a:r>
          </a:p>
          <a:p>
            <a:endParaRPr lang="de-DE" sz="2400" dirty="0" smtClean="0"/>
          </a:p>
          <a:p>
            <a:r>
              <a:rPr lang="de-DE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67C427DF-0D7D-42CB-A7F0-8AD898E2D3D9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Challenges and </a:t>
            </a:r>
            <a:r>
              <a:rPr lang="en-US" altLang="en-US" kern="0" dirty="0" smtClean="0"/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Named entity disambiguation</a:t>
            </a:r>
          </a:p>
          <a:p>
            <a:pPr lvl="1"/>
            <a:r>
              <a:rPr lang="de-DE" kern="0" dirty="0" smtClean="0"/>
              <a:t>Temporal fact extraction</a:t>
            </a:r>
          </a:p>
          <a:p>
            <a:pPr lvl="1"/>
            <a:r>
              <a:rPr lang="de-DE" kern="0" dirty="0" smtClean="0"/>
              <a:t>Entity type classification</a:t>
            </a:r>
          </a:p>
          <a:p>
            <a:pPr lvl="1"/>
            <a:r>
              <a:rPr lang="de-DE" kern="0" dirty="0" smtClean="0">
                <a:solidFill>
                  <a:srgbClr val="FF0000"/>
                </a:solidFill>
              </a:rPr>
              <a:t>Emerging concept identification</a:t>
            </a:r>
          </a:p>
          <a:p>
            <a:pPr lvl="1"/>
            <a:r>
              <a:rPr lang="de-DE" kern="0" dirty="0" smtClean="0"/>
              <a:t>Knowledge linking</a:t>
            </a:r>
          </a:p>
          <a:p>
            <a:pPr lvl="1"/>
            <a:r>
              <a:rPr lang="de-DE" kern="0" dirty="0" smtClean="0"/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/>
              <a:t>Conclusions</a:t>
            </a:r>
            <a:endParaRPr lang="en-US" kern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7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458200" cy="4929411"/>
          </a:xfrm>
        </p:spPr>
        <p:txBody>
          <a:bodyPr>
            <a:noAutofit/>
          </a:bodyPr>
          <a:lstStyle/>
          <a:p>
            <a:r>
              <a:rPr lang="de-DE" sz="2400" dirty="0"/>
              <a:t>Web </a:t>
            </a:r>
            <a:r>
              <a:rPr lang="de-DE" sz="2400" dirty="0" smtClean="0"/>
              <a:t>catalogues – collective memories </a:t>
            </a:r>
            <a:r>
              <a:rPr lang="de-DE" sz="2400" dirty="0"/>
              <a:t>of </a:t>
            </a:r>
            <a:r>
              <a:rPr lang="de-DE" sz="2400" dirty="0" smtClean="0"/>
              <a:t>society</a:t>
            </a:r>
            <a:endParaRPr lang="de-DE" sz="2400" dirty="0"/>
          </a:p>
          <a:p>
            <a:r>
              <a:rPr lang="de-DE" sz="2400" dirty="0" smtClean="0"/>
              <a:t>Human-edited directories of the Web</a:t>
            </a:r>
          </a:p>
          <a:p>
            <a:r>
              <a:rPr lang="de-DE" sz="2400" dirty="0" smtClean="0"/>
              <a:t>Promiment examples</a:t>
            </a:r>
          </a:p>
          <a:p>
            <a:pPr lvl="1"/>
            <a:r>
              <a:rPr lang="de-DE" sz="2000" dirty="0"/>
              <a:t>Yahoo! </a:t>
            </a:r>
            <a:r>
              <a:rPr lang="de-DE" sz="2000" dirty="0" smtClean="0"/>
              <a:t>Directory</a:t>
            </a:r>
            <a:endParaRPr lang="de-DE" sz="2000" dirty="0"/>
          </a:p>
          <a:p>
            <a:pPr lvl="1"/>
            <a:r>
              <a:rPr lang="de-DE" sz="2000" dirty="0" smtClean="0"/>
              <a:t>DMOZ (Directory Mozilla)</a:t>
            </a:r>
          </a:p>
          <a:p>
            <a:endParaRPr lang="de-DE" sz="2400" dirty="0" smtClean="0"/>
          </a:p>
        </p:txBody>
      </p:sp>
      <p:pic>
        <p:nvPicPr>
          <p:cNvPr id="5122" name="Picture 2" descr="C:\Users\spaniol\Desktop\dmo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533115" cy="363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paniol\Desktop\yaho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0309"/>
            <a:ext cx="4752528" cy="29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43E679AD-BBB8-4652-A64A-8254D4771B47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28185" y="5877272"/>
            <a:ext cx="28865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 smtClean="0">
                <a:latin typeface="Helvetica" pitchFamily="34" charset="0"/>
              </a:rPr>
              <a:t>Prytkova</a:t>
            </a:r>
            <a:r>
              <a:rPr lang="en-US" sz="1600" b="1" dirty="0" smtClean="0">
                <a:latin typeface="Helvetica" pitchFamily="34" charset="0"/>
              </a:rPr>
              <a:t> et al. [</a:t>
            </a:r>
            <a:r>
              <a:rPr lang="en-US" sz="1600" b="1" dirty="0" err="1" smtClean="0">
                <a:latin typeface="Helvetica" pitchFamily="34" charset="0"/>
              </a:rPr>
              <a:t>WebDB</a:t>
            </a:r>
            <a:r>
              <a:rPr lang="en-US" sz="1600" b="1" dirty="0" smtClean="0">
                <a:latin typeface="Helvetica" pitchFamily="34" charset="0"/>
              </a:rPr>
              <a:t> 2012]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08143" cy="576263"/>
          </a:xfrm>
          <a:noFill/>
        </p:spPr>
        <p:txBody>
          <a:bodyPr/>
          <a:lstStyle/>
          <a:p>
            <a:pPr lvl="1"/>
            <a:r>
              <a:rPr lang="de-DE" dirty="0"/>
              <a:t>Emerging </a:t>
            </a:r>
            <a:r>
              <a:rPr lang="de-DE" dirty="0" smtClean="0"/>
              <a:t>Concept Identification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de-DE" dirty="0" smtClean="0"/>
              <a:t>Collective Perception of an Event</a:t>
            </a:r>
            <a:endParaRPr lang="en-US" dirty="0" smtClean="0"/>
          </a:p>
        </p:txBody>
      </p:sp>
      <p:pic>
        <p:nvPicPr>
          <p:cNvPr id="5123" name="Picture 3" descr="C:\Users\spaniol\Desktop\Earthquakes 1.1.7.0 Tab 1 of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5079"/>
            <a:ext cx="8878963" cy="36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spaniol\Documents\MPII-Presentations\Vortrag(MdkI_Zürich2014)\Zubehör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8" y="1268761"/>
            <a:ext cx="406493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paniol\Documents\MPII-Presentations\Vortrag(MdkI_Zürich2014)\Zubehör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0" y="1916831"/>
            <a:ext cx="4449484" cy="3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paniol\Documents\MPII-Presentations\Vortrag(MdkI_Zürich2014)\Zubehör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81" y="1268761"/>
            <a:ext cx="4391985" cy="30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paniol\Documents\MPII-Presentations\Vortrag(MdkI_Zürich2014)\Zubehör\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95859"/>
            <a:ext cx="4536504" cy="370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spaniol\Documents\MPII-Presentations\Vortrag(MdkI_Zürich2014)\Zubehör\5x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09" y="1301552"/>
            <a:ext cx="5138557" cy="42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spaniol\Documents\MPII-Presentations\Vortrag(MdkI_Zürich2014)\Zubehör\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8" y="1268761"/>
            <a:ext cx="5705478" cy="42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spaniol\Documents\MPII-Presentations\Vortrag(MdkI_Zürich2014)\Zubehör\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34" y="1256818"/>
            <a:ext cx="4008948" cy="49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3" y="1256818"/>
            <a:ext cx="8987499" cy="4908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C:\Users\mspaniol\Desktop\DMOZ-zoo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68343"/>
            <a:ext cx="4234971" cy="21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25"/>
          <p:cNvSpPr>
            <a:spLocks noChangeArrowheads="1"/>
          </p:cNvSpPr>
          <p:nvPr/>
        </p:nvSpPr>
        <p:spPr bwMode="auto">
          <a:xfrm rot="5400000">
            <a:off x="1667868" y="3740845"/>
            <a:ext cx="533400" cy="485775"/>
          </a:xfrm>
          <a:prstGeom prst="rightArrow">
            <a:avLst>
              <a:gd name="adj1" fmla="val 50000"/>
              <a:gd name="adj2" fmla="val 27451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26"/>
          <p:cNvSpPr>
            <a:spLocks noChangeArrowheads="1"/>
          </p:cNvSpPr>
          <p:nvPr/>
        </p:nvSpPr>
        <p:spPr bwMode="auto">
          <a:xfrm>
            <a:off x="3534544" y="4725144"/>
            <a:ext cx="533400" cy="485775"/>
          </a:xfrm>
          <a:prstGeom prst="rightArrow">
            <a:avLst>
              <a:gd name="adj1" fmla="val 50000"/>
              <a:gd name="adj2" fmla="val 27451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3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332" y="3532464"/>
            <a:ext cx="4335462" cy="2239963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23150" y="1425600"/>
            <a:ext cx="4778375" cy="1889125"/>
            <a:chOff x="34725" y="1587650"/>
            <a:chExt cx="4778375" cy="1889125"/>
          </a:xfrm>
        </p:grpSpPr>
        <p:pic>
          <p:nvPicPr>
            <p:cNvPr id="25" name="Picture 3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725" y="1587650"/>
              <a:ext cx="4778375" cy="1889125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418878" y="1734436"/>
              <a:ext cx="1659988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 anchor="ctr">
              <a:spAutoFit/>
            </a:bodyPr>
            <a:lstStyle/>
            <a:p>
              <a:r>
                <a:rPr lang="en-US" sz="800" b="1" dirty="0" smtClean="0"/>
                <a:t>Fukushima Tsunami Plant</a:t>
              </a:r>
              <a:endParaRPr lang="en-US" sz="800" b="1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1560" y="4521894"/>
            <a:ext cx="2595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PIWO</a:t>
            </a:r>
          </a:p>
          <a:p>
            <a:pPr algn="ctr"/>
            <a:r>
              <a:rPr lang="en-US" dirty="0" smtClean="0"/>
              <a:t>(Predicting </a:t>
            </a:r>
            <a:r>
              <a:rPr lang="en-US" dirty="0"/>
              <a:t>evolution In </a:t>
            </a:r>
            <a:endParaRPr lang="en-US" dirty="0" smtClean="0"/>
          </a:p>
          <a:p>
            <a:pPr algn="ctr"/>
            <a:r>
              <a:rPr lang="en-US" dirty="0" smtClean="0"/>
              <a:t>Web </a:t>
            </a:r>
            <a:r>
              <a:rPr lang="en-US" dirty="0" err="1" smtClean="0"/>
              <a:t>catalOgues</a:t>
            </a:r>
            <a:r>
              <a:rPr lang="en-US" dirty="0" smtClean="0"/>
              <a:t>)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000236" y="4074078"/>
            <a:ext cx="155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27.06.2011</a:t>
            </a:r>
            <a:endParaRPr lang="en-US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72542" y="1885080"/>
            <a:ext cx="155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Helvetica" pitchFamily="34" charset="0"/>
              </a:rPr>
              <a:t>06.08.2010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D26326C7-D628-4691-975A-9E86E523EF6F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7" grpId="0"/>
      <p:bldP spid="28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Research Hypothesis</a:t>
            </a:r>
            <a:endParaRPr lang="en-US" dirty="0"/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686800" cy="5040313"/>
          </a:xfrm>
        </p:spPr>
        <p:txBody>
          <a:bodyPr rIns="36000" bIns="0">
            <a:normAutofit/>
          </a:bodyPr>
          <a:lstStyle/>
          <a:p>
            <a:pPr marL="368300">
              <a:lnSpc>
                <a:spcPct val="90000"/>
              </a:lnSpc>
              <a:spcAft>
                <a:spcPts val="800"/>
              </a:spcAft>
              <a:tabLst>
                <a:tab pos="482600" algn="l"/>
                <a:tab pos="1438275" algn="l"/>
              </a:tabLst>
            </a:pPr>
            <a:r>
              <a:rPr lang="en-US" dirty="0" smtClean="0"/>
              <a:t>Co-evolution </a:t>
            </a:r>
            <a:r>
              <a:rPr lang="en-US" dirty="0"/>
              <a:t>between </a:t>
            </a:r>
            <a:r>
              <a:rPr lang="en-US" dirty="0" smtClean="0"/>
              <a:t>Web contents </a:t>
            </a:r>
            <a:r>
              <a:rPr lang="en-US" dirty="0"/>
              <a:t>and categories</a:t>
            </a:r>
          </a:p>
          <a:p>
            <a:pPr marL="368300">
              <a:lnSpc>
                <a:spcPct val="90000"/>
              </a:lnSpc>
              <a:spcAft>
                <a:spcPts val="800"/>
              </a:spcAft>
              <a:tabLst>
                <a:tab pos="482600" algn="l"/>
                <a:tab pos="1438275" algn="l"/>
              </a:tabLst>
            </a:pPr>
            <a:r>
              <a:rPr lang="en-US" dirty="0"/>
              <a:t>Collective memories on the Web reflect 		       real world discourses</a:t>
            </a:r>
          </a:p>
          <a:p>
            <a:pPr marL="368300">
              <a:lnSpc>
                <a:spcPct val="90000"/>
              </a:lnSpc>
              <a:spcAft>
                <a:spcPts val="800"/>
              </a:spcAft>
              <a:tabLst>
                <a:tab pos="482600" algn="l"/>
                <a:tab pos="1438275" algn="l"/>
              </a:tabLst>
            </a:pPr>
            <a:r>
              <a:rPr lang="en-US" dirty="0"/>
              <a:t>Media coverage precedes the taxonomy evolution</a:t>
            </a:r>
          </a:p>
          <a:p>
            <a:pPr marL="0" indent="0">
              <a:lnSpc>
                <a:spcPct val="90000"/>
              </a:lnSpc>
              <a:buNone/>
              <a:tabLst>
                <a:tab pos="482600" algn="l"/>
                <a:tab pos="1438275" algn="l"/>
              </a:tabLst>
            </a:pPr>
            <a:endParaRPr lang="en-US" sz="1600" dirty="0"/>
          </a:p>
          <a:p>
            <a:pPr>
              <a:lnSpc>
                <a:spcPct val="90000"/>
              </a:lnSpc>
              <a:buFont typeface="Symbol"/>
              <a:buChar char="Þ"/>
              <a:tabLst>
                <a:tab pos="482600" algn="l"/>
                <a:tab pos="1438275" algn="l"/>
              </a:tabLst>
            </a:pPr>
            <a:r>
              <a:rPr lang="en-US" i="1" dirty="0"/>
              <a:t> </a:t>
            </a:r>
            <a:r>
              <a:rPr lang="en-US" i="1" u="sng" dirty="0"/>
              <a:t>Goal:</a:t>
            </a:r>
            <a:r>
              <a:rPr lang="en-US" i="1" dirty="0"/>
              <a:t> </a:t>
            </a:r>
          </a:p>
          <a:p>
            <a:pPr marL="0" indent="0">
              <a:lnSpc>
                <a:spcPct val="90000"/>
              </a:lnSpc>
              <a:buNone/>
              <a:tabLst>
                <a:tab pos="482600" algn="l"/>
                <a:tab pos="1438275" algn="l"/>
              </a:tabLst>
            </a:pPr>
            <a:r>
              <a:rPr lang="en-US" i="1" dirty="0"/>
              <a:t>	</a:t>
            </a:r>
            <a:r>
              <a:rPr lang="en-US" dirty="0"/>
              <a:t>Predicting evolution in collective Web catalogues	(e.g. Yahoo! or open directory project DMOZ)</a:t>
            </a:r>
          </a:p>
          <a:p>
            <a:pPr>
              <a:lnSpc>
                <a:spcPct val="90000"/>
              </a:lnSpc>
              <a:buFont typeface="Symbol"/>
              <a:buChar char="Þ"/>
              <a:tabLst>
                <a:tab pos="482600" algn="l"/>
                <a:tab pos="1438275" algn="l"/>
              </a:tabLst>
            </a:pPr>
            <a:endParaRPr lang="en-US" sz="900" dirty="0"/>
          </a:p>
          <a:p>
            <a:pPr>
              <a:lnSpc>
                <a:spcPct val="90000"/>
              </a:lnSpc>
              <a:buFont typeface="Symbol"/>
              <a:buChar char="Þ"/>
              <a:tabLst>
                <a:tab pos="482600" algn="l"/>
                <a:tab pos="1438275" algn="l"/>
              </a:tabLst>
            </a:pPr>
            <a:r>
              <a:rPr lang="en-US" dirty="0"/>
              <a:t> Concept mining from news articles</a:t>
            </a:r>
          </a:p>
          <a:p>
            <a:pPr>
              <a:lnSpc>
                <a:spcPct val="90000"/>
              </a:lnSpc>
              <a:buFont typeface="Symbol"/>
              <a:buChar char="Þ"/>
              <a:tabLst>
                <a:tab pos="482600" algn="l"/>
                <a:tab pos="1438275" algn="l"/>
              </a:tabLst>
            </a:pPr>
            <a:endParaRPr lang="en-US" sz="900" dirty="0"/>
          </a:p>
          <a:p>
            <a:pPr>
              <a:lnSpc>
                <a:spcPct val="90000"/>
              </a:lnSpc>
              <a:buFont typeface="Symbol"/>
              <a:buChar char="Þ"/>
              <a:tabLst>
                <a:tab pos="482600" algn="l"/>
                <a:tab pos="1438275" algn="l"/>
              </a:tabLst>
            </a:pPr>
            <a:r>
              <a:rPr lang="en-US" dirty="0"/>
              <a:t> Taxonomy change </a:t>
            </a:r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6A0B2053-640B-48F1-A935-3F37E021E6D8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C:\Documents and Settings\Administrator\Desktop\pres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" y="908720"/>
            <a:ext cx="9031514" cy="4791456"/>
          </a:xfrm>
          <a:prstGeom prst="rect">
            <a:avLst/>
          </a:prstGeom>
          <a:noFill/>
        </p:spPr>
      </p:pic>
      <p:pic>
        <p:nvPicPr>
          <p:cNvPr id="17" name="Picture 2" descr="C:\Documents and Settings\Administrator\Desktop\presag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" y="908720"/>
            <a:ext cx="9031514" cy="4791456"/>
          </a:xfrm>
          <a:prstGeom prst="rect">
            <a:avLst/>
          </a:prstGeom>
          <a:noFill/>
        </p:spPr>
      </p:pic>
      <p:pic>
        <p:nvPicPr>
          <p:cNvPr id="18" name="Picture 1" descr="C:\Documents and Settings\Administrator\Desktop\presag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" y="908720"/>
            <a:ext cx="9031514" cy="4791456"/>
          </a:xfrm>
          <a:prstGeom prst="rect">
            <a:avLst/>
          </a:prstGeom>
          <a:noFill/>
        </p:spPr>
      </p:pic>
      <p:pic>
        <p:nvPicPr>
          <p:cNvPr id="19" name="Picture 2" descr="D:\report\thesis_writing\Figures\presageConceptMin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" y="908720"/>
            <a:ext cx="9034272" cy="4784072"/>
          </a:xfrm>
          <a:prstGeom prst="rect">
            <a:avLst/>
          </a:prstGeom>
          <a:noFill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" y="4553937"/>
            <a:ext cx="8579296" cy="168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ClrTx/>
              <a:buFont typeface="+mj-lt"/>
              <a:buAutoNum type="arabicParenR"/>
            </a:pPr>
            <a:r>
              <a:rPr lang="en-US" dirty="0" smtClean="0"/>
              <a:t>Gather concept candidates</a:t>
            </a:r>
            <a:endParaRPr lang="en-US" dirty="0"/>
          </a:p>
          <a:p>
            <a:pPr marL="514350" indent="-514350">
              <a:buClrTx/>
              <a:buFont typeface="+mj-lt"/>
              <a:buAutoNum type="arabicParenR"/>
            </a:pPr>
            <a:r>
              <a:rPr lang="en-US" dirty="0" smtClean="0"/>
              <a:t>Identify “stable” candidates</a:t>
            </a:r>
            <a:endParaRPr lang="en-US" dirty="0"/>
          </a:p>
          <a:p>
            <a:pPr marL="514350" indent="-514350">
              <a:buClrTx/>
              <a:buFont typeface="+mj-lt"/>
              <a:buAutoNum type="arabicParenR"/>
            </a:pPr>
            <a:r>
              <a:rPr lang="en-US" dirty="0" smtClean="0"/>
              <a:t>Evaluate relevance over time</a:t>
            </a:r>
            <a:endParaRPr lang="en-US" dirty="0"/>
          </a:p>
          <a:p>
            <a:pPr marL="514350" indent="-514350">
              <a:buClrTx/>
              <a:buFont typeface="+mj-lt"/>
              <a:buAutoNum type="arabicParenR"/>
            </a:pPr>
            <a:r>
              <a:rPr lang="en-US" dirty="0" smtClean="0"/>
              <a:t>Distributed </a:t>
            </a:r>
            <a:r>
              <a:rPr lang="en-US" dirty="0"/>
              <a:t>concept </a:t>
            </a:r>
            <a:r>
              <a:rPr lang="en-US" dirty="0" smtClean="0"/>
              <a:t>mining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617266" cy="576263"/>
          </a:xfrm>
        </p:spPr>
        <p:txBody>
          <a:bodyPr rIns="0"/>
          <a:lstStyle/>
          <a:p>
            <a:r>
              <a:rPr lang="de-DE" dirty="0" smtClean="0"/>
              <a:t>From </a:t>
            </a:r>
            <a:r>
              <a:rPr lang="en-US" dirty="0" smtClean="0"/>
              <a:t>“Noise” to Categories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E9E2816A-0BF4-4F0F-A0B3-38848295EBB7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7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spaniol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90" y="593923"/>
            <a:ext cx="7045022" cy="57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6213" y="3573016"/>
            <a:ext cx="7182091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3525" indent="-2635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‒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▫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sz="2200" u="sng" dirty="0">
                <a:solidFill>
                  <a:schemeClr val="tx1"/>
                </a:solidFill>
                <a:latin typeface="+mn-lt"/>
              </a:rPr>
              <a:t>Use-cases</a:t>
            </a:r>
          </a:p>
          <a:p>
            <a:pPr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Concept-based prediction</a:t>
            </a:r>
          </a:p>
          <a:p>
            <a:pPr marL="627063" lvl="1" indent="-265113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“Concept identification”</a:t>
            </a:r>
          </a:p>
          <a:p>
            <a:pPr marL="627063" lvl="1" indent="-265113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Concepts mined from news must appear in DMOZ</a:t>
            </a:r>
          </a:p>
          <a:p>
            <a:pPr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Topic-based prediction</a:t>
            </a:r>
          </a:p>
          <a:p>
            <a:pPr marL="622300" lvl="1" indent="-2603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“Taxonomy maintenance”</a:t>
            </a:r>
          </a:p>
          <a:p>
            <a:pPr marL="622300" lvl="1" indent="-2603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Identification of “hot” categories that will change </a:t>
            </a:r>
            <a:endParaRPr lang="en-US" dirty="0" smtClean="0"/>
          </a:p>
          <a:p>
            <a:endParaRPr lang="en-US" sz="2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Emerging and Evolving Concepts in Taxonomies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6F5CA821-83DA-40DC-83BE-E81BF898281C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0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Challenges and </a:t>
            </a:r>
            <a:r>
              <a:rPr lang="en-US" altLang="en-US" dirty="0" smtClean="0"/>
              <a:t>“state-of-the-art” </a:t>
            </a:r>
          </a:p>
          <a:p>
            <a:endParaRPr lang="en-US" sz="2400" dirty="0"/>
          </a:p>
          <a:p>
            <a:r>
              <a:rPr lang="de-DE" dirty="0" smtClean="0"/>
              <a:t>Entity-level temporal Web analytics</a:t>
            </a:r>
          </a:p>
          <a:p>
            <a:pPr lvl="1"/>
            <a:r>
              <a:rPr lang="de-DE" dirty="0" smtClean="0"/>
              <a:t>Named entity disambiguation</a:t>
            </a:r>
          </a:p>
          <a:p>
            <a:pPr lvl="1"/>
            <a:r>
              <a:rPr lang="de-DE" dirty="0" smtClean="0"/>
              <a:t>Temporal fact extraction</a:t>
            </a:r>
          </a:p>
          <a:p>
            <a:pPr lvl="1"/>
            <a:r>
              <a:rPr lang="de-DE" dirty="0" smtClean="0"/>
              <a:t>Entity type classification</a:t>
            </a:r>
          </a:p>
          <a:p>
            <a:pPr lvl="1"/>
            <a:r>
              <a:rPr lang="de-DE" dirty="0" smtClean="0"/>
              <a:t>Emerging concept identification</a:t>
            </a:r>
          </a:p>
          <a:p>
            <a:pPr lvl="1"/>
            <a:r>
              <a:rPr lang="de-DE" dirty="0" smtClean="0"/>
              <a:t>Knowledge linking</a:t>
            </a:r>
          </a:p>
          <a:p>
            <a:pPr lvl="1"/>
            <a:r>
              <a:rPr lang="de-DE" dirty="0" smtClean="0"/>
              <a:t>Reference architecture</a:t>
            </a:r>
          </a:p>
          <a:p>
            <a:endParaRPr lang="de-DE" sz="2400" dirty="0" smtClean="0"/>
          </a:p>
          <a:p>
            <a:r>
              <a:rPr lang="de-DE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B9F99422-9301-4EF2-A426-726881A3114C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Challenges and </a:t>
            </a:r>
            <a:r>
              <a:rPr lang="en-US" altLang="en-US" kern="0" dirty="0" smtClean="0"/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Named entity disambiguation</a:t>
            </a:r>
          </a:p>
          <a:p>
            <a:pPr lvl="1"/>
            <a:r>
              <a:rPr lang="de-DE" kern="0" dirty="0" smtClean="0"/>
              <a:t>Temporal fact extraction</a:t>
            </a:r>
          </a:p>
          <a:p>
            <a:pPr lvl="1"/>
            <a:r>
              <a:rPr lang="de-DE" kern="0" dirty="0" smtClean="0"/>
              <a:t>Entity type classification</a:t>
            </a:r>
          </a:p>
          <a:p>
            <a:pPr lvl="1"/>
            <a:r>
              <a:rPr lang="de-DE" kern="0" dirty="0" smtClean="0"/>
              <a:t>Emerging concept identification</a:t>
            </a:r>
          </a:p>
          <a:p>
            <a:pPr lvl="1"/>
            <a:r>
              <a:rPr lang="de-DE" kern="0" dirty="0" smtClean="0">
                <a:solidFill>
                  <a:srgbClr val="FF0000"/>
                </a:solidFill>
              </a:rPr>
              <a:t>Knowledge linking</a:t>
            </a:r>
          </a:p>
          <a:p>
            <a:pPr lvl="1"/>
            <a:r>
              <a:rPr lang="de-DE" kern="0" dirty="0" smtClean="0"/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/>
              <a:t>Conclusions</a:t>
            </a:r>
            <a:endParaRPr lang="en-US" kern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37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7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spaniol\Documents\MPII-Presentations\Vortrag(WSC2013)\Zubehör\LILIA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10" y="900648"/>
            <a:ext cx="5615772" cy="493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3024336" cy="5001418"/>
          </a:xfrm>
        </p:spPr>
        <p:txBody>
          <a:bodyPr>
            <a:normAutofit/>
          </a:bodyPr>
          <a:lstStyle/>
          <a:p>
            <a:pPr marL="358775" indent="-358775"/>
            <a:r>
              <a:rPr lang="de-DE" sz="2400" dirty="0" smtClean="0"/>
              <a:t>Understanding Web data is hard without context</a:t>
            </a:r>
          </a:p>
          <a:p>
            <a:pPr marL="358775" indent="-358775"/>
            <a:endParaRPr lang="de-DE" sz="2400" dirty="0" smtClean="0"/>
          </a:p>
          <a:p>
            <a:pPr marL="358775" indent="-358775"/>
            <a:r>
              <a:rPr lang="de-DE" sz="2400" dirty="0" smtClean="0"/>
              <a:t>Exploiting Wikis and portals for background information</a:t>
            </a:r>
          </a:p>
          <a:p>
            <a:pPr marL="358775" indent="-358775"/>
            <a:endParaRPr lang="de-DE" sz="2400" dirty="0" smtClean="0"/>
          </a:p>
          <a:p>
            <a:pPr marL="358775" indent="-358775">
              <a:buFont typeface="Symbol" pitchFamily="18" charset="2"/>
              <a:buChar char=""/>
            </a:pPr>
            <a:r>
              <a:rPr lang="en-US" sz="2400" dirty="0" smtClean="0"/>
              <a:t>Linking contents </a:t>
            </a:r>
            <a:r>
              <a:rPr lang="de-DE" sz="2400" dirty="0" smtClean="0"/>
              <a:t>to knowledge</a:t>
            </a:r>
          </a:p>
        </p:txBody>
      </p:sp>
      <p:pic>
        <p:nvPicPr>
          <p:cNvPr id="12" name="Picture 2" descr="C:\Users\spaniol\Documents\MPII-Presentations\Vortrag(WSC2013)\Zubehör\LILIANA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10" y="892636"/>
            <a:ext cx="5614286" cy="49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0153" y="5935006"/>
            <a:ext cx="298059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 smtClean="0"/>
              <a:t>Spaniol</a:t>
            </a:r>
            <a:r>
              <a:rPr lang="en-US" sz="1600" b="1" smtClean="0"/>
              <a:t> et al. [WSC </a:t>
            </a:r>
            <a:r>
              <a:rPr lang="en-US" sz="1600" b="1" dirty="0" smtClean="0"/>
              <a:t>2013]</a:t>
            </a:r>
            <a:endParaRPr lang="en-US" sz="16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3" y="476250"/>
            <a:ext cx="8452436" cy="576263"/>
          </a:xfrm>
        </p:spPr>
        <p:txBody>
          <a:bodyPr/>
          <a:lstStyle/>
          <a:p>
            <a:r>
              <a:rPr lang="de-DE" dirty="0" smtClean="0"/>
              <a:t>Challenge: Information in Context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33712791-9D5C-424C-BFBE-98EB359E6E78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38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11" y="0"/>
            <a:ext cx="9016042" cy="1600200"/>
          </a:xfrm>
        </p:spPr>
        <p:txBody>
          <a:bodyPr/>
          <a:lstStyle/>
          <a:p>
            <a:r>
              <a:rPr lang="de-DE" dirty="0" smtClean="0"/>
              <a:t>Conceptual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0977"/>
            <a:ext cx="8229600" cy="1635185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arenR"/>
            </a:pPr>
            <a:r>
              <a:rPr lang="de-DE" sz="2400" dirty="0"/>
              <a:t>Knowledge base alignment</a:t>
            </a:r>
          </a:p>
          <a:p>
            <a:pPr marL="457200" indent="-457200">
              <a:buClrTx/>
              <a:buFont typeface="+mj-lt"/>
              <a:buAutoNum type="arabicParenR"/>
            </a:pPr>
            <a:r>
              <a:rPr lang="de-DE" sz="2400" dirty="0"/>
              <a:t>Entity </a:t>
            </a:r>
            <a:r>
              <a:rPr lang="de-DE" sz="2400" dirty="0" smtClean="0"/>
              <a:t>disambiguation</a:t>
            </a:r>
            <a:endParaRPr lang="de-DE" sz="2400" dirty="0"/>
          </a:p>
          <a:p>
            <a:pPr marL="457200" indent="-457200">
              <a:buClrTx/>
              <a:buFont typeface="+mj-lt"/>
              <a:buAutoNum type="arabicParenR"/>
            </a:pPr>
            <a:r>
              <a:rPr lang="de-DE" sz="2400" dirty="0" smtClean="0"/>
              <a:t>Semantic ranking</a:t>
            </a:r>
            <a:endParaRPr lang="en-US" sz="2400" dirty="0" smtClean="0"/>
          </a:p>
        </p:txBody>
      </p:sp>
      <p:sp>
        <p:nvSpPr>
          <p:cNvPr id="95" name="Овал 61"/>
          <p:cNvSpPr/>
          <p:nvPr/>
        </p:nvSpPr>
        <p:spPr>
          <a:xfrm>
            <a:off x="3059832" y="2502268"/>
            <a:ext cx="1296144" cy="1008112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51521" y="2214236"/>
            <a:ext cx="2016223" cy="20036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a typeface="Calibri"/>
                <a:cs typeface="Times New Roman"/>
              </a:rPr>
              <a:t>The recent solar boom means the alternative </a:t>
            </a:r>
            <a:r>
              <a:rPr lang="en-US" sz="1200" b="1" dirty="0" smtClean="0">
                <a:ea typeface="Calibri"/>
                <a:cs typeface="Times New Roman"/>
              </a:rPr>
              <a:t>form </a:t>
            </a:r>
            <a:r>
              <a:rPr lang="en-US" sz="1200" b="1" dirty="0">
                <a:ea typeface="Calibri"/>
                <a:cs typeface="Times New Roman"/>
              </a:rPr>
              <a:t>of energy now reaches 8 million homes in </a:t>
            </a:r>
            <a:r>
              <a:rPr lang="en-US" sz="1200" b="1" dirty="0" smtClean="0">
                <a:solidFill>
                  <a:srgbClr val="FF0000"/>
                </a:solidFill>
                <a:ea typeface="Calibri"/>
                <a:cs typeface="Times New Roman"/>
              </a:rPr>
              <a:t>Germany</a:t>
            </a:r>
            <a:r>
              <a:rPr lang="en-US" sz="1200" b="1" dirty="0" smtClean="0">
                <a:ea typeface="Calibri"/>
                <a:cs typeface="Times New Roman"/>
              </a:rPr>
              <a:t>, a </a:t>
            </a:r>
            <a:r>
              <a:rPr lang="en-US" sz="1200" b="1" dirty="0">
                <a:ea typeface="Calibri"/>
                <a:cs typeface="Times New Roman"/>
              </a:rPr>
              <a:t>45 percent increase compared to 2011, the </a:t>
            </a:r>
            <a:r>
              <a:rPr lang="en-US" sz="1200" b="1" dirty="0">
                <a:solidFill>
                  <a:srgbClr val="FF0000"/>
                </a:solidFill>
                <a:ea typeface="Calibri"/>
                <a:cs typeface="Times New Roman"/>
              </a:rPr>
              <a:t>German Solar Industry Association (BSW)</a:t>
            </a:r>
            <a:r>
              <a:rPr lang="en-US" sz="1200" b="1" dirty="0">
                <a:ea typeface="Calibri"/>
                <a:cs typeface="Times New Roman"/>
              </a:rPr>
              <a:t> said </a:t>
            </a:r>
            <a:r>
              <a:rPr lang="en-US" sz="1200" b="1" dirty="0" smtClean="0">
                <a:ea typeface="Calibri"/>
                <a:cs typeface="Times New Roman"/>
              </a:rPr>
              <a:t>yesterday.</a:t>
            </a:r>
            <a:endParaRPr lang="en-US" sz="1200" b="1" dirty="0"/>
          </a:p>
        </p:txBody>
      </p:sp>
      <p:sp>
        <p:nvSpPr>
          <p:cNvPr id="98" name="Прямоугольник 12"/>
          <p:cNvSpPr/>
          <p:nvPr/>
        </p:nvSpPr>
        <p:spPr>
          <a:xfrm>
            <a:off x="3275856" y="2286244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Прямоугольник 14"/>
          <p:cNvSpPr/>
          <p:nvPr/>
        </p:nvSpPr>
        <p:spPr>
          <a:xfrm>
            <a:off x="2987824" y="257427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Прямоугольник 15"/>
          <p:cNvSpPr/>
          <p:nvPr/>
        </p:nvSpPr>
        <p:spPr>
          <a:xfrm>
            <a:off x="3491880" y="2574276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Прямоугольник 16"/>
          <p:cNvSpPr/>
          <p:nvPr/>
        </p:nvSpPr>
        <p:spPr>
          <a:xfrm>
            <a:off x="3851920" y="2862308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Прямоугольник 17"/>
          <p:cNvSpPr/>
          <p:nvPr/>
        </p:nvSpPr>
        <p:spPr>
          <a:xfrm>
            <a:off x="3491880" y="2862308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Прямоугольник 18"/>
          <p:cNvSpPr/>
          <p:nvPr/>
        </p:nvSpPr>
        <p:spPr>
          <a:xfrm>
            <a:off x="3131840" y="2862308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Прямоугольник 19"/>
          <p:cNvSpPr/>
          <p:nvPr/>
        </p:nvSpPr>
        <p:spPr>
          <a:xfrm>
            <a:off x="4067944" y="3150340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Прямоугольник 20"/>
          <p:cNvSpPr/>
          <p:nvPr/>
        </p:nvSpPr>
        <p:spPr>
          <a:xfrm>
            <a:off x="3635896" y="3150340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6" name="Прямая соединительная линия 22"/>
          <p:cNvCxnSpPr>
            <a:stCxn id="98" idx="2"/>
            <a:endCxn id="99" idx="0"/>
          </p:cNvCxnSpPr>
          <p:nvPr/>
        </p:nvCxnSpPr>
        <p:spPr>
          <a:xfrm flipH="1">
            <a:off x="3059832" y="2430260"/>
            <a:ext cx="288032" cy="144016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07" name="Прямая соединительная линия 23"/>
          <p:cNvCxnSpPr>
            <a:stCxn id="98" idx="2"/>
            <a:endCxn id="100" idx="0"/>
          </p:cNvCxnSpPr>
          <p:nvPr/>
        </p:nvCxnSpPr>
        <p:spPr>
          <a:xfrm>
            <a:off x="3347864" y="2430260"/>
            <a:ext cx="216024" cy="144016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08" name="Прямая соединительная линия 26"/>
          <p:cNvCxnSpPr>
            <a:stCxn id="100" idx="2"/>
            <a:endCxn id="103" idx="0"/>
          </p:cNvCxnSpPr>
          <p:nvPr/>
        </p:nvCxnSpPr>
        <p:spPr>
          <a:xfrm flipH="1">
            <a:off x="3203848" y="2718292"/>
            <a:ext cx="360040" cy="1440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9" name="Прямая соединительная линия 29"/>
          <p:cNvCxnSpPr>
            <a:stCxn id="100" idx="2"/>
            <a:endCxn id="102" idx="0"/>
          </p:cNvCxnSpPr>
          <p:nvPr/>
        </p:nvCxnSpPr>
        <p:spPr>
          <a:xfrm>
            <a:off x="3563888" y="2718292"/>
            <a:ext cx="0" cy="1440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0" name="Прямая соединительная линия 32"/>
          <p:cNvCxnSpPr>
            <a:stCxn id="100" idx="2"/>
            <a:endCxn id="101" idx="0"/>
          </p:cNvCxnSpPr>
          <p:nvPr/>
        </p:nvCxnSpPr>
        <p:spPr>
          <a:xfrm>
            <a:off x="3563888" y="2718292"/>
            <a:ext cx="360040" cy="1440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1" name="Прямая соединительная линия 35"/>
          <p:cNvCxnSpPr>
            <a:stCxn id="101" idx="2"/>
            <a:endCxn id="104" idx="0"/>
          </p:cNvCxnSpPr>
          <p:nvPr/>
        </p:nvCxnSpPr>
        <p:spPr>
          <a:xfrm>
            <a:off x="3923928" y="3006324"/>
            <a:ext cx="216024" cy="1440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2" name="Прямая соединительная линия 38"/>
          <p:cNvCxnSpPr>
            <a:stCxn id="101" idx="2"/>
            <a:endCxn id="105" idx="0"/>
          </p:cNvCxnSpPr>
          <p:nvPr/>
        </p:nvCxnSpPr>
        <p:spPr>
          <a:xfrm flipH="1">
            <a:off x="3707904" y="3006324"/>
            <a:ext cx="216024" cy="1440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13" name="Прямоугольник 41"/>
          <p:cNvSpPr/>
          <p:nvPr/>
        </p:nvSpPr>
        <p:spPr>
          <a:xfrm>
            <a:off x="5580112" y="221423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Прямоугольник 42"/>
          <p:cNvSpPr/>
          <p:nvPr/>
        </p:nvSpPr>
        <p:spPr>
          <a:xfrm>
            <a:off x="5580112" y="257427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Прямоугольник 43"/>
          <p:cNvSpPr/>
          <p:nvPr/>
        </p:nvSpPr>
        <p:spPr>
          <a:xfrm>
            <a:off x="5940152" y="257427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Прямоугольник 46"/>
          <p:cNvSpPr/>
          <p:nvPr/>
        </p:nvSpPr>
        <p:spPr>
          <a:xfrm>
            <a:off x="6300192" y="257427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Прямоугольник 47"/>
          <p:cNvSpPr/>
          <p:nvPr/>
        </p:nvSpPr>
        <p:spPr>
          <a:xfrm>
            <a:off x="5220072" y="257427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Прямоугольник 48"/>
          <p:cNvSpPr/>
          <p:nvPr/>
        </p:nvSpPr>
        <p:spPr>
          <a:xfrm>
            <a:off x="4860032" y="2574276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9" name="Соединительная линия уступом 50"/>
          <p:cNvCxnSpPr>
            <a:stCxn id="113" idx="2"/>
            <a:endCxn id="118" idx="0"/>
          </p:cNvCxnSpPr>
          <p:nvPr/>
        </p:nvCxnSpPr>
        <p:spPr>
          <a:xfrm rot="5400000">
            <a:off x="5184068" y="2106224"/>
            <a:ext cx="216024" cy="72008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20" name="Соединительная линия уступом 52"/>
          <p:cNvCxnSpPr>
            <a:stCxn id="113" idx="2"/>
            <a:endCxn id="117" idx="0"/>
          </p:cNvCxnSpPr>
          <p:nvPr/>
        </p:nvCxnSpPr>
        <p:spPr>
          <a:xfrm rot="5400000">
            <a:off x="5364088" y="2286244"/>
            <a:ext cx="216024" cy="36004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21" name="Соединительная линия уступом 55"/>
          <p:cNvCxnSpPr>
            <a:stCxn id="113" idx="2"/>
            <a:endCxn id="115" idx="0"/>
          </p:cNvCxnSpPr>
          <p:nvPr/>
        </p:nvCxnSpPr>
        <p:spPr>
          <a:xfrm rot="16200000" flipH="1">
            <a:off x="5724128" y="2286244"/>
            <a:ext cx="216024" cy="36004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22" name="Соединительная линия уступом 58"/>
          <p:cNvCxnSpPr>
            <a:stCxn id="113" idx="2"/>
            <a:endCxn id="116" idx="0"/>
          </p:cNvCxnSpPr>
          <p:nvPr/>
        </p:nvCxnSpPr>
        <p:spPr>
          <a:xfrm rot="16200000" flipH="1">
            <a:off x="5904148" y="2106224"/>
            <a:ext cx="216024" cy="72008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23" name="Прямая соединительная линия 62"/>
          <p:cNvCxnSpPr>
            <a:stCxn id="113" idx="2"/>
            <a:endCxn id="114" idx="0"/>
          </p:cNvCxnSpPr>
          <p:nvPr/>
        </p:nvCxnSpPr>
        <p:spPr>
          <a:xfrm>
            <a:off x="5652120" y="2358252"/>
            <a:ext cx="0" cy="216024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24" name="Прямая со стрелкой 65"/>
          <p:cNvCxnSpPr>
            <a:stCxn id="118" idx="1"/>
            <a:endCxn id="95" idx="7"/>
          </p:cNvCxnSpPr>
          <p:nvPr/>
        </p:nvCxnSpPr>
        <p:spPr>
          <a:xfrm flipH="1">
            <a:off x="4166160" y="2646284"/>
            <a:ext cx="693872" cy="361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dash"/>
            <a:headEnd type="arrow"/>
            <a:tailEnd type="arrow"/>
          </a:ln>
          <a:effectLst/>
        </p:spPr>
      </p:cxnSp>
      <p:cxnSp>
        <p:nvCxnSpPr>
          <p:cNvPr id="125" name="Соединительная линия уступом 69"/>
          <p:cNvCxnSpPr>
            <a:endCxn id="104" idx="2"/>
          </p:cNvCxnSpPr>
          <p:nvPr/>
        </p:nvCxnSpPr>
        <p:spPr>
          <a:xfrm flipV="1">
            <a:off x="2195736" y="3294356"/>
            <a:ext cx="1944216" cy="360040"/>
          </a:xfrm>
          <a:prstGeom prst="bentConnector2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26" name="Блок-схема: документ 84"/>
          <p:cNvSpPr/>
          <p:nvPr/>
        </p:nvSpPr>
        <p:spPr>
          <a:xfrm>
            <a:off x="7308304" y="2684602"/>
            <a:ext cx="288032" cy="216024"/>
          </a:xfrm>
          <a:prstGeom prst="flowChartDocument">
            <a:avLst/>
          </a:prstGeom>
          <a:solidFill>
            <a:srgbClr val="4A7EBB"/>
          </a:solidFill>
          <a:ln w="25400" cap="flat" cmpd="sng" algn="ctr">
            <a:solidFill>
              <a:srgbClr val="2C5D9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Блок-схема: документ 85"/>
          <p:cNvSpPr/>
          <p:nvPr/>
        </p:nvSpPr>
        <p:spPr>
          <a:xfrm>
            <a:off x="7308304" y="3116650"/>
            <a:ext cx="288032" cy="216024"/>
          </a:xfrm>
          <a:prstGeom prst="flowChartDocument">
            <a:avLst/>
          </a:prstGeom>
          <a:solidFill>
            <a:srgbClr val="4A7EBB"/>
          </a:solidFill>
          <a:ln w="25400" cap="flat" cmpd="sng" algn="ctr">
            <a:solidFill>
              <a:srgbClr val="2C5D9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Блок-схема: документ 86"/>
          <p:cNvSpPr/>
          <p:nvPr/>
        </p:nvSpPr>
        <p:spPr>
          <a:xfrm>
            <a:off x="7308304" y="3548698"/>
            <a:ext cx="288032" cy="216024"/>
          </a:xfrm>
          <a:prstGeom prst="flowChartDocument">
            <a:avLst/>
          </a:prstGeom>
          <a:solidFill>
            <a:srgbClr val="4A7EBB"/>
          </a:solidFill>
          <a:ln w="25400" cap="flat" cmpd="sng" algn="ctr">
            <a:solidFill>
              <a:srgbClr val="2C5D9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Овал 94"/>
          <p:cNvSpPr/>
          <p:nvPr/>
        </p:nvSpPr>
        <p:spPr>
          <a:xfrm>
            <a:off x="3131840" y="3544247"/>
            <a:ext cx="216024" cy="216024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30" name="Овал 95"/>
          <p:cNvSpPr/>
          <p:nvPr/>
        </p:nvSpPr>
        <p:spPr>
          <a:xfrm>
            <a:off x="4418459" y="2529120"/>
            <a:ext cx="216024" cy="216024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679957" y="2444195"/>
            <a:ext cx="6180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</a:rPr>
              <a:t>Rank</a:t>
            </a:r>
            <a:endParaRPr lang="en-GB" sz="1200" b="1" dirty="0">
              <a:solidFill>
                <a:prstClr val="black"/>
              </a:solidFill>
            </a:endParaRPr>
          </a:p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1</a:t>
            </a:r>
          </a:p>
          <a:p>
            <a:pPr algn="ctr"/>
            <a:endParaRPr lang="en-GB" sz="1400" b="1" dirty="0" smtClean="0">
              <a:solidFill>
                <a:prstClr val="black"/>
              </a:solidFill>
            </a:endParaRPr>
          </a:p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2</a:t>
            </a:r>
          </a:p>
          <a:p>
            <a:pPr algn="ctr"/>
            <a:endParaRPr lang="en-GB" sz="1400" b="1" dirty="0">
              <a:solidFill>
                <a:prstClr val="black"/>
              </a:solidFill>
            </a:endParaRPr>
          </a:p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3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184013" y="2444195"/>
            <a:ext cx="7084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</a:rPr>
              <a:t>Score</a:t>
            </a:r>
            <a:endParaRPr lang="en-GB" sz="1200" b="1" dirty="0">
              <a:solidFill>
                <a:prstClr val="black"/>
              </a:solidFill>
            </a:endParaRPr>
          </a:p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0.9</a:t>
            </a:r>
          </a:p>
          <a:p>
            <a:pPr algn="ctr"/>
            <a:endParaRPr lang="en-GB" sz="1400" b="1" dirty="0" smtClean="0">
              <a:solidFill>
                <a:prstClr val="black"/>
              </a:solidFill>
            </a:endParaRPr>
          </a:p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0.7</a:t>
            </a:r>
          </a:p>
          <a:p>
            <a:pPr algn="ctr"/>
            <a:endParaRPr lang="en-GB" sz="1400" b="1" dirty="0">
              <a:solidFill>
                <a:prstClr val="black"/>
              </a:solidFill>
            </a:endParaRPr>
          </a:p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0.5</a:t>
            </a:r>
            <a:endParaRPr lang="en-GB" sz="1400" b="1" dirty="0">
              <a:solidFill>
                <a:prstClr val="black"/>
              </a:solidFill>
            </a:endParaRPr>
          </a:p>
        </p:txBody>
      </p:sp>
      <p:cxnSp>
        <p:nvCxnSpPr>
          <p:cNvPr id="133" name="Соединительная линия уступом 69"/>
          <p:cNvCxnSpPr>
            <a:stCxn id="118" idx="2"/>
          </p:cNvCxnSpPr>
          <p:nvPr/>
        </p:nvCxnSpPr>
        <p:spPr>
          <a:xfrm rot="16200000" flipH="1">
            <a:off x="5796136" y="1854196"/>
            <a:ext cx="504056" cy="2232248"/>
          </a:xfrm>
          <a:prstGeom prst="bentConnector2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34" name="Овал 96"/>
          <p:cNvSpPr/>
          <p:nvPr/>
        </p:nvSpPr>
        <p:spPr>
          <a:xfrm>
            <a:off x="6034261" y="3112240"/>
            <a:ext cx="216024" cy="216024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36" name="Picture 9" descr="http://upload.wikimedia.org/wikipedia/en/thumb/e/e0/Eurostat_logo.svg/200px-Eurostat_logo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69394"/>
            <a:ext cx="1080120" cy="4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http://4.bp.blogspot.com/_ZmiNRf4Fuy8/TGepp8r_LQI/AAAAAAAAACE/7dhBEqrMLpg/s1600/new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305" y="1412776"/>
            <a:ext cx="669130" cy="625591"/>
          </a:xfrm>
          <a:prstGeom prst="rect">
            <a:avLst/>
          </a:prstGeom>
          <a:noFill/>
        </p:spPr>
      </p:pic>
      <p:sp>
        <p:nvSpPr>
          <p:cNvPr id="97" name="TextBox 96"/>
          <p:cNvSpPr txBox="1"/>
          <p:nvPr/>
        </p:nvSpPr>
        <p:spPr>
          <a:xfrm>
            <a:off x="7586475" y="163817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Calibri"/>
              </a:rPr>
              <a:t>LILIANA</a:t>
            </a:r>
            <a:endParaRPr lang="de-DE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Flowchart: Multidocument 3"/>
          <p:cNvSpPr/>
          <p:nvPr/>
        </p:nvSpPr>
        <p:spPr>
          <a:xfrm>
            <a:off x="7586474" y="1494156"/>
            <a:ext cx="711569" cy="544211"/>
          </a:xfrm>
          <a:prstGeom prst="flowChartMultidocument">
            <a:avLst/>
          </a:prstGeom>
          <a:solidFill>
            <a:srgbClr val="4A7EBB"/>
          </a:solidFill>
          <a:ln w="25400" cap="flat" cmpd="sng" algn="ctr">
            <a:solidFill>
              <a:srgbClr val="2C5D9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" name="Picture 3" descr="C:\Users\spaniol\Documents\MPII-Presentations\Vortrag(WSC2013)\Zubehör\yago_logo_mainpag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40419"/>
            <a:ext cx="1296144" cy="6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368F8084-D436-4518-BB69-71DBF5B4BB10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39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Challenges and </a:t>
            </a:r>
            <a:r>
              <a:rPr lang="en-US" altLang="en-US" dirty="0" smtClean="0"/>
              <a:t>“state-of-the-art” </a:t>
            </a:r>
          </a:p>
          <a:p>
            <a:endParaRPr lang="en-US" sz="2400" dirty="0"/>
          </a:p>
          <a:p>
            <a:r>
              <a:rPr lang="de-DE" dirty="0" smtClean="0"/>
              <a:t>Entity-level temporal Web analytics</a:t>
            </a:r>
          </a:p>
          <a:p>
            <a:pPr lvl="1"/>
            <a:r>
              <a:rPr lang="de-DE" dirty="0" smtClean="0"/>
              <a:t>Named entity disambiguation</a:t>
            </a:r>
          </a:p>
          <a:p>
            <a:pPr lvl="1"/>
            <a:r>
              <a:rPr lang="de-DE" dirty="0" smtClean="0"/>
              <a:t>Temporal fact extraction</a:t>
            </a:r>
          </a:p>
          <a:p>
            <a:pPr lvl="1"/>
            <a:r>
              <a:rPr lang="de-DE" dirty="0" smtClean="0"/>
              <a:t>Entity type classification</a:t>
            </a:r>
          </a:p>
          <a:p>
            <a:pPr lvl="1"/>
            <a:r>
              <a:rPr lang="de-DE" dirty="0" smtClean="0"/>
              <a:t>Emerging concept identification</a:t>
            </a:r>
          </a:p>
          <a:p>
            <a:pPr lvl="1"/>
            <a:r>
              <a:rPr lang="de-DE" dirty="0" smtClean="0"/>
              <a:t>Knowledge linking</a:t>
            </a:r>
          </a:p>
          <a:p>
            <a:pPr lvl="1"/>
            <a:r>
              <a:rPr lang="de-DE" dirty="0" smtClean="0"/>
              <a:t>Reference architecture</a:t>
            </a:r>
          </a:p>
          <a:p>
            <a:endParaRPr lang="de-DE" sz="2400" dirty="0" smtClean="0"/>
          </a:p>
          <a:p>
            <a:r>
              <a:rPr lang="de-DE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7A822449-8A13-475F-87F3-7A2073D3F4C8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>
                <a:solidFill>
                  <a:srgbClr val="FF0000"/>
                </a:solidFill>
              </a:rPr>
              <a:t>Challenges and </a:t>
            </a:r>
            <a:r>
              <a:rPr lang="en-US" altLang="en-US" kern="0" dirty="0" smtClean="0">
                <a:solidFill>
                  <a:srgbClr val="FF0000"/>
                </a:solidFill>
              </a:rPr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Named entity disambiguation</a:t>
            </a:r>
          </a:p>
          <a:p>
            <a:pPr lvl="1"/>
            <a:r>
              <a:rPr lang="de-DE" kern="0" dirty="0" smtClean="0"/>
              <a:t>Temporal fact extraction</a:t>
            </a:r>
          </a:p>
          <a:p>
            <a:pPr lvl="1"/>
            <a:r>
              <a:rPr lang="de-DE" kern="0" dirty="0" smtClean="0"/>
              <a:t>Entity type classification</a:t>
            </a:r>
          </a:p>
          <a:p>
            <a:pPr lvl="1"/>
            <a:r>
              <a:rPr lang="de-DE" kern="0" dirty="0" smtClean="0"/>
              <a:t>Emerging concept identification</a:t>
            </a:r>
          </a:p>
          <a:p>
            <a:pPr lvl="1"/>
            <a:r>
              <a:rPr lang="de-DE" kern="0" dirty="0" smtClean="0"/>
              <a:t>Knowledge linking</a:t>
            </a:r>
          </a:p>
          <a:p>
            <a:pPr lvl="1"/>
            <a:r>
              <a:rPr lang="de-DE" kern="0" dirty="0" smtClean="0"/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/>
              <a:t>Conclusions</a:t>
            </a:r>
            <a:endParaRPr lang="en-US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376264"/>
          </a:xfrm>
        </p:spPr>
        <p:txBody>
          <a:bodyPr>
            <a:normAutofit fontScale="85000" lnSpcReduction="10000"/>
          </a:bodyPr>
          <a:lstStyle/>
          <a:p>
            <a:r>
              <a:rPr lang="de-DE" dirty="0" smtClean="0"/>
              <a:t>Mapping from eurostat type onto YAGO sub-hierarchy</a:t>
            </a:r>
          </a:p>
          <a:p>
            <a:r>
              <a:rPr lang="de-DE" dirty="0" smtClean="0"/>
              <a:t>Similarity computation for the remaining categories: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sz="2100" dirty="0" smtClean="0"/>
          </a:p>
          <a:p>
            <a:pPr marL="0" indent="0">
              <a:buNone/>
            </a:pPr>
            <a:r>
              <a:rPr lang="de-DE" dirty="0">
                <a:sym typeface="Symbol"/>
              </a:rPr>
              <a:t> More than 1 million </a:t>
            </a:r>
            <a:r>
              <a:rPr lang="de-DE" dirty="0" smtClean="0">
                <a:sym typeface="Symbol"/>
              </a:rPr>
              <a:t>type / category </a:t>
            </a:r>
            <a:r>
              <a:rPr lang="de-DE" dirty="0">
                <a:sym typeface="Symbol"/>
              </a:rPr>
              <a:t>pairs</a:t>
            </a:r>
            <a:endParaRPr lang="en-US" dirty="0" smtClean="0"/>
          </a:p>
        </p:txBody>
      </p:sp>
      <p:sp>
        <p:nvSpPr>
          <p:cNvPr id="42" name="Скругленный прямоугольник 142"/>
          <p:cNvSpPr/>
          <p:nvPr/>
        </p:nvSpPr>
        <p:spPr>
          <a:xfrm>
            <a:off x="2875776" y="2060848"/>
            <a:ext cx="1368152" cy="1296144"/>
          </a:xfrm>
          <a:prstGeom prst="roundRect">
            <a:avLst/>
          </a:prstGeom>
          <a:gradFill flip="none" rotWithShape="1">
            <a:gsLst>
              <a:gs pos="0">
                <a:srgbClr val="F79646">
                  <a:lumMod val="75000"/>
                  <a:alpha val="70000"/>
                </a:srgbClr>
              </a:gs>
              <a:gs pos="50000">
                <a:srgbClr val="F79646">
                  <a:lumMod val="60000"/>
                  <a:lumOff val="40000"/>
                  <a:alpha val="70000"/>
                </a:srgbClr>
              </a:gs>
              <a:gs pos="100000">
                <a:srgbClr val="F79646">
                  <a:lumMod val="40000"/>
                  <a:lumOff val="60000"/>
                  <a:alpha val="70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Прямоугольник 19"/>
          <p:cNvSpPr/>
          <p:nvPr/>
        </p:nvSpPr>
        <p:spPr>
          <a:xfrm>
            <a:off x="5468064" y="177281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20"/>
          <p:cNvSpPr/>
          <p:nvPr/>
        </p:nvSpPr>
        <p:spPr>
          <a:xfrm>
            <a:off x="5468064" y="213285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Прямоугольник 21"/>
          <p:cNvSpPr/>
          <p:nvPr/>
        </p:nvSpPr>
        <p:spPr>
          <a:xfrm>
            <a:off x="5828104" y="213285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Прямоугольник 22"/>
          <p:cNvSpPr/>
          <p:nvPr/>
        </p:nvSpPr>
        <p:spPr>
          <a:xfrm>
            <a:off x="6188144" y="213285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Прямоугольник 23"/>
          <p:cNvSpPr/>
          <p:nvPr/>
        </p:nvSpPr>
        <p:spPr>
          <a:xfrm>
            <a:off x="5108024" y="213285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Прямоугольник 24"/>
          <p:cNvSpPr/>
          <p:nvPr/>
        </p:nvSpPr>
        <p:spPr>
          <a:xfrm>
            <a:off x="4747984" y="2132856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Соединительная линия уступом 25"/>
          <p:cNvCxnSpPr>
            <a:stCxn id="43" idx="2"/>
            <a:endCxn id="48" idx="0"/>
          </p:cNvCxnSpPr>
          <p:nvPr/>
        </p:nvCxnSpPr>
        <p:spPr>
          <a:xfrm rot="5400000">
            <a:off x="5072020" y="1664804"/>
            <a:ext cx="216024" cy="72008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50" name="Соединительная линия уступом 26"/>
          <p:cNvCxnSpPr>
            <a:stCxn id="43" idx="2"/>
            <a:endCxn id="47" idx="0"/>
          </p:cNvCxnSpPr>
          <p:nvPr/>
        </p:nvCxnSpPr>
        <p:spPr>
          <a:xfrm rot="5400000">
            <a:off x="5252040" y="1844824"/>
            <a:ext cx="216024" cy="36004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51" name="Соединительная линия уступом 27"/>
          <p:cNvCxnSpPr>
            <a:stCxn id="43" idx="2"/>
            <a:endCxn id="45" idx="0"/>
          </p:cNvCxnSpPr>
          <p:nvPr/>
        </p:nvCxnSpPr>
        <p:spPr>
          <a:xfrm rot="16200000" flipH="1">
            <a:off x="5612080" y="1844824"/>
            <a:ext cx="216024" cy="36004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52" name="Соединительная линия уступом 28"/>
          <p:cNvCxnSpPr>
            <a:stCxn id="43" idx="2"/>
            <a:endCxn id="46" idx="0"/>
          </p:cNvCxnSpPr>
          <p:nvPr/>
        </p:nvCxnSpPr>
        <p:spPr>
          <a:xfrm rot="16200000" flipH="1">
            <a:off x="5792100" y="1664804"/>
            <a:ext cx="216024" cy="72008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53" name="Прямая соединительная линия 29"/>
          <p:cNvCxnSpPr>
            <a:stCxn id="43" idx="2"/>
            <a:endCxn id="44" idx="0"/>
          </p:cNvCxnSpPr>
          <p:nvPr/>
        </p:nvCxnSpPr>
        <p:spPr>
          <a:xfrm>
            <a:off x="5540072" y="1916832"/>
            <a:ext cx="0" cy="216024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sp>
        <p:nvSpPr>
          <p:cNvPr id="54" name="Прямоугольник 118"/>
          <p:cNvSpPr/>
          <p:nvPr/>
        </p:nvSpPr>
        <p:spPr>
          <a:xfrm>
            <a:off x="2985884" y="1836564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Прямоугольник 119"/>
          <p:cNvSpPr/>
          <p:nvPr/>
        </p:nvSpPr>
        <p:spPr>
          <a:xfrm>
            <a:off x="2625844" y="2124596"/>
            <a:ext cx="144016" cy="1440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Прямоугольник 120"/>
          <p:cNvSpPr/>
          <p:nvPr/>
        </p:nvSpPr>
        <p:spPr>
          <a:xfrm>
            <a:off x="3345924" y="2124596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Прямоугольник 121"/>
          <p:cNvSpPr/>
          <p:nvPr/>
        </p:nvSpPr>
        <p:spPr>
          <a:xfrm>
            <a:off x="3705964" y="2590428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Прямоугольник 122"/>
          <p:cNvSpPr/>
          <p:nvPr/>
        </p:nvSpPr>
        <p:spPr>
          <a:xfrm>
            <a:off x="3345924" y="2590428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Прямоугольник 123"/>
          <p:cNvSpPr/>
          <p:nvPr/>
        </p:nvSpPr>
        <p:spPr>
          <a:xfrm>
            <a:off x="2985884" y="2590428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Прямоугольник 124"/>
          <p:cNvSpPr/>
          <p:nvPr/>
        </p:nvSpPr>
        <p:spPr>
          <a:xfrm>
            <a:off x="3921988" y="3068960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Прямоугольник 125"/>
          <p:cNvSpPr/>
          <p:nvPr/>
        </p:nvSpPr>
        <p:spPr>
          <a:xfrm>
            <a:off x="3489940" y="3068960"/>
            <a:ext cx="144016" cy="14401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Прямая соединительная линия 126"/>
          <p:cNvCxnSpPr>
            <a:stCxn id="54" idx="2"/>
            <a:endCxn id="55" idx="0"/>
          </p:cNvCxnSpPr>
          <p:nvPr/>
        </p:nvCxnSpPr>
        <p:spPr>
          <a:xfrm flipH="1">
            <a:off x="2697852" y="1980580"/>
            <a:ext cx="360040" cy="144016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63" name="Прямая соединительная линия 127"/>
          <p:cNvCxnSpPr>
            <a:stCxn id="54" idx="2"/>
            <a:endCxn id="56" idx="0"/>
          </p:cNvCxnSpPr>
          <p:nvPr/>
        </p:nvCxnSpPr>
        <p:spPr>
          <a:xfrm>
            <a:off x="3057892" y="1980580"/>
            <a:ext cx="360040" cy="144016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64" name="Прямая соединительная линия 128"/>
          <p:cNvCxnSpPr>
            <a:stCxn id="56" idx="2"/>
            <a:endCxn id="59" idx="0"/>
          </p:cNvCxnSpPr>
          <p:nvPr/>
        </p:nvCxnSpPr>
        <p:spPr>
          <a:xfrm flipH="1">
            <a:off x="3057892" y="2268612"/>
            <a:ext cx="360040" cy="3218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5" name="Прямая соединительная линия 129"/>
          <p:cNvCxnSpPr>
            <a:stCxn id="56" idx="2"/>
            <a:endCxn id="58" idx="0"/>
          </p:cNvCxnSpPr>
          <p:nvPr/>
        </p:nvCxnSpPr>
        <p:spPr>
          <a:xfrm>
            <a:off x="3417932" y="2268612"/>
            <a:ext cx="0" cy="3218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6" name="Прямая соединительная линия 130"/>
          <p:cNvCxnSpPr>
            <a:stCxn id="56" idx="2"/>
            <a:endCxn id="57" idx="0"/>
          </p:cNvCxnSpPr>
          <p:nvPr/>
        </p:nvCxnSpPr>
        <p:spPr>
          <a:xfrm>
            <a:off x="3417932" y="2268612"/>
            <a:ext cx="360040" cy="3218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7" name="Прямая соединительная линия 131"/>
          <p:cNvCxnSpPr>
            <a:stCxn id="57" idx="2"/>
            <a:endCxn id="60" idx="0"/>
          </p:cNvCxnSpPr>
          <p:nvPr/>
        </p:nvCxnSpPr>
        <p:spPr>
          <a:xfrm>
            <a:off x="3777972" y="2734444"/>
            <a:ext cx="216024" cy="3345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8" name="Прямая соединительная линия 132"/>
          <p:cNvCxnSpPr>
            <a:stCxn id="57" idx="2"/>
            <a:endCxn id="61" idx="0"/>
          </p:cNvCxnSpPr>
          <p:nvPr/>
        </p:nvCxnSpPr>
        <p:spPr>
          <a:xfrm flipH="1">
            <a:off x="3561948" y="2734444"/>
            <a:ext cx="216024" cy="33451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9" name="Прямая со стрелкой 133"/>
          <p:cNvCxnSpPr>
            <a:stCxn id="48" idx="1"/>
            <a:endCxn id="56" idx="3"/>
          </p:cNvCxnSpPr>
          <p:nvPr/>
        </p:nvCxnSpPr>
        <p:spPr>
          <a:xfrm flipH="1" flipV="1">
            <a:off x="3489940" y="2196604"/>
            <a:ext cx="1258044" cy="826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dash"/>
            <a:headEnd type="arrow"/>
            <a:tailEnd type="arrow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4178535" y="231704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smtClean="0">
                <a:solidFill>
                  <a:prstClr val="black"/>
                </a:solidFill>
                <a:latin typeface="Calibri"/>
              </a:rPr>
              <a:t>Sim &gt; </a:t>
            </a:r>
            <a:r>
              <a:rPr lang="de-DE" sz="1600" i="1" dirty="0" smtClean="0">
                <a:solidFill>
                  <a:prstClr val="black"/>
                </a:solidFill>
                <a:latin typeface="Calibri"/>
                <a:sym typeface="Symbol"/>
              </a:rPr>
              <a:t></a:t>
            </a:r>
            <a:endParaRPr lang="de-DE" sz="16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 descr="C:\Users\spaniol\Documents\MPII-Presentations\Vortrag(WSC2013)\Zubehör\yago_logo_mainpag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1440160" cy="7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9" descr="http://upload.wikimedia.org/wikipedia/en/thumb/e/e0/Eurostat_logo.svg/200px-Eurostat_logo.sv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77" y="1034414"/>
            <a:ext cx="1263406" cy="5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83568" y="4725144"/>
                <a:ext cx="4139950" cy="679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𝑠𝑖𝑚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GB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𝐽𝑎𝑐𝑐𝑎𝑟𝑑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𝑟𝑜𝑜𝑡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𝑑𝑖𝑠𝑡𝑎𝑛𝑐𝑒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𝑟𝑜𝑜𝑡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725144"/>
                <a:ext cx="4139950" cy="6790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1151" y="1300639"/>
            <a:ext cx="2608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de-DE" sz="2400" dirty="0" smtClean="0">
                <a:cs typeface="Helvetica" pitchFamily="34" charset="0"/>
              </a:rPr>
              <a:t>3 million entities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de-DE" sz="2400" dirty="0" smtClean="0">
                <a:cs typeface="Helvetica" pitchFamily="34" charset="0"/>
              </a:rPr>
              <a:t>350.000 types</a:t>
            </a:r>
            <a:endParaRPr lang="en-US" sz="2400" dirty="0">
              <a:cs typeface="Helvetic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42411" y="1300639"/>
            <a:ext cx="2394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de-DE" sz="2400" dirty="0" smtClean="0">
                <a:cs typeface="Helvetica" pitchFamily="34" charset="0"/>
              </a:rPr>
              <a:t>20.000 articles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de-DE" sz="2400" dirty="0" smtClean="0">
                <a:cs typeface="Helvetica" pitchFamily="34" charset="0"/>
              </a:rPr>
              <a:t>40 categories</a:t>
            </a:r>
            <a:endParaRPr lang="en-US" sz="2400" dirty="0">
              <a:cs typeface="Helvetica" pitchFamily="34" charset="0"/>
            </a:endParaRPr>
          </a:p>
        </p:txBody>
      </p:sp>
      <p:sp>
        <p:nvSpPr>
          <p:cNvPr id="70" name="Title 3"/>
          <p:cNvSpPr>
            <a:spLocks noGrp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de-DE" dirty="0" smtClean="0"/>
              <a:t>Knowledge Base Alignment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83C0357B-194D-408A-A746-8C1336751E68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40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975"/>
            <a:ext cx="3096344" cy="5040313"/>
          </a:xfrm>
        </p:spPr>
        <p:txBody>
          <a:bodyPr rIns="0">
            <a:normAutofit fontScale="92500" lnSpcReduction="20000"/>
          </a:bodyPr>
          <a:lstStyle/>
          <a:p>
            <a:r>
              <a:rPr lang="de-DE" sz="2600" dirty="0" smtClean="0"/>
              <a:t>Dynamic analysis of input text</a:t>
            </a:r>
          </a:p>
          <a:p>
            <a:endParaRPr lang="de-DE" sz="2600" dirty="0"/>
          </a:p>
          <a:p>
            <a:r>
              <a:rPr lang="de-DE" sz="2600" dirty="0" smtClean="0"/>
              <a:t>Relevance assessment   based on</a:t>
            </a:r>
          </a:p>
          <a:p>
            <a:pPr lvl="1"/>
            <a:r>
              <a:rPr lang="de-DE" dirty="0" smtClean="0"/>
              <a:t>Textual similarity</a:t>
            </a:r>
          </a:p>
          <a:p>
            <a:pPr lvl="1"/>
            <a:r>
              <a:rPr lang="de-DE" dirty="0" smtClean="0"/>
              <a:t>Entity-level similarity</a:t>
            </a:r>
          </a:p>
          <a:p>
            <a:endParaRPr lang="de-DE" dirty="0" smtClean="0"/>
          </a:p>
          <a:p>
            <a:r>
              <a:rPr lang="en-US" sz="2600" dirty="0" smtClean="0"/>
              <a:t>Provision of encyclopedic background information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08143" cy="576263"/>
          </a:xfrm>
        </p:spPr>
        <p:txBody>
          <a:bodyPr/>
          <a:lstStyle/>
          <a:p>
            <a:r>
              <a:rPr lang="de-DE" dirty="0" smtClean="0"/>
              <a:t>Approach: Knowledge </a:t>
            </a:r>
            <a:r>
              <a:rPr lang="de-DE" dirty="0"/>
              <a:t>Linking</a:t>
            </a:r>
            <a:endParaRPr lang="en-US" dirty="0"/>
          </a:p>
        </p:txBody>
      </p:sp>
      <p:pic>
        <p:nvPicPr>
          <p:cNvPr id="7" name="Picture 6" descr="C:\Users\spaniol\Documents\MPII-Presentations\Vortrag(WSC2013)\Zubehör\LILIA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22" y="1124744"/>
            <a:ext cx="5615772" cy="493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paniol\Documents\MPII-Presentations\Vortrag(WSC2013)\Zubehör\LILIAN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22" y="1124744"/>
            <a:ext cx="5617258" cy="494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pointing_fing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1458094"/>
            <a:ext cx="1169987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paniol\Documents\MPII-Presentations\Vortrag(WSC2013)\Zubehör\LILIANA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22" y="1124744"/>
            <a:ext cx="5614286" cy="49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pointing_fing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02" y="3978374"/>
            <a:ext cx="1169987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spaniol\Documents\MPII-Presentations\Vortrag(WSC2013)\Zubehör\LILIANA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22" y="1124744"/>
            <a:ext cx="5614286" cy="49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36F18795-83F4-4389-BC1A-91DF40E61A3F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41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Challenges and </a:t>
            </a:r>
            <a:r>
              <a:rPr lang="en-US" altLang="en-US" dirty="0" smtClean="0"/>
              <a:t>“state-of-the-art” </a:t>
            </a:r>
          </a:p>
          <a:p>
            <a:endParaRPr lang="en-US" sz="2400" dirty="0"/>
          </a:p>
          <a:p>
            <a:r>
              <a:rPr lang="de-DE" dirty="0" smtClean="0"/>
              <a:t>Entity-level temporal Web analytics</a:t>
            </a:r>
          </a:p>
          <a:p>
            <a:pPr lvl="1"/>
            <a:r>
              <a:rPr lang="de-DE" dirty="0" smtClean="0"/>
              <a:t>Named entity disambiguation</a:t>
            </a:r>
          </a:p>
          <a:p>
            <a:pPr lvl="1"/>
            <a:r>
              <a:rPr lang="de-DE" dirty="0" smtClean="0"/>
              <a:t>Temporal fact extraction</a:t>
            </a:r>
          </a:p>
          <a:p>
            <a:pPr lvl="1"/>
            <a:r>
              <a:rPr lang="de-DE" dirty="0" smtClean="0"/>
              <a:t>Entity type classification</a:t>
            </a:r>
          </a:p>
          <a:p>
            <a:pPr lvl="1"/>
            <a:r>
              <a:rPr lang="de-DE" dirty="0" smtClean="0"/>
              <a:t>Emerging concept identification</a:t>
            </a:r>
          </a:p>
          <a:p>
            <a:pPr lvl="1"/>
            <a:r>
              <a:rPr lang="de-DE" dirty="0" smtClean="0"/>
              <a:t>Knowledge linking</a:t>
            </a:r>
          </a:p>
          <a:p>
            <a:pPr lvl="1"/>
            <a:r>
              <a:rPr lang="de-DE" dirty="0" smtClean="0"/>
              <a:t>Reference architecture</a:t>
            </a:r>
          </a:p>
          <a:p>
            <a:endParaRPr lang="de-DE" sz="2400" dirty="0" smtClean="0"/>
          </a:p>
          <a:p>
            <a:r>
              <a:rPr lang="de-DE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99E497EC-A591-47F8-8E97-6914AA69074B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Challenges and </a:t>
            </a:r>
            <a:r>
              <a:rPr lang="en-US" altLang="en-US" kern="0" dirty="0" smtClean="0"/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Named entity disambiguation</a:t>
            </a:r>
          </a:p>
          <a:p>
            <a:pPr lvl="1"/>
            <a:r>
              <a:rPr lang="de-DE" kern="0" dirty="0" smtClean="0"/>
              <a:t>Temporal fact extraction</a:t>
            </a:r>
          </a:p>
          <a:p>
            <a:pPr lvl="1"/>
            <a:r>
              <a:rPr lang="de-DE" kern="0" dirty="0" smtClean="0"/>
              <a:t>Entity type classification</a:t>
            </a:r>
          </a:p>
          <a:p>
            <a:pPr lvl="1"/>
            <a:r>
              <a:rPr lang="de-DE" kern="0" dirty="0" smtClean="0"/>
              <a:t>Emerging concept identification</a:t>
            </a:r>
          </a:p>
          <a:p>
            <a:pPr lvl="1"/>
            <a:r>
              <a:rPr lang="de-DE" kern="0" dirty="0" smtClean="0"/>
              <a:t>Knowledge linking</a:t>
            </a:r>
          </a:p>
          <a:p>
            <a:pPr lvl="1"/>
            <a:r>
              <a:rPr lang="de-DE" kern="0" dirty="0" smtClean="0">
                <a:solidFill>
                  <a:srgbClr val="FF0000"/>
                </a:solidFill>
              </a:rPr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/>
              <a:t>Conclusions</a:t>
            </a:r>
            <a:endParaRPr lang="en-US" kern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42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7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640"/>
            <a:ext cx="8568183" cy="863873"/>
          </a:xfrm>
        </p:spPr>
        <p:txBody>
          <a:bodyPr/>
          <a:lstStyle/>
          <a:p>
            <a:r>
              <a:rPr lang="de-DE" dirty="0"/>
              <a:t>Architecture for Temporal Web </a:t>
            </a:r>
            <a:r>
              <a:rPr lang="de-DE" dirty="0" smtClean="0"/>
              <a:t>Analytics</a:t>
            </a:r>
            <a:br>
              <a:rPr lang="de-DE" dirty="0" smtClean="0"/>
            </a:b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7611" y="733177"/>
            <a:ext cx="8948886" cy="5513427"/>
            <a:chOff x="87611" y="733177"/>
            <a:chExt cx="8948886" cy="5513427"/>
          </a:xfrm>
        </p:grpSpPr>
        <p:grpSp>
          <p:nvGrpSpPr>
            <p:cNvPr id="7" name="Group 6"/>
            <p:cNvGrpSpPr/>
            <p:nvPr/>
          </p:nvGrpSpPr>
          <p:grpSpPr>
            <a:xfrm>
              <a:off x="87611" y="733177"/>
              <a:ext cx="8948886" cy="5513427"/>
              <a:chOff x="87611" y="733177"/>
              <a:chExt cx="8948886" cy="55134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87611" y="733177"/>
                <a:ext cx="8948886" cy="5513427"/>
                <a:chOff x="24467" y="780445"/>
                <a:chExt cx="9267844" cy="5900905"/>
              </a:xfrm>
            </p:grpSpPr>
            <p:sp>
              <p:nvSpPr>
                <p:cNvPr id="11" name="Rectangle à coins arrondis 4"/>
                <p:cNvSpPr/>
                <p:nvPr/>
              </p:nvSpPr>
              <p:spPr>
                <a:xfrm>
                  <a:off x="24467" y="4322486"/>
                  <a:ext cx="2779860" cy="1963575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" name="ZoneTexte 17"/>
                <p:cNvSpPr txBox="1"/>
                <p:nvPr/>
              </p:nvSpPr>
              <p:spPr>
                <a:xfrm>
                  <a:off x="417942" y="6286062"/>
                  <a:ext cx="1798261" cy="395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Capture Layer</a:t>
                  </a:r>
                </a:p>
              </p:txBody>
            </p:sp>
            <p:sp>
              <p:nvSpPr>
                <p:cNvPr id="13" name="ZoneTexte 36"/>
                <p:cNvSpPr txBox="1"/>
                <p:nvPr/>
              </p:nvSpPr>
              <p:spPr>
                <a:xfrm>
                  <a:off x="3953261" y="6276117"/>
                  <a:ext cx="2356068" cy="395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Management Layer</a:t>
                  </a:r>
                </a:p>
              </p:txBody>
            </p:sp>
            <p:sp>
              <p:nvSpPr>
                <p:cNvPr id="14" name="Rectangle à coins arrondis 38"/>
                <p:cNvSpPr/>
                <p:nvPr/>
              </p:nvSpPr>
              <p:spPr>
                <a:xfrm>
                  <a:off x="3679824" y="1163742"/>
                  <a:ext cx="2853228" cy="1829415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ZoneTexte 39"/>
                <p:cNvSpPr txBox="1"/>
                <p:nvPr/>
              </p:nvSpPr>
              <p:spPr>
                <a:xfrm>
                  <a:off x="4146668" y="780445"/>
                  <a:ext cx="1957634" cy="395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Analytics</a:t>
                  </a: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Layer</a:t>
                  </a:r>
                </a:p>
              </p:txBody>
            </p:sp>
            <p:sp>
              <p:nvSpPr>
                <p:cNvPr id="16" name="Flèche vers la droite 41"/>
                <p:cNvSpPr/>
                <p:nvPr/>
              </p:nvSpPr>
              <p:spPr>
                <a:xfrm>
                  <a:off x="2889894" y="5181199"/>
                  <a:ext cx="734752" cy="356396"/>
                </a:xfrm>
                <a:prstGeom prst="rightArrow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" name="Rectangle à coins arrondis 44"/>
                <p:cNvSpPr/>
                <p:nvPr/>
              </p:nvSpPr>
              <p:spPr>
                <a:xfrm>
                  <a:off x="53379" y="1163742"/>
                  <a:ext cx="2676373" cy="1829415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" name="ZoneTexte 45"/>
                <p:cNvSpPr txBox="1"/>
                <p:nvPr/>
              </p:nvSpPr>
              <p:spPr>
                <a:xfrm>
                  <a:off x="343367" y="780445"/>
                  <a:ext cx="2196694" cy="395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Application Layer</a:t>
                  </a:r>
                </a:p>
              </p:txBody>
            </p:sp>
            <p:sp>
              <p:nvSpPr>
                <p:cNvPr id="19" name="Rectangle à coins arrondis 58"/>
                <p:cNvSpPr/>
                <p:nvPr/>
              </p:nvSpPr>
              <p:spPr>
                <a:xfrm>
                  <a:off x="4087014" y="1315657"/>
                  <a:ext cx="2051885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Named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Entity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Analytics</a:t>
                  </a:r>
                  <a:endParaRPr kumimoji="0" lang="fr-F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" name="Rectangle à coins arrondis 59"/>
                <p:cNvSpPr/>
                <p:nvPr/>
              </p:nvSpPr>
              <p:spPr>
                <a:xfrm>
                  <a:off x="4087014" y="1849058"/>
                  <a:ext cx="2051885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Classification</a:t>
                  </a:r>
                </a:p>
              </p:txBody>
            </p:sp>
            <p:sp>
              <p:nvSpPr>
                <p:cNvPr id="21" name="Rectangle à coins arrondis 60"/>
                <p:cNvSpPr/>
                <p:nvPr/>
              </p:nvSpPr>
              <p:spPr>
                <a:xfrm>
                  <a:off x="373067" y="1291411"/>
                  <a:ext cx="2051885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Visualization</a:t>
                  </a:r>
                  <a:endParaRPr kumimoji="0" lang="fr-F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" name="Rectangle à coins arrondis 61"/>
                <p:cNvSpPr/>
                <p:nvPr/>
              </p:nvSpPr>
              <p:spPr>
                <a:xfrm>
                  <a:off x="373067" y="2382458"/>
                  <a:ext cx="2051885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Knowledge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Linking</a:t>
                  </a:r>
                  <a:endParaRPr kumimoji="0" lang="fr-F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Rectangle à coins arrondis 62"/>
                <p:cNvSpPr/>
                <p:nvPr/>
              </p:nvSpPr>
              <p:spPr>
                <a:xfrm>
                  <a:off x="4087014" y="2382458"/>
                  <a:ext cx="2051885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Graph </a:t>
                  </a: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Analysis</a:t>
                  </a:r>
                  <a:endParaRPr kumimoji="0" lang="fr-F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" name="Rectangle à coins arrondis 60"/>
                <p:cNvSpPr/>
                <p:nvPr/>
              </p:nvSpPr>
              <p:spPr>
                <a:xfrm>
                  <a:off x="373067" y="1834250"/>
                  <a:ext cx="2051885" cy="492611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User Interfaces</a:t>
                  </a:r>
                </a:p>
              </p:txBody>
            </p:sp>
            <p:sp>
              <p:nvSpPr>
                <p:cNvPr id="25" name="Rectangle à coins arrondis 60"/>
                <p:cNvSpPr/>
                <p:nvPr/>
              </p:nvSpPr>
              <p:spPr>
                <a:xfrm>
                  <a:off x="182472" y="4469771"/>
                  <a:ext cx="2346263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Web-</a:t>
                  </a: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Scale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Crawler</a:t>
                  </a:r>
                </a:p>
              </p:txBody>
            </p:sp>
            <p:sp>
              <p:nvSpPr>
                <p:cNvPr id="26" name="Rectangle à coins arrondis 61"/>
                <p:cNvSpPr/>
                <p:nvPr/>
              </p:nvSpPr>
              <p:spPr>
                <a:xfrm>
                  <a:off x="182473" y="5110204"/>
                  <a:ext cx="2346262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Capturing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Social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Streams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&amp; Media</a:t>
                  </a:r>
                </a:p>
              </p:txBody>
            </p:sp>
            <p:sp>
              <p:nvSpPr>
                <p:cNvPr id="27" name="Rectangle à coins arrondis 60"/>
                <p:cNvSpPr/>
                <p:nvPr/>
              </p:nvSpPr>
              <p:spPr>
                <a:xfrm>
                  <a:off x="182472" y="5679019"/>
                  <a:ext cx="2346264" cy="492611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Raw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Web Contents (</a:t>
                  </a: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WARC’s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) </a:t>
                  </a:r>
                </a:p>
              </p:txBody>
            </p:sp>
            <p:sp>
              <p:nvSpPr>
                <p:cNvPr id="28" name="Rectangle à coins arrondis 38"/>
                <p:cNvSpPr/>
                <p:nvPr/>
              </p:nvSpPr>
              <p:spPr>
                <a:xfrm>
                  <a:off x="3679824" y="4287442"/>
                  <a:ext cx="2853228" cy="1963575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" name="Rectangle à coins arrondis 58"/>
                <p:cNvSpPr/>
                <p:nvPr/>
              </p:nvSpPr>
              <p:spPr>
                <a:xfrm>
                  <a:off x="3856269" y="4554001"/>
                  <a:ext cx="2453060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Query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Processing</a:t>
                  </a:r>
                  <a:endParaRPr kumimoji="0" lang="fr-F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" name="Rectangle à coins arrondis 59"/>
                <p:cNvSpPr/>
                <p:nvPr/>
              </p:nvSpPr>
              <p:spPr>
                <a:xfrm>
                  <a:off x="3856269" y="5087402"/>
                  <a:ext cx="2453060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Indexing</a:t>
                  </a:r>
                  <a:endParaRPr kumimoji="0" lang="fr-F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Rectangle à coins arrondis 62"/>
                <p:cNvSpPr/>
                <p:nvPr/>
              </p:nvSpPr>
              <p:spPr>
                <a:xfrm>
                  <a:off x="3856269" y="5620802"/>
                  <a:ext cx="2453060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Distributed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Storage</a:t>
                  </a:r>
                </a:p>
              </p:txBody>
            </p:sp>
            <p:sp>
              <p:nvSpPr>
                <p:cNvPr id="32" name="Rectangle à coins arrondis 38"/>
                <p:cNvSpPr/>
                <p:nvPr/>
              </p:nvSpPr>
              <p:spPr>
                <a:xfrm>
                  <a:off x="6597704" y="2838205"/>
                  <a:ext cx="2694607" cy="1829415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ZoneTexte 39"/>
                <p:cNvSpPr txBox="1"/>
                <p:nvPr/>
              </p:nvSpPr>
              <p:spPr>
                <a:xfrm>
                  <a:off x="7919044" y="2429813"/>
                  <a:ext cx="1373266" cy="395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ETA Layer</a:t>
                  </a:r>
                </a:p>
              </p:txBody>
            </p:sp>
            <p:sp>
              <p:nvSpPr>
                <p:cNvPr id="34" name="Rectangle à coins arrondis 58"/>
                <p:cNvSpPr/>
                <p:nvPr/>
              </p:nvSpPr>
              <p:spPr>
                <a:xfrm>
                  <a:off x="6980500" y="3049178"/>
                  <a:ext cx="2051885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Rich</a:t>
                  </a: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Annotation</a:t>
                  </a:r>
                </a:p>
              </p:txBody>
            </p:sp>
            <p:sp>
              <p:nvSpPr>
                <p:cNvPr id="35" name="Rectangle à coins arrondis 59"/>
                <p:cNvSpPr/>
                <p:nvPr/>
              </p:nvSpPr>
              <p:spPr>
                <a:xfrm>
                  <a:off x="6980500" y="3582579"/>
                  <a:ext cx="2051885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Transformation</a:t>
                  </a:r>
                </a:p>
              </p:txBody>
            </p:sp>
            <p:sp>
              <p:nvSpPr>
                <p:cNvPr id="36" name="Rectangle à coins arrondis 62"/>
                <p:cNvSpPr/>
                <p:nvPr/>
              </p:nvSpPr>
              <p:spPr>
                <a:xfrm>
                  <a:off x="6980500" y="4115979"/>
                  <a:ext cx="2051885" cy="434054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Data Extraction</a:t>
                  </a:r>
                </a:p>
              </p:txBody>
            </p:sp>
          </p:grpSp>
          <p:sp>
            <p:nvSpPr>
              <p:cNvPr id="9" name="Bent Arrow 8"/>
              <p:cNvSpPr/>
              <p:nvPr/>
            </p:nvSpPr>
            <p:spPr>
              <a:xfrm flipH="1">
                <a:off x="6516216" y="1712052"/>
                <a:ext cx="1122268" cy="780844"/>
              </a:xfrm>
              <a:prstGeom prst="bentArrow">
                <a:avLst>
                  <a:gd name="adj1" fmla="val 18668"/>
                  <a:gd name="adj2" fmla="val 27893"/>
                  <a:gd name="adj3" fmla="val 26521"/>
                  <a:gd name="adj4" fmla="val 27021"/>
                </a:avLst>
              </a:prstGeom>
              <a:gradFill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solidFill>
                  <a:srgbClr val="4A7E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ent Arrow 9"/>
              <p:cNvSpPr/>
              <p:nvPr/>
            </p:nvSpPr>
            <p:spPr>
              <a:xfrm rot="16200000" flipV="1">
                <a:off x="6866405" y="4249476"/>
                <a:ext cx="665987" cy="1190967"/>
              </a:xfrm>
              <a:prstGeom prst="bentArrow">
                <a:avLst>
                  <a:gd name="adj1" fmla="val 25000"/>
                  <a:gd name="adj2" fmla="val 34737"/>
                  <a:gd name="adj3" fmla="val 25000"/>
                  <a:gd name="adj4" fmla="val 43750"/>
                </a:avLst>
              </a:prstGeom>
              <a:gradFill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solidFill>
                  <a:srgbClr val="4A7E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Flèche vers la droite 41"/>
            <p:cNvSpPr/>
            <p:nvPr/>
          </p:nvSpPr>
          <p:spPr>
            <a:xfrm flipH="1">
              <a:off x="2771800" y="1767899"/>
              <a:ext cx="709465" cy="332994"/>
            </a:xfrm>
            <a:prstGeom prst="rightArrow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1" name="Picture 3" descr="C:\Users\spaniol\Documents\LAWA\logoLaw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21" y="3069332"/>
            <a:ext cx="2000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228184" y="5652537"/>
            <a:ext cx="288936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 smtClean="0"/>
              <a:t>Weikum</a:t>
            </a:r>
            <a:r>
              <a:rPr lang="en-US" sz="1600" b="1" dirty="0" smtClean="0"/>
              <a:t> et al. [CIDR 2011]</a:t>
            </a:r>
          </a:p>
          <a:p>
            <a:pPr algn="r"/>
            <a:r>
              <a:rPr lang="en-US" sz="1600" b="1" dirty="0" err="1" smtClean="0"/>
              <a:t>Spaniol</a:t>
            </a:r>
            <a:r>
              <a:rPr lang="en-US" sz="1600" b="1" dirty="0" smtClean="0"/>
              <a:t> et al. [WWW 2012]</a:t>
            </a:r>
            <a:endParaRPr lang="en-US" sz="16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A48B78B4-6CD0-4C26-BF8E-78E491FBDD9E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43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de-DE" dirty="0" smtClean="0"/>
              <a:t>Data Management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579296" cy="5040313"/>
          </a:xfrm>
        </p:spPr>
        <p:txBody>
          <a:bodyPr/>
          <a:lstStyle/>
          <a:p>
            <a:r>
              <a:rPr lang="de-DE" sz="2400" dirty="0" smtClean="0"/>
              <a:t>Scale-out distributed platform (HBase)</a:t>
            </a:r>
          </a:p>
          <a:p>
            <a:r>
              <a:rPr lang="de-DE" sz="2400" dirty="0" smtClean="0"/>
              <a:t>Keypath data is a multidimensional map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</a:t>
            </a:r>
            <a:r>
              <a:rPr lang="en-US" sz="2000" i="1" dirty="0" smtClean="0"/>
              <a:t>&lt;</a:t>
            </a:r>
            <a:r>
              <a:rPr lang="en-US" sz="2000" i="1" dirty="0" err="1"/>
              <a:t>row_id</a:t>
            </a:r>
            <a:r>
              <a:rPr lang="en-US" sz="2000" i="1" dirty="0"/>
              <a:t>, </a:t>
            </a:r>
            <a:r>
              <a:rPr lang="en-US" sz="2000" i="1" dirty="0" err="1"/>
              <a:t>column_family</a:t>
            </a:r>
            <a:r>
              <a:rPr lang="en-US" sz="2000" i="1" dirty="0"/>
              <a:t>, </a:t>
            </a:r>
            <a:r>
              <a:rPr lang="en-US" sz="2000" i="1" dirty="0" err="1" smtClean="0"/>
              <a:t>column_qualifier</a:t>
            </a:r>
            <a:r>
              <a:rPr lang="en-US" sz="2000" i="1" dirty="0"/>
              <a:t>, </a:t>
            </a:r>
            <a:r>
              <a:rPr lang="en-US" sz="2000" i="1" dirty="0" smtClean="0"/>
              <a:t>timestamp&gt;</a:t>
            </a:r>
            <a:endParaRPr lang="de-DE" sz="20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810439"/>
              </p:ext>
            </p:extLst>
          </p:nvPr>
        </p:nvGraphicFramePr>
        <p:xfrm>
          <a:off x="179512" y="3212976"/>
          <a:ext cx="8816277" cy="21386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33541"/>
                <a:gridCol w="1845684"/>
                <a:gridCol w="1845684"/>
                <a:gridCol w="1845684"/>
                <a:gridCol w="18456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Row Key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C5D9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Content</a:t>
                      </a:r>
                      <a:endParaRPr lang="en-US" b="1" dirty="0"/>
                    </a:p>
                  </a:txBody>
                  <a:tcPr>
                    <a:solidFill>
                      <a:srgbClr val="2C5D9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i="1" dirty="0" smtClean="0"/>
                        <a:t>Page Id</a:t>
                      </a:r>
                    </a:p>
                    <a:p>
                      <a:pPr algn="ctr"/>
                      <a:r>
                        <a:rPr lang="de-DE" i="1" dirty="0" smtClean="0"/>
                        <a:t>(URI &amp; Timestamp)</a:t>
                      </a:r>
                      <a:endParaRPr lang="en-US" dirty="0" smtClean="0"/>
                    </a:p>
                  </a:txBody>
                  <a:tcPr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e.g. Mime type,  length,</a:t>
                      </a:r>
                      <a:r>
                        <a:rPr lang="en-US" sz="1600" baseline="0" dirty="0" smtClean="0"/>
                        <a:t> etc.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smtClean="0"/>
                        <a:t>Web</a:t>
                      </a:r>
                      <a:r>
                        <a:rPr lang="de-DE" sz="1600" baseline="0" dirty="0" smtClean="0"/>
                        <a:t> document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Mentions</a:t>
                      </a:r>
                      <a:r>
                        <a:rPr lang="en-US" sz="1600" baseline="0" dirty="0" smtClean="0"/>
                        <a:t> and</a:t>
                      </a:r>
                      <a:r>
                        <a:rPr lang="en-US" sz="1600" dirty="0" smtClean="0"/>
                        <a:t> 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Plain article, templates,</a:t>
                      </a:r>
                      <a:r>
                        <a:rPr lang="en-US" sz="1600" baseline="0" dirty="0" smtClean="0"/>
                        <a:t> etc.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lowchart: Multidocument 10"/>
          <p:cNvSpPr/>
          <p:nvPr/>
        </p:nvSpPr>
        <p:spPr>
          <a:xfrm>
            <a:off x="1766335" y="3786119"/>
            <a:ext cx="1437513" cy="758952"/>
          </a:xfrm>
          <a:prstGeom prst="flowChartMultidocument">
            <a:avLst/>
          </a:prstGeom>
          <a:noFill/>
          <a:ln>
            <a:solidFill>
              <a:srgbClr val="4A7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Meta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2" name="Flowchart: Multidocument 11"/>
          <p:cNvSpPr/>
          <p:nvPr/>
        </p:nvSpPr>
        <p:spPr>
          <a:xfrm>
            <a:off x="3638543" y="3784326"/>
            <a:ext cx="1437513" cy="758952"/>
          </a:xfrm>
          <a:prstGeom prst="flowChartMultidocument">
            <a:avLst/>
          </a:prstGeom>
          <a:noFill/>
          <a:ln>
            <a:solidFill>
              <a:srgbClr val="4A7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 dirty="0" smtClean="0">
                <a:solidFill>
                  <a:schemeClr val="tx1"/>
                </a:solidFill>
              </a:rPr>
              <a:t>Content</a:t>
            </a:r>
            <a:endParaRPr lang="en-US" i="1" dirty="0" smtClean="0">
              <a:solidFill>
                <a:schemeClr val="tx1"/>
              </a:solidFill>
            </a:endParaRPr>
          </a:p>
        </p:txBody>
      </p:sp>
      <p:sp>
        <p:nvSpPr>
          <p:cNvPr id="13" name="Flowchart: Multidocument 12"/>
          <p:cNvSpPr/>
          <p:nvPr/>
        </p:nvSpPr>
        <p:spPr>
          <a:xfrm>
            <a:off x="7380312" y="3786119"/>
            <a:ext cx="1437513" cy="758952"/>
          </a:xfrm>
          <a:prstGeom prst="flowChartMultidocument">
            <a:avLst/>
          </a:prstGeom>
          <a:noFill/>
          <a:ln>
            <a:solidFill>
              <a:srgbClr val="4A7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 dirty="0" smtClean="0">
                <a:solidFill>
                  <a:schemeClr val="tx1"/>
                </a:solidFill>
              </a:rPr>
              <a:t>Boilerpipe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4" name="Flowchart: Multidocument 13"/>
          <p:cNvSpPr/>
          <p:nvPr/>
        </p:nvSpPr>
        <p:spPr>
          <a:xfrm>
            <a:off x="5399220" y="3784326"/>
            <a:ext cx="1549044" cy="758952"/>
          </a:xfrm>
          <a:prstGeom prst="flowChartMultidocument">
            <a:avLst/>
          </a:prstGeom>
          <a:noFill/>
          <a:ln>
            <a:solidFill>
              <a:srgbClr val="4A7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NED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6237E3D8-A79D-4D14-93B6-D670257BFF9E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44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de-DE" dirty="0" smtClean="0"/>
              <a:t>Indexing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 smtClean="0"/>
              <a:t>Lucene</a:t>
            </a:r>
            <a:r>
              <a:rPr lang="en-US" dirty="0" smtClean="0"/>
              <a:t>-based indexing via </a:t>
            </a:r>
            <a:r>
              <a:rPr lang="en-US" dirty="0" err="1" smtClean="0"/>
              <a:t>ElasticSearch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Map-reduce jobs for index construction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Indexes capture</a:t>
            </a:r>
          </a:p>
          <a:p>
            <a:pPr lvl="1"/>
            <a:r>
              <a:rPr lang="en-US" dirty="0" smtClean="0"/>
              <a:t>Page title</a:t>
            </a:r>
          </a:p>
          <a:p>
            <a:pPr lvl="1"/>
            <a:r>
              <a:rPr lang="en-US" dirty="0" smtClean="0"/>
              <a:t>MIME type</a:t>
            </a:r>
          </a:p>
          <a:p>
            <a:pPr lvl="1"/>
            <a:r>
              <a:rPr lang="en-US" dirty="0" smtClean="0"/>
              <a:t>Page full text </a:t>
            </a:r>
          </a:p>
          <a:p>
            <a:pPr lvl="1"/>
            <a:r>
              <a:rPr lang="en-US" dirty="0" smtClean="0"/>
              <a:t>Entities in page </a:t>
            </a:r>
          </a:p>
          <a:p>
            <a:pPr lvl="1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A653BC1A-9C72-4043-8C1F-4B56A1C1FE6F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45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paniol\Desktop\VWO\VW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68760"/>
            <a:ext cx="5282296" cy="47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paniol\Desktop\VWO\VW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252116"/>
            <a:ext cx="5328592" cy="481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paniol\Desktop\VWO\VWO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73202"/>
            <a:ext cx="5274275" cy="474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585874" cy="576263"/>
          </a:xfrm>
        </p:spPr>
        <p:txBody>
          <a:bodyPr/>
          <a:lstStyle/>
          <a:p>
            <a:r>
              <a:rPr lang="de-DE" dirty="0" smtClean="0"/>
              <a:t>          Interfaces to Big Web Archive 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sz="2400" dirty="0" smtClean="0"/>
              <a:t>Entity Querying</a:t>
            </a:r>
          </a:p>
          <a:p>
            <a:pPr lvl="0"/>
            <a:endParaRPr lang="de-DE" sz="2400" dirty="0" smtClean="0"/>
          </a:p>
          <a:p>
            <a:pPr lvl="0"/>
            <a:r>
              <a:rPr lang="de-DE" sz="2400" dirty="0" smtClean="0"/>
              <a:t>Entity Visualization</a:t>
            </a:r>
          </a:p>
          <a:p>
            <a:pPr lvl="0"/>
            <a:endParaRPr lang="de-DE" sz="2400" dirty="0" smtClean="0"/>
          </a:p>
          <a:p>
            <a:pPr lvl="0"/>
            <a:r>
              <a:rPr lang="de-DE" sz="2400" dirty="0" smtClean="0"/>
              <a:t>Temporal Trends</a:t>
            </a:r>
            <a:endParaRPr lang="en-US" sz="2400" dirty="0"/>
          </a:p>
        </p:txBody>
      </p:sp>
      <p:pic>
        <p:nvPicPr>
          <p:cNvPr id="1027" name="Picture 3" descr="C:\Users\spaniol\Desktop\VWO\VWO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68760"/>
            <a:ext cx="52822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74592" y="2408188"/>
            <a:ext cx="1224136" cy="360040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C:\Users\spaniol\Documents\LAWA\logoLaw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9764"/>
            <a:ext cx="1584176" cy="51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2AE09D27-6A2B-4F57-8B48-E400586AC612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46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Challenges and </a:t>
            </a:r>
            <a:r>
              <a:rPr lang="en-US" altLang="en-US" dirty="0" smtClean="0"/>
              <a:t>“state-of-the-art” </a:t>
            </a:r>
          </a:p>
          <a:p>
            <a:endParaRPr lang="en-US" sz="2400" dirty="0"/>
          </a:p>
          <a:p>
            <a:r>
              <a:rPr lang="de-DE" dirty="0" smtClean="0"/>
              <a:t>Entity-level temporal Web analytics</a:t>
            </a:r>
          </a:p>
          <a:p>
            <a:pPr lvl="1"/>
            <a:r>
              <a:rPr lang="de-DE" dirty="0" smtClean="0"/>
              <a:t>Named entity disambiguation</a:t>
            </a:r>
          </a:p>
          <a:p>
            <a:pPr lvl="1"/>
            <a:r>
              <a:rPr lang="de-DE" dirty="0" smtClean="0"/>
              <a:t>Temporal fact extraction</a:t>
            </a:r>
          </a:p>
          <a:p>
            <a:pPr lvl="1"/>
            <a:r>
              <a:rPr lang="de-DE" dirty="0" smtClean="0"/>
              <a:t>Entity type classification</a:t>
            </a:r>
          </a:p>
          <a:p>
            <a:pPr lvl="1"/>
            <a:r>
              <a:rPr lang="de-DE" dirty="0" smtClean="0"/>
              <a:t>Emerging concept identification</a:t>
            </a:r>
          </a:p>
          <a:p>
            <a:pPr lvl="1"/>
            <a:r>
              <a:rPr lang="de-DE" dirty="0" smtClean="0"/>
              <a:t>Knowledge linking</a:t>
            </a:r>
          </a:p>
          <a:p>
            <a:pPr lvl="1"/>
            <a:r>
              <a:rPr lang="de-DE" dirty="0" smtClean="0"/>
              <a:t>Reference architecture</a:t>
            </a:r>
          </a:p>
          <a:p>
            <a:endParaRPr lang="de-DE" sz="2400" dirty="0" smtClean="0"/>
          </a:p>
          <a:p>
            <a:r>
              <a:rPr lang="de-DE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6B807EF2-3296-430A-9805-CDBAB3037BE5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Challenges and </a:t>
            </a:r>
            <a:r>
              <a:rPr lang="en-US" altLang="en-US" kern="0" dirty="0" smtClean="0"/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Named entity disambiguation</a:t>
            </a:r>
          </a:p>
          <a:p>
            <a:pPr lvl="1"/>
            <a:r>
              <a:rPr lang="de-DE" kern="0" dirty="0" smtClean="0"/>
              <a:t>Temporal fact extraction</a:t>
            </a:r>
          </a:p>
          <a:p>
            <a:pPr lvl="1"/>
            <a:r>
              <a:rPr lang="de-DE" kern="0" dirty="0" smtClean="0"/>
              <a:t>Entity type classification</a:t>
            </a:r>
          </a:p>
          <a:p>
            <a:pPr lvl="1"/>
            <a:r>
              <a:rPr lang="de-DE" kern="0" dirty="0" smtClean="0"/>
              <a:t>Emerging concept identification</a:t>
            </a:r>
          </a:p>
          <a:p>
            <a:pPr lvl="1"/>
            <a:r>
              <a:rPr lang="de-DE" kern="0" dirty="0" smtClean="0"/>
              <a:t>Knowledge linking</a:t>
            </a:r>
          </a:p>
          <a:p>
            <a:pPr lvl="1"/>
            <a:r>
              <a:rPr lang="de-DE" kern="0" dirty="0" smtClean="0"/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>
                <a:solidFill>
                  <a:srgbClr val="FF0000"/>
                </a:solidFill>
              </a:rPr>
              <a:t>Conclusions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47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9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79296" cy="5040313"/>
          </a:xfrm>
          <a:solidFill>
            <a:schemeClr val="bg1"/>
          </a:solidFill>
        </p:spPr>
        <p:txBody>
          <a:bodyPr rIns="0">
            <a:normAutofit/>
          </a:bodyPr>
          <a:lstStyle/>
          <a:p>
            <a:r>
              <a:rPr lang="en-US" dirty="0"/>
              <a:t>The </a:t>
            </a:r>
            <a:r>
              <a:rPr lang="en-US" i="1" dirty="0"/>
              <a:t>Web of the Past</a:t>
            </a:r>
            <a:r>
              <a:rPr lang="en-US" dirty="0"/>
              <a:t> is as important as the </a:t>
            </a:r>
            <a:r>
              <a:rPr lang="en-US" dirty="0" smtClean="0"/>
              <a:t>        </a:t>
            </a:r>
            <a:r>
              <a:rPr lang="en-US" i="1" dirty="0" smtClean="0"/>
              <a:t>Web </a:t>
            </a:r>
            <a:r>
              <a:rPr lang="en-US" i="1" dirty="0"/>
              <a:t>of the </a:t>
            </a:r>
            <a:r>
              <a:rPr lang="en-US" i="1" dirty="0" smtClean="0"/>
              <a:t>Future</a:t>
            </a:r>
            <a:endParaRPr lang="en-US" dirty="0"/>
          </a:p>
          <a:p>
            <a:pPr lvl="1"/>
            <a:endParaRPr lang="en-US" sz="900" dirty="0" smtClean="0"/>
          </a:p>
          <a:p>
            <a:r>
              <a:rPr lang="de-DE" dirty="0" smtClean="0"/>
              <a:t>Big Web archive data</a:t>
            </a:r>
            <a:endParaRPr lang="en-US" dirty="0"/>
          </a:p>
          <a:p>
            <a:pPr lvl="1"/>
            <a:r>
              <a:rPr lang="en-US" dirty="0" smtClean="0"/>
              <a:t>Learn from </a:t>
            </a:r>
            <a:r>
              <a:rPr lang="en-US" dirty="0"/>
              <a:t>the past and anticipate the future</a:t>
            </a:r>
          </a:p>
          <a:p>
            <a:pPr lvl="1"/>
            <a:r>
              <a:rPr lang="en-US" dirty="0" smtClean="0"/>
              <a:t>Reveals </a:t>
            </a:r>
            <a:r>
              <a:rPr lang="en-US" dirty="0"/>
              <a:t>the cultural and political zeitgeist</a:t>
            </a:r>
          </a:p>
          <a:p>
            <a:pPr lvl="1"/>
            <a:r>
              <a:rPr lang="en-US" dirty="0" smtClean="0"/>
              <a:t>Huge potential </a:t>
            </a:r>
            <a:r>
              <a:rPr lang="en-US" dirty="0"/>
              <a:t>for </a:t>
            </a:r>
            <a:r>
              <a:rPr lang="en-US" dirty="0" smtClean="0"/>
              <a:t>analysts</a:t>
            </a:r>
            <a:endParaRPr lang="en-US" sz="1600" dirty="0" smtClean="0"/>
          </a:p>
          <a:p>
            <a:endParaRPr lang="en-US" sz="900" dirty="0" smtClean="0"/>
          </a:p>
          <a:p>
            <a:r>
              <a:rPr lang="en-US" dirty="0" smtClean="0"/>
              <a:t>Entity-level temporal Web analytics</a:t>
            </a:r>
          </a:p>
          <a:p>
            <a:pPr lvl="1"/>
            <a:r>
              <a:rPr lang="de-DE" dirty="0" smtClean="0"/>
              <a:t>Groups and aggregates from text to entities</a:t>
            </a:r>
          </a:p>
          <a:p>
            <a:pPr lvl="1"/>
            <a:r>
              <a:rPr lang="de-DE" dirty="0" smtClean="0"/>
              <a:t>Supports entity-level (semantic) </a:t>
            </a:r>
            <a:r>
              <a:rPr lang="de-DE" dirty="0"/>
              <a:t>knowledge linking</a:t>
            </a:r>
            <a:endParaRPr lang="en-US" dirty="0"/>
          </a:p>
          <a:p>
            <a:pPr lvl="1"/>
            <a:r>
              <a:rPr lang="de-DE" dirty="0" smtClean="0"/>
              <a:t>Makes sense of (noisy) Web archive data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74DA3408-5B9B-4154-BA49-1A2917C1AF0C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1196975"/>
            <a:ext cx="8579296" cy="5040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The </a:t>
            </a:r>
            <a:r>
              <a:rPr lang="en-US" b="1" i="1" kern="0" dirty="0" smtClean="0"/>
              <a:t>Web of the Past</a:t>
            </a:r>
            <a:r>
              <a:rPr lang="en-US" b="1" kern="0" dirty="0" smtClean="0"/>
              <a:t> is as important as the         </a:t>
            </a:r>
            <a:r>
              <a:rPr lang="en-US" b="1" i="1" kern="0" dirty="0" smtClean="0"/>
              <a:t>Web of the Future</a:t>
            </a:r>
            <a:endParaRPr lang="en-US" b="1" kern="0" dirty="0" smtClean="0"/>
          </a:p>
          <a:p>
            <a:pPr lvl="1"/>
            <a:endParaRPr lang="en-US" sz="900" kern="0" dirty="0" smtClean="0"/>
          </a:p>
          <a:p>
            <a:r>
              <a:rPr lang="de-DE" kern="0" dirty="0" smtClean="0"/>
              <a:t>Big Web archive data</a:t>
            </a:r>
            <a:endParaRPr lang="en-US" kern="0" dirty="0" smtClean="0"/>
          </a:p>
          <a:p>
            <a:pPr lvl="1"/>
            <a:r>
              <a:rPr lang="en-US" kern="0" dirty="0" smtClean="0"/>
              <a:t>Learn from the past and anticipate the future</a:t>
            </a:r>
          </a:p>
          <a:p>
            <a:pPr lvl="1"/>
            <a:r>
              <a:rPr lang="en-US" kern="0" dirty="0" smtClean="0"/>
              <a:t>Reveals the cultural and political zeitgeist</a:t>
            </a:r>
          </a:p>
          <a:p>
            <a:pPr lvl="1"/>
            <a:r>
              <a:rPr lang="en-US" kern="0" dirty="0" smtClean="0"/>
              <a:t>Huge potential for analysts</a:t>
            </a:r>
            <a:endParaRPr lang="en-US" sz="1600" kern="0" dirty="0" smtClean="0"/>
          </a:p>
          <a:p>
            <a:endParaRPr lang="en-US" sz="900" kern="0" dirty="0" smtClean="0"/>
          </a:p>
          <a:p>
            <a:r>
              <a:rPr lang="en-US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Groups and aggregates from text to entities</a:t>
            </a:r>
          </a:p>
          <a:p>
            <a:pPr lvl="1"/>
            <a:r>
              <a:rPr lang="de-DE" kern="0" dirty="0" smtClean="0"/>
              <a:t>Supports entity-level (semantic) knowledge linking</a:t>
            </a:r>
            <a:endParaRPr lang="en-US" kern="0" dirty="0" smtClean="0"/>
          </a:p>
          <a:p>
            <a:pPr lvl="1"/>
            <a:r>
              <a:rPr lang="de-DE" kern="0" dirty="0" smtClean="0"/>
              <a:t>Makes sense of (noisy) Web archive data </a:t>
            </a:r>
            <a:endParaRPr lang="en-US" kern="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200" y="1196975"/>
            <a:ext cx="8579296" cy="5040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The </a:t>
            </a:r>
            <a:r>
              <a:rPr lang="en-US" b="1" i="1" kern="0" dirty="0" smtClean="0"/>
              <a:t>Web of the Past</a:t>
            </a:r>
            <a:r>
              <a:rPr lang="en-US" b="1" kern="0" dirty="0" smtClean="0"/>
              <a:t> is as important as the         </a:t>
            </a:r>
            <a:r>
              <a:rPr lang="en-US" b="1" i="1" kern="0" dirty="0" smtClean="0"/>
              <a:t>Web of the Future</a:t>
            </a:r>
            <a:endParaRPr lang="en-US" b="1" kern="0" dirty="0" smtClean="0"/>
          </a:p>
          <a:p>
            <a:pPr lvl="1"/>
            <a:endParaRPr lang="en-US" sz="900" kern="0" dirty="0" smtClean="0"/>
          </a:p>
          <a:p>
            <a:r>
              <a:rPr lang="de-DE" b="1" kern="0" dirty="0" smtClean="0"/>
              <a:t>Big Web archive data</a:t>
            </a:r>
            <a:endParaRPr lang="en-US" b="1" kern="0" dirty="0" smtClean="0"/>
          </a:p>
          <a:p>
            <a:pPr lvl="1"/>
            <a:r>
              <a:rPr lang="en-US" kern="0" dirty="0" smtClean="0"/>
              <a:t>Learn from the past and anticipate the future</a:t>
            </a:r>
          </a:p>
          <a:p>
            <a:pPr lvl="1"/>
            <a:r>
              <a:rPr lang="en-US" kern="0" dirty="0" smtClean="0"/>
              <a:t>Reveals the cultural and political zeitgeist</a:t>
            </a:r>
          </a:p>
          <a:p>
            <a:pPr lvl="1"/>
            <a:r>
              <a:rPr lang="en-US" kern="0" dirty="0" smtClean="0"/>
              <a:t>Huge potential for analysts</a:t>
            </a:r>
            <a:endParaRPr lang="en-US" sz="1600" kern="0" dirty="0" smtClean="0"/>
          </a:p>
          <a:p>
            <a:endParaRPr lang="en-US" sz="900" kern="0" dirty="0" smtClean="0"/>
          </a:p>
          <a:p>
            <a:r>
              <a:rPr lang="en-US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Groups and aggregates from text to entities</a:t>
            </a:r>
          </a:p>
          <a:p>
            <a:pPr lvl="1"/>
            <a:r>
              <a:rPr lang="de-DE" kern="0" dirty="0" smtClean="0"/>
              <a:t>Supports entity-level (semantic) knowledge linking</a:t>
            </a:r>
            <a:endParaRPr lang="en-US" kern="0" dirty="0" smtClean="0"/>
          </a:p>
          <a:p>
            <a:pPr lvl="1"/>
            <a:r>
              <a:rPr lang="de-DE" kern="0" dirty="0" smtClean="0"/>
              <a:t>Makes sense of (noisy) Web archive data </a:t>
            </a:r>
            <a:endParaRPr lang="en-US" kern="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57200" y="1196975"/>
            <a:ext cx="8579296" cy="5040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The </a:t>
            </a:r>
            <a:r>
              <a:rPr lang="en-US" b="1" i="1" kern="0" dirty="0" smtClean="0"/>
              <a:t>Web of the Past</a:t>
            </a:r>
            <a:r>
              <a:rPr lang="en-US" b="1" kern="0" dirty="0" smtClean="0"/>
              <a:t> is as important as the         </a:t>
            </a:r>
            <a:r>
              <a:rPr lang="en-US" b="1" i="1" kern="0" dirty="0" smtClean="0"/>
              <a:t>Web of the Future</a:t>
            </a:r>
            <a:endParaRPr lang="en-US" b="1" kern="0" dirty="0" smtClean="0"/>
          </a:p>
          <a:p>
            <a:pPr lvl="1"/>
            <a:endParaRPr lang="en-US" sz="900" kern="0" dirty="0" smtClean="0"/>
          </a:p>
          <a:p>
            <a:r>
              <a:rPr lang="de-DE" b="1" kern="0" dirty="0" smtClean="0"/>
              <a:t>Big Web archive data</a:t>
            </a:r>
            <a:endParaRPr lang="en-US" b="1" kern="0" dirty="0" smtClean="0"/>
          </a:p>
          <a:p>
            <a:pPr lvl="1"/>
            <a:r>
              <a:rPr lang="en-US" kern="0" dirty="0" smtClean="0"/>
              <a:t>Learn from the past and anticipate the future</a:t>
            </a:r>
          </a:p>
          <a:p>
            <a:pPr lvl="1"/>
            <a:r>
              <a:rPr lang="en-US" kern="0" dirty="0" smtClean="0"/>
              <a:t>Reveals the cultural and political zeitgeist</a:t>
            </a:r>
          </a:p>
          <a:p>
            <a:pPr lvl="1"/>
            <a:r>
              <a:rPr lang="en-US" kern="0" dirty="0" smtClean="0"/>
              <a:t>Huge potential for analysts</a:t>
            </a:r>
            <a:endParaRPr lang="en-US" sz="1600" kern="0" dirty="0" smtClean="0"/>
          </a:p>
          <a:p>
            <a:endParaRPr lang="en-US" sz="900" kern="0" dirty="0" smtClean="0"/>
          </a:p>
          <a:p>
            <a:r>
              <a:rPr lang="en-US" b="1" kern="0" dirty="0" smtClean="0"/>
              <a:t>Entity-level temporal Web analytics</a:t>
            </a:r>
          </a:p>
          <a:p>
            <a:pPr lvl="1"/>
            <a:r>
              <a:rPr lang="de-DE" kern="0" dirty="0" smtClean="0"/>
              <a:t>Groups and aggregates from text to entities</a:t>
            </a:r>
          </a:p>
          <a:p>
            <a:pPr lvl="1"/>
            <a:r>
              <a:rPr lang="de-DE" kern="0" dirty="0" smtClean="0"/>
              <a:t>Supports entity-level (semantic) knowledge linking</a:t>
            </a:r>
            <a:endParaRPr lang="en-US" kern="0" dirty="0" smtClean="0"/>
          </a:p>
          <a:p>
            <a:pPr lvl="1"/>
            <a:r>
              <a:rPr lang="de-DE" kern="0" dirty="0" smtClean="0"/>
              <a:t>Makes sense of (noisy) Web archive data </a:t>
            </a:r>
            <a:endParaRPr lang="en-US" kern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48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5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8" name="Textfeld 15"/>
          <p:cNvSpPr txBox="1"/>
          <p:nvPr/>
        </p:nvSpPr>
        <p:spPr>
          <a:xfrm>
            <a:off x="179513" y="1124744"/>
            <a:ext cx="2977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u="sng" dirty="0" smtClean="0">
                <a:cs typeface="Helvetica" pitchFamily="34" charset="0"/>
              </a:rPr>
              <a:t>Web archive data</a:t>
            </a:r>
            <a:endParaRPr lang="de-DE" sz="2800" u="sng" dirty="0">
              <a:cs typeface="Helvetica" pitchFamily="34" charset="0"/>
            </a:endParaRPr>
          </a:p>
        </p:txBody>
      </p:sp>
      <p:sp>
        <p:nvSpPr>
          <p:cNvPr id="10" name="Textfeld 19"/>
          <p:cNvSpPr txBox="1"/>
          <p:nvPr/>
        </p:nvSpPr>
        <p:spPr>
          <a:xfrm>
            <a:off x="4680520" y="1124744"/>
            <a:ext cx="416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u="sng" dirty="0" smtClean="0">
                <a:cs typeface="Helvetica" pitchFamily="34" charset="0"/>
              </a:rPr>
              <a:t>Entity analytics over time</a:t>
            </a:r>
            <a:endParaRPr lang="de-DE" sz="2800" u="sng" dirty="0">
              <a:cs typeface="Helvetica" pitchFamily="34" charset="0"/>
            </a:endParaRPr>
          </a:p>
        </p:txBody>
      </p:sp>
      <p:sp>
        <p:nvSpPr>
          <p:cNvPr id="12" name="Textfeld 22"/>
          <p:cNvSpPr txBox="1"/>
          <p:nvPr/>
        </p:nvSpPr>
        <p:spPr>
          <a:xfrm>
            <a:off x="179513" y="1849472"/>
            <a:ext cx="412484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+"/>
            </a:pPr>
            <a:r>
              <a:rPr lang="en-US" sz="2400" dirty="0" smtClean="0">
                <a:cs typeface="Helvetica" pitchFamily="34" charset="0"/>
              </a:rPr>
              <a:t>Two decades of Web data</a:t>
            </a:r>
          </a:p>
          <a:p>
            <a:pPr marL="342900" indent="-342900">
              <a:buFont typeface="Arial" panose="020B0604020202020204" pitchFamily="34" charset="0"/>
              <a:buChar char="+"/>
            </a:pPr>
            <a:r>
              <a:rPr lang="en-US" sz="2400" dirty="0">
                <a:cs typeface="Helvetica" pitchFamily="34" charset="0"/>
              </a:rPr>
              <a:t>C</a:t>
            </a:r>
            <a:r>
              <a:rPr lang="en-US" sz="2400" dirty="0" smtClean="0">
                <a:cs typeface="Helvetica" pitchFamily="34" charset="0"/>
              </a:rPr>
              <a:t>omprehensive coverage</a:t>
            </a:r>
          </a:p>
          <a:p>
            <a:pPr marL="92075" indent="-92075">
              <a:buFont typeface="Arial" pitchFamily="34" charset="0"/>
              <a:buChar char="•"/>
            </a:pPr>
            <a:endParaRPr lang="de-DE" sz="2400" dirty="0"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-"/>
            </a:pPr>
            <a:r>
              <a:rPr lang="de-DE" sz="2400" dirty="0" smtClean="0">
                <a:cs typeface="Helvetica" pitchFamily="34" charset="0"/>
              </a:rPr>
              <a:t>URL-based retrieval</a:t>
            </a:r>
            <a:endParaRPr lang="en-US" sz="2400" dirty="0"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-"/>
            </a:pPr>
            <a:r>
              <a:rPr lang="de-DE" sz="2400" dirty="0" smtClean="0">
                <a:cs typeface="Helvetica" pitchFamily="34" charset="0"/>
              </a:rPr>
              <a:t>Missing text/entity indexes</a:t>
            </a:r>
          </a:p>
          <a:p>
            <a:pPr marL="342900" indent="-342900">
              <a:buFont typeface="Arial" panose="020B0604020202020204" pitchFamily="34" charset="0"/>
              <a:buChar char="-"/>
            </a:pPr>
            <a:r>
              <a:rPr lang="de-DE" sz="2400" dirty="0" smtClean="0">
                <a:cs typeface="Helvetica" pitchFamily="34" charset="0"/>
              </a:rPr>
              <a:t>No aggregation tools</a:t>
            </a:r>
          </a:p>
          <a:p>
            <a:pPr marL="342900" indent="-342900">
              <a:buFont typeface="Arial" panose="020B0604020202020204" pitchFamily="34" charset="0"/>
              <a:buChar char="-"/>
            </a:pPr>
            <a:r>
              <a:rPr lang="de-DE" sz="2400" dirty="0" smtClean="0">
                <a:cs typeface="Helvetica" pitchFamily="34" charset="0"/>
              </a:rPr>
              <a:t>...</a:t>
            </a:r>
            <a:endParaRPr lang="de-DE" sz="2400" dirty="0">
              <a:cs typeface="Helvetica" pitchFamily="34" charset="0"/>
            </a:endParaRPr>
          </a:p>
        </p:txBody>
      </p:sp>
      <p:sp>
        <p:nvSpPr>
          <p:cNvPr id="13" name="Textfeld 27"/>
          <p:cNvSpPr txBox="1"/>
          <p:nvPr/>
        </p:nvSpPr>
        <p:spPr>
          <a:xfrm>
            <a:off x="4680521" y="1849472"/>
            <a:ext cx="4427983" cy="267765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2400" dirty="0" smtClean="0">
                <a:cs typeface="Helvetica" pitchFamily="34" charset="0"/>
              </a:rPr>
              <a:t>Exemplary task: </a:t>
            </a:r>
          </a:p>
          <a:p>
            <a:r>
              <a:rPr lang="en-US" sz="2400" dirty="0" smtClean="0">
                <a:cs typeface="Helvetica" pitchFamily="34" charset="0"/>
              </a:rPr>
              <a:t>“Analyze Android market share”</a:t>
            </a:r>
          </a:p>
          <a:p>
            <a:r>
              <a:rPr lang="de-DE" sz="2400" dirty="0" smtClean="0">
                <a:cs typeface="Helvetica" pitchFamily="34" charset="0"/>
                <a:sym typeface="Symbol"/>
              </a:rPr>
              <a:t> </a:t>
            </a:r>
            <a:r>
              <a:rPr lang="de-DE" sz="2400" dirty="0" smtClean="0">
                <a:cs typeface="Helvetica" pitchFamily="34" charset="0"/>
              </a:rPr>
              <a:t>Identify product names</a:t>
            </a:r>
          </a:p>
          <a:p>
            <a:r>
              <a:rPr lang="de-DE" sz="2400" dirty="0">
                <a:cs typeface="Helvetica" pitchFamily="34" charset="0"/>
                <a:sym typeface="Symbol"/>
              </a:rPr>
              <a:t> </a:t>
            </a:r>
            <a:r>
              <a:rPr lang="de-DE" sz="2400" dirty="0" smtClean="0">
                <a:cs typeface="Helvetica" pitchFamily="34" charset="0"/>
              </a:rPr>
              <a:t>Extract types</a:t>
            </a:r>
          </a:p>
          <a:p>
            <a:r>
              <a:rPr lang="de-DE" sz="2400" dirty="0" smtClean="0">
                <a:cs typeface="Helvetica" pitchFamily="34" charset="0"/>
                <a:sym typeface="Symbol"/>
              </a:rPr>
              <a:t> </a:t>
            </a:r>
            <a:r>
              <a:rPr lang="de-DE" sz="2400" dirty="0" smtClean="0">
                <a:cs typeface="Helvetica" pitchFamily="34" charset="0"/>
              </a:rPr>
              <a:t>Cluster by product</a:t>
            </a:r>
          </a:p>
          <a:p>
            <a:r>
              <a:rPr lang="de-DE" sz="2400" dirty="0">
                <a:cs typeface="Helvetica" pitchFamily="34" charset="0"/>
                <a:sym typeface="Symbol"/>
              </a:rPr>
              <a:t> </a:t>
            </a:r>
            <a:r>
              <a:rPr lang="de-DE" sz="2400" dirty="0" smtClean="0">
                <a:cs typeface="Helvetica" pitchFamily="34" charset="0"/>
              </a:rPr>
              <a:t>Count and aggregate</a:t>
            </a:r>
          </a:p>
          <a:p>
            <a:r>
              <a:rPr lang="de-DE" sz="2400" dirty="0" smtClean="0">
                <a:cs typeface="Helvetica" pitchFamily="34" charset="0"/>
              </a:rPr>
              <a:t>...</a:t>
            </a:r>
            <a:endParaRPr lang="en-US" sz="2400" dirty="0" smtClean="0">
              <a:cs typeface="Helvetic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15616" y="4653136"/>
            <a:ext cx="5040560" cy="1569660"/>
            <a:chOff x="1115616" y="4653136"/>
            <a:chExt cx="5040560" cy="1569660"/>
          </a:xfrm>
        </p:grpSpPr>
        <p:sp>
          <p:nvSpPr>
            <p:cNvPr id="18" name="Textfeld 22"/>
            <p:cNvSpPr txBox="1"/>
            <p:nvPr/>
          </p:nvSpPr>
          <p:spPr>
            <a:xfrm>
              <a:off x="1115616" y="4653136"/>
              <a:ext cx="50405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cs typeface="Helvetica" pitchFamily="34" charset="0"/>
                </a:rPr>
                <a:t>EU project                   [2010-2013]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 smtClean="0">
                  <a:cs typeface="Helvetica" pitchFamily="34" charset="0"/>
                </a:rPr>
                <a:t>Max-Planck-Institut für Informatik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 smtClean="0">
                  <a:cs typeface="Helvetica" pitchFamily="34" charset="0"/>
                </a:rPr>
                <a:t>Internet Memory Foundation</a:t>
              </a:r>
            </a:p>
            <a:p>
              <a:pPr>
                <a:tabLst>
                  <a:tab pos="355600" algn="l"/>
                </a:tabLst>
              </a:pPr>
              <a:r>
                <a:rPr lang="de-DE" sz="2400" dirty="0">
                  <a:cs typeface="Helvetica" pitchFamily="34" charset="0"/>
                </a:rPr>
                <a:t>	</a:t>
              </a:r>
              <a:r>
                <a:rPr lang="de-DE" sz="2400" dirty="0" smtClean="0">
                  <a:cs typeface="Helvetica" pitchFamily="34" charset="0"/>
                </a:rPr>
                <a:t>(European sibling of archive.org)</a:t>
              </a:r>
              <a:endParaRPr lang="en-US" sz="2400" dirty="0">
                <a:cs typeface="Helvetica" pitchFamily="34" charset="0"/>
              </a:endParaRPr>
            </a:p>
          </p:txBody>
        </p:sp>
        <p:pic>
          <p:nvPicPr>
            <p:cNvPr id="19" name="Picture 3" descr="C:\Users\spaniol\Documents\LAWA\logoLaw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684771"/>
              <a:ext cx="1296144" cy="41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feld 22"/>
          <p:cNvSpPr txBox="1"/>
          <p:nvPr/>
        </p:nvSpPr>
        <p:spPr>
          <a:xfrm>
            <a:off x="6336893" y="5415607"/>
            <a:ext cx="268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cs typeface="Helvetica" pitchFamily="34" charset="0"/>
              </a:rPr>
              <a:t>+ 4 other partners</a:t>
            </a:r>
            <a:endParaRPr lang="en-US" sz="2400" dirty="0">
              <a:cs typeface="Helvetic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A17A94AB-49F2-4041-B9E6-18E967C02620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496175" cy="576263"/>
          </a:xfrm>
        </p:spPr>
        <p:txBody>
          <a:bodyPr/>
          <a:lstStyle/>
          <a:p>
            <a:r>
              <a:rPr lang="de-DE" dirty="0" smtClean="0"/>
              <a:t>Challenges in Web Archive Data:</a:t>
            </a:r>
            <a:br>
              <a:rPr lang="de-DE" dirty="0" smtClean="0"/>
            </a:br>
            <a:r>
              <a:rPr lang="de-DE" dirty="0" smtClean="0"/>
              <a:t>Wikipedia vs. Web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953644"/>
              </p:ext>
            </p:extLst>
          </p:nvPr>
        </p:nvGraphicFramePr>
        <p:xfrm>
          <a:off x="107504" y="1770438"/>
          <a:ext cx="8928991" cy="396281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25148"/>
                <a:gridCol w="3427513"/>
                <a:gridCol w="2976330"/>
              </a:tblGrid>
              <a:tr h="52348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Wikipedia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Web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7253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Single version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&gt; 4.1 million articles (en)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&gt; 1.5 million 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articles</a:t>
                      </a: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 (de)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&gt; 14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 million </a:t>
                      </a: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(in total)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 1.3 billion pages (indexed Web only)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211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Revision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 h</a:t>
                      </a: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istory 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(monthly granularity)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~ 30 million articles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(en)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160 versions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 (since 2001)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/>
                        <a:buNone/>
                      </a:pP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&gt; 350 billion Web pages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(since 1996)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58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Entities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/>
                        <a:buNone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&gt; 3 million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(en)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???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45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Indexed terms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/>
                        <a:buNone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~ 500 million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???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Hbase footprint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/>
                        <a:buNone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few TBs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???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28F77786-32E4-4ECD-9097-A6082165AE77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1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6975"/>
            <a:ext cx="8419475" cy="5040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Big Web archive data</a:t>
            </a:r>
          </a:p>
          <a:p>
            <a:pPr marL="0" indent="0">
              <a:buNone/>
            </a:pPr>
            <a:endParaRPr lang="en-US" sz="900" dirty="0" smtClean="0"/>
          </a:p>
          <a:p>
            <a:pPr marL="723900" indent="-368300">
              <a:buNone/>
            </a:pPr>
            <a:r>
              <a:rPr lang="en-US" sz="2400" dirty="0" smtClean="0"/>
              <a:t>&gt; 10 PB at Internet Archive (archive.org)</a:t>
            </a:r>
          </a:p>
          <a:p>
            <a:pPr marL="723900" indent="-368300"/>
            <a:endParaRPr lang="en-US" sz="1400" dirty="0" smtClean="0"/>
          </a:p>
          <a:p>
            <a:pPr marL="723900" indent="-368300">
              <a:buNone/>
            </a:pPr>
            <a:r>
              <a:rPr lang="en-US" sz="2400" dirty="0" smtClean="0"/>
              <a:t>~ 250 TB growth per year</a:t>
            </a:r>
          </a:p>
          <a:p>
            <a:pPr marL="723900" indent="-368300"/>
            <a:endParaRPr lang="en-US" sz="1400" dirty="0" smtClean="0"/>
          </a:p>
          <a:p>
            <a:pPr marL="723900" indent="-368300">
              <a:buNone/>
            </a:pPr>
            <a:r>
              <a:rPr lang="en-US" sz="2400" dirty="0" smtClean="0"/>
              <a:t>&gt; 350 billion Web pages</a:t>
            </a:r>
          </a:p>
          <a:p>
            <a:pPr marL="723900" indent="-368300"/>
            <a:endParaRPr lang="en-US" sz="1400" dirty="0" smtClean="0"/>
          </a:p>
          <a:p>
            <a:pPr marL="723900" indent="-368300">
              <a:buNone/>
            </a:pPr>
            <a:r>
              <a:rPr lang="en-US" sz="2400" dirty="0"/>
              <a:t>u</a:t>
            </a:r>
            <a:r>
              <a:rPr lang="en-US" sz="2400" dirty="0" smtClean="0"/>
              <a:t>p to </a:t>
            </a:r>
            <a:r>
              <a:rPr lang="en-US" sz="2400" dirty="0"/>
              <a:t>100 </a:t>
            </a:r>
            <a:r>
              <a:rPr lang="en-US" sz="2400" dirty="0" smtClean="0"/>
              <a:t>versions per page, per year</a:t>
            </a:r>
          </a:p>
          <a:p>
            <a:pPr marL="723900" indent="-368300"/>
            <a:endParaRPr lang="en-US" sz="1400" dirty="0" smtClean="0"/>
          </a:p>
          <a:p>
            <a:pPr marL="723900" indent="-368300">
              <a:buNone/>
            </a:pPr>
            <a:r>
              <a:rPr lang="en-US" sz="2400" dirty="0" smtClean="0"/>
              <a:t>&gt; 25*10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 (500-1000 terms per page)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135745FB-6D71-45E5-85AD-FEC3B687B2C4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776095" cy="576263"/>
          </a:xfrm>
          <a:noFill/>
          <a:ln/>
        </p:spPr>
        <p:txBody>
          <a:bodyPr/>
          <a:lstStyle/>
          <a:p>
            <a:r>
              <a:rPr lang="en-US" dirty="0"/>
              <a:t>State-of-the-Art</a:t>
            </a:r>
            <a:endParaRPr lang="en-US" altLang="en-US" dirty="0"/>
          </a:p>
        </p:txBody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5266928" cy="4896520"/>
          </a:xfrm>
          <a:noFill/>
          <a:ln/>
        </p:spPr>
        <p:txBody>
          <a:bodyPr rIns="57600" bIns="10800"/>
          <a:lstStyle/>
          <a:p>
            <a:pPr marL="190500" indent="-190500">
              <a:tabLst>
                <a:tab pos="482600" algn="l"/>
              </a:tabLst>
            </a:pPr>
            <a:r>
              <a:rPr lang="en-US" altLang="en-US" dirty="0"/>
              <a:t>ARC/WARC Files</a:t>
            </a:r>
            <a:endParaRPr lang="en-US" altLang="en-US" dirty="0" smtClean="0">
              <a:sym typeface="Symbol" pitchFamily="18" charset="2"/>
            </a:endParaRPr>
          </a:p>
          <a:p>
            <a:pPr marL="590550" lvl="1" indent="-190500">
              <a:tabLst>
                <a:tab pos="482600" algn="l"/>
              </a:tabLst>
            </a:pPr>
            <a:r>
              <a:rPr lang="en-US" altLang="en-US" dirty="0" smtClean="0">
                <a:sym typeface="Symbol" pitchFamily="18" charset="2"/>
              </a:rPr>
              <a:t>ARC/WARC </a:t>
            </a:r>
            <a:r>
              <a:rPr lang="en-US" altLang="en-US" dirty="0">
                <a:sym typeface="Symbol" pitchFamily="18" charset="2"/>
              </a:rPr>
              <a:t>files </a:t>
            </a:r>
            <a:r>
              <a:rPr lang="en-US" altLang="en-US" dirty="0"/>
              <a:t>(Web </a:t>
            </a:r>
            <a:r>
              <a:rPr lang="en-US" altLang="en-US" dirty="0" err="1"/>
              <a:t>ARChive</a:t>
            </a:r>
            <a:r>
              <a:rPr lang="en-US" altLang="en-US" dirty="0" smtClean="0"/>
              <a:t>) </a:t>
            </a:r>
            <a:r>
              <a:rPr lang="en-US" altLang="en-US" dirty="0" smtClean="0">
                <a:sym typeface="Symbol" pitchFamily="18" charset="2"/>
              </a:rPr>
              <a:t>~ </a:t>
            </a:r>
            <a:r>
              <a:rPr lang="en-US" altLang="en-US" dirty="0">
                <a:sym typeface="Symbol" pitchFamily="18" charset="2"/>
              </a:rPr>
              <a:t>500 MB – 1 GB </a:t>
            </a:r>
            <a:r>
              <a:rPr lang="en-US" altLang="en-US" dirty="0" smtClean="0">
                <a:sym typeface="Symbol" pitchFamily="18" charset="2"/>
              </a:rPr>
              <a:t>each</a:t>
            </a:r>
          </a:p>
          <a:p>
            <a:pPr marL="590550" lvl="1" indent="-190500">
              <a:tabLst>
                <a:tab pos="482600" algn="l"/>
              </a:tabLst>
            </a:pPr>
            <a:r>
              <a:rPr lang="en-US" altLang="en-US" dirty="0" smtClean="0">
                <a:sym typeface="Symbol" pitchFamily="18" charset="2"/>
              </a:rPr>
              <a:t>“ZIP </a:t>
            </a:r>
            <a:r>
              <a:rPr lang="en-US" altLang="en-US" dirty="0">
                <a:sym typeface="Symbol" pitchFamily="18" charset="2"/>
              </a:rPr>
              <a:t>files” of content(s) </a:t>
            </a:r>
            <a:r>
              <a:rPr lang="en-US" altLang="en-US">
                <a:sym typeface="Symbol" pitchFamily="18" charset="2"/>
              </a:rPr>
              <a:t>and </a:t>
            </a:r>
            <a:r>
              <a:rPr lang="en-US" altLang="en-US" smtClean="0">
                <a:sym typeface="Symbol" pitchFamily="18" charset="2"/>
              </a:rPr>
              <a:t> some </a:t>
            </a:r>
            <a:r>
              <a:rPr lang="en-US" altLang="en-US" dirty="0" smtClean="0">
                <a:sym typeface="Symbol" pitchFamily="18" charset="2"/>
              </a:rPr>
              <a:t>metadata</a:t>
            </a:r>
          </a:p>
          <a:p>
            <a:pPr marL="190500" indent="-190500">
              <a:tabLst>
                <a:tab pos="482600" algn="l"/>
              </a:tabLst>
            </a:pPr>
            <a:endParaRPr lang="en-US" altLang="en-US" sz="1400" dirty="0" smtClean="0">
              <a:sym typeface="Symbol" pitchFamily="18" charset="2"/>
            </a:endParaRPr>
          </a:p>
          <a:p>
            <a:pPr marL="190500" indent="-190500">
              <a:tabLst>
                <a:tab pos="482600" algn="l"/>
              </a:tabLst>
            </a:pPr>
            <a:r>
              <a:rPr lang="en-US" altLang="en-US" dirty="0"/>
              <a:t>Web Archives Grid</a:t>
            </a:r>
            <a:endParaRPr lang="en-US" altLang="en-US" dirty="0" smtClean="0">
              <a:sym typeface="Symbol" pitchFamily="18" charset="2"/>
            </a:endParaRPr>
          </a:p>
          <a:p>
            <a:pPr marL="590550" lvl="1" indent="-190500">
              <a:tabLst>
                <a:tab pos="482600" algn="l"/>
              </a:tabLst>
            </a:pPr>
            <a:r>
              <a:rPr lang="en-US" altLang="en-US" dirty="0" smtClean="0">
                <a:sym typeface="Symbol" pitchFamily="18" charset="2"/>
              </a:rPr>
              <a:t>Many </a:t>
            </a:r>
            <a:r>
              <a:rPr lang="en-US" altLang="en-US" dirty="0">
                <a:sym typeface="Symbol" pitchFamily="18" charset="2"/>
              </a:rPr>
              <a:t>“connected” servers</a:t>
            </a:r>
          </a:p>
          <a:p>
            <a:pPr marL="590550" lvl="1" indent="-190500">
              <a:tabLst>
                <a:tab pos="482600" algn="l"/>
              </a:tabLst>
            </a:pPr>
            <a:r>
              <a:rPr lang="en-US" altLang="en-US" dirty="0">
                <a:sym typeface="Symbol" pitchFamily="18" charset="2"/>
              </a:rPr>
              <a:t>WARC files spread among several servers</a:t>
            </a:r>
          </a:p>
          <a:p>
            <a:pPr marL="590550" lvl="1" indent="-190500">
              <a:tabLst>
                <a:tab pos="482600" algn="l"/>
              </a:tabLst>
            </a:pPr>
            <a:r>
              <a:rPr lang="en-US" altLang="en-US" dirty="0">
                <a:sym typeface="Symbol" pitchFamily="18" charset="2"/>
              </a:rPr>
              <a:t>Indexing of WARC files for access by URL and date </a:t>
            </a:r>
          </a:p>
        </p:txBody>
      </p:sp>
      <p:pic>
        <p:nvPicPr>
          <p:cNvPr id="11315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77791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61048"/>
            <a:ext cx="3479692" cy="235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1B097CC6-5960-4198-9AEE-D648A2AEE55C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6408737" cy="5762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Challenges and </a:t>
            </a:r>
            <a:r>
              <a:rPr lang="en-US" altLang="en-US" dirty="0" smtClean="0"/>
              <a:t>“state-of-the-art” </a:t>
            </a:r>
          </a:p>
          <a:p>
            <a:endParaRPr lang="en-US" sz="2400" dirty="0"/>
          </a:p>
          <a:p>
            <a:r>
              <a:rPr lang="de-DE" dirty="0" smtClean="0"/>
              <a:t>Entity-level temporal Web analytics</a:t>
            </a:r>
          </a:p>
          <a:p>
            <a:pPr lvl="1"/>
            <a:r>
              <a:rPr lang="de-DE" dirty="0" smtClean="0"/>
              <a:t>Named entity disambiguation</a:t>
            </a:r>
          </a:p>
          <a:p>
            <a:pPr lvl="1"/>
            <a:r>
              <a:rPr lang="de-DE" dirty="0" smtClean="0"/>
              <a:t>Temporal fact extraction</a:t>
            </a:r>
          </a:p>
          <a:p>
            <a:pPr lvl="1"/>
            <a:r>
              <a:rPr lang="de-DE" dirty="0" smtClean="0"/>
              <a:t>Entity type classification</a:t>
            </a:r>
          </a:p>
          <a:p>
            <a:pPr lvl="1"/>
            <a:r>
              <a:rPr lang="de-DE" dirty="0" smtClean="0"/>
              <a:t>Emerging concept identification</a:t>
            </a:r>
          </a:p>
          <a:p>
            <a:pPr lvl="1"/>
            <a:r>
              <a:rPr lang="de-DE" dirty="0" smtClean="0"/>
              <a:t>Knowledge linking</a:t>
            </a:r>
          </a:p>
          <a:p>
            <a:pPr lvl="1"/>
            <a:r>
              <a:rPr lang="de-DE" dirty="0" smtClean="0"/>
              <a:t>Reference architecture</a:t>
            </a:r>
          </a:p>
          <a:p>
            <a:endParaRPr lang="de-DE" sz="2400" dirty="0" smtClean="0"/>
          </a:p>
          <a:p>
            <a:r>
              <a:rPr lang="de-DE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Summerschool “Network Analysis and Applications” Luchon, France, </a:t>
            </a:r>
            <a:fld id="{53B80F2A-BF1B-421A-8E01-98F9C4076F02}" type="datetime4">
              <a:rPr lang="en-US" smtClean="0"/>
              <a:t>June 30,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Spaniol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Challenges and </a:t>
            </a:r>
            <a:r>
              <a:rPr lang="en-US" altLang="en-US" kern="0" dirty="0" smtClean="0"/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>
                <a:solidFill>
                  <a:srgbClr val="FF0000"/>
                </a:solidFill>
              </a:rPr>
              <a:t>Entity-level temporal Web analytics</a:t>
            </a:r>
          </a:p>
          <a:p>
            <a:pPr lvl="1"/>
            <a:r>
              <a:rPr lang="de-DE" kern="0" dirty="0" smtClean="0"/>
              <a:t>Named entity disambiguation</a:t>
            </a:r>
          </a:p>
          <a:p>
            <a:pPr lvl="1"/>
            <a:r>
              <a:rPr lang="de-DE" kern="0" dirty="0" smtClean="0"/>
              <a:t>Temporal fact extraction</a:t>
            </a:r>
          </a:p>
          <a:p>
            <a:pPr lvl="1"/>
            <a:r>
              <a:rPr lang="de-DE" kern="0" dirty="0" smtClean="0"/>
              <a:t>Entity type classification</a:t>
            </a:r>
          </a:p>
          <a:p>
            <a:pPr lvl="1"/>
            <a:r>
              <a:rPr lang="de-DE" kern="0" dirty="0" smtClean="0"/>
              <a:t>Emerging concept identification</a:t>
            </a:r>
          </a:p>
          <a:p>
            <a:pPr lvl="1"/>
            <a:r>
              <a:rPr lang="de-DE" kern="0" dirty="0" smtClean="0"/>
              <a:t>Knowledge linking</a:t>
            </a:r>
          </a:p>
          <a:p>
            <a:pPr lvl="1"/>
            <a:r>
              <a:rPr lang="de-DE" kern="0" dirty="0" smtClean="0"/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/>
              <a:t>Conclusions</a:t>
            </a:r>
            <a:endParaRPr lang="en-US" kern="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AAED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‒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Challenges and </a:t>
            </a:r>
            <a:r>
              <a:rPr lang="en-US" altLang="en-US" kern="0" dirty="0" smtClean="0"/>
              <a:t>“state-of-the-art” </a:t>
            </a:r>
          </a:p>
          <a:p>
            <a:endParaRPr lang="en-US" sz="2400" kern="0" dirty="0" smtClean="0"/>
          </a:p>
          <a:p>
            <a:r>
              <a:rPr lang="de-DE" kern="0" dirty="0" smtClean="0"/>
              <a:t>Entity-level temporal Web analytics</a:t>
            </a:r>
          </a:p>
          <a:p>
            <a:pPr lvl="1"/>
            <a:r>
              <a:rPr lang="de-DE" kern="0" dirty="0" smtClean="0">
                <a:solidFill>
                  <a:srgbClr val="FF0000"/>
                </a:solidFill>
              </a:rPr>
              <a:t>Named entity disambiguation</a:t>
            </a:r>
          </a:p>
          <a:p>
            <a:pPr lvl="1"/>
            <a:r>
              <a:rPr lang="de-DE" kern="0" dirty="0" smtClean="0"/>
              <a:t>Temporal fact extraction</a:t>
            </a:r>
          </a:p>
          <a:p>
            <a:pPr lvl="1"/>
            <a:r>
              <a:rPr lang="de-DE" kern="0" dirty="0" smtClean="0"/>
              <a:t>Entity type classification</a:t>
            </a:r>
          </a:p>
          <a:p>
            <a:pPr lvl="1"/>
            <a:r>
              <a:rPr lang="de-DE" kern="0" dirty="0" smtClean="0"/>
              <a:t>Emerging concept identification</a:t>
            </a:r>
          </a:p>
          <a:p>
            <a:pPr lvl="1"/>
            <a:r>
              <a:rPr lang="de-DE" kern="0" dirty="0" smtClean="0"/>
              <a:t>Knowledge linking</a:t>
            </a:r>
          </a:p>
          <a:p>
            <a:pPr lvl="1"/>
            <a:r>
              <a:rPr lang="de-DE" kern="0" dirty="0" smtClean="0"/>
              <a:t>Reference architecture</a:t>
            </a:r>
          </a:p>
          <a:p>
            <a:endParaRPr lang="de-DE" sz="2400" kern="0" dirty="0" smtClean="0"/>
          </a:p>
          <a:p>
            <a:r>
              <a:rPr lang="de-DE" kern="0" dirty="0" smtClean="0"/>
              <a:t>Conclusions</a:t>
            </a:r>
            <a:endParaRPr lang="en-US" kern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r>
              <a:rPr lang="en-US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7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Theme-MPI">
  <a:themeElements>
    <a:clrScheme name="MPII_Slides (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PII_Slides (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PII_Slides (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3458</Words>
  <Application>Microsoft Office PowerPoint</Application>
  <PresentationFormat>On-screen Show (4:3)</PresentationFormat>
  <Paragraphs>937</Paragraphs>
  <Slides>48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Theme-MPI</vt:lpstr>
      <vt:lpstr>Formel</vt:lpstr>
      <vt:lpstr>Entity-level Temporal Web Analytics –  Making Sense of Web Archive Data </vt:lpstr>
      <vt:lpstr>Motivation</vt:lpstr>
      <vt:lpstr>Motivation</vt:lpstr>
      <vt:lpstr>Outline</vt:lpstr>
      <vt:lpstr>Challenges</vt:lpstr>
      <vt:lpstr>Challenges in Web Archive Data: Wikipedia vs. Web</vt:lpstr>
      <vt:lpstr>State-of-the-Art</vt:lpstr>
      <vt:lpstr>State-of-the-Art</vt:lpstr>
      <vt:lpstr>Outline</vt:lpstr>
      <vt:lpstr>Named Entity Disambiguation</vt:lpstr>
      <vt:lpstr>Entity Disambiguation by Example</vt:lpstr>
      <vt:lpstr>Features for Disambiguation </vt:lpstr>
      <vt:lpstr>Graph-based Joint Disambiguation </vt:lpstr>
      <vt:lpstr>Graph Algorithm </vt:lpstr>
      <vt:lpstr>AIDA https://gate.d5.mpi-inf.mpg.de/webaida/ </vt:lpstr>
      <vt:lpstr>Outline</vt:lpstr>
      <vt:lpstr>The YAGO Knowledge Base</vt:lpstr>
      <vt:lpstr>Temporal Fact Extraction</vt:lpstr>
      <vt:lpstr>Candidate Gathering</vt:lpstr>
      <vt:lpstr>Pattern Representation</vt:lpstr>
      <vt:lpstr>Graph Based Semi-supervised Learning </vt:lpstr>
      <vt:lpstr>Iterative Label Propagation by  Minimizing the Objective Function</vt:lpstr>
      <vt:lpstr>Temporal Entity Analytics by Example  </vt:lpstr>
      <vt:lpstr>Outline</vt:lpstr>
      <vt:lpstr>HYENA  Hierarchical tYpe classification for Entity NAmes</vt:lpstr>
      <vt:lpstr>Basic Idea</vt:lpstr>
      <vt:lpstr>Hierarchical Type System</vt:lpstr>
      <vt:lpstr>Multi-Label           Hierarchical Meta-Classification</vt:lpstr>
      <vt:lpstr>Classification by Example</vt:lpstr>
      <vt:lpstr>HYENA-live https://d5gate.ag5.mpi-sb.mpg.de/webhyena/</vt:lpstr>
      <vt:lpstr>Outline</vt:lpstr>
      <vt:lpstr>Emerging Concept Identification</vt:lpstr>
      <vt:lpstr>Collective Perception of an Event</vt:lpstr>
      <vt:lpstr>Research Hypothesis</vt:lpstr>
      <vt:lpstr>From “Noise” to Categories</vt:lpstr>
      <vt:lpstr>Emerging and Evolving Concepts in Taxonomies</vt:lpstr>
      <vt:lpstr>Outline</vt:lpstr>
      <vt:lpstr>Challenge: Information in Context </vt:lpstr>
      <vt:lpstr>Conceptual approach</vt:lpstr>
      <vt:lpstr>Knowledge Base Alignment </vt:lpstr>
      <vt:lpstr>Approach: Knowledge Linking</vt:lpstr>
      <vt:lpstr>Outline</vt:lpstr>
      <vt:lpstr>Architecture for Temporal Web Analytics </vt:lpstr>
      <vt:lpstr>Data Management</vt:lpstr>
      <vt:lpstr>Indexing</vt:lpstr>
      <vt:lpstr>          Interfaces to Big Web Archive Data</vt:lpstr>
      <vt:lpstr>Outline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Gathering and Ranking Photos of Named Entities with High Precision, High Recall, and Diversity</dc:title>
  <dc:creator>Marc Spaniol</dc:creator>
  <cp:lastModifiedBy>Marc Spaniol</cp:lastModifiedBy>
  <cp:revision>419</cp:revision>
  <dcterms:modified xsi:type="dcterms:W3CDTF">2014-06-30T12:31:26Z</dcterms:modified>
</cp:coreProperties>
</file>