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308" r:id="rId2"/>
    <p:sldId id="359" r:id="rId3"/>
    <p:sldId id="361" r:id="rId4"/>
    <p:sldId id="331" r:id="rId5"/>
    <p:sldId id="368" r:id="rId6"/>
    <p:sldId id="369" r:id="rId7"/>
    <p:sldId id="370" r:id="rId8"/>
    <p:sldId id="376" r:id="rId9"/>
    <p:sldId id="373" r:id="rId10"/>
    <p:sldId id="371" r:id="rId11"/>
    <p:sldId id="372" r:id="rId12"/>
    <p:sldId id="374" r:id="rId13"/>
    <p:sldId id="364" r:id="rId14"/>
    <p:sldId id="421" r:id="rId15"/>
    <p:sldId id="340" r:id="rId16"/>
    <p:sldId id="341" r:id="rId17"/>
    <p:sldId id="362" r:id="rId18"/>
    <p:sldId id="342" r:id="rId19"/>
    <p:sldId id="343" r:id="rId20"/>
    <p:sldId id="344" r:id="rId21"/>
    <p:sldId id="377" r:id="rId22"/>
    <p:sldId id="348" r:id="rId23"/>
    <p:sldId id="349" r:id="rId24"/>
    <p:sldId id="350" r:id="rId25"/>
    <p:sldId id="353" r:id="rId26"/>
    <p:sldId id="379" r:id="rId27"/>
    <p:sldId id="378" r:id="rId28"/>
    <p:sldId id="381" r:id="rId29"/>
    <p:sldId id="382" r:id="rId30"/>
    <p:sldId id="380" r:id="rId31"/>
    <p:sldId id="356" r:id="rId32"/>
    <p:sldId id="404" r:id="rId33"/>
    <p:sldId id="405" r:id="rId34"/>
    <p:sldId id="406" r:id="rId35"/>
    <p:sldId id="407" r:id="rId36"/>
    <p:sldId id="408" r:id="rId37"/>
    <p:sldId id="409" r:id="rId38"/>
    <p:sldId id="410" r:id="rId39"/>
    <p:sldId id="411" r:id="rId40"/>
    <p:sldId id="412" r:id="rId41"/>
    <p:sldId id="413" r:id="rId42"/>
    <p:sldId id="354" r:id="rId43"/>
    <p:sldId id="414" r:id="rId44"/>
    <p:sldId id="415" r:id="rId45"/>
    <p:sldId id="416" r:id="rId46"/>
    <p:sldId id="420" r:id="rId47"/>
    <p:sldId id="329" r:id="rId48"/>
    <p:sldId id="365" r:id="rId49"/>
    <p:sldId id="324" r:id="rId50"/>
    <p:sldId id="417" r:id="rId51"/>
    <p:sldId id="418" r:id="rId52"/>
    <p:sldId id="419"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008E"/>
    <a:srgbClr val="600076"/>
    <a:srgbClr val="BFBFBF"/>
    <a:srgbClr val="C1F9B9"/>
    <a:srgbClr val="D9D9D9"/>
  </p:clrMru>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1" autoAdjust="0"/>
    <p:restoredTop sz="92652" autoAdjust="0"/>
  </p:normalViewPr>
  <p:slideViewPr>
    <p:cSldViewPr snapToGrid="0" snapToObjects="1">
      <p:cViewPr>
        <p:scale>
          <a:sx n="70" d="100"/>
          <a:sy n="70" d="100"/>
        </p:scale>
        <p:origin x="-108" y="-78"/>
      </p:cViewPr>
      <p:guideLst>
        <p:guide orient="horz" pos="2160"/>
        <p:guide orient="horz" pos="80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04" y="-10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ar-loan007-lm:Users:rschifan:Downloads:results_crowd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Sheet1!$A$2</c:f>
              <c:strCache>
                <c:ptCount val="1"/>
                <c:pt idx="0">
                  <c:v>Unpopular   </c:v>
                </c:pt>
              </c:strCache>
            </c:strRef>
          </c:tx>
          <c:spPr>
            <a:solidFill>
              <a:schemeClr val="accent2">
                <a:lumMod val="75000"/>
              </a:schemeClr>
            </a:solidFill>
            <a:ln>
              <a:solidFill>
                <a:schemeClr val="accent2">
                  <a:lumMod val="50000"/>
                </a:schemeClr>
              </a:solidFill>
            </a:ln>
          </c:spPr>
          <c:cat>
            <c:strRef>
              <c:f>Sheet1!$B$1:$E$1</c:f>
              <c:strCache>
                <c:ptCount val="4"/>
                <c:pt idx="0">
                  <c:v>people</c:v>
                </c:pt>
                <c:pt idx="1">
                  <c:v>urban</c:v>
                </c:pt>
                <c:pt idx="2">
                  <c:v>nature</c:v>
                </c:pt>
                <c:pt idx="3">
                  <c:v>animals</c:v>
                </c:pt>
              </c:strCache>
            </c:strRef>
          </c:cat>
          <c:val>
            <c:numRef>
              <c:f>Sheet1!$B$2:$E$2</c:f>
              <c:numCache>
                <c:formatCode>General</c:formatCode>
                <c:ptCount val="4"/>
                <c:pt idx="0">
                  <c:v>3.1</c:v>
                </c:pt>
                <c:pt idx="1">
                  <c:v>3</c:v>
                </c:pt>
                <c:pt idx="2">
                  <c:v>3.1</c:v>
                </c:pt>
                <c:pt idx="3">
                  <c:v>3.15</c:v>
                </c:pt>
              </c:numCache>
            </c:numRef>
          </c:val>
        </c:ser>
        <c:ser>
          <c:idx val="1"/>
          <c:order val="1"/>
          <c:tx>
            <c:strRef>
              <c:f>Sheet1!$A$3</c:f>
              <c:strCache>
                <c:ptCount val="1"/>
                <c:pt idx="0">
                  <c:v>Popular </c:v>
                </c:pt>
              </c:strCache>
            </c:strRef>
          </c:tx>
          <c:spPr>
            <a:solidFill>
              <a:schemeClr val="accent1">
                <a:lumMod val="75000"/>
              </a:schemeClr>
            </a:solidFill>
            <a:ln>
              <a:solidFill>
                <a:schemeClr val="accent1">
                  <a:lumMod val="50000"/>
                </a:schemeClr>
              </a:solidFill>
            </a:ln>
          </c:spPr>
          <c:cat>
            <c:strRef>
              <c:f>Sheet1!$B$1:$E$1</c:f>
              <c:strCache>
                <c:ptCount val="4"/>
                <c:pt idx="0">
                  <c:v>people</c:v>
                </c:pt>
                <c:pt idx="1">
                  <c:v>urban</c:v>
                </c:pt>
                <c:pt idx="2">
                  <c:v>nature</c:v>
                </c:pt>
                <c:pt idx="3">
                  <c:v>animals</c:v>
                </c:pt>
              </c:strCache>
            </c:strRef>
          </c:cat>
          <c:val>
            <c:numRef>
              <c:f>Sheet1!$B$3:$E$3</c:f>
              <c:numCache>
                <c:formatCode>General</c:formatCode>
                <c:ptCount val="4"/>
                <c:pt idx="0">
                  <c:v>3.7800000000000002</c:v>
                </c:pt>
                <c:pt idx="1">
                  <c:v>3.8</c:v>
                </c:pt>
                <c:pt idx="2">
                  <c:v>3.6</c:v>
                </c:pt>
                <c:pt idx="3">
                  <c:v>3.77</c:v>
                </c:pt>
              </c:numCache>
            </c:numRef>
          </c:val>
        </c:ser>
        <c:ser>
          <c:idx val="2"/>
          <c:order val="2"/>
          <c:tx>
            <c:strRef>
              <c:f>Sheet1!$A$4</c:f>
              <c:strCache>
                <c:ptCount val="1"/>
                <c:pt idx="0">
                  <c:v>CrowdBeauty  </c:v>
                </c:pt>
              </c:strCache>
            </c:strRef>
          </c:tx>
          <c:spPr>
            <a:solidFill>
              <a:schemeClr val="accent3">
                <a:lumMod val="75000"/>
              </a:schemeClr>
            </a:solidFill>
            <a:ln>
              <a:solidFill>
                <a:schemeClr val="accent3">
                  <a:lumMod val="50000"/>
                </a:schemeClr>
              </a:solidFill>
            </a:ln>
          </c:spPr>
          <c:cat>
            <c:strRef>
              <c:f>Sheet1!$B$1:$E$1</c:f>
              <c:strCache>
                <c:ptCount val="4"/>
                <c:pt idx="0">
                  <c:v>people</c:v>
                </c:pt>
                <c:pt idx="1">
                  <c:v>urban</c:v>
                </c:pt>
                <c:pt idx="2">
                  <c:v>nature</c:v>
                </c:pt>
                <c:pt idx="3">
                  <c:v>animals</c:v>
                </c:pt>
              </c:strCache>
            </c:strRef>
          </c:cat>
          <c:val>
            <c:numRef>
              <c:f>Sheet1!$B$4:$E$4</c:f>
              <c:numCache>
                <c:formatCode>General</c:formatCode>
                <c:ptCount val="4"/>
                <c:pt idx="0">
                  <c:v>3.5</c:v>
                </c:pt>
                <c:pt idx="1">
                  <c:v>3.7</c:v>
                </c:pt>
                <c:pt idx="2">
                  <c:v>3.65</c:v>
                </c:pt>
                <c:pt idx="3">
                  <c:v>3.8299999999999987</c:v>
                </c:pt>
              </c:numCache>
            </c:numRef>
          </c:val>
        </c:ser>
        <c:axId val="86482304"/>
        <c:axId val="87991424"/>
      </c:barChart>
      <c:catAx>
        <c:axId val="86482304"/>
        <c:scaling>
          <c:orientation val="minMax"/>
        </c:scaling>
        <c:axPos val="b"/>
        <c:tickLblPos val="nextTo"/>
        <c:txPr>
          <a:bodyPr/>
          <a:lstStyle/>
          <a:p>
            <a:pPr>
              <a:defRPr sz="2000"/>
            </a:pPr>
            <a:endParaRPr lang="en-US"/>
          </a:p>
        </c:txPr>
        <c:crossAx val="87991424"/>
        <c:crosses val="autoZero"/>
        <c:auto val="1"/>
        <c:lblAlgn val="ctr"/>
        <c:lblOffset val="100"/>
      </c:catAx>
      <c:valAx>
        <c:axId val="87991424"/>
        <c:scaling>
          <c:orientation val="minMax"/>
          <c:min val="1"/>
        </c:scaling>
        <c:axPos val="l"/>
        <c:majorGridlines>
          <c:spPr>
            <a:ln>
              <a:solidFill>
                <a:schemeClr val="bg1">
                  <a:lumMod val="75000"/>
                </a:schemeClr>
              </a:solidFill>
            </a:ln>
          </c:spPr>
        </c:majorGridlines>
        <c:numFmt formatCode="General" sourceLinked="1"/>
        <c:tickLblPos val="nextTo"/>
        <c:txPr>
          <a:bodyPr/>
          <a:lstStyle/>
          <a:p>
            <a:pPr>
              <a:defRPr sz="2000"/>
            </a:pPr>
            <a:endParaRPr lang="en-US"/>
          </a:p>
        </c:txPr>
        <c:crossAx val="86482304"/>
        <c:crosses val="autoZero"/>
        <c:crossBetween val="between"/>
      </c:valAx>
      <c:spPr>
        <a:ln>
          <a:solidFill>
            <a:schemeClr val="tx1"/>
          </a:solidFill>
        </a:ln>
      </c:spPr>
    </c:plotArea>
    <c:legend>
      <c:legendPos val="b"/>
      <c:layout/>
      <c:txPr>
        <a:bodyPr/>
        <a:lstStyle/>
        <a:p>
          <a:pPr>
            <a:defRPr sz="2400"/>
          </a:pPr>
          <a:endParaRPr lang="en-US"/>
        </a:p>
      </c:txPr>
    </c:legend>
    <c:plotVisOnly val="1"/>
    <c:dispBlanksAs val="gap"/>
  </c:chart>
  <c:txPr>
    <a:bodyPr/>
    <a:lstStyle/>
    <a:p>
      <a:pPr>
        <a:defRPr sz="16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latin typeface="Gotham Book"/>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202EAF05-0116-4EEC-BE6D-78A83B026AF5}" type="datetimeFigureOut">
              <a:rPr lang="en-US" smtClean="0">
                <a:latin typeface="Gotham Book"/>
              </a:rPr>
              <a:pPr/>
              <a:t>6/30/2015</a:t>
            </a:fld>
            <a:endParaRPr lang="en-US" dirty="0">
              <a:latin typeface="Gotham Book"/>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latin typeface="Gotham Book"/>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52F31A7B-1A2D-4F31-8F3A-3A7D42EC8703}" type="slidenum">
              <a:rPr lang="en-US" smtClean="0">
                <a:latin typeface="Gotham Book"/>
              </a:rPr>
              <a:pPr/>
              <a:t>‹#›</a:t>
            </a:fld>
            <a:endParaRPr lang="en-US" dirty="0">
              <a:latin typeface="Gotham Book"/>
            </a:endParaRPr>
          </a:p>
        </p:txBody>
      </p:sp>
    </p:spTree>
    <p:extLst>
      <p:ext uri="{BB962C8B-B14F-4D97-AF65-F5344CB8AC3E}">
        <p14:creationId xmlns:mc="http://schemas.openxmlformats.org/markup-compatibility/2006" xmlns:mv="urn:schemas-microsoft-com:mac:vml" xmlns:p14="http://schemas.microsoft.com/office/powerpoint/2010/main" xmlns="" val="34804031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atin typeface="Gotham Book"/>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atin typeface="Gotham Book"/>
              </a:defRPr>
            </a:lvl1pPr>
          </a:lstStyle>
          <a:p>
            <a:fld id="{97CD469D-BBE6-4598-94EA-BEBE7917678D}" type="datetimeFigureOut">
              <a:rPr lang="en-US" smtClean="0"/>
              <a:pPr/>
              <a:t>6/30/2015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atin typeface="Gotham Book"/>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atin typeface="Gotham Book"/>
              </a:defRPr>
            </a:lvl1pPr>
          </a:lstStyle>
          <a:p>
            <a:fld id="{665AD56F-89AF-4DDC-BD02-7FFD074C6CE8}"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 val="19708009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Gotham Book"/>
        <a:ea typeface="+mn-ea"/>
        <a:cs typeface="+mn-cs"/>
      </a:defRPr>
    </a:lvl1pPr>
    <a:lvl2pPr marL="457200" algn="l" defTabSz="914400" rtl="0" eaLnBrk="1" latinLnBrk="0" hangingPunct="1">
      <a:defRPr sz="1200" kern="1200">
        <a:solidFill>
          <a:schemeClr val="tx1"/>
        </a:solidFill>
        <a:latin typeface="Gotham Book"/>
        <a:ea typeface="+mn-ea"/>
        <a:cs typeface="+mn-cs"/>
      </a:defRPr>
    </a:lvl2pPr>
    <a:lvl3pPr marL="914400" algn="l" defTabSz="914400" rtl="0" eaLnBrk="1" latinLnBrk="0" hangingPunct="1">
      <a:defRPr sz="1200" kern="1200">
        <a:solidFill>
          <a:schemeClr val="tx1"/>
        </a:solidFill>
        <a:latin typeface="Gotham Book"/>
        <a:ea typeface="+mn-ea"/>
        <a:cs typeface="+mn-cs"/>
      </a:defRPr>
    </a:lvl3pPr>
    <a:lvl4pPr marL="1371600" algn="l" defTabSz="914400" rtl="0" eaLnBrk="1" latinLnBrk="0" hangingPunct="1">
      <a:defRPr sz="1200" kern="1200">
        <a:solidFill>
          <a:schemeClr val="tx1"/>
        </a:solidFill>
        <a:latin typeface="Gotham Book"/>
        <a:ea typeface="+mn-ea"/>
        <a:cs typeface="+mn-cs"/>
      </a:defRPr>
    </a:lvl4pPr>
    <a:lvl5pPr marL="1828800" algn="l" defTabSz="914400" rtl="0" eaLnBrk="1" latinLnBrk="0" hangingPunct="1">
      <a:defRPr sz="1200" kern="1200">
        <a:solidFill>
          <a:schemeClr val="tx1"/>
        </a:solidFill>
        <a:latin typeface="Gotham Book"/>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062A85-621A-4417-B439-46E727A4ACE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eaLnBrk="0" fontAlgn="base" hangingPunct="0">
              <a:spcBef>
                <a:spcPct val="30000"/>
              </a:spcBef>
              <a:spcAft>
                <a:spcPct val="0"/>
              </a:spcAft>
              <a:defRPr/>
            </a:pPr>
            <a:r>
              <a:rPr lang="en-US" baseline="0" dirty="0" smtClean="0"/>
              <a:t>We plot the number of favorites against the average beauty score and  even if there is a positive correlation between popularity and beauty (that means on average popular pictures are perceived as appealing)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41</a:t>
            </a:fld>
            <a:endParaRPr lang="en-US"/>
          </a:p>
        </p:txBody>
      </p:sp>
    </p:spTree>
    <p:extLst>
      <p:ext uri="{BB962C8B-B14F-4D97-AF65-F5344CB8AC3E}">
        <p14:creationId xmlns="" xmlns:p14="http://schemas.microsoft.com/office/powerpoint/2010/main" val="401027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possible solution is to look at the pixels. To surface the high-quality content we use the </a:t>
            </a:r>
            <a:r>
              <a:rPr lang="en-US" baseline="0" dirty="0" err="1" smtClean="0"/>
              <a:t>crowdsourced</a:t>
            </a:r>
            <a:r>
              <a:rPr lang="en-US" baseline="0" dirty="0" smtClean="0"/>
              <a:t> dataset to learn a computational aesthetic framework based on compositional visual features that model photographic rules used by photographers to shoot beautiful pictures. Examples of features are related to color (contrast, hue, saturation, brightness, …), spatial arrangement (symmetry, rule of thirds, …), or the texture of an image. Such framework is able to automatically score images according to their aesthetic value. We called it </a:t>
            </a:r>
            <a:r>
              <a:rPr lang="en-US" baseline="0" dirty="0" err="1" smtClean="0"/>
              <a:t>CrowdBeauty</a:t>
            </a:r>
            <a:endParaRPr lang="en-US" dirty="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43</a:t>
            </a:fld>
            <a:endParaRPr lang="en-US"/>
          </a:p>
        </p:txBody>
      </p:sp>
    </p:spTree>
    <p:extLst>
      <p:ext uri="{BB962C8B-B14F-4D97-AF65-F5344CB8AC3E}">
        <p14:creationId xmlns="" xmlns:p14="http://schemas.microsoft.com/office/powerpoint/2010/main" val="3148027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latin typeface="+mn-lt"/>
                <a:ea typeface="ＭＳ Ｐゴシック" charset="-128"/>
                <a:cs typeface="ＭＳ Ｐゴシック" charset="-128"/>
              </a:rPr>
              <a:t>The results show that consistently across categories, the perceived beauty of the surfaced images is comparable to the most popular photos (look at the blue and the green bars). In two cases (nature, animals) we also outperformed the popular ones. The random sample of the unpopular pictures (red bars) always performed worse as expected. </a:t>
            </a:r>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44</a:t>
            </a:fld>
            <a:endParaRPr lang="en-US"/>
          </a:p>
        </p:txBody>
      </p:sp>
    </p:spTree>
    <p:extLst>
      <p:ext uri="{BB962C8B-B14F-4D97-AF65-F5344CB8AC3E}">
        <p14:creationId xmlns="" xmlns:p14="http://schemas.microsoft.com/office/powerpoint/2010/main" val="352673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sample of pictures we surfaced with our </a:t>
            </a:r>
            <a:r>
              <a:rPr lang="en-US" baseline="0" dirty="0" err="1" smtClean="0"/>
              <a:t>CrowdBeauty</a:t>
            </a:r>
            <a:r>
              <a:rPr lang="en-US" baseline="0" dirty="0" smtClean="0"/>
              <a:t> algorithm. Look at them, they would probably remain unseen without it.</a:t>
            </a:r>
          </a:p>
          <a:p>
            <a:r>
              <a:rPr lang="en-US" baseline="0" dirty="0" smtClean="0"/>
              <a:t>Unfortunately we cannot do anything for your papers, but if you are a talented photographer, we can help you to get the attention you deserve.</a:t>
            </a:r>
          </a:p>
          <a:p>
            <a:r>
              <a:rPr lang="en-US" baseline="0" dirty="0" smtClean="0"/>
              <a:t>Thank you!</a:t>
            </a:r>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45</a:t>
            </a:fld>
            <a:endParaRPr lang="en-US"/>
          </a:p>
        </p:txBody>
      </p:sp>
    </p:spTree>
    <p:extLst>
      <p:ext uri="{BB962C8B-B14F-4D97-AF65-F5344CB8AC3E}">
        <p14:creationId xmlns="" xmlns:p14="http://schemas.microsoft.com/office/powerpoint/2010/main" val="401171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eaLnBrk="0" fontAlgn="base" hangingPunct="0">
              <a:spcBef>
                <a:spcPct val="30000"/>
              </a:spcBef>
              <a:spcAft>
                <a:spcPct val="0"/>
              </a:spcAft>
              <a:defRPr/>
            </a:pPr>
            <a:r>
              <a:rPr lang="en-US" baseline="0" dirty="0" smtClean="0"/>
              <a:t>Analyzing a larger set of photos, in our case the 100M creative commons Flickr dataset, we found that only 2% of the pictures have more than 5 favorites while the remaining 98% have five or less (more than a half of the pictures have at most 1 favorite). As expected, the vast majority of the content shared lies below the surface of attention. </a:t>
            </a:r>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32</a:t>
            </a:fld>
            <a:endParaRPr lang="en-US"/>
          </a:p>
        </p:txBody>
      </p:sp>
    </p:spTree>
    <p:extLst>
      <p:ext uri="{BB962C8B-B14F-4D97-AF65-F5344CB8AC3E}">
        <p14:creationId xmlns="" xmlns:p14="http://schemas.microsoft.com/office/powerpoint/2010/main" val="259712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exploratory </a:t>
            </a:r>
            <a:r>
              <a:rPr lang="en-US" baseline="0" dirty="0" smtClean="0"/>
              <a:t>interfaces like the Flickr Explorer page tend to promote very appealing photos that turned out to be very popular, in fact the top ones have more than 100 favorites </a:t>
            </a:r>
            <a:endParaRPr lang="en-US" dirty="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33</a:t>
            </a:fld>
            <a:endParaRPr lang="en-US"/>
          </a:p>
        </p:txBody>
      </p:sp>
    </p:spTree>
    <p:extLst>
      <p:ext uri="{BB962C8B-B14F-4D97-AF65-F5344CB8AC3E}">
        <p14:creationId xmlns="" xmlns:p14="http://schemas.microsoft.com/office/powerpoint/2010/main" val="377245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eaLnBrk="0" fontAlgn="base" hangingPunct="0">
              <a:spcBef>
                <a:spcPct val="30000"/>
              </a:spcBef>
              <a:spcAft>
                <a:spcPct val="0"/>
              </a:spcAft>
              <a:defRPr/>
            </a:pPr>
            <a:r>
              <a:rPr lang="en-US" baseline="0" dirty="0" smtClean="0"/>
              <a:t>what happens to the unpopular content? Is it possible that all those 98M pictures do not deserve attention?</a:t>
            </a:r>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35</a:t>
            </a:fld>
            <a:endParaRPr lang="en-US"/>
          </a:p>
        </p:txBody>
      </p:sp>
    </p:spTree>
    <p:extLst>
      <p:ext uri="{BB962C8B-B14F-4D97-AF65-F5344CB8AC3E}">
        <p14:creationId xmlns="" xmlns:p14="http://schemas.microsoft.com/office/powerpoint/2010/main" val="259712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sampled 10K images within 4 topical categories</a:t>
            </a:r>
            <a:r>
              <a:rPr lang="en-US" baseline="0" dirty="0" smtClean="0"/>
              <a:t> (</a:t>
            </a:r>
            <a:r>
              <a:rPr lang="en-US" dirty="0" smtClean="0"/>
              <a:t>nature, urban, people and animals</a:t>
            </a:r>
            <a:r>
              <a:rPr lang="en-US" baseline="0" dirty="0" smtClean="0"/>
              <a:t>). In order to automatically classify images in the four categories we used Flickr </a:t>
            </a:r>
            <a:r>
              <a:rPr lang="en-US" sz="1300" dirty="0" smtClean="0">
                <a:latin typeface="+mn-lt"/>
                <a:ea typeface="ＭＳ Ｐゴシック" charset="-128"/>
                <a:cs typeface="ＭＳ Ｐゴシック" charset="-128"/>
              </a:rPr>
              <a:t>machine tags, that are tags assigned by a computer vision classifier trained to recognize the type of subject depicted in a photo (e.g., a bird or a tree). We manually group the most frequent machine tags in those topically-coherent macro-groups. We introduced categories in order to reduce the bias in comparing aesthetics of pictures with completely different subjects, for example a spider and a church. </a:t>
            </a:r>
          </a:p>
          <a:p>
            <a:r>
              <a:rPr lang="en-US" baseline="0" dirty="0" smtClean="0"/>
              <a:t>Because we want to see how quality varies with popularity within each category we randomly sample popular, average popular and unpopular pictures.</a:t>
            </a:r>
            <a:endParaRPr lang="en-US" dirty="0" smtClean="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36</a:t>
            </a:fld>
            <a:endParaRPr lang="en-US"/>
          </a:p>
        </p:txBody>
      </p:sp>
    </p:spTree>
    <p:extLst>
      <p:ext uri="{BB962C8B-B14F-4D97-AF65-F5344CB8AC3E}">
        <p14:creationId xmlns="" xmlns:p14="http://schemas.microsoft.com/office/powerpoint/2010/main" val="332612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eaLnBrk="0" fontAlgn="base" hangingPunct="0">
              <a:spcBef>
                <a:spcPct val="30000"/>
              </a:spcBef>
              <a:spcAft>
                <a:spcPct val="0"/>
              </a:spcAft>
              <a:defRPr/>
            </a:pPr>
            <a:r>
              <a:rPr lang="en-US" dirty="0" smtClean="0"/>
              <a:t>We design</a:t>
            </a:r>
            <a:r>
              <a:rPr lang="en-US" baseline="0" dirty="0" smtClean="0"/>
              <a:t> a crowdsourcing task where a user has to evaluate how beautiful is an image on a 5-grade scale. We ask at least </a:t>
            </a:r>
            <a:r>
              <a:rPr lang="en-US" dirty="0" smtClean="0"/>
              <a:t>5 independent judgments per image. </a:t>
            </a:r>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provide to the workers</a:t>
            </a:r>
            <a:r>
              <a:rPr lang="en-US" baseline="0" dirty="0" smtClean="0"/>
              <a:t> detailed instructions and concrete examples for each score. Moreover, we asked to judge the beauty of the picture and not the beauty of the subject. In fact, there can be terrible pictures of a cute puppy and great pictures of a carcass of an animal. </a:t>
            </a:r>
            <a:endParaRPr lang="en-US" dirty="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38</a:t>
            </a:fld>
            <a:endParaRPr lang="en-US"/>
          </a:p>
        </p:txBody>
      </p:sp>
    </p:spTree>
    <p:extLst>
      <p:ext uri="{BB962C8B-B14F-4D97-AF65-F5344CB8AC3E}">
        <p14:creationId xmlns="" xmlns:p14="http://schemas.microsoft.com/office/powerpoint/2010/main" val="308205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eaLnBrk="0" fontAlgn="base" hangingPunct="0">
              <a:spcBef>
                <a:spcPct val="30000"/>
              </a:spcBef>
              <a:spcAft>
                <a:spcPct val="0"/>
              </a:spcAft>
              <a:defRPr/>
            </a:pPr>
            <a:r>
              <a:rPr lang="en-US" dirty="0" smtClean="0"/>
              <a:t>We calculated different inter-rater agreement metrics and</a:t>
            </a:r>
            <a:r>
              <a:rPr lang="en-US" baseline="0" dirty="0" smtClean="0"/>
              <a:t> we found that consistently the agreement is good despite the difficulty and subjectivity of the task. In fact assessing if a picture is beautiful or not (binary task) is way simpler that guessing an exact score.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BFA890F-51F0-8B4A-94AE-CB84C0BAEE4B}" type="slidenum">
              <a:rPr lang="en-US" smtClean="0"/>
              <a:pPr>
                <a:defRPr/>
              </a:pPr>
              <a:t>39</a:t>
            </a:fld>
            <a:endParaRPr lang="en-US"/>
          </a:p>
        </p:txBody>
      </p:sp>
    </p:spTree>
    <p:extLst>
      <p:ext uri="{BB962C8B-B14F-4D97-AF65-F5344CB8AC3E}">
        <p14:creationId xmlns="" xmlns:p14="http://schemas.microsoft.com/office/powerpoint/2010/main" val="319629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The result of this process is the collection</a:t>
            </a:r>
            <a:r>
              <a:rPr lang="en-US" baseline="0" dirty="0" smtClean="0">
                <a:latin typeface="Calibri" charset="0"/>
                <a:ea typeface="ＭＳ Ｐゴシック" charset="0"/>
                <a:cs typeface="ＭＳ Ｐゴシック" charset="0"/>
              </a:rPr>
              <a:t> of a large ground truth of aesthetic scores made by non-expert. There are other image aesthetics ground truths out there but they are either small scale or they contains images from photo contest web site like </a:t>
            </a:r>
            <a:r>
              <a:rPr lang="en-US" baseline="0" dirty="0" err="1" smtClean="0">
                <a:latin typeface="Calibri" charset="0"/>
                <a:ea typeface="ＭＳ Ｐゴシック" charset="0"/>
                <a:cs typeface="ＭＳ Ｐゴシック" charset="0"/>
              </a:rPr>
              <a:t>dpchallenge</a:t>
            </a:r>
            <a:r>
              <a:rPr lang="en-US" baseline="0" dirty="0" smtClean="0">
                <a:latin typeface="Calibri" charset="0"/>
                <a:ea typeface="ＭＳ Ｐゴシック" charset="0"/>
                <a:cs typeface="ＭＳ Ｐゴシック" charset="0"/>
              </a:rPr>
              <a:t> where the quality of the average pictures is higher than online </a:t>
            </a:r>
            <a:r>
              <a:rPr lang="en-US" baseline="0" dirty="0" err="1" smtClean="0">
                <a:latin typeface="Calibri" charset="0"/>
                <a:ea typeface="ＭＳ Ｐゴシック" charset="0"/>
                <a:cs typeface="ＭＳ Ｐゴシック" charset="0"/>
              </a:rPr>
              <a:t>photosharing</a:t>
            </a:r>
            <a:r>
              <a:rPr lang="en-US" baseline="0" dirty="0" smtClean="0">
                <a:latin typeface="Calibri" charset="0"/>
                <a:ea typeface="ＭＳ Ｐゴシック" charset="0"/>
                <a:cs typeface="ＭＳ Ｐゴシック" charset="0"/>
              </a:rPr>
              <a:t> collections, however for our task we need also examples of low quality pictures that are judged by ordinary user.  </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The dataset is public under this link. </a:t>
            </a:r>
            <a:endParaRPr lang="en-US" dirty="0">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88002258-DB9C-C441-BE04-B3D0CB52D77F}" type="slidenum">
              <a:rPr lang="en-US" sz="1300">
                <a:latin typeface="Calibri" charset="0"/>
              </a:rPr>
              <a:pPr eaLnBrk="1" hangingPunct="1"/>
              <a:t>40</a:t>
            </a:fld>
            <a:endParaRPr lang="en-US" sz="13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595"/>
            <a:ext cx="9144000" cy="68585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ight1.png"/>
          <p:cNvPicPr>
            <a:picLocks noChangeAspect="1"/>
          </p:cNvPicPr>
          <p:nvPr userDrawn="1"/>
        </p:nvPicPr>
        <p:blipFill>
          <a:blip r:embed="rId2" cstate="print"/>
          <a:stretch>
            <a:fillRect/>
          </a:stretch>
        </p:blipFill>
        <p:spPr>
          <a:xfrm>
            <a:off x="-50800" y="0"/>
            <a:ext cx="9194800" cy="6858595"/>
          </a:xfrm>
          <a:prstGeom prst="rect">
            <a:avLst/>
          </a:prstGeom>
          <a:noFill/>
          <a:ln>
            <a:noFill/>
          </a:ln>
        </p:spPr>
      </p:pic>
      <p:sp>
        <p:nvSpPr>
          <p:cNvPr id="3" name="Title 1"/>
          <p:cNvSpPr>
            <a:spLocks noGrp="1"/>
          </p:cNvSpPr>
          <p:nvPr>
            <p:ph type="title" hasCustomPrompt="1"/>
          </p:nvPr>
        </p:nvSpPr>
        <p:spPr>
          <a:xfrm>
            <a:off x="1112838" y="5395912"/>
            <a:ext cx="7772400" cy="504825"/>
          </a:xfrm>
        </p:spPr>
        <p:txBody>
          <a:bodyPr anchor="t">
            <a:normAutofit/>
          </a:bodyPr>
          <a:lstStyle>
            <a:lvl1pPr algn="l">
              <a:defRPr sz="2800" b="0" cap="none" spc="0" baseline="0">
                <a:solidFill>
                  <a:schemeClr val="bg1"/>
                </a:solidFill>
              </a:defRPr>
            </a:lvl1pPr>
          </a:lstStyle>
          <a:p>
            <a:r>
              <a:rPr lang="en-US" dirty="0" smtClean="0"/>
              <a:t>Click to edit title</a:t>
            </a:r>
            <a:endParaRPr lang="en-US" dirty="0"/>
          </a:p>
        </p:txBody>
      </p:sp>
      <p:sp>
        <p:nvSpPr>
          <p:cNvPr id="9" name="Text Placeholder 2"/>
          <p:cNvSpPr>
            <a:spLocks noGrp="1"/>
          </p:cNvSpPr>
          <p:nvPr>
            <p:ph type="body" idx="1" hasCustomPrompt="1"/>
          </p:nvPr>
        </p:nvSpPr>
        <p:spPr>
          <a:xfrm>
            <a:off x="1112838" y="6038850"/>
            <a:ext cx="7772400" cy="504825"/>
          </a:xfrm>
        </p:spPr>
        <p:txBody>
          <a:bodyPr anchor="t">
            <a:normAutofit/>
          </a:bodyPr>
          <a:lstStyle>
            <a:lvl1pPr marL="0" indent="0">
              <a:buNone/>
              <a:defRPr sz="1800" spc="0" baseline="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enter Presenter Name</a:t>
            </a:r>
          </a:p>
        </p:txBody>
      </p:sp>
    </p:spTree>
    <p:extLst>
      <p:ext uri="{BB962C8B-B14F-4D97-AF65-F5344CB8AC3E}">
        <p14:creationId xmlns:mc="http://schemas.openxmlformats.org/markup-compatibility/2006" xmlns:mv="urn:schemas-microsoft-com:mac:vml" xmlns:p14="http://schemas.microsoft.com/office/powerpoint/2010/main" xmlns="" val="2963778042"/>
      </p:ext>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Blend">
    <p:spTree>
      <p:nvGrpSpPr>
        <p:cNvPr id="1" name=""/>
        <p:cNvGrpSpPr/>
        <p:nvPr/>
      </p:nvGrpSpPr>
      <p:grpSpPr>
        <a:xfrm>
          <a:off x="0" y="0"/>
          <a:ext cx="0" cy="0"/>
          <a:chOff x="0" y="0"/>
          <a:chExt cx="0" cy="0"/>
        </a:xfrm>
      </p:grpSpPr>
      <p:pic>
        <p:nvPicPr>
          <p:cNvPr id="5" name="Picture 2" descr="C:\Users\adam\Desktop\background.png"/>
          <p:cNvPicPr>
            <a:picLocks noChangeAspect="1" noChangeArrowheads="1"/>
          </p:cNvPicPr>
          <p:nvPr userDrawn="1"/>
        </p:nvPicPr>
        <p:blipFill>
          <a:blip r:embed="rId2" cstate="print"/>
          <a:stretch>
            <a:fillRect/>
          </a:stretch>
        </p:blipFill>
        <p:spPr bwMode="auto">
          <a:xfrm>
            <a:off x="-25400" y="0"/>
            <a:ext cx="9194802" cy="6858000"/>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 val="1938699100"/>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_Ligh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tretch>
            <a:fillRect/>
          </a:stretch>
        </p:blipFill>
        <p:spPr bwMode="auto">
          <a:xfrm>
            <a:off x="-12700" y="-1"/>
            <a:ext cx="9182102" cy="6858001"/>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 val="465092462"/>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1600"/>
            </a:lvl2pPr>
            <a:lvl3pPr>
              <a:defRPr sz="1400"/>
            </a:lvl3pPr>
            <a:lvl4pPr>
              <a:defRPr sz="1200"/>
            </a:lvl4pPr>
            <a:lvl5pPr>
              <a:defRPr sz="11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 val="1688699772"/>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 val="2713063156"/>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 val="1897931906"/>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2334600"/>
            <a:ext cx="7772400" cy="3723300"/>
          </a:xfrm>
        </p:spPr>
        <p:txBody>
          <a:bodyPr anchor="t">
            <a:normAutofit/>
          </a:bodyPr>
          <a:lstStyle>
            <a:lvl1pPr algn="ctr">
              <a:defRPr lang="en-US" sz="8000" b="0" i="0" kern="1200" cap="all" spc="-300" dirty="0">
                <a:gradFill>
                  <a:gsLst>
                    <a:gs pos="0">
                      <a:schemeClr val="accent1"/>
                    </a:gs>
                    <a:gs pos="100000">
                      <a:schemeClr val="accent1">
                        <a:lumMod val="50000"/>
                      </a:schemeClr>
                    </a:gs>
                  </a:gsLst>
                  <a:lin ang="5400000" scaled="1"/>
                </a:gradFill>
                <a:latin typeface="Gotham Bold"/>
                <a:ea typeface="+mn-ea"/>
                <a:cs typeface="Gotham Bold"/>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722313" y="830152"/>
            <a:ext cx="7772400" cy="1500187"/>
          </a:xfrm>
        </p:spPr>
        <p:txBody>
          <a:bodyPr anchor="b">
            <a:normAutofit/>
          </a:bodyPr>
          <a:lstStyle>
            <a:lvl1pPr marL="0" indent="0" algn="ctr" defTabSz="914400" rtl="0" eaLnBrk="1" latinLnBrk="0" hangingPunct="1">
              <a:buNone/>
              <a:defRPr lang="en-US" sz="2700" b="0" i="0" kern="1200" cap="all" smtClean="0">
                <a:solidFill>
                  <a:schemeClr val="accent5"/>
                </a:solidFill>
                <a:latin typeface="Gotham-Medium"/>
                <a:ea typeface="+mn-ea"/>
                <a:cs typeface="Gotham-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 val="3514171423"/>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70000"/>
            <a:ext cx="4038600" cy="4856163"/>
          </a:xfrm>
        </p:spPr>
        <p:txBody>
          <a:bodyPr>
            <a:normAutofit/>
          </a:bodyPr>
          <a:lstStyle>
            <a:lvl1pPr>
              <a:defRPr sz="2000"/>
            </a:lvl1pPr>
            <a:lvl2pPr>
              <a:defRPr sz="1600"/>
            </a:lvl2pPr>
            <a:lvl3pPr>
              <a:defRPr sz="1400"/>
            </a:lvl3pPr>
            <a:lvl4pPr>
              <a:defRPr sz="12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70000"/>
            <a:ext cx="4038600" cy="4856163"/>
          </a:xfrm>
        </p:spPr>
        <p:txBody>
          <a:bodyPr>
            <a:normAutofit/>
          </a:bodyPr>
          <a:lstStyle>
            <a:lvl1pPr>
              <a:defRPr sz="2000"/>
            </a:lvl1pPr>
            <a:lvl2pPr>
              <a:defRPr sz="1600"/>
            </a:lvl2pPr>
            <a:lvl3pPr>
              <a:defRPr sz="1400"/>
            </a:lvl3pPr>
            <a:lvl4pPr>
              <a:defRPr sz="12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4021450155"/>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 val="3410046606"/>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 val="832962194"/>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tretch>
            <a:fillRect/>
          </a:stretch>
        </p:blipFill>
        <p:spPr bwMode="auto">
          <a:xfrm>
            <a:off x="-10587" y="-12700"/>
            <a:ext cx="9167287" cy="6870701"/>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 val="143124984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3" descr="C:\Users\adam\Desktop\background.png"/>
          <p:cNvPicPr>
            <a:picLocks noChangeAspect="1" noChangeArrowheads="1"/>
          </p:cNvPicPr>
          <p:nvPr userDrawn="1"/>
        </p:nvPicPr>
        <p:blipFill>
          <a:blip r:embed="rId2" cstate="print"/>
          <a:stretch>
            <a:fillRect/>
          </a:stretch>
        </p:blipFill>
        <p:spPr bwMode="auto">
          <a:xfrm>
            <a:off x="-12700" y="0"/>
            <a:ext cx="9167287" cy="6858000"/>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 val="1818861330"/>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_Bar">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 val="1673393116"/>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5" cstate="print"/>
          <a:stretch>
            <a:fillRect/>
          </a:stretch>
        </p:blipFill>
        <p:spPr bwMode="auto">
          <a:xfrm>
            <a:off x="-12700" y="-1"/>
            <a:ext cx="9169400" cy="7153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2" name="Title Placeholder 1"/>
          <p:cNvSpPr>
            <a:spLocks noGrp="1"/>
          </p:cNvSpPr>
          <p:nvPr>
            <p:ph type="title"/>
          </p:nvPr>
        </p:nvSpPr>
        <p:spPr>
          <a:xfrm>
            <a:off x="457200" y="274638"/>
            <a:ext cx="8229600" cy="81214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70000"/>
            <a:ext cx="8229600" cy="4856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2453232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2" r:id="rId6"/>
    <p:sldLayoutId id="2147483674" r:id="rId7"/>
    <p:sldLayoutId id="2147483673" r:id="rId8"/>
    <p:sldLayoutId id="2147483660" r:id="rId9"/>
    <p:sldLayoutId id="2147483655" r:id="rId10"/>
    <p:sldLayoutId id="2147483661" r:id="rId11"/>
    <p:sldLayoutId id="2147483656" r:id="rId12"/>
    <p:sldLayoutId id="2147483657" r:id="rId13"/>
  </p:sldLayoutIdLst>
  <p:transition spd="med"/>
  <p:timing>
    <p:tnLst>
      <p:par>
        <p:cTn id="1" dur="indefinite" restart="never" nodeType="tmRoot"/>
      </p:par>
    </p:tnLst>
  </p:timing>
  <p:hf hdr="0"/>
  <p:txStyles>
    <p:titleStyle>
      <a:lvl1pPr algn="ctr" defTabSz="914400" rtl="0" eaLnBrk="1" latinLnBrk="0" hangingPunct="1">
        <a:spcBef>
          <a:spcPct val="0"/>
        </a:spcBef>
        <a:buNone/>
        <a:defRPr sz="3200" kern="1200" spc="-150">
          <a:solidFill>
            <a:schemeClr val="accent6">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gif"/><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5.jpeg"/><Relationship Id="rId7" Type="http://schemas.openxmlformats.org/officeDocument/2006/relationships/image" Target="../media/image87.jpeg"/><Relationship Id="rId12"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89.png"/><Relationship Id="rId5" Type="http://schemas.openxmlformats.org/officeDocument/2006/relationships/image" Target="../media/image8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jpeg"/><Relationship Id="rId7" Type="http://schemas.microsoft.com/office/2007/relationships/hdphoto" Target="../media/hdphoto9.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microsoft.com/office/2007/relationships/hdphoto" Target="../media/hdphoto8.wdp"/><Relationship Id="rId9" Type="http://schemas.microsoft.com/office/2007/relationships/hdphoto" Target="../media/hdphoto10.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0.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6"/>
          <p:cNvSpPr>
            <a:spLocks noGrp="1"/>
          </p:cNvSpPr>
          <p:nvPr>
            <p:ph type="title"/>
          </p:nvPr>
        </p:nvSpPr>
        <p:spPr>
          <a:xfrm>
            <a:off x="327857" y="3678865"/>
            <a:ext cx="9144000" cy="1559627"/>
          </a:xfrm>
        </p:spPr>
        <p:txBody>
          <a:bodyPr>
            <a:normAutofit/>
          </a:bodyPr>
          <a:lstStyle/>
          <a:p>
            <a:r>
              <a:rPr lang="en-US" sz="3800" dirty="0" smtClean="0"/>
              <a:t>Popularity and quality</a:t>
            </a:r>
            <a:br>
              <a:rPr lang="en-US" sz="3800" dirty="0" smtClean="0"/>
            </a:br>
            <a:r>
              <a:rPr lang="en-US" sz="3800" dirty="0" smtClean="0"/>
              <a:t>in social media</a:t>
            </a:r>
          </a:p>
        </p:txBody>
      </p:sp>
      <p:sp>
        <p:nvSpPr>
          <p:cNvPr id="14339" name="Text Placeholder 8"/>
          <p:cNvSpPr>
            <a:spLocks noGrp="1"/>
          </p:cNvSpPr>
          <p:nvPr>
            <p:ph type="body" idx="1"/>
          </p:nvPr>
        </p:nvSpPr>
        <p:spPr>
          <a:xfrm>
            <a:off x="876348" y="6275496"/>
            <a:ext cx="7772400" cy="504825"/>
          </a:xfrm>
        </p:spPr>
        <p:txBody>
          <a:bodyPr/>
          <a:lstStyle/>
          <a:p>
            <a:pPr algn="ctr"/>
            <a:r>
              <a:rPr lang="en-US" dirty="0" smtClean="0"/>
              <a:t>School for advanced sciences of </a:t>
            </a:r>
            <a:r>
              <a:rPr lang="en-US" dirty="0" err="1" smtClean="0"/>
              <a:t>Luchon</a:t>
            </a:r>
            <a:r>
              <a:rPr lang="en-US" dirty="0" smtClean="0"/>
              <a:t>, Summer 2015</a:t>
            </a:r>
            <a:endParaRPr lang="en-US" dirty="0"/>
          </a:p>
        </p:txBody>
      </p:sp>
      <p:pic>
        <p:nvPicPr>
          <p:cNvPr id="4" name="Picture 2" descr="C:\Users\alucca\Università\Presentazioni\Yahoo! templates\yahoo_logo_jpg_png\yahoo_logo_jpg_png\png\primary white\yahoo_white_500px_wide.png"/>
          <p:cNvPicPr>
            <a:picLocks noChangeAspect="1" noChangeArrowheads="1"/>
          </p:cNvPicPr>
          <p:nvPr/>
        </p:nvPicPr>
        <p:blipFill>
          <a:blip r:embed="rId3" cstate="print"/>
          <a:srcRect/>
          <a:stretch>
            <a:fillRect/>
          </a:stretch>
        </p:blipFill>
        <p:spPr bwMode="auto">
          <a:xfrm>
            <a:off x="5984280" y="1169986"/>
            <a:ext cx="2938262" cy="711059"/>
          </a:xfrm>
          <a:prstGeom prst="rect">
            <a:avLst/>
          </a:prstGeom>
          <a:noFill/>
        </p:spPr>
      </p:pic>
      <p:sp>
        <p:nvSpPr>
          <p:cNvPr id="5" name="Title 1"/>
          <p:cNvSpPr txBox="1">
            <a:spLocks/>
          </p:cNvSpPr>
          <p:nvPr/>
        </p:nvSpPr>
        <p:spPr>
          <a:xfrm>
            <a:off x="327857" y="2776855"/>
            <a:ext cx="7772400" cy="698236"/>
          </a:xfrm>
          <a:prstGeom prst="rect">
            <a:avLst/>
          </a:prstGeom>
        </p:spPr>
        <p:txBody>
          <a:bodyPr vert="horz" lIns="91440" tIns="45720" rIns="91440" bIns="45720" rtlCol="0" anchor="t">
            <a:normAutofit/>
          </a:bodyPr>
          <a:lstStyle>
            <a:lvl1pPr algn="l">
              <a:defRPr sz="2800" b="0" cap="none" spc="0" baseline="0">
                <a:solidFill>
                  <a:schemeClr val="bg1"/>
                </a:solidFil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FFC000"/>
                </a:solidFill>
                <a:effectLst/>
                <a:uLnTx/>
                <a:uFillTx/>
                <a:latin typeface="+mj-lt"/>
                <a:ea typeface="+mj-ea"/>
                <a:cs typeface="+mj-cs"/>
              </a:rPr>
              <a:t>Luca Maria Aiello</a:t>
            </a:r>
            <a:endParaRPr kumimoji="0" lang="en-US" sz="2200" b="0" i="0" u="none" strike="noStrike" kern="1200" cap="none" spc="0" normalizeH="0" baseline="0" noProof="0" dirty="0">
              <a:ln>
                <a:noFill/>
              </a:ln>
              <a:solidFill>
                <a:srgbClr val="FFC000"/>
              </a:solidFill>
              <a:effectLst/>
              <a:uLnTx/>
              <a:uFillTx/>
              <a:latin typeface="+mj-lt"/>
              <a:ea typeface="+mj-ea"/>
              <a:cs typeface="+mj-cs"/>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367021" y="1466411"/>
            <a:ext cx="6539562" cy="4178596"/>
            <a:chOff x="1477387" y="1363575"/>
            <a:chExt cx="6539562" cy="4178596"/>
          </a:xfrm>
        </p:grpSpPr>
        <p:sp>
          <p:nvSpPr>
            <p:cNvPr id="7" name="Rectangle 6"/>
            <p:cNvSpPr/>
            <p:nvPr/>
          </p:nvSpPr>
          <p:spPr>
            <a:xfrm>
              <a:off x="1477387" y="1363575"/>
              <a:ext cx="6539562" cy="4178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lucca\Desktop\Untitled.png"/>
            <p:cNvPicPr>
              <a:picLocks noChangeAspect="1" noChangeArrowheads="1"/>
            </p:cNvPicPr>
            <p:nvPr/>
          </p:nvPicPr>
          <p:blipFill>
            <a:blip r:embed="rId2" cstate="print"/>
            <a:srcRect/>
            <a:stretch>
              <a:fillRect/>
            </a:stretch>
          </p:blipFill>
          <p:spPr bwMode="auto">
            <a:xfrm>
              <a:off x="1569048" y="1363575"/>
              <a:ext cx="6137120" cy="2000804"/>
            </a:xfrm>
            <a:prstGeom prst="rect">
              <a:avLst/>
            </a:prstGeom>
            <a:noFill/>
          </p:spPr>
        </p:pic>
        <p:pic>
          <p:nvPicPr>
            <p:cNvPr id="1028" name="Picture 4" descr="C:\Users\alucca\Desktop\Untitled.png"/>
            <p:cNvPicPr>
              <a:picLocks noChangeAspect="1" noChangeArrowheads="1"/>
            </p:cNvPicPr>
            <p:nvPr/>
          </p:nvPicPr>
          <p:blipFill>
            <a:blip r:embed="rId3" cstate="print"/>
            <a:srcRect/>
            <a:stretch>
              <a:fillRect/>
            </a:stretch>
          </p:blipFill>
          <p:spPr bwMode="auto">
            <a:xfrm>
              <a:off x="1953960" y="3364379"/>
              <a:ext cx="5879804" cy="2000424"/>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1477387" y="3935104"/>
              <a:ext cx="476573" cy="639504"/>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477387" y="2014160"/>
              <a:ext cx="476573" cy="639504"/>
            </a:xfrm>
            <a:prstGeom prst="rect">
              <a:avLst/>
            </a:prstGeom>
            <a:noFill/>
            <a:ln w="9525">
              <a:noFill/>
              <a:miter lim="800000"/>
              <a:headEnd/>
              <a:tailEnd/>
            </a:ln>
          </p:spPr>
        </p:pic>
      </p:grpSp>
      <p:sp>
        <p:nvSpPr>
          <p:cNvPr id="9" name="TextBox 8"/>
          <p:cNvSpPr txBox="1"/>
          <p:nvPr/>
        </p:nvSpPr>
        <p:spPr>
          <a:xfrm>
            <a:off x="2998381" y="5467639"/>
            <a:ext cx="6638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Time</a:t>
            </a:r>
            <a:endParaRPr lang="en-US" dirty="0">
              <a:latin typeface="Times New Roman" pitchFamily="18" charset="0"/>
              <a:cs typeface="Times New Roman" pitchFamily="18" charset="0"/>
            </a:endParaRPr>
          </a:p>
        </p:txBody>
      </p:sp>
      <p:sp>
        <p:nvSpPr>
          <p:cNvPr id="10" name="TextBox 9"/>
          <p:cNvSpPr txBox="1"/>
          <p:nvPr/>
        </p:nvSpPr>
        <p:spPr>
          <a:xfrm>
            <a:off x="5921262" y="5474937"/>
            <a:ext cx="6638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Time</a:t>
            </a:r>
            <a:endParaRPr lang="en-US" dirty="0">
              <a:latin typeface="Times New Roman" pitchFamily="18" charset="0"/>
              <a:cs typeface="Times New Roman" pitchFamily="18" charset="0"/>
            </a:endParaRPr>
          </a:p>
        </p:txBody>
      </p:sp>
      <p:sp>
        <p:nvSpPr>
          <p:cNvPr id="11" name="Title 10"/>
          <p:cNvSpPr>
            <a:spLocks noGrp="1"/>
          </p:cNvSpPr>
          <p:nvPr>
            <p:ph type="title"/>
          </p:nvPr>
        </p:nvSpPr>
        <p:spPr/>
        <p:txBody>
          <a:bodyPr/>
          <a:lstStyle/>
          <a:p>
            <a:r>
              <a:rPr lang="en-US" dirty="0" smtClean="0"/>
              <a:t>Interaction norms to gain popularity</a:t>
            </a:r>
            <a:endParaRPr lang="en-US" dirty="0"/>
          </a:p>
        </p:txBody>
      </p:sp>
      <p:sp>
        <p:nvSpPr>
          <p:cNvPr id="12" name="Content Placeholder 11"/>
          <p:cNvSpPr>
            <a:spLocks noGrp="1"/>
          </p:cNvSpPr>
          <p:nvPr>
            <p:ph idx="1"/>
          </p:nvPr>
        </p:nvSpPr>
        <p:spPr>
          <a:xfrm>
            <a:off x="457200" y="6126163"/>
            <a:ext cx="8229600" cy="601353"/>
          </a:xfrm>
        </p:spPr>
        <p:txBody>
          <a:bodyPr>
            <a:normAutofit fontScale="92500" lnSpcReduction="20000"/>
          </a:bodyPr>
          <a:lstStyle/>
          <a:p>
            <a:r>
              <a:rPr lang="en-US" dirty="0" smtClean="0"/>
              <a:t>Efficiency (likes per post) in time, for different classes of Yahoo Meme users</a:t>
            </a:r>
            <a:endParaRPr lang="en-US" dirty="0"/>
          </a:p>
        </p:txBody>
      </p:sp>
      <p:sp>
        <p:nvSpPr>
          <p:cNvPr id="13" name="TextBox 12"/>
          <p:cNvSpPr txBox="1"/>
          <p:nvPr/>
        </p:nvSpPr>
        <p:spPr>
          <a:xfrm>
            <a:off x="3662217" y="2367465"/>
            <a:ext cx="763799" cy="369332"/>
          </a:xfrm>
          <a:prstGeom prst="rect">
            <a:avLst/>
          </a:prstGeom>
          <a:noFill/>
        </p:spPr>
        <p:txBody>
          <a:bodyPr wrap="none" rtlCol="0">
            <a:spAutoFit/>
          </a:bodyPr>
          <a:lstStyle/>
          <a:p>
            <a:r>
              <a:rPr lang="en-US" b="1" dirty="0" smtClean="0"/>
              <a:t>Peak</a:t>
            </a:r>
            <a:endParaRPr lang="en-US" b="1" dirty="0"/>
          </a:p>
        </p:txBody>
      </p:sp>
      <p:sp>
        <p:nvSpPr>
          <p:cNvPr id="14" name="TextBox 13"/>
          <p:cNvSpPr txBox="1"/>
          <p:nvPr/>
        </p:nvSpPr>
        <p:spPr>
          <a:xfrm>
            <a:off x="6038997" y="2622643"/>
            <a:ext cx="1420325" cy="369332"/>
          </a:xfrm>
          <a:prstGeom prst="rect">
            <a:avLst/>
          </a:prstGeom>
          <a:noFill/>
        </p:spPr>
        <p:txBody>
          <a:bodyPr wrap="none" rtlCol="0">
            <a:spAutoFit/>
          </a:bodyPr>
          <a:lstStyle/>
          <a:p>
            <a:r>
              <a:rPr lang="en-US" b="1" dirty="0" smtClean="0"/>
              <a:t>Increasing</a:t>
            </a:r>
            <a:endParaRPr lang="en-US" b="1" dirty="0"/>
          </a:p>
        </p:txBody>
      </p:sp>
      <p:sp>
        <p:nvSpPr>
          <p:cNvPr id="15" name="TextBox 14"/>
          <p:cNvSpPr txBox="1"/>
          <p:nvPr/>
        </p:nvSpPr>
        <p:spPr>
          <a:xfrm>
            <a:off x="2706395" y="3853274"/>
            <a:ext cx="1526123" cy="369332"/>
          </a:xfrm>
          <a:prstGeom prst="rect">
            <a:avLst/>
          </a:prstGeom>
          <a:noFill/>
        </p:spPr>
        <p:txBody>
          <a:bodyPr wrap="none" rtlCol="0">
            <a:spAutoFit/>
          </a:bodyPr>
          <a:lstStyle/>
          <a:p>
            <a:r>
              <a:rPr lang="en-US" b="1" dirty="0" smtClean="0"/>
              <a:t>Decreasing</a:t>
            </a:r>
            <a:endParaRPr lang="en-US" b="1" dirty="0"/>
          </a:p>
        </p:txBody>
      </p:sp>
      <p:sp>
        <p:nvSpPr>
          <p:cNvPr id="16" name="TextBox 15"/>
          <p:cNvSpPr txBox="1"/>
          <p:nvPr/>
        </p:nvSpPr>
        <p:spPr>
          <a:xfrm>
            <a:off x="5962206" y="3730442"/>
            <a:ext cx="946541" cy="369332"/>
          </a:xfrm>
          <a:prstGeom prst="rect">
            <a:avLst/>
          </a:prstGeom>
          <a:noFill/>
        </p:spPr>
        <p:txBody>
          <a:bodyPr wrap="none" rtlCol="0">
            <a:spAutoFit/>
          </a:bodyPr>
          <a:lstStyle/>
          <a:p>
            <a:r>
              <a:rPr lang="en-US" b="1" dirty="0" smtClean="0"/>
              <a:t>Stable</a:t>
            </a:r>
            <a:endParaRPr lang="en-US" b="1" dirty="0"/>
          </a:p>
        </p:txBody>
      </p:sp>
      <p:sp>
        <p:nvSpPr>
          <p:cNvPr id="17" name="Rectangle 16"/>
          <p:cNvSpPr/>
          <p:nvPr/>
        </p:nvSpPr>
        <p:spPr>
          <a:xfrm>
            <a:off x="1367021" y="1323834"/>
            <a:ext cx="6726101" cy="21979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48835" y="2051664"/>
            <a:ext cx="943528" cy="3526393"/>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23041" y="2047850"/>
            <a:ext cx="943528" cy="3526393"/>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610151" y="2604929"/>
            <a:ext cx="1711842" cy="701370"/>
          </a:xfrm>
          <a:custGeom>
            <a:avLst/>
            <a:gdLst>
              <a:gd name="connsiteX0" fmla="*/ 0 w 1711842"/>
              <a:gd name="connsiteY0" fmla="*/ 685300 h 701370"/>
              <a:gd name="connsiteX1" fmla="*/ 138223 w 1711842"/>
              <a:gd name="connsiteY1" fmla="*/ 674668 h 701370"/>
              <a:gd name="connsiteX2" fmla="*/ 202018 w 1711842"/>
              <a:gd name="connsiteY2" fmla="*/ 695933 h 701370"/>
              <a:gd name="connsiteX3" fmla="*/ 308344 w 1711842"/>
              <a:gd name="connsiteY3" fmla="*/ 664035 h 701370"/>
              <a:gd name="connsiteX4" fmla="*/ 340242 w 1711842"/>
              <a:gd name="connsiteY4" fmla="*/ 653402 h 701370"/>
              <a:gd name="connsiteX5" fmla="*/ 372139 w 1711842"/>
              <a:gd name="connsiteY5" fmla="*/ 642770 h 701370"/>
              <a:gd name="connsiteX6" fmla="*/ 435935 w 1711842"/>
              <a:gd name="connsiteY6" fmla="*/ 653402 h 701370"/>
              <a:gd name="connsiteX7" fmla="*/ 478465 w 1711842"/>
              <a:gd name="connsiteY7" fmla="*/ 664035 h 701370"/>
              <a:gd name="connsiteX8" fmla="*/ 563525 w 1711842"/>
              <a:gd name="connsiteY8" fmla="*/ 653402 h 701370"/>
              <a:gd name="connsiteX9" fmla="*/ 680484 w 1711842"/>
              <a:gd name="connsiteY9" fmla="*/ 621505 h 701370"/>
              <a:gd name="connsiteX10" fmla="*/ 701749 w 1711842"/>
              <a:gd name="connsiteY10" fmla="*/ 589607 h 701370"/>
              <a:gd name="connsiteX11" fmla="*/ 712381 w 1711842"/>
              <a:gd name="connsiteY11" fmla="*/ 557709 h 701370"/>
              <a:gd name="connsiteX12" fmla="*/ 754911 w 1711842"/>
              <a:gd name="connsiteY12" fmla="*/ 493914 h 701370"/>
              <a:gd name="connsiteX13" fmla="*/ 776177 w 1711842"/>
              <a:gd name="connsiteY13" fmla="*/ 462016 h 701370"/>
              <a:gd name="connsiteX14" fmla="*/ 786809 w 1711842"/>
              <a:gd name="connsiteY14" fmla="*/ 408854 h 701370"/>
              <a:gd name="connsiteX15" fmla="*/ 797442 w 1711842"/>
              <a:gd name="connsiteY15" fmla="*/ 196202 h 701370"/>
              <a:gd name="connsiteX16" fmla="*/ 818707 w 1711842"/>
              <a:gd name="connsiteY16" fmla="*/ 132407 h 701370"/>
              <a:gd name="connsiteX17" fmla="*/ 850605 w 1711842"/>
              <a:gd name="connsiteY17" fmla="*/ 100509 h 701370"/>
              <a:gd name="connsiteX18" fmla="*/ 861237 w 1711842"/>
              <a:gd name="connsiteY18" fmla="*/ 68612 h 701370"/>
              <a:gd name="connsiteX19" fmla="*/ 925032 w 1711842"/>
              <a:gd name="connsiteY19" fmla="*/ 36714 h 701370"/>
              <a:gd name="connsiteX20" fmla="*/ 1041991 w 1711842"/>
              <a:gd name="connsiteY20" fmla="*/ 47347 h 701370"/>
              <a:gd name="connsiteX21" fmla="*/ 1169581 w 1711842"/>
              <a:gd name="connsiteY21" fmla="*/ 68612 h 701370"/>
              <a:gd name="connsiteX22" fmla="*/ 1265274 w 1711842"/>
              <a:gd name="connsiteY22" fmla="*/ 47347 h 701370"/>
              <a:gd name="connsiteX23" fmla="*/ 1297172 w 1711842"/>
              <a:gd name="connsiteY23" fmla="*/ 26082 h 701370"/>
              <a:gd name="connsiteX24" fmla="*/ 1360967 w 1711842"/>
              <a:gd name="connsiteY24" fmla="*/ 4816 h 701370"/>
              <a:gd name="connsiteX25" fmla="*/ 1435395 w 1711842"/>
              <a:gd name="connsiteY25" fmla="*/ 36714 h 701370"/>
              <a:gd name="connsiteX26" fmla="*/ 1520456 w 1711842"/>
              <a:gd name="connsiteY26" fmla="*/ 57979 h 701370"/>
              <a:gd name="connsiteX27" fmla="*/ 1594884 w 1711842"/>
              <a:gd name="connsiteY27" fmla="*/ 47347 h 701370"/>
              <a:gd name="connsiteX28" fmla="*/ 1637414 w 1711842"/>
              <a:gd name="connsiteY28" fmla="*/ 36714 h 701370"/>
              <a:gd name="connsiteX29" fmla="*/ 1711842 w 1711842"/>
              <a:gd name="connsiteY29" fmla="*/ 36714 h 70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11842" h="701370">
                <a:moveTo>
                  <a:pt x="0" y="685300"/>
                </a:moveTo>
                <a:cubicBezTo>
                  <a:pt x="87570" y="656110"/>
                  <a:pt x="41605" y="660865"/>
                  <a:pt x="138223" y="674668"/>
                </a:cubicBezTo>
                <a:cubicBezTo>
                  <a:pt x="159488" y="681756"/>
                  <a:pt x="180272" y="701370"/>
                  <a:pt x="202018" y="695933"/>
                </a:cubicBezTo>
                <a:cubicBezTo>
                  <a:pt x="266293" y="679864"/>
                  <a:pt x="230689" y="689920"/>
                  <a:pt x="308344" y="664035"/>
                </a:cubicBezTo>
                <a:lnTo>
                  <a:pt x="340242" y="653402"/>
                </a:lnTo>
                <a:lnTo>
                  <a:pt x="372139" y="642770"/>
                </a:lnTo>
                <a:cubicBezTo>
                  <a:pt x="393404" y="646314"/>
                  <a:pt x="414795" y="649174"/>
                  <a:pt x="435935" y="653402"/>
                </a:cubicBezTo>
                <a:cubicBezTo>
                  <a:pt x="450264" y="656268"/>
                  <a:pt x="463852" y="664035"/>
                  <a:pt x="478465" y="664035"/>
                </a:cubicBezTo>
                <a:cubicBezTo>
                  <a:pt x="507039" y="664035"/>
                  <a:pt x="535172" y="656946"/>
                  <a:pt x="563525" y="653402"/>
                </a:cubicBezTo>
                <a:cubicBezTo>
                  <a:pt x="644466" y="626422"/>
                  <a:pt x="605341" y="636533"/>
                  <a:pt x="680484" y="621505"/>
                </a:cubicBezTo>
                <a:cubicBezTo>
                  <a:pt x="687572" y="610872"/>
                  <a:pt x="696034" y="601037"/>
                  <a:pt x="701749" y="589607"/>
                </a:cubicBezTo>
                <a:cubicBezTo>
                  <a:pt x="706761" y="579582"/>
                  <a:pt x="706938" y="567506"/>
                  <a:pt x="712381" y="557709"/>
                </a:cubicBezTo>
                <a:cubicBezTo>
                  <a:pt x="724793" y="535368"/>
                  <a:pt x="740734" y="515179"/>
                  <a:pt x="754911" y="493914"/>
                </a:cubicBezTo>
                <a:lnTo>
                  <a:pt x="776177" y="462016"/>
                </a:lnTo>
                <a:cubicBezTo>
                  <a:pt x="779721" y="444295"/>
                  <a:pt x="785368" y="426868"/>
                  <a:pt x="786809" y="408854"/>
                </a:cubicBezTo>
                <a:cubicBezTo>
                  <a:pt x="792469" y="338107"/>
                  <a:pt x="789307" y="266707"/>
                  <a:pt x="797442" y="196202"/>
                </a:cubicBezTo>
                <a:cubicBezTo>
                  <a:pt x="800011" y="173934"/>
                  <a:pt x="802857" y="148257"/>
                  <a:pt x="818707" y="132407"/>
                </a:cubicBezTo>
                <a:lnTo>
                  <a:pt x="850605" y="100509"/>
                </a:lnTo>
                <a:cubicBezTo>
                  <a:pt x="854149" y="89877"/>
                  <a:pt x="854236" y="77363"/>
                  <a:pt x="861237" y="68612"/>
                </a:cubicBezTo>
                <a:cubicBezTo>
                  <a:pt x="876226" y="49875"/>
                  <a:pt x="904020" y="43718"/>
                  <a:pt x="925032" y="36714"/>
                </a:cubicBezTo>
                <a:lnTo>
                  <a:pt x="1041991" y="47347"/>
                </a:lnTo>
                <a:cubicBezTo>
                  <a:pt x="1143738" y="57522"/>
                  <a:pt x="1109013" y="48421"/>
                  <a:pt x="1169581" y="68612"/>
                </a:cubicBezTo>
                <a:cubicBezTo>
                  <a:pt x="1194079" y="64529"/>
                  <a:pt x="1239101" y="60433"/>
                  <a:pt x="1265274" y="47347"/>
                </a:cubicBezTo>
                <a:cubicBezTo>
                  <a:pt x="1276704" y="41632"/>
                  <a:pt x="1285495" y="31272"/>
                  <a:pt x="1297172" y="26082"/>
                </a:cubicBezTo>
                <a:cubicBezTo>
                  <a:pt x="1317655" y="16978"/>
                  <a:pt x="1360967" y="4816"/>
                  <a:pt x="1360967" y="4816"/>
                </a:cubicBezTo>
                <a:cubicBezTo>
                  <a:pt x="1449483" y="26946"/>
                  <a:pt x="1361968" y="0"/>
                  <a:pt x="1435395" y="36714"/>
                </a:cubicBezTo>
                <a:cubicBezTo>
                  <a:pt x="1457194" y="47614"/>
                  <a:pt x="1500231" y="53934"/>
                  <a:pt x="1520456" y="57979"/>
                </a:cubicBezTo>
                <a:cubicBezTo>
                  <a:pt x="1545265" y="54435"/>
                  <a:pt x="1570227" y="51830"/>
                  <a:pt x="1594884" y="47347"/>
                </a:cubicBezTo>
                <a:cubicBezTo>
                  <a:pt x="1609261" y="44733"/>
                  <a:pt x="1622861" y="38037"/>
                  <a:pt x="1637414" y="36714"/>
                </a:cubicBezTo>
                <a:cubicBezTo>
                  <a:pt x="1662121" y="34468"/>
                  <a:pt x="1687033" y="36714"/>
                  <a:pt x="1711842" y="3671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760279" y="3814861"/>
            <a:ext cx="1509823" cy="712382"/>
          </a:xfrm>
          <a:custGeom>
            <a:avLst/>
            <a:gdLst>
              <a:gd name="connsiteX0" fmla="*/ 0 w 1509823"/>
              <a:gd name="connsiteY0" fmla="*/ 712382 h 712382"/>
              <a:gd name="connsiteX1" fmla="*/ 53163 w 1509823"/>
              <a:gd name="connsiteY1" fmla="*/ 701749 h 712382"/>
              <a:gd name="connsiteX2" fmla="*/ 276447 w 1509823"/>
              <a:gd name="connsiteY2" fmla="*/ 691117 h 712382"/>
              <a:gd name="connsiteX3" fmla="*/ 308344 w 1509823"/>
              <a:gd name="connsiteY3" fmla="*/ 680484 h 712382"/>
              <a:gd name="connsiteX4" fmla="*/ 340242 w 1509823"/>
              <a:gd name="connsiteY4" fmla="*/ 659219 h 712382"/>
              <a:gd name="connsiteX5" fmla="*/ 489098 w 1509823"/>
              <a:gd name="connsiteY5" fmla="*/ 659219 h 712382"/>
              <a:gd name="connsiteX6" fmla="*/ 520995 w 1509823"/>
              <a:gd name="connsiteY6" fmla="*/ 648586 h 712382"/>
              <a:gd name="connsiteX7" fmla="*/ 584791 w 1509823"/>
              <a:gd name="connsiteY7" fmla="*/ 606056 h 712382"/>
              <a:gd name="connsiteX8" fmla="*/ 606056 w 1509823"/>
              <a:gd name="connsiteY8" fmla="*/ 542261 h 712382"/>
              <a:gd name="connsiteX9" fmla="*/ 637954 w 1509823"/>
              <a:gd name="connsiteY9" fmla="*/ 287079 h 712382"/>
              <a:gd name="connsiteX10" fmla="*/ 659219 w 1509823"/>
              <a:gd name="connsiteY10" fmla="*/ 255182 h 712382"/>
              <a:gd name="connsiteX11" fmla="*/ 680484 w 1509823"/>
              <a:gd name="connsiteY11" fmla="*/ 191386 h 712382"/>
              <a:gd name="connsiteX12" fmla="*/ 691116 w 1509823"/>
              <a:gd name="connsiteY12" fmla="*/ 159489 h 712382"/>
              <a:gd name="connsiteX13" fmla="*/ 712381 w 1509823"/>
              <a:gd name="connsiteY13" fmla="*/ 21265 h 712382"/>
              <a:gd name="connsiteX14" fmla="*/ 733647 w 1509823"/>
              <a:gd name="connsiteY14" fmla="*/ 0 h 712382"/>
              <a:gd name="connsiteX15" fmla="*/ 776177 w 1509823"/>
              <a:gd name="connsiteY15" fmla="*/ 10633 h 712382"/>
              <a:gd name="connsiteX16" fmla="*/ 808074 w 1509823"/>
              <a:gd name="connsiteY16" fmla="*/ 74428 h 712382"/>
              <a:gd name="connsiteX17" fmla="*/ 829340 w 1509823"/>
              <a:gd name="connsiteY17" fmla="*/ 106326 h 712382"/>
              <a:gd name="connsiteX18" fmla="*/ 839972 w 1509823"/>
              <a:gd name="connsiteY18" fmla="*/ 191386 h 712382"/>
              <a:gd name="connsiteX19" fmla="*/ 850605 w 1509823"/>
              <a:gd name="connsiteY19" fmla="*/ 340242 h 712382"/>
              <a:gd name="connsiteX20" fmla="*/ 882502 w 1509823"/>
              <a:gd name="connsiteY20" fmla="*/ 404037 h 712382"/>
              <a:gd name="connsiteX21" fmla="*/ 914400 w 1509823"/>
              <a:gd name="connsiteY21" fmla="*/ 467833 h 712382"/>
              <a:gd name="connsiteX22" fmla="*/ 935665 w 1509823"/>
              <a:gd name="connsiteY22" fmla="*/ 574158 h 712382"/>
              <a:gd name="connsiteX23" fmla="*/ 1020726 w 1509823"/>
              <a:gd name="connsiteY23" fmla="*/ 616689 h 712382"/>
              <a:gd name="connsiteX24" fmla="*/ 1073888 w 1509823"/>
              <a:gd name="connsiteY24" fmla="*/ 627321 h 712382"/>
              <a:gd name="connsiteX25" fmla="*/ 1105786 w 1509823"/>
              <a:gd name="connsiteY25" fmla="*/ 637954 h 712382"/>
              <a:gd name="connsiteX26" fmla="*/ 1180214 w 1509823"/>
              <a:gd name="connsiteY26" fmla="*/ 648586 h 712382"/>
              <a:gd name="connsiteX27" fmla="*/ 1222744 w 1509823"/>
              <a:gd name="connsiteY27" fmla="*/ 659219 h 712382"/>
              <a:gd name="connsiteX28" fmla="*/ 1371600 w 1509823"/>
              <a:gd name="connsiteY28" fmla="*/ 669851 h 712382"/>
              <a:gd name="connsiteX29" fmla="*/ 1509823 w 1509823"/>
              <a:gd name="connsiteY29" fmla="*/ 680484 h 7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9823" h="712382">
                <a:moveTo>
                  <a:pt x="0" y="712382"/>
                </a:moveTo>
                <a:cubicBezTo>
                  <a:pt x="17721" y="708838"/>
                  <a:pt x="35144" y="703135"/>
                  <a:pt x="53163" y="701749"/>
                </a:cubicBezTo>
                <a:cubicBezTo>
                  <a:pt x="127456" y="696034"/>
                  <a:pt x="202192" y="697305"/>
                  <a:pt x="276447" y="691117"/>
                </a:cubicBezTo>
                <a:cubicBezTo>
                  <a:pt x="287616" y="690186"/>
                  <a:pt x="298320" y="685496"/>
                  <a:pt x="308344" y="680484"/>
                </a:cubicBezTo>
                <a:cubicBezTo>
                  <a:pt x="319774" y="674769"/>
                  <a:pt x="329609" y="666307"/>
                  <a:pt x="340242" y="659219"/>
                </a:cubicBezTo>
                <a:cubicBezTo>
                  <a:pt x="405276" y="680896"/>
                  <a:pt x="374957" y="675525"/>
                  <a:pt x="489098" y="659219"/>
                </a:cubicBezTo>
                <a:cubicBezTo>
                  <a:pt x="500193" y="657634"/>
                  <a:pt x="511198" y="654029"/>
                  <a:pt x="520995" y="648586"/>
                </a:cubicBezTo>
                <a:cubicBezTo>
                  <a:pt x="543336" y="636174"/>
                  <a:pt x="584791" y="606056"/>
                  <a:pt x="584791" y="606056"/>
                </a:cubicBezTo>
                <a:cubicBezTo>
                  <a:pt x="591879" y="584791"/>
                  <a:pt x="604813" y="564642"/>
                  <a:pt x="606056" y="542261"/>
                </a:cubicBezTo>
                <a:cubicBezTo>
                  <a:pt x="607186" y="521919"/>
                  <a:pt x="600252" y="343631"/>
                  <a:pt x="637954" y="287079"/>
                </a:cubicBezTo>
                <a:lnTo>
                  <a:pt x="659219" y="255182"/>
                </a:lnTo>
                <a:lnTo>
                  <a:pt x="680484" y="191386"/>
                </a:lnTo>
                <a:lnTo>
                  <a:pt x="691116" y="159489"/>
                </a:lnTo>
                <a:cubicBezTo>
                  <a:pt x="691604" y="156070"/>
                  <a:pt x="708979" y="30338"/>
                  <a:pt x="712381" y="21265"/>
                </a:cubicBezTo>
                <a:cubicBezTo>
                  <a:pt x="715901" y="11879"/>
                  <a:pt x="726558" y="7088"/>
                  <a:pt x="733647" y="0"/>
                </a:cubicBezTo>
                <a:cubicBezTo>
                  <a:pt x="747824" y="3544"/>
                  <a:pt x="764018" y="2527"/>
                  <a:pt x="776177" y="10633"/>
                </a:cubicBezTo>
                <a:cubicBezTo>
                  <a:pt x="799032" y="25870"/>
                  <a:pt x="797459" y="53199"/>
                  <a:pt x="808074" y="74428"/>
                </a:cubicBezTo>
                <a:cubicBezTo>
                  <a:pt x="813789" y="85858"/>
                  <a:pt x="822251" y="95693"/>
                  <a:pt x="829340" y="106326"/>
                </a:cubicBezTo>
                <a:cubicBezTo>
                  <a:pt x="832884" y="134679"/>
                  <a:pt x="837385" y="162929"/>
                  <a:pt x="839972" y="191386"/>
                </a:cubicBezTo>
                <a:cubicBezTo>
                  <a:pt x="844476" y="240927"/>
                  <a:pt x="844793" y="290838"/>
                  <a:pt x="850605" y="340242"/>
                </a:cubicBezTo>
                <a:cubicBezTo>
                  <a:pt x="854717" y="375193"/>
                  <a:pt x="867061" y="373155"/>
                  <a:pt x="882502" y="404037"/>
                </a:cubicBezTo>
                <a:cubicBezTo>
                  <a:pt x="926526" y="492083"/>
                  <a:pt x="853455" y="376413"/>
                  <a:pt x="914400" y="467833"/>
                </a:cubicBezTo>
                <a:cubicBezTo>
                  <a:pt x="916243" y="480734"/>
                  <a:pt x="921748" y="550962"/>
                  <a:pt x="935665" y="574158"/>
                </a:cubicBezTo>
                <a:cubicBezTo>
                  <a:pt x="952930" y="602933"/>
                  <a:pt x="991805" y="610905"/>
                  <a:pt x="1020726" y="616689"/>
                </a:cubicBezTo>
                <a:cubicBezTo>
                  <a:pt x="1038447" y="620233"/>
                  <a:pt x="1056356" y="622938"/>
                  <a:pt x="1073888" y="627321"/>
                </a:cubicBezTo>
                <a:cubicBezTo>
                  <a:pt x="1084761" y="630039"/>
                  <a:pt x="1094796" y="635756"/>
                  <a:pt x="1105786" y="637954"/>
                </a:cubicBezTo>
                <a:cubicBezTo>
                  <a:pt x="1130361" y="642869"/>
                  <a:pt x="1155557" y="644103"/>
                  <a:pt x="1180214" y="648586"/>
                </a:cubicBezTo>
                <a:cubicBezTo>
                  <a:pt x="1194591" y="651200"/>
                  <a:pt x="1208220" y="657605"/>
                  <a:pt x="1222744" y="659219"/>
                </a:cubicBezTo>
                <a:cubicBezTo>
                  <a:pt x="1272185" y="664712"/>
                  <a:pt x="1321981" y="666307"/>
                  <a:pt x="1371600" y="669851"/>
                </a:cubicBezTo>
                <a:cubicBezTo>
                  <a:pt x="1467079" y="683491"/>
                  <a:pt x="1420967" y="680484"/>
                  <a:pt x="1509823" y="68048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Multiply 7"/>
          <p:cNvSpPr/>
          <p:nvPr/>
        </p:nvSpPr>
        <p:spPr>
          <a:xfrm>
            <a:off x="2269372" y="2793409"/>
            <a:ext cx="265815" cy="265815"/>
          </a:xfrm>
          <a:prstGeom prst="mathMultiply">
            <a:avLst>
              <a:gd name="adj1" fmla="val 5857"/>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2239273" y="4038144"/>
            <a:ext cx="265815" cy="265815"/>
          </a:xfrm>
          <a:prstGeom prst="mathMultiply">
            <a:avLst>
              <a:gd name="adj1" fmla="val 5857"/>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p:txBody>
          <a:bodyPr/>
          <a:lstStyle/>
          <a:p>
            <a:r>
              <a:rPr lang="en-US" dirty="0" smtClean="0"/>
              <a:t>What sustains popularity?</a:t>
            </a:r>
            <a:endParaRPr lang="en-US" dirty="0"/>
          </a:p>
        </p:txBody>
      </p:sp>
      <p:sp>
        <p:nvSpPr>
          <p:cNvPr id="10" name="TextBox 9"/>
          <p:cNvSpPr txBox="1"/>
          <p:nvPr/>
        </p:nvSpPr>
        <p:spPr>
          <a:xfrm>
            <a:off x="0" y="6519446"/>
            <a:ext cx="9144000" cy="338554"/>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sz="1600" dirty="0" smtClean="0">
                <a:solidFill>
                  <a:schemeClr val="bg1"/>
                </a:solidFill>
              </a:rPr>
              <a:t>Vaca et al. </a:t>
            </a:r>
            <a:r>
              <a:rPr lang="en-US" sz="1600" i="1" dirty="0" smtClean="0">
                <a:solidFill>
                  <a:schemeClr val="bg1"/>
                </a:solidFill>
              </a:rPr>
              <a:t>“Modeling dynamics of attention in social media with user efficiency”</a:t>
            </a:r>
            <a:r>
              <a:rPr lang="en-US" sz="1600" dirty="0" smtClean="0">
                <a:solidFill>
                  <a:schemeClr val="bg1"/>
                </a:solidFill>
              </a:rPr>
              <a:t>, </a:t>
            </a:r>
            <a:r>
              <a:rPr lang="en-US" sz="1600" b="1" dirty="0" smtClean="0">
                <a:solidFill>
                  <a:schemeClr val="bg1"/>
                </a:solidFill>
              </a:rPr>
              <a:t>EPJ’14</a:t>
            </a:r>
          </a:p>
        </p:txBody>
      </p:sp>
      <p:sp>
        <p:nvSpPr>
          <p:cNvPr id="12" name="TextBox 11"/>
          <p:cNvSpPr txBox="1"/>
          <p:nvPr/>
        </p:nvSpPr>
        <p:spPr>
          <a:xfrm>
            <a:off x="1312196" y="2065312"/>
            <a:ext cx="943528" cy="369332"/>
          </a:xfrm>
          <a:prstGeom prst="rect">
            <a:avLst/>
          </a:prstGeom>
          <a:noFill/>
        </p:spPr>
        <p:txBody>
          <a:bodyPr wrap="none" rtlCol="0">
            <a:spAutoFit/>
          </a:bodyPr>
          <a:lstStyle/>
          <a:p>
            <a:r>
              <a:rPr lang="en-US" dirty="0" smtClean="0"/>
              <a:t>Before</a:t>
            </a:r>
            <a:endParaRPr lang="en-US" dirty="0"/>
          </a:p>
        </p:txBody>
      </p:sp>
      <p:sp>
        <p:nvSpPr>
          <p:cNvPr id="13" name="TextBox 12"/>
          <p:cNvSpPr txBox="1"/>
          <p:nvPr/>
        </p:nvSpPr>
        <p:spPr>
          <a:xfrm>
            <a:off x="2604602" y="2065312"/>
            <a:ext cx="766492" cy="369332"/>
          </a:xfrm>
          <a:prstGeom prst="rect">
            <a:avLst/>
          </a:prstGeom>
          <a:noFill/>
        </p:spPr>
        <p:txBody>
          <a:bodyPr wrap="none" rtlCol="0">
            <a:spAutoFit/>
          </a:bodyPr>
          <a:lstStyle/>
          <a:p>
            <a:r>
              <a:rPr lang="en-US" dirty="0" smtClean="0"/>
              <a:t>After</a:t>
            </a:r>
            <a:endParaRPr lang="en-US" dirty="0"/>
          </a:p>
        </p:txBody>
      </p:sp>
      <p:sp>
        <p:nvSpPr>
          <p:cNvPr id="14" name="TextBox 13"/>
          <p:cNvSpPr txBox="1"/>
          <p:nvPr/>
        </p:nvSpPr>
        <p:spPr>
          <a:xfrm>
            <a:off x="1276076" y="1493852"/>
            <a:ext cx="2318199" cy="369332"/>
          </a:xfrm>
          <a:prstGeom prst="rect">
            <a:avLst/>
          </a:prstGeom>
          <a:noFill/>
        </p:spPr>
        <p:txBody>
          <a:bodyPr wrap="none" rtlCol="0">
            <a:spAutoFit/>
          </a:bodyPr>
          <a:lstStyle/>
          <a:p>
            <a:r>
              <a:rPr lang="en-US" dirty="0" smtClean="0"/>
              <a:t>Change Point (CP)</a:t>
            </a:r>
            <a:endParaRPr lang="en-US" dirty="0"/>
          </a:p>
        </p:txBody>
      </p:sp>
      <p:cxnSp>
        <p:nvCxnSpPr>
          <p:cNvPr id="20" name="Straight Arrow Connector 19"/>
          <p:cNvCxnSpPr/>
          <p:nvPr/>
        </p:nvCxnSpPr>
        <p:spPr>
          <a:xfrm>
            <a:off x="2423200" y="1874668"/>
            <a:ext cx="0" cy="59637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9088" y="5656131"/>
            <a:ext cx="3851632" cy="646331"/>
          </a:xfrm>
          <a:prstGeom prst="rect">
            <a:avLst/>
          </a:prstGeom>
          <a:noFill/>
        </p:spPr>
        <p:txBody>
          <a:bodyPr wrap="none" rtlCol="0">
            <a:spAutoFit/>
          </a:bodyPr>
          <a:lstStyle/>
          <a:p>
            <a:r>
              <a:rPr lang="en-US" dirty="0" smtClean="0"/>
              <a:t>Activity(After</a:t>
            </a:r>
            <a:r>
              <a:rPr lang="en-US" dirty="0" smtClean="0"/>
              <a:t>) /</a:t>
            </a:r>
            <a:r>
              <a:rPr lang="en-US" dirty="0" smtClean="0"/>
              <a:t>Activity(Before)</a:t>
            </a:r>
          </a:p>
          <a:p>
            <a:r>
              <a:rPr lang="en-US" dirty="0" smtClean="0"/>
              <a:t>Activity(CP) / Activity(Before)</a:t>
            </a:r>
            <a:endParaRPr lang="en-US" dirty="0"/>
          </a:p>
        </p:txBody>
      </p:sp>
      <p:grpSp>
        <p:nvGrpSpPr>
          <p:cNvPr id="25" name="Group 24"/>
          <p:cNvGrpSpPr/>
          <p:nvPr/>
        </p:nvGrpSpPr>
        <p:grpSpPr>
          <a:xfrm>
            <a:off x="4326283" y="1874668"/>
            <a:ext cx="4230870" cy="3895725"/>
            <a:chOff x="3800837" y="1874668"/>
            <a:chExt cx="4230870" cy="3895725"/>
          </a:xfrm>
        </p:grpSpPr>
        <p:pic>
          <p:nvPicPr>
            <p:cNvPr id="3074" name="Picture 2"/>
            <p:cNvPicPr>
              <a:picLocks noChangeAspect="1" noChangeArrowheads="1"/>
            </p:cNvPicPr>
            <p:nvPr/>
          </p:nvPicPr>
          <p:blipFill>
            <a:blip r:embed="rId2" cstate="print"/>
            <a:srcRect/>
            <a:stretch>
              <a:fillRect/>
            </a:stretch>
          </p:blipFill>
          <p:spPr bwMode="auto">
            <a:xfrm>
              <a:off x="4002632" y="1874668"/>
              <a:ext cx="4029075" cy="3895725"/>
            </a:xfrm>
            <a:prstGeom prst="rect">
              <a:avLst/>
            </a:prstGeom>
            <a:noFill/>
            <a:ln w="9525">
              <a:noFill/>
              <a:miter lim="800000"/>
              <a:headEnd/>
              <a:tailEnd/>
            </a:ln>
          </p:spPr>
        </p:pic>
        <p:sp>
          <p:nvSpPr>
            <p:cNvPr id="24" name="TextBox 23"/>
            <p:cNvSpPr txBox="1"/>
            <p:nvPr/>
          </p:nvSpPr>
          <p:spPr>
            <a:xfrm rot="16200000">
              <a:off x="2784213" y="3559164"/>
              <a:ext cx="2464136" cy="430887"/>
            </a:xfrm>
            <a:prstGeom prst="rect">
              <a:avLst/>
            </a:prstGeom>
            <a:noFill/>
          </p:spPr>
          <p:txBody>
            <a:bodyPr wrap="none" rtlCol="0">
              <a:spAutoFit/>
            </a:bodyPr>
            <a:lstStyle/>
            <a:p>
              <a:r>
                <a:rPr lang="en-US" sz="2200" b="1" dirty="0" smtClean="0">
                  <a:latin typeface="Adobe Hebrew" pitchFamily="18" charset="-79"/>
                  <a:cs typeface="Adobe Hebrew" pitchFamily="18" charset="-79"/>
                </a:rPr>
                <a:t>[</a:t>
              </a:r>
              <a:r>
                <a:rPr lang="en-US" sz="2200" b="1" dirty="0" err="1" smtClean="0">
                  <a:latin typeface="Adobe Hebrew" pitchFamily="18" charset="-79"/>
                  <a:cs typeface="Adobe Hebrew" pitchFamily="18" charset="-79"/>
                </a:rPr>
                <a:t>CP|After</a:t>
              </a:r>
              <a:r>
                <a:rPr lang="en-US" sz="2200" b="1" dirty="0" smtClean="0">
                  <a:latin typeface="Adobe Hebrew" pitchFamily="18" charset="-79"/>
                  <a:cs typeface="Adobe Hebrew" pitchFamily="18" charset="-79"/>
                </a:rPr>
                <a:t>] / Before</a:t>
              </a:r>
              <a:endParaRPr lang="en-US" sz="2200" b="1" dirty="0">
                <a:latin typeface="Adobe Hebrew" pitchFamily="18" charset="-79"/>
                <a:cs typeface="Adobe Hebrew" pitchFamily="18" charset="-79"/>
              </a:endParaRPr>
            </a:p>
          </p:txBody>
        </p:sp>
      </p:grpSp>
      <p:sp>
        <p:nvSpPr>
          <p:cNvPr id="18" name="TextBox 17"/>
          <p:cNvSpPr txBox="1"/>
          <p:nvPr/>
        </p:nvSpPr>
        <p:spPr>
          <a:xfrm>
            <a:off x="13648" y="2793409"/>
            <a:ext cx="1356205" cy="369332"/>
          </a:xfrm>
          <a:prstGeom prst="rect">
            <a:avLst/>
          </a:prstGeom>
          <a:noFill/>
        </p:spPr>
        <p:txBody>
          <a:bodyPr wrap="none" rtlCol="0">
            <a:spAutoFit/>
          </a:bodyPr>
          <a:lstStyle/>
          <a:p>
            <a:r>
              <a:rPr lang="en-US" dirty="0" smtClean="0"/>
              <a:t>Increasing</a:t>
            </a:r>
            <a:endParaRPr lang="en-US" dirty="0"/>
          </a:p>
        </p:txBody>
      </p:sp>
      <p:sp>
        <p:nvSpPr>
          <p:cNvPr id="19" name="TextBox 18"/>
          <p:cNvSpPr txBox="1"/>
          <p:nvPr/>
        </p:nvSpPr>
        <p:spPr>
          <a:xfrm>
            <a:off x="483333" y="4105645"/>
            <a:ext cx="872355" cy="369332"/>
          </a:xfrm>
          <a:prstGeom prst="rect">
            <a:avLst/>
          </a:prstGeom>
          <a:noFill/>
        </p:spPr>
        <p:txBody>
          <a:bodyPr wrap="none" rtlCol="0">
            <a:spAutoFit/>
          </a:bodyPr>
          <a:lstStyle/>
          <a:p>
            <a:r>
              <a:rPr lang="en-US" dirty="0" smtClean="0"/>
              <a:t>Peaky</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8" grpId="0" animBg="1"/>
      <p:bldP spid="9" grpId="0" animBg="1"/>
      <p:bldP spid="12" grpId="0"/>
      <p:bldP spid="13" grpId="0"/>
      <p:bldP spid="1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330339"/>
            <a:ext cx="7772400" cy="1500187"/>
          </a:xfrm>
        </p:spPr>
        <p:txBody>
          <a:bodyPr/>
          <a:lstStyle/>
          <a:p>
            <a:r>
              <a:rPr lang="en-US" cap="none" dirty="0" smtClean="0"/>
              <a:t>If you want to be popular,</a:t>
            </a:r>
          </a:p>
          <a:p>
            <a:r>
              <a:rPr lang="en-US" cap="none" dirty="0" smtClean="0"/>
              <a:t>know the social norm</a:t>
            </a:r>
            <a:endParaRPr lang="en-US" cap="none" dirty="0"/>
          </a:p>
        </p:txBody>
      </p:sp>
      <p:sp>
        <p:nvSpPr>
          <p:cNvPr id="4" name="TextBox 3"/>
          <p:cNvSpPr txBox="1"/>
          <p:nvPr/>
        </p:nvSpPr>
        <p:spPr>
          <a:xfrm>
            <a:off x="2497529" y="3593009"/>
            <a:ext cx="1008609" cy="707886"/>
          </a:xfrm>
          <a:prstGeom prst="rect">
            <a:avLst/>
          </a:prstGeom>
          <a:noFill/>
        </p:spPr>
        <p:txBody>
          <a:bodyPr wrap="none" rtlCol="0">
            <a:spAutoFit/>
          </a:bodyPr>
          <a:lstStyle/>
          <a:p>
            <a:r>
              <a:rPr lang="en-US" sz="4000" dirty="0" smtClean="0">
                <a:solidFill>
                  <a:srgbClr val="FF0000"/>
                </a:solidFill>
                <a:latin typeface="Brush Script Std" pitchFamily="66" charset="0"/>
              </a:rPr>
              <a:t>defy</a:t>
            </a:r>
            <a:endParaRPr lang="en-US" sz="4000" dirty="0">
              <a:solidFill>
                <a:srgbClr val="FF0000"/>
              </a:solidFill>
              <a:latin typeface="Brush Script Std" pitchFamily="66" charset="0"/>
            </a:endParaRPr>
          </a:p>
        </p:txBody>
      </p:sp>
      <p:cxnSp>
        <p:nvCxnSpPr>
          <p:cNvPr id="6" name="Straight Connector 5"/>
          <p:cNvCxnSpPr/>
          <p:nvPr/>
        </p:nvCxnSpPr>
        <p:spPr>
          <a:xfrm>
            <a:off x="2661313" y="3606657"/>
            <a:ext cx="10645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aNobii.com</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457200" y="1086787"/>
            <a:ext cx="8266333" cy="5109297"/>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457200" y="4290278"/>
            <a:ext cx="2857500" cy="17811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Crawling with </a:t>
            </a:r>
            <a:r>
              <a:rPr lang="en-US" i="1" dirty="0" err="1" smtClean="0"/>
              <a:t>lajello</a:t>
            </a:r>
            <a:r>
              <a:rPr lang="en-US" dirty="0" smtClean="0"/>
              <a:t> </a:t>
            </a:r>
            <a:r>
              <a:rPr lang="en-US" dirty="0" err="1" smtClean="0"/>
              <a:t>bot</a:t>
            </a:r>
            <a:endParaRPr lang="en-US" dirty="0"/>
          </a:p>
        </p:txBody>
      </p:sp>
      <p:pic>
        <p:nvPicPr>
          <p:cNvPr id="4" name="Picture 2" descr="C:\Documents and Settings\aiello\Desktop\lajellopage.jpg"/>
          <p:cNvPicPr>
            <a:picLocks noChangeAspect="1" noChangeArrowheads="1"/>
          </p:cNvPicPr>
          <p:nvPr/>
        </p:nvPicPr>
        <p:blipFill>
          <a:blip r:embed="rId2" cstate="print"/>
          <a:srcRect/>
          <a:stretch>
            <a:fillRect/>
          </a:stretch>
        </p:blipFill>
        <p:spPr bwMode="auto">
          <a:xfrm>
            <a:off x="231934" y="1811597"/>
            <a:ext cx="8647947" cy="3852223"/>
          </a:xfrm>
          <a:prstGeom prst="rect">
            <a:avLst/>
          </a:prstGeom>
          <a:noFill/>
          <a:ln w="9525">
            <a:solidFill>
              <a:schemeClr val="tx1"/>
            </a:solid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of popularity</a:t>
            </a:r>
            <a:endParaRPr lang="en-US" dirty="0"/>
          </a:p>
        </p:txBody>
      </p:sp>
      <p:sp>
        <p:nvSpPr>
          <p:cNvPr id="3" name="Content Placeholder 2"/>
          <p:cNvSpPr>
            <a:spLocks noGrp="1"/>
          </p:cNvSpPr>
          <p:nvPr>
            <p:ph idx="1"/>
          </p:nvPr>
        </p:nvSpPr>
        <p:spPr>
          <a:xfrm>
            <a:off x="457200" y="5513696"/>
            <a:ext cx="8229600" cy="809884"/>
          </a:xfrm>
        </p:spPr>
        <p:txBody>
          <a:bodyPr/>
          <a:lstStyle/>
          <a:p>
            <a:pPr lvl="0"/>
            <a:r>
              <a:rPr lang="es-ES" dirty="0" smtClean="0"/>
              <a:t>Social </a:t>
            </a:r>
            <a:r>
              <a:rPr lang="es-ES" dirty="0" err="1" smtClean="0"/>
              <a:t>bot</a:t>
            </a:r>
            <a:r>
              <a:rPr lang="es-ES" dirty="0" smtClean="0"/>
              <a:t> (</a:t>
            </a:r>
            <a:r>
              <a:rPr lang="es-ES" i="1" dirty="0" smtClean="0"/>
              <a:t>“</a:t>
            </a:r>
            <a:r>
              <a:rPr lang="es-ES" i="1" dirty="0" err="1" smtClean="0"/>
              <a:t>lajello</a:t>
            </a:r>
            <a:r>
              <a:rPr lang="es-ES" i="1" dirty="0" smtClean="0"/>
              <a:t>”</a:t>
            </a:r>
            <a:r>
              <a:rPr lang="es-ES" dirty="0" smtClean="0"/>
              <a:t>) </a:t>
            </a:r>
            <a:r>
              <a:rPr lang="es-ES" dirty="0" err="1" smtClean="0"/>
              <a:t>acquiring</a:t>
            </a:r>
            <a:r>
              <a:rPr lang="es-ES" dirty="0" smtClean="0"/>
              <a:t> </a:t>
            </a:r>
            <a:r>
              <a:rPr lang="es-ES" dirty="0" err="1" smtClean="0"/>
              <a:t>popularity</a:t>
            </a:r>
            <a:r>
              <a:rPr lang="es-ES" dirty="0" smtClean="0"/>
              <a:t> </a:t>
            </a:r>
            <a:r>
              <a:rPr lang="es-ES" dirty="0" err="1" smtClean="0"/>
              <a:t>by</a:t>
            </a:r>
            <a:r>
              <a:rPr lang="es-ES" dirty="0" smtClean="0"/>
              <a:t> “</a:t>
            </a:r>
            <a:r>
              <a:rPr lang="es-ES" dirty="0" err="1" smtClean="0"/>
              <a:t>probing</a:t>
            </a:r>
            <a:r>
              <a:rPr lang="es-ES" dirty="0" smtClean="0"/>
              <a:t>”</a:t>
            </a:r>
          </a:p>
          <a:p>
            <a:pPr lvl="0"/>
            <a:r>
              <a:rPr lang="es-ES" dirty="0" err="1" smtClean="0"/>
              <a:t>Activity</a:t>
            </a:r>
            <a:r>
              <a:rPr lang="es-ES" dirty="0" smtClean="0"/>
              <a:t> </a:t>
            </a:r>
            <a:r>
              <a:rPr lang="es-ES" dirty="0" smtClean="0">
                <a:sym typeface="Wingdings" pitchFamily="2" charset="2"/>
              </a:rPr>
              <a:t> </a:t>
            </a:r>
            <a:r>
              <a:rPr lang="es-ES" dirty="0" err="1" smtClean="0">
                <a:sym typeface="Wingdings" pitchFamily="2" charset="2"/>
              </a:rPr>
              <a:t>popularity</a:t>
            </a:r>
            <a:endParaRPr lang="it-IT" dirty="0" smtClean="0"/>
          </a:p>
          <a:p>
            <a:endParaRPr lang="en-US" dirty="0"/>
          </a:p>
        </p:txBody>
      </p:sp>
      <p:pic>
        <p:nvPicPr>
          <p:cNvPr id="4" name="Picture 2" descr="C:\Users\alucca\Desktop\lajello1.png"/>
          <p:cNvPicPr>
            <a:picLocks noChangeAspect="1" noChangeArrowheads="1"/>
          </p:cNvPicPr>
          <p:nvPr/>
        </p:nvPicPr>
        <p:blipFill>
          <a:blip r:embed="rId2" cstate="print"/>
          <a:srcRect/>
          <a:stretch>
            <a:fillRect/>
          </a:stretch>
        </p:blipFill>
        <p:spPr bwMode="auto">
          <a:xfrm>
            <a:off x="1" y="1515290"/>
            <a:ext cx="9143999" cy="3620208"/>
          </a:xfrm>
          <a:prstGeom prst="rect">
            <a:avLst/>
          </a:prstGeom>
          <a:noFill/>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of popularity</a:t>
            </a:r>
            <a:endParaRPr lang="en-US" dirty="0"/>
          </a:p>
        </p:txBody>
      </p:sp>
      <p:sp>
        <p:nvSpPr>
          <p:cNvPr id="3" name="Content Placeholder 2"/>
          <p:cNvSpPr>
            <a:spLocks noGrp="1"/>
          </p:cNvSpPr>
          <p:nvPr>
            <p:ph idx="1"/>
          </p:nvPr>
        </p:nvSpPr>
        <p:spPr>
          <a:xfrm>
            <a:off x="457200" y="5252484"/>
            <a:ext cx="4082902" cy="1192656"/>
          </a:xfrm>
        </p:spPr>
        <p:txBody>
          <a:bodyPr/>
          <a:lstStyle/>
          <a:p>
            <a:r>
              <a:rPr lang="en-US" dirty="0" smtClean="0"/>
              <a:t>2,435 public messages</a:t>
            </a:r>
          </a:p>
          <a:p>
            <a:r>
              <a:rPr lang="en-US" dirty="0" smtClean="0"/>
              <a:t>1,263 different users</a:t>
            </a:r>
          </a:p>
          <a:p>
            <a:r>
              <a:rPr lang="en-US" dirty="0" smtClean="0"/>
              <a:t>&gt;200 private messages</a:t>
            </a:r>
          </a:p>
          <a:p>
            <a:endParaRPr lang="en-US" dirty="0"/>
          </a:p>
        </p:txBody>
      </p:sp>
      <p:pic>
        <p:nvPicPr>
          <p:cNvPr id="4" name="Picture 2" descr="C:\Users\alucca\Desktop\pop.png"/>
          <p:cNvPicPr>
            <a:picLocks noChangeAspect="1" noChangeArrowheads="1"/>
          </p:cNvPicPr>
          <p:nvPr/>
        </p:nvPicPr>
        <p:blipFill>
          <a:blip r:embed="rId2" cstate="print"/>
          <a:srcRect/>
          <a:stretch>
            <a:fillRect/>
          </a:stretch>
        </p:blipFill>
        <p:spPr bwMode="auto">
          <a:xfrm>
            <a:off x="457200" y="1632248"/>
            <a:ext cx="7704856" cy="3159698"/>
          </a:xfrm>
          <a:prstGeom prst="rect">
            <a:avLst/>
          </a:prstGeom>
          <a:noFill/>
        </p:spPr>
      </p:pic>
      <p:sp>
        <p:nvSpPr>
          <p:cNvPr id="5" name="Content Placeholder 2"/>
          <p:cNvSpPr txBox="1">
            <a:spLocks/>
          </p:cNvSpPr>
          <p:nvPr/>
        </p:nvSpPr>
        <p:spPr>
          <a:xfrm>
            <a:off x="4540102" y="5252484"/>
            <a:ext cx="4082902" cy="1192656"/>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defRPr/>
            </a:pPr>
            <a:r>
              <a:rPr lang="en-US" sz="2000" dirty="0" smtClean="0"/>
              <a:t>&gt;66,000 profile visits</a:t>
            </a:r>
          </a:p>
          <a:p>
            <a:pPr marL="342900" lvl="0" indent="-342900">
              <a:spcBef>
                <a:spcPct val="20000"/>
              </a:spcBef>
              <a:buFont typeface="Arial" pitchFamily="34" charset="0"/>
              <a:buChar char="•"/>
              <a:defRPr/>
            </a:pPr>
            <a:r>
              <a:rPr lang="en-US" sz="2000" dirty="0" smtClean="0"/>
              <a:t>211 incoming connections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Toto </a:t>
            </a:r>
            <a:r>
              <a:rPr lang="en-US" dirty="0" err="1" smtClean="0"/>
              <a:t>Cutugno</a:t>
            </a:r>
            <a:r>
              <a:rPr lang="en-US" dirty="0" smtClean="0"/>
              <a:t> on </a:t>
            </a:r>
            <a:r>
              <a:rPr lang="en-US" dirty="0" err="1" smtClean="0"/>
              <a:t>Facebook</a:t>
            </a:r>
            <a:endParaRPr lang="en-US" dirty="0"/>
          </a:p>
        </p:txBody>
      </p:sp>
      <p:pic>
        <p:nvPicPr>
          <p:cNvPr id="11266" name="Picture 2" descr="C:\Users\alucca\Desktop\Untitled.png"/>
          <p:cNvPicPr>
            <a:picLocks noChangeAspect="1" noChangeArrowheads="1"/>
          </p:cNvPicPr>
          <p:nvPr/>
        </p:nvPicPr>
        <p:blipFill>
          <a:blip r:embed="rId2" cstate="print"/>
          <a:srcRect/>
          <a:stretch>
            <a:fillRect/>
          </a:stretch>
        </p:blipFill>
        <p:spPr bwMode="auto">
          <a:xfrm>
            <a:off x="1189060" y="1745303"/>
            <a:ext cx="6630988" cy="3371850"/>
          </a:xfrm>
          <a:prstGeom prst="rect">
            <a:avLst/>
          </a:prstGeom>
          <a:noFill/>
        </p:spPr>
      </p:pic>
      <p:sp>
        <p:nvSpPr>
          <p:cNvPr id="5" name="Oval 4"/>
          <p:cNvSpPr/>
          <p:nvPr/>
        </p:nvSpPr>
        <p:spPr>
          <a:xfrm>
            <a:off x="6311113" y="4735773"/>
            <a:ext cx="1727417" cy="3813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519446"/>
            <a:ext cx="9144000" cy="338554"/>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pPr>
              <a:buNone/>
            </a:pPr>
            <a:r>
              <a:rPr lang="en-US" sz="1600" dirty="0" err="1" smtClean="0">
                <a:solidFill>
                  <a:schemeClr val="bg1"/>
                </a:solidFill>
              </a:rPr>
              <a:t>Bessi</a:t>
            </a:r>
            <a:r>
              <a:rPr lang="en-US" sz="1600" dirty="0" smtClean="0">
                <a:solidFill>
                  <a:schemeClr val="bg1"/>
                </a:solidFill>
              </a:rPr>
              <a:t> et al. </a:t>
            </a:r>
            <a:r>
              <a:rPr lang="en-US" sz="1600" i="1" dirty="0" smtClean="0">
                <a:solidFill>
                  <a:schemeClr val="bg1"/>
                </a:solidFill>
              </a:rPr>
              <a:t>“Everyday the Same Picture: Popularity and Content Diversity”. </a:t>
            </a:r>
            <a:r>
              <a:rPr lang="en-US" sz="1600" b="1" dirty="0" err="1" smtClean="0">
                <a:solidFill>
                  <a:schemeClr val="bg1"/>
                </a:solidFill>
              </a:rPr>
              <a:t>ArXiv</a:t>
            </a:r>
            <a:r>
              <a:rPr lang="en-US" sz="1600" b="1" dirty="0" smtClean="0">
                <a:solidFill>
                  <a:schemeClr val="bg1"/>
                </a:solidFill>
              </a:rPr>
              <a:t>, 2015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Reputation and influence</a:t>
            </a:r>
            <a:endParaRPr lang="en-US" dirty="0"/>
          </a:p>
        </p:txBody>
      </p:sp>
      <p:sp>
        <p:nvSpPr>
          <p:cNvPr id="3" name="Content Placeholder 2"/>
          <p:cNvSpPr>
            <a:spLocks noGrp="1"/>
          </p:cNvSpPr>
          <p:nvPr>
            <p:ph idx="1"/>
          </p:nvPr>
        </p:nvSpPr>
        <p:spPr>
          <a:xfrm>
            <a:off x="457200" y="2620370"/>
            <a:ext cx="4920018" cy="4856163"/>
          </a:xfrm>
        </p:spPr>
        <p:txBody>
          <a:bodyPr/>
          <a:lstStyle/>
          <a:p>
            <a:r>
              <a:rPr lang="en-US" dirty="0" smtClean="0"/>
              <a:t>Left a personalized comment in the </a:t>
            </a:r>
            <a:r>
              <a:rPr lang="en-US" dirty="0" err="1" smtClean="0"/>
              <a:t>shoutbox</a:t>
            </a:r>
            <a:r>
              <a:rPr lang="en-US" dirty="0" smtClean="0"/>
              <a:t> of 2000 users</a:t>
            </a:r>
          </a:p>
          <a:p>
            <a:r>
              <a:rPr lang="en-US" dirty="0" smtClean="0"/>
              <a:t>52% followed the “who to follow” recommendation</a:t>
            </a:r>
          </a:p>
          <a:p>
            <a:pPr lvl="1"/>
            <a:r>
              <a:rPr lang="en-US" dirty="0" smtClean="0"/>
              <a:t>Only 10% among the </a:t>
            </a:r>
            <a:r>
              <a:rPr lang="en-US" dirty="0" smtClean="0"/>
              <a:t>non-followers</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6189259" y="1270000"/>
            <a:ext cx="8266333" cy="5109297"/>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202907" y="4440524"/>
            <a:ext cx="2857500" cy="1781175"/>
          </a:xfrm>
          <a:prstGeom prst="rect">
            <a:avLst/>
          </a:prstGeom>
          <a:noFill/>
          <a:ln w="9525">
            <a:noFill/>
            <a:miter lim="800000"/>
            <a:headEnd/>
            <a:tailEnd/>
          </a:ln>
        </p:spPr>
      </p:pic>
      <p:cxnSp>
        <p:nvCxnSpPr>
          <p:cNvPr id="7" name="Shape 6"/>
          <p:cNvCxnSpPr>
            <a:endCxn id="5" idx="0"/>
          </p:cNvCxnSpPr>
          <p:nvPr/>
        </p:nvCxnSpPr>
        <p:spPr>
          <a:xfrm>
            <a:off x="5377218" y="2893325"/>
            <a:ext cx="2254439" cy="1547199"/>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reaction</a:t>
            </a:r>
            <a:endParaRPr lang="en-US" dirty="0"/>
          </a:p>
        </p:txBody>
      </p:sp>
      <p:pic>
        <p:nvPicPr>
          <p:cNvPr id="4" name="Picture 11" descr="C:\Documents and Settings\aiello\Desktop\Nuova cartella\Sfocate\Grafica13.png"/>
          <p:cNvPicPr>
            <a:picLocks noChangeAspect="1" noChangeArrowheads="1"/>
          </p:cNvPicPr>
          <p:nvPr/>
        </p:nvPicPr>
        <p:blipFill>
          <a:blip r:embed="rId2" cstate="print"/>
          <a:srcRect/>
          <a:stretch>
            <a:fillRect/>
          </a:stretch>
        </p:blipFill>
        <p:spPr bwMode="auto">
          <a:xfrm>
            <a:off x="-5483" y="3065895"/>
            <a:ext cx="6488717" cy="1446988"/>
          </a:xfrm>
          <a:prstGeom prst="rect">
            <a:avLst/>
          </a:prstGeom>
          <a:noFill/>
        </p:spPr>
      </p:pic>
      <p:pic>
        <p:nvPicPr>
          <p:cNvPr id="5" name="Picture 4" descr="C:\Documents and Settings\aiello\Desktop\Nuova cartella\Sfocate\Grafica6.png"/>
          <p:cNvPicPr>
            <a:picLocks noChangeAspect="1" noChangeArrowheads="1"/>
          </p:cNvPicPr>
          <p:nvPr/>
        </p:nvPicPr>
        <p:blipFill>
          <a:blip r:embed="rId3" cstate="print"/>
          <a:srcRect/>
          <a:stretch>
            <a:fillRect/>
          </a:stretch>
        </p:blipFill>
        <p:spPr bwMode="auto">
          <a:xfrm>
            <a:off x="31029" y="5589607"/>
            <a:ext cx="6496294" cy="1280319"/>
          </a:xfrm>
          <a:prstGeom prst="rect">
            <a:avLst/>
          </a:prstGeom>
          <a:noFill/>
        </p:spPr>
      </p:pic>
      <p:pic>
        <p:nvPicPr>
          <p:cNvPr id="6" name="Picture 7" descr="C:\Documents and Settings\aiello\Desktop\Nuova cartella\Sfocate\Grafica9.png"/>
          <p:cNvPicPr>
            <a:picLocks noChangeAspect="1" noChangeArrowheads="1"/>
          </p:cNvPicPr>
          <p:nvPr/>
        </p:nvPicPr>
        <p:blipFill>
          <a:blip r:embed="rId4" cstate="print"/>
          <a:srcRect/>
          <a:stretch>
            <a:fillRect/>
          </a:stretch>
        </p:blipFill>
        <p:spPr bwMode="auto">
          <a:xfrm>
            <a:off x="-260325" y="977462"/>
            <a:ext cx="6208266" cy="1011378"/>
          </a:xfrm>
          <a:prstGeom prst="rect">
            <a:avLst/>
          </a:prstGeom>
          <a:noFill/>
        </p:spPr>
      </p:pic>
      <p:pic>
        <p:nvPicPr>
          <p:cNvPr id="7" name="Picture 12" descr="C:\Documents and Settings\aiello\Desktop\Nuova cartella\Sfocate\Grafica14.png"/>
          <p:cNvPicPr>
            <a:picLocks noChangeAspect="1" noChangeArrowheads="1"/>
          </p:cNvPicPr>
          <p:nvPr/>
        </p:nvPicPr>
        <p:blipFill>
          <a:blip r:embed="rId5" cstate="print"/>
          <a:srcRect/>
          <a:stretch>
            <a:fillRect/>
          </a:stretch>
        </p:blipFill>
        <p:spPr bwMode="auto">
          <a:xfrm>
            <a:off x="-528584" y="4119182"/>
            <a:ext cx="6488717" cy="1382592"/>
          </a:xfrm>
          <a:prstGeom prst="rect">
            <a:avLst/>
          </a:prstGeom>
          <a:noFill/>
        </p:spPr>
      </p:pic>
      <p:pic>
        <p:nvPicPr>
          <p:cNvPr id="8" name="Picture 15" descr="C:\Documents and Settings\aiello\Desktop\Nuova cartella\Sfocate\Grafica3.png"/>
          <p:cNvPicPr>
            <a:picLocks noChangeAspect="1" noChangeArrowheads="1"/>
          </p:cNvPicPr>
          <p:nvPr/>
        </p:nvPicPr>
        <p:blipFill>
          <a:blip r:embed="rId6" cstate="print"/>
          <a:srcRect/>
          <a:stretch>
            <a:fillRect/>
          </a:stretch>
        </p:blipFill>
        <p:spPr bwMode="auto">
          <a:xfrm>
            <a:off x="6323221" y="2981494"/>
            <a:ext cx="6488720" cy="1053044"/>
          </a:xfrm>
          <a:prstGeom prst="rect">
            <a:avLst/>
          </a:prstGeom>
          <a:noFill/>
        </p:spPr>
      </p:pic>
      <p:pic>
        <p:nvPicPr>
          <p:cNvPr id="9" name="Picture 9" descr="C:\Documents and Settings\aiello\Desktop\Nuova cartella\Sfocate\Grafica11.png"/>
          <p:cNvPicPr>
            <a:picLocks noChangeAspect="1" noChangeArrowheads="1"/>
          </p:cNvPicPr>
          <p:nvPr/>
        </p:nvPicPr>
        <p:blipFill>
          <a:blip r:embed="rId7" cstate="print"/>
          <a:srcRect/>
          <a:stretch>
            <a:fillRect/>
          </a:stretch>
        </p:blipFill>
        <p:spPr bwMode="auto">
          <a:xfrm>
            <a:off x="2730821" y="4922444"/>
            <a:ext cx="6473568" cy="1011378"/>
          </a:xfrm>
          <a:prstGeom prst="rect">
            <a:avLst/>
          </a:prstGeom>
          <a:noFill/>
        </p:spPr>
      </p:pic>
      <p:pic>
        <p:nvPicPr>
          <p:cNvPr id="10" name="Picture 3" descr="C:\Documents and Settings\aiello\Desktop\Nuova cartella\Sfocate\Grafica5.png"/>
          <p:cNvPicPr>
            <a:picLocks noChangeAspect="1" noChangeArrowheads="1"/>
          </p:cNvPicPr>
          <p:nvPr/>
        </p:nvPicPr>
        <p:blipFill>
          <a:blip r:embed="rId8" cstate="print"/>
          <a:srcRect/>
          <a:stretch>
            <a:fillRect/>
          </a:stretch>
        </p:blipFill>
        <p:spPr bwMode="auto">
          <a:xfrm>
            <a:off x="2874837" y="992654"/>
            <a:ext cx="6496295" cy="1018951"/>
          </a:xfrm>
          <a:prstGeom prst="rect">
            <a:avLst/>
          </a:prstGeom>
          <a:noFill/>
        </p:spPr>
      </p:pic>
      <p:pic>
        <p:nvPicPr>
          <p:cNvPr id="11" name="Picture 2" descr="C:\Documents and Settings\aiello\Desktop\Nuova cartella\Sfocate\Grafica4.png"/>
          <p:cNvPicPr>
            <a:picLocks noChangeAspect="1" noChangeArrowheads="1"/>
          </p:cNvPicPr>
          <p:nvPr/>
        </p:nvPicPr>
        <p:blipFill>
          <a:blip r:embed="rId9" cstate="print"/>
          <a:srcRect/>
          <a:stretch>
            <a:fillRect/>
          </a:stretch>
        </p:blipFill>
        <p:spPr bwMode="auto">
          <a:xfrm>
            <a:off x="5899173" y="3956037"/>
            <a:ext cx="6507658" cy="1041681"/>
          </a:xfrm>
          <a:prstGeom prst="rect">
            <a:avLst/>
          </a:prstGeom>
          <a:noFill/>
        </p:spPr>
      </p:pic>
      <p:pic>
        <p:nvPicPr>
          <p:cNvPr id="12" name="Picture 10" descr="C:\Documents and Settings\aiello\Desktop\Nuova cartella\Sfocate\Grafica12.png"/>
          <p:cNvPicPr>
            <a:picLocks noChangeAspect="1" noChangeArrowheads="1"/>
          </p:cNvPicPr>
          <p:nvPr/>
        </p:nvPicPr>
        <p:blipFill>
          <a:blip r:embed="rId10" cstate="print"/>
          <a:srcRect/>
          <a:stretch>
            <a:fillRect/>
          </a:stretch>
        </p:blipFill>
        <p:spPr bwMode="auto">
          <a:xfrm>
            <a:off x="-525114" y="1817375"/>
            <a:ext cx="6496295" cy="1344715"/>
          </a:xfrm>
          <a:prstGeom prst="rect">
            <a:avLst/>
          </a:prstGeom>
          <a:noFill/>
        </p:spPr>
      </p:pic>
      <p:pic>
        <p:nvPicPr>
          <p:cNvPr id="13" name="Picture 14" descr="C:\Documents and Settings\aiello\Desktop\Nuova cartella\Sfocate\Grafica2.png"/>
          <p:cNvPicPr>
            <a:picLocks noChangeAspect="1" noChangeArrowheads="1"/>
          </p:cNvPicPr>
          <p:nvPr/>
        </p:nvPicPr>
        <p:blipFill>
          <a:blip r:embed="rId11" cstate="print"/>
          <a:srcRect/>
          <a:stretch>
            <a:fillRect/>
          </a:stretch>
        </p:blipFill>
        <p:spPr bwMode="auto">
          <a:xfrm>
            <a:off x="5926881" y="2034551"/>
            <a:ext cx="6496295" cy="1018951"/>
          </a:xfrm>
          <a:prstGeom prst="rect">
            <a:avLst/>
          </a:prstGeom>
          <a:noFill/>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this guy?</a:t>
            </a:r>
            <a:endParaRPr lang="en-US" dirty="0"/>
          </a:p>
        </p:txBody>
      </p:sp>
      <p:pic>
        <p:nvPicPr>
          <p:cNvPr id="7" name="Picture 5" descr="C:\Users\alucca\Desktop\spainoutline.gif"/>
          <p:cNvPicPr>
            <a:picLocks noChangeAspect="1" noChangeArrowheads="1"/>
          </p:cNvPicPr>
          <p:nvPr/>
        </p:nvPicPr>
        <p:blipFill>
          <a:blip r:embed="rId3" cstate="print"/>
          <a:srcRect/>
          <a:stretch>
            <a:fillRect/>
          </a:stretch>
        </p:blipFill>
        <p:spPr bwMode="auto">
          <a:xfrm>
            <a:off x="5479472" y="3222162"/>
            <a:ext cx="2187078" cy="1572277"/>
          </a:xfrm>
          <a:prstGeom prst="rect">
            <a:avLst/>
          </a:prstGeom>
          <a:noFill/>
        </p:spPr>
      </p:pic>
      <p:sp>
        <p:nvSpPr>
          <p:cNvPr id="8" name="Rounded Rectangular Callout 7"/>
          <p:cNvSpPr/>
          <p:nvPr/>
        </p:nvSpPr>
        <p:spPr>
          <a:xfrm>
            <a:off x="5676443" y="1491156"/>
            <a:ext cx="1600200" cy="1690152"/>
          </a:xfrm>
          <a:prstGeom prst="wedgeRoundRectCallout">
            <a:avLst>
              <a:gd name="adj1" fmla="val 46442"/>
              <a:gd name="adj2" fmla="val 8056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Users\alucca\Desktop\california.gif"/>
          <p:cNvPicPr>
            <a:picLocks noChangeAspect="1" noChangeArrowheads="1"/>
          </p:cNvPicPr>
          <p:nvPr/>
        </p:nvPicPr>
        <p:blipFill>
          <a:blip r:embed="rId4" cstate="print"/>
          <a:srcRect/>
          <a:stretch>
            <a:fillRect/>
          </a:stretch>
        </p:blipFill>
        <p:spPr bwMode="auto">
          <a:xfrm>
            <a:off x="4097446" y="3029964"/>
            <a:ext cx="1088707" cy="1880493"/>
          </a:xfrm>
          <a:prstGeom prst="rect">
            <a:avLst/>
          </a:prstGeom>
          <a:noFill/>
        </p:spPr>
      </p:pic>
      <p:pic>
        <p:nvPicPr>
          <p:cNvPr id="11" name="Picture 3" descr="C:\Users\alucca\Desktop\Indiana_State.gif"/>
          <p:cNvPicPr>
            <a:picLocks noChangeAspect="1" noChangeArrowheads="1"/>
          </p:cNvPicPr>
          <p:nvPr/>
        </p:nvPicPr>
        <p:blipFill>
          <a:blip r:embed="rId5" cstate="print"/>
          <a:srcRect/>
          <a:stretch>
            <a:fillRect/>
          </a:stretch>
        </p:blipFill>
        <p:spPr bwMode="auto">
          <a:xfrm>
            <a:off x="1915999" y="3276076"/>
            <a:ext cx="1152128" cy="1598328"/>
          </a:xfrm>
          <a:prstGeom prst="rect">
            <a:avLst/>
          </a:prstGeom>
          <a:noFill/>
        </p:spPr>
      </p:pic>
      <p:pic>
        <p:nvPicPr>
          <p:cNvPr id="12" name="Picture 11" descr="C:\Users\alucca\Desktop\map-italia.png"/>
          <p:cNvPicPr>
            <a:picLocks noChangeAspect="1" noChangeArrowheads="1"/>
          </p:cNvPicPr>
          <p:nvPr/>
        </p:nvPicPr>
        <p:blipFill>
          <a:blip r:embed="rId6" cstate="print"/>
          <a:srcRect/>
          <a:stretch>
            <a:fillRect/>
          </a:stretch>
        </p:blipFill>
        <p:spPr bwMode="auto">
          <a:xfrm>
            <a:off x="184075" y="3251088"/>
            <a:ext cx="1440160" cy="1836276"/>
          </a:xfrm>
          <a:prstGeom prst="rect">
            <a:avLst/>
          </a:prstGeom>
          <a:noFill/>
        </p:spPr>
      </p:pic>
      <p:grpSp>
        <p:nvGrpSpPr>
          <p:cNvPr id="3" name="Group 12"/>
          <p:cNvGrpSpPr/>
          <p:nvPr/>
        </p:nvGrpSpPr>
        <p:grpSpPr>
          <a:xfrm>
            <a:off x="2064951" y="1505964"/>
            <a:ext cx="1787624" cy="1930896"/>
            <a:chOff x="3352800" y="2698922"/>
            <a:chExt cx="1787624" cy="1892990"/>
          </a:xfrm>
        </p:grpSpPr>
        <p:sp>
          <p:nvSpPr>
            <p:cNvPr id="14" name="Rounded Rectangular Callout 13"/>
            <p:cNvSpPr/>
            <p:nvPr/>
          </p:nvSpPr>
          <p:spPr>
            <a:xfrm>
              <a:off x="3352800" y="2698922"/>
              <a:ext cx="1787624" cy="1892990"/>
            </a:xfrm>
            <a:prstGeom prst="wedgeRoundRectCallout">
              <a:avLst>
                <a:gd name="adj1" fmla="val -24738"/>
                <a:gd name="adj2" fmla="val 8720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descr="C:\Documents and Settings\aiello\Desktop\iu.png"/>
            <p:cNvPicPr>
              <a:picLocks noChangeAspect="1" noChangeArrowheads="1"/>
            </p:cNvPicPr>
            <p:nvPr/>
          </p:nvPicPr>
          <p:blipFill>
            <a:blip r:embed="rId7" cstate="print"/>
            <a:srcRect/>
            <a:stretch>
              <a:fillRect/>
            </a:stretch>
          </p:blipFill>
          <p:spPr bwMode="auto">
            <a:xfrm>
              <a:off x="3828199" y="3130653"/>
              <a:ext cx="764358" cy="944206"/>
            </a:xfrm>
            <a:prstGeom prst="rect">
              <a:avLst/>
            </a:prstGeom>
            <a:noFill/>
          </p:spPr>
        </p:pic>
      </p:grpSp>
      <p:grpSp>
        <p:nvGrpSpPr>
          <p:cNvPr id="4" name="Group 15"/>
          <p:cNvGrpSpPr/>
          <p:nvPr/>
        </p:nvGrpSpPr>
        <p:grpSpPr>
          <a:xfrm>
            <a:off x="260275" y="1491156"/>
            <a:ext cx="1724000" cy="1782688"/>
            <a:chOff x="1115616" y="2438400"/>
            <a:chExt cx="1724000" cy="1782688"/>
          </a:xfrm>
        </p:grpSpPr>
        <p:sp>
          <p:nvSpPr>
            <p:cNvPr id="17" name="Rounded Rectangular Callout 16"/>
            <p:cNvSpPr/>
            <p:nvPr/>
          </p:nvSpPr>
          <p:spPr>
            <a:xfrm>
              <a:off x="1115616" y="2438400"/>
              <a:ext cx="1724000" cy="1782688"/>
            </a:xfrm>
            <a:prstGeom prst="wedgeRoundRectCallout">
              <a:avLst>
                <a:gd name="adj1" fmla="val -40670"/>
                <a:gd name="adj2" fmla="val 6940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unito-logo"/>
            <p:cNvPicPr>
              <a:picLocks noChangeAspect="1" noChangeArrowheads="1"/>
            </p:cNvPicPr>
            <p:nvPr/>
          </p:nvPicPr>
          <p:blipFill>
            <a:blip r:embed="rId8" cstate="print"/>
            <a:srcRect/>
            <a:stretch>
              <a:fillRect/>
            </a:stretch>
          </p:blipFill>
          <p:spPr bwMode="auto">
            <a:xfrm>
              <a:off x="1307142" y="2667000"/>
              <a:ext cx="1320599" cy="1296144"/>
            </a:xfrm>
            <a:prstGeom prst="rect">
              <a:avLst/>
            </a:prstGeom>
            <a:noFill/>
          </p:spPr>
        </p:pic>
      </p:grpSp>
      <p:sp>
        <p:nvSpPr>
          <p:cNvPr id="19" name="Rounded Rectangular Callout 18"/>
          <p:cNvSpPr/>
          <p:nvPr/>
        </p:nvSpPr>
        <p:spPr>
          <a:xfrm>
            <a:off x="3922470" y="1521243"/>
            <a:ext cx="1600200" cy="1690152"/>
          </a:xfrm>
          <a:prstGeom prst="wedgeRoundRectCallout">
            <a:avLst>
              <a:gd name="adj1" fmla="val -27080"/>
              <a:gd name="adj2" fmla="val 8592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 descr="C:\Documents and Settings\aiello\Desktop\iYahoo.png"/>
          <p:cNvPicPr>
            <a:picLocks noChangeAspect="1" noChangeArrowheads="1"/>
          </p:cNvPicPr>
          <p:nvPr/>
        </p:nvPicPr>
        <p:blipFill>
          <a:blip r:embed="rId9" cstate="print"/>
          <a:srcRect/>
          <a:stretch>
            <a:fillRect/>
          </a:stretch>
        </p:blipFill>
        <p:spPr bwMode="auto">
          <a:xfrm>
            <a:off x="3618200" y="1586353"/>
            <a:ext cx="2252730" cy="1689723"/>
          </a:xfrm>
          <a:prstGeom prst="rect">
            <a:avLst/>
          </a:prstGeom>
          <a:noFill/>
        </p:spPr>
      </p:pic>
      <p:pic>
        <p:nvPicPr>
          <p:cNvPr id="22" name="Picture 2" descr="C:\Users\alucca\Università\Presentazioni\Yahoo! templates\yahoo_logo_jpg_png\yahoo_logo_jpg_png\png\primary purple\yahoo_purple_500px_wide.png"/>
          <p:cNvPicPr>
            <a:picLocks noChangeAspect="1" noChangeArrowheads="1"/>
          </p:cNvPicPr>
          <p:nvPr/>
        </p:nvPicPr>
        <p:blipFill>
          <a:blip r:embed="rId10" cstate="print"/>
          <a:srcRect/>
          <a:stretch>
            <a:fillRect/>
          </a:stretch>
        </p:blipFill>
        <p:spPr bwMode="auto">
          <a:xfrm>
            <a:off x="5712075" y="2137558"/>
            <a:ext cx="1521221" cy="368135"/>
          </a:xfrm>
          <a:prstGeom prst="rect">
            <a:avLst/>
          </a:prstGeom>
          <a:noFill/>
        </p:spPr>
      </p:pic>
      <p:pic>
        <p:nvPicPr>
          <p:cNvPr id="8194" name="Picture 2" descr="C:\Users\alucca\Desktop\UK-map-blue.png"/>
          <p:cNvPicPr>
            <a:picLocks noChangeAspect="1" noChangeArrowheads="1"/>
          </p:cNvPicPr>
          <p:nvPr/>
        </p:nvPicPr>
        <p:blipFill>
          <a:blip r:embed="rId11" cstate="print"/>
          <a:srcRect/>
          <a:stretch>
            <a:fillRect/>
          </a:stretch>
        </p:blipFill>
        <p:spPr bwMode="auto">
          <a:xfrm>
            <a:off x="7728169" y="2829488"/>
            <a:ext cx="1166356" cy="1964951"/>
          </a:xfrm>
          <a:prstGeom prst="rect">
            <a:avLst/>
          </a:prstGeom>
          <a:noFill/>
        </p:spPr>
      </p:pic>
      <p:sp>
        <p:nvSpPr>
          <p:cNvPr id="21" name="Rounded Rectangular Callout 20"/>
          <p:cNvSpPr/>
          <p:nvPr/>
        </p:nvSpPr>
        <p:spPr>
          <a:xfrm>
            <a:off x="7413075" y="1532010"/>
            <a:ext cx="1600200" cy="1690152"/>
          </a:xfrm>
          <a:prstGeom prst="wedgeRoundRectCallout">
            <a:avLst>
              <a:gd name="adj1" fmla="val 28632"/>
              <a:gd name="adj2" fmla="val 13326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C:\Users\alucca\Università\Presentazioni\Yahoo! templates\yahoo_logo_jpg_png\yahoo_logo_jpg_png\png\primary purple\yahoo_purple_500px_wide.png"/>
          <p:cNvPicPr>
            <a:picLocks noChangeAspect="1" noChangeArrowheads="1"/>
          </p:cNvPicPr>
          <p:nvPr/>
        </p:nvPicPr>
        <p:blipFill>
          <a:blip r:embed="rId10" cstate="print"/>
          <a:srcRect/>
          <a:stretch>
            <a:fillRect/>
          </a:stretch>
        </p:blipFill>
        <p:spPr bwMode="auto">
          <a:xfrm>
            <a:off x="7460575" y="2161308"/>
            <a:ext cx="1521221" cy="368135"/>
          </a:xfrm>
          <a:prstGeom prst="rect">
            <a:avLst/>
          </a:prstGeom>
          <a:noFill/>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53"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10" presetClass="exit" presetSubtype="0" fill="hold" grpId="1"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8194"/>
                                        </p:tgtEl>
                                        <p:attrNameLst>
                                          <p:attrName>style.visibility</p:attrName>
                                        </p:attrNameLst>
                                      </p:cBhvr>
                                      <p:to>
                                        <p:strVal val="visible"/>
                                      </p:to>
                                    </p:set>
                                    <p:animEffect transition="in" filter="fade">
                                      <p:cBhvr>
                                        <p:cTn id="87" dur="500"/>
                                        <p:tgtEl>
                                          <p:spTgt spid="819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9" grpId="0" animBg="1"/>
      <p:bldP spid="19" grpId="1" animBg="1"/>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Polarization</a:t>
            </a:r>
            <a:endParaRPr lang="en-US" dirty="0"/>
          </a:p>
        </p:txBody>
      </p:sp>
      <p:sp>
        <p:nvSpPr>
          <p:cNvPr id="3" name="Content Placeholder 2"/>
          <p:cNvSpPr>
            <a:spLocks noGrp="1"/>
          </p:cNvSpPr>
          <p:nvPr>
            <p:ph idx="1"/>
          </p:nvPr>
        </p:nvSpPr>
        <p:spPr>
          <a:xfrm>
            <a:off x="457200" y="5241851"/>
            <a:ext cx="8229600" cy="1212112"/>
          </a:xfrm>
        </p:spPr>
        <p:txBody>
          <a:bodyPr>
            <a:normAutofit/>
          </a:bodyPr>
          <a:lstStyle/>
          <a:p>
            <a:pPr lvl="0">
              <a:defRPr/>
            </a:pPr>
            <a:r>
              <a:rPr lang="es-ES" dirty="0" err="1" smtClean="0"/>
              <a:t>Visualization</a:t>
            </a:r>
            <a:r>
              <a:rPr lang="es-ES" dirty="0" smtClean="0"/>
              <a:t> of </a:t>
            </a:r>
            <a:r>
              <a:rPr lang="es-ES" dirty="0" err="1" smtClean="0"/>
              <a:t>nodes</a:t>
            </a:r>
            <a:r>
              <a:rPr lang="es-ES" dirty="0" smtClean="0"/>
              <a:t> </a:t>
            </a:r>
            <a:r>
              <a:rPr lang="es-ES" dirty="0" err="1" smtClean="0"/>
              <a:t>subscribed</a:t>
            </a:r>
            <a:r>
              <a:rPr lang="es-ES" dirty="0" smtClean="0"/>
              <a:t> </a:t>
            </a:r>
            <a:r>
              <a:rPr lang="es-ES" dirty="0" err="1" smtClean="0"/>
              <a:t>to</a:t>
            </a:r>
            <a:r>
              <a:rPr lang="es-ES" dirty="0" smtClean="0"/>
              <a:t> </a:t>
            </a:r>
            <a:r>
              <a:rPr lang="es-ES" dirty="0" err="1" smtClean="0"/>
              <a:t>groups</a:t>
            </a:r>
            <a:r>
              <a:rPr lang="es-ES" dirty="0" smtClean="0"/>
              <a:t> “</a:t>
            </a:r>
            <a:r>
              <a:rPr lang="es-ES" dirty="0" err="1" smtClean="0">
                <a:solidFill>
                  <a:schemeClr val="accent1"/>
                </a:solidFill>
              </a:rPr>
              <a:t>hands</a:t>
            </a:r>
            <a:r>
              <a:rPr lang="es-ES" dirty="0" smtClean="0">
                <a:solidFill>
                  <a:schemeClr val="accent1"/>
                </a:solidFill>
              </a:rPr>
              <a:t>-off </a:t>
            </a:r>
            <a:r>
              <a:rPr lang="es-ES" dirty="0" err="1" smtClean="0">
                <a:solidFill>
                  <a:schemeClr val="accent1"/>
                </a:solidFill>
              </a:rPr>
              <a:t>lajello</a:t>
            </a:r>
            <a:r>
              <a:rPr lang="es-ES" dirty="0" smtClean="0"/>
              <a:t>” and “</a:t>
            </a:r>
            <a:r>
              <a:rPr lang="es-ES" dirty="0" err="1" smtClean="0">
                <a:solidFill>
                  <a:srgbClr val="FF0000"/>
                </a:solidFill>
              </a:rPr>
              <a:t>the</a:t>
            </a:r>
            <a:r>
              <a:rPr lang="es-ES" dirty="0" smtClean="0">
                <a:solidFill>
                  <a:srgbClr val="FF0000"/>
                </a:solidFill>
              </a:rPr>
              <a:t> (non-</a:t>
            </a:r>
            <a:r>
              <a:rPr lang="es-ES" dirty="0" err="1" smtClean="0">
                <a:solidFill>
                  <a:srgbClr val="FF0000"/>
                </a:solidFill>
              </a:rPr>
              <a:t>requested</a:t>
            </a:r>
            <a:r>
              <a:rPr lang="es-ES" dirty="0" smtClean="0">
                <a:solidFill>
                  <a:srgbClr val="FF0000"/>
                </a:solidFill>
              </a:rPr>
              <a:t>) </a:t>
            </a:r>
            <a:r>
              <a:rPr lang="es-ES" dirty="0" err="1" smtClean="0">
                <a:solidFill>
                  <a:srgbClr val="FF0000"/>
                </a:solidFill>
              </a:rPr>
              <a:t>suggestions</a:t>
            </a:r>
            <a:r>
              <a:rPr lang="es-ES" dirty="0" smtClean="0">
                <a:solidFill>
                  <a:srgbClr val="FF0000"/>
                </a:solidFill>
              </a:rPr>
              <a:t> of </a:t>
            </a:r>
            <a:r>
              <a:rPr lang="es-ES" dirty="0" err="1" smtClean="0">
                <a:solidFill>
                  <a:srgbClr val="FF0000"/>
                </a:solidFill>
              </a:rPr>
              <a:t>lajello</a:t>
            </a:r>
            <a:r>
              <a:rPr lang="es-ES" dirty="0" smtClean="0"/>
              <a:t>”</a:t>
            </a:r>
          </a:p>
          <a:p>
            <a:pPr>
              <a:buNone/>
            </a:pPr>
            <a:endParaRPr lang="en-US" dirty="0"/>
          </a:p>
        </p:txBody>
      </p:sp>
      <p:pic>
        <p:nvPicPr>
          <p:cNvPr id="6" name="Picture 3" descr="C:\Users\alucca\Desktop\net1.png"/>
          <p:cNvPicPr>
            <a:picLocks noChangeAspect="1" noChangeArrowheads="1"/>
          </p:cNvPicPr>
          <p:nvPr/>
        </p:nvPicPr>
        <p:blipFill>
          <a:blip r:embed="rId2" cstate="print"/>
          <a:srcRect/>
          <a:stretch>
            <a:fillRect/>
          </a:stretch>
        </p:blipFill>
        <p:spPr bwMode="auto">
          <a:xfrm>
            <a:off x="2328530" y="1086787"/>
            <a:ext cx="4486938" cy="3884524"/>
          </a:xfrm>
          <a:prstGeom prst="rect">
            <a:avLst/>
          </a:prstGeom>
          <a:noFill/>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091821"/>
            <a:ext cx="7772400" cy="1773376"/>
          </a:xfrm>
        </p:spPr>
        <p:txBody>
          <a:bodyPr>
            <a:noAutofit/>
          </a:bodyPr>
          <a:lstStyle/>
          <a:p>
            <a:r>
              <a:rPr lang="en-US" sz="6000" dirty="0" smtClean="0"/>
              <a:t>Popularity by LOCAL acclaim</a:t>
            </a:r>
            <a:endParaRPr lang="en-US" sz="6000" dirty="0"/>
          </a:p>
        </p:txBody>
      </p:sp>
      <p:sp>
        <p:nvSpPr>
          <p:cNvPr id="5" name="Text Placeholder 4"/>
          <p:cNvSpPr>
            <a:spLocks noGrp="1"/>
          </p:cNvSpPr>
          <p:nvPr>
            <p:ph type="body" idx="1"/>
          </p:nvPr>
        </p:nvSpPr>
        <p:spPr>
          <a:xfrm>
            <a:off x="722313" y="4557713"/>
            <a:ext cx="7772400" cy="1500187"/>
          </a:xfrm>
        </p:spPr>
        <p:txBody>
          <a:bodyPr/>
          <a:lstStyle/>
          <a:p>
            <a:r>
              <a:rPr lang="en-US" i="1" cap="none" dirty="0" smtClean="0"/>
              <a:t>or:</a:t>
            </a:r>
          </a:p>
          <a:p>
            <a:r>
              <a:rPr lang="en-US" i="1" cap="none" dirty="0"/>
              <a:t>p</a:t>
            </a:r>
            <a:r>
              <a:rPr lang="en-US" i="1" cap="none" dirty="0" smtClean="0"/>
              <a:t>opular locally, popular everywhere (if your community is loud enough)</a:t>
            </a:r>
            <a:endParaRPr lang="en-US" i="1" cap="none"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ucca\Desktop\Untitled.png"/>
          <p:cNvPicPr>
            <a:picLocks noChangeAspect="1" noChangeArrowheads="1"/>
          </p:cNvPicPr>
          <p:nvPr/>
        </p:nvPicPr>
        <p:blipFill>
          <a:blip r:embed="rId2" cstate="print"/>
          <a:srcRect/>
          <a:stretch>
            <a:fillRect/>
          </a:stretch>
        </p:blipFill>
        <p:spPr bwMode="auto">
          <a:xfrm>
            <a:off x="1424760" y="1335265"/>
            <a:ext cx="6468005" cy="1315161"/>
          </a:xfrm>
          <a:prstGeom prst="rect">
            <a:avLst/>
          </a:prstGeom>
          <a:noFill/>
        </p:spPr>
      </p:pic>
      <p:pic>
        <p:nvPicPr>
          <p:cNvPr id="3075" name="Picture 3" descr="C:\Users\alucca\Desktop\Untitled.png"/>
          <p:cNvPicPr>
            <a:picLocks noChangeAspect="1" noChangeArrowheads="1"/>
          </p:cNvPicPr>
          <p:nvPr/>
        </p:nvPicPr>
        <p:blipFill>
          <a:blip r:embed="rId3" cstate="print"/>
          <a:srcRect/>
          <a:stretch>
            <a:fillRect/>
          </a:stretch>
        </p:blipFill>
        <p:spPr bwMode="auto">
          <a:xfrm>
            <a:off x="1435392" y="2650425"/>
            <a:ext cx="6468005" cy="1312599"/>
          </a:xfrm>
          <a:prstGeom prst="rect">
            <a:avLst/>
          </a:prstGeom>
          <a:noFill/>
        </p:spPr>
      </p:pic>
      <p:sp>
        <p:nvSpPr>
          <p:cNvPr id="5" name="Title 4"/>
          <p:cNvSpPr>
            <a:spLocks noGrp="1"/>
          </p:cNvSpPr>
          <p:nvPr>
            <p:ph type="title"/>
          </p:nvPr>
        </p:nvSpPr>
        <p:spPr/>
        <p:txBody>
          <a:bodyPr/>
          <a:lstStyle/>
          <a:p>
            <a:r>
              <a:rPr lang="en-US" dirty="0" smtClean="0"/>
              <a:t>Most viewed </a:t>
            </a:r>
            <a:r>
              <a:rPr lang="en-US" dirty="0" err="1" smtClean="0"/>
              <a:t>Flickr</a:t>
            </a:r>
            <a:r>
              <a:rPr lang="en-US" dirty="0" smtClean="0"/>
              <a:t> photos in 2012</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1147544" y="4518850"/>
            <a:ext cx="2129052" cy="2050392"/>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3531640" y="4518850"/>
            <a:ext cx="2068067" cy="2050392"/>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5723534" y="4518850"/>
            <a:ext cx="2329991" cy="205039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Graph</a:t>
            </a:r>
            <a:endParaRPr lang="en-US" dirty="0"/>
          </a:p>
        </p:txBody>
      </p:sp>
      <p:cxnSp>
        <p:nvCxnSpPr>
          <p:cNvPr id="7" name="Straight Arrow Connector 6"/>
          <p:cNvCxnSpPr>
            <a:stCxn id="14" idx="6"/>
          </p:cNvCxnSpPr>
          <p:nvPr/>
        </p:nvCxnSpPr>
        <p:spPr>
          <a:xfrm flipV="1">
            <a:off x="1026539" y="3446568"/>
            <a:ext cx="1416050" cy="261938"/>
          </a:xfrm>
          <a:prstGeom prst="straightConnector1">
            <a:avLst/>
          </a:prstGeom>
          <a:ln w="25400">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4" idx="7"/>
            <a:endCxn id="17" idx="3"/>
          </p:cNvCxnSpPr>
          <p:nvPr/>
        </p:nvCxnSpPr>
        <p:spPr>
          <a:xfrm flipV="1">
            <a:off x="976322" y="2952537"/>
            <a:ext cx="648925" cy="634736"/>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9" idx="3"/>
            <a:endCxn id="17" idx="6"/>
          </p:cNvCxnSpPr>
          <p:nvPr/>
        </p:nvCxnSpPr>
        <p:spPr>
          <a:xfrm flipH="1">
            <a:off x="1917930" y="2492117"/>
            <a:ext cx="700872" cy="339187"/>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21" idx="7"/>
          </p:cNvCxnSpPr>
          <p:nvPr/>
        </p:nvCxnSpPr>
        <p:spPr>
          <a:xfrm flipH="1">
            <a:off x="3570822" y="3446568"/>
            <a:ext cx="963221" cy="550280"/>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21" idx="6"/>
          </p:cNvCxnSpPr>
          <p:nvPr/>
        </p:nvCxnSpPr>
        <p:spPr>
          <a:xfrm flipH="1">
            <a:off x="3621039" y="4116406"/>
            <a:ext cx="1239575" cy="1675"/>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21" idx="5"/>
          </p:cNvCxnSpPr>
          <p:nvPr/>
        </p:nvCxnSpPr>
        <p:spPr>
          <a:xfrm flipH="1" flipV="1">
            <a:off x="3570822" y="4239314"/>
            <a:ext cx="641672" cy="434776"/>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7" idx="5"/>
            <a:endCxn id="18" idx="1"/>
          </p:cNvCxnSpPr>
          <p:nvPr/>
        </p:nvCxnSpPr>
        <p:spPr>
          <a:xfrm>
            <a:off x="1867713" y="2952537"/>
            <a:ext cx="629856" cy="372800"/>
          </a:xfrm>
          <a:prstGeom prst="straightConnector1">
            <a:avLst/>
          </a:prstGeom>
          <a:ln w="25400">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83639" y="3537056"/>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047010" y="4510492"/>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93664" y="394663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575030" y="265985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447352" y="3275120"/>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endCxn id="21" idx="0"/>
          </p:cNvCxnSpPr>
          <p:nvPr/>
        </p:nvCxnSpPr>
        <p:spPr>
          <a:xfrm flipH="1">
            <a:off x="3449589" y="3002754"/>
            <a:ext cx="121233" cy="943877"/>
          </a:xfrm>
          <a:prstGeom prst="straightConnector1">
            <a:avLst/>
          </a:prstGeom>
          <a:ln w="25400">
            <a:solidFill>
              <a:schemeClr val="accent3">
                <a:lumMod val="7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3"/>
            <a:endCxn id="23" idx="7"/>
          </p:cNvCxnSpPr>
          <p:nvPr/>
        </p:nvCxnSpPr>
        <p:spPr>
          <a:xfrm flipH="1">
            <a:off x="2911485" y="4239314"/>
            <a:ext cx="416871" cy="484993"/>
          </a:xfrm>
          <a:prstGeom prst="straightConnector1">
            <a:avLst/>
          </a:prstGeom>
          <a:ln w="25400">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278139" y="394663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4369814" y="326083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618802" y="4674090"/>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p:cNvCxnSpPr>
            <a:stCxn id="27" idx="0"/>
            <a:endCxn id="28" idx="4"/>
          </p:cNvCxnSpPr>
          <p:nvPr/>
        </p:nvCxnSpPr>
        <p:spPr>
          <a:xfrm flipH="1" flipV="1">
            <a:off x="3520605" y="2224471"/>
            <a:ext cx="50217" cy="693460"/>
          </a:xfrm>
          <a:prstGeom prst="straightConnector1">
            <a:avLst/>
          </a:prstGeom>
          <a:ln w="25400">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9" idx="5"/>
            <a:endCxn id="27" idx="1"/>
          </p:cNvCxnSpPr>
          <p:nvPr/>
        </p:nvCxnSpPr>
        <p:spPr>
          <a:xfrm>
            <a:off x="2861268" y="2492117"/>
            <a:ext cx="588321" cy="476031"/>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7" idx="7"/>
          </p:cNvCxnSpPr>
          <p:nvPr/>
        </p:nvCxnSpPr>
        <p:spPr>
          <a:xfrm flipV="1">
            <a:off x="3692055" y="2381957"/>
            <a:ext cx="843811" cy="586191"/>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399372" y="291793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3349155" y="188157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568585" y="219943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389910" y="2191457"/>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ntent Placeholder 2"/>
          <p:cNvSpPr>
            <a:spLocks noGrp="1"/>
          </p:cNvSpPr>
          <p:nvPr>
            <p:ph idx="1"/>
          </p:nvPr>
        </p:nvSpPr>
        <p:spPr>
          <a:xfrm>
            <a:off x="5470634" y="1451874"/>
            <a:ext cx="3515706" cy="1808957"/>
          </a:xfrm>
        </p:spPr>
        <p:txBody>
          <a:bodyPr/>
          <a:lstStyle/>
          <a:p>
            <a:r>
              <a:rPr lang="en-US" dirty="0" smtClean="0"/>
              <a:t>Nodes are pages</a:t>
            </a:r>
          </a:p>
          <a:p>
            <a:r>
              <a:rPr lang="en-US" dirty="0" smtClean="0"/>
              <a:t>Edges are aggregated browsing transitions</a:t>
            </a:r>
          </a:p>
        </p:txBody>
      </p:sp>
      <p:sp>
        <p:nvSpPr>
          <p:cNvPr id="44" name="Oval 43"/>
          <p:cNvSpPr/>
          <p:nvPr/>
        </p:nvSpPr>
        <p:spPr>
          <a:xfrm>
            <a:off x="683639" y="4552857"/>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746480" y="5422024"/>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744346" y="1848557"/>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1393271" y="1505657"/>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2039163" y="1505657"/>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401446" y="2381957"/>
            <a:ext cx="342900" cy="342900"/>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Arrow Connector 62"/>
          <p:cNvCxnSpPr>
            <a:stCxn id="17" idx="7"/>
            <a:endCxn id="50" idx="4"/>
          </p:cNvCxnSpPr>
          <p:nvPr/>
        </p:nvCxnSpPr>
        <p:spPr>
          <a:xfrm flipV="1">
            <a:off x="1867713" y="1848557"/>
            <a:ext cx="342900" cy="861514"/>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7" idx="0"/>
            <a:endCxn id="48" idx="4"/>
          </p:cNvCxnSpPr>
          <p:nvPr/>
        </p:nvCxnSpPr>
        <p:spPr>
          <a:xfrm flipH="1" flipV="1">
            <a:off x="1564721" y="1848557"/>
            <a:ext cx="181759" cy="811297"/>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7" idx="1"/>
            <a:endCxn id="47" idx="5"/>
          </p:cNvCxnSpPr>
          <p:nvPr/>
        </p:nvCxnSpPr>
        <p:spPr>
          <a:xfrm flipH="1" flipV="1">
            <a:off x="1037029" y="2141240"/>
            <a:ext cx="588218" cy="568831"/>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7" idx="2"/>
            <a:endCxn id="51" idx="6"/>
          </p:cNvCxnSpPr>
          <p:nvPr/>
        </p:nvCxnSpPr>
        <p:spPr>
          <a:xfrm flipH="1" flipV="1">
            <a:off x="744346" y="2553407"/>
            <a:ext cx="830684" cy="277897"/>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4" idx="4"/>
            <a:endCxn id="44" idx="0"/>
          </p:cNvCxnSpPr>
          <p:nvPr/>
        </p:nvCxnSpPr>
        <p:spPr>
          <a:xfrm>
            <a:off x="855089" y="3879956"/>
            <a:ext cx="0" cy="672901"/>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3" idx="3"/>
            <a:endCxn id="46" idx="7"/>
          </p:cNvCxnSpPr>
          <p:nvPr/>
        </p:nvCxnSpPr>
        <p:spPr>
          <a:xfrm flipH="1">
            <a:off x="2039163" y="4966773"/>
            <a:ext cx="629856" cy="505468"/>
          </a:xfrm>
          <a:prstGeom prst="straightConnector1">
            <a:avLst/>
          </a:prstGeom>
          <a:ln w="25400">
            <a:solidFill>
              <a:schemeClr val="tx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4" name="Content Placeholder 2"/>
          <p:cNvSpPr txBox="1">
            <a:spLocks/>
          </p:cNvSpPr>
          <p:nvPr/>
        </p:nvSpPr>
        <p:spPr>
          <a:xfrm>
            <a:off x="5470634" y="2480817"/>
            <a:ext cx="3515706" cy="242808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Centrality is a “good” indicator of content interestingness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2" name="Oval 41"/>
          <p:cNvSpPr/>
          <p:nvPr/>
        </p:nvSpPr>
        <p:spPr>
          <a:xfrm>
            <a:off x="3520605" y="576492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4047010" y="610782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4732810" y="593637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3875560" y="5250574"/>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4689164" y="5300791"/>
            <a:ext cx="342900" cy="3429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Arrow Connector 53"/>
          <p:cNvCxnSpPr>
            <a:stCxn id="53" idx="2"/>
            <a:endCxn id="52" idx="6"/>
          </p:cNvCxnSpPr>
          <p:nvPr/>
        </p:nvCxnSpPr>
        <p:spPr>
          <a:xfrm flipH="1" flipV="1">
            <a:off x="4218460" y="5422024"/>
            <a:ext cx="470704" cy="50217"/>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2" idx="4"/>
            <a:endCxn id="45" idx="0"/>
          </p:cNvCxnSpPr>
          <p:nvPr/>
        </p:nvCxnSpPr>
        <p:spPr>
          <a:xfrm>
            <a:off x="4047010" y="5593474"/>
            <a:ext cx="171450" cy="514350"/>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2" idx="5"/>
            <a:endCxn id="49" idx="1"/>
          </p:cNvCxnSpPr>
          <p:nvPr/>
        </p:nvCxnSpPr>
        <p:spPr>
          <a:xfrm>
            <a:off x="4168243" y="5543257"/>
            <a:ext cx="614784" cy="443334"/>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9" idx="0"/>
            <a:endCxn id="53" idx="4"/>
          </p:cNvCxnSpPr>
          <p:nvPr/>
        </p:nvCxnSpPr>
        <p:spPr>
          <a:xfrm flipH="1" flipV="1">
            <a:off x="4860614" y="5643691"/>
            <a:ext cx="43646" cy="292683"/>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2" idx="3"/>
            <a:endCxn id="42" idx="7"/>
          </p:cNvCxnSpPr>
          <p:nvPr/>
        </p:nvCxnSpPr>
        <p:spPr>
          <a:xfrm flipH="1">
            <a:off x="3813288" y="5543257"/>
            <a:ext cx="112489" cy="271884"/>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2" idx="5"/>
            <a:endCxn id="45" idx="1"/>
          </p:cNvCxnSpPr>
          <p:nvPr/>
        </p:nvCxnSpPr>
        <p:spPr>
          <a:xfrm>
            <a:off x="3813288" y="6057607"/>
            <a:ext cx="283939" cy="100434"/>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49" idx="2"/>
            <a:endCxn id="45" idx="6"/>
          </p:cNvCxnSpPr>
          <p:nvPr/>
        </p:nvCxnSpPr>
        <p:spPr>
          <a:xfrm flipH="1">
            <a:off x="4389910" y="6107824"/>
            <a:ext cx="342900" cy="171450"/>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52" idx="1"/>
            <a:endCxn id="21" idx="4"/>
          </p:cNvCxnSpPr>
          <p:nvPr/>
        </p:nvCxnSpPr>
        <p:spPr>
          <a:xfrm flipH="1" flipV="1">
            <a:off x="3449589" y="4289531"/>
            <a:ext cx="476188" cy="1011260"/>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449589" y="5016990"/>
            <a:ext cx="1804799" cy="16431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762338" y="5969756"/>
            <a:ext cx="1786066" cy="646331"/>
          </a:xfrm>
          <a:prstGeom prst="rect">
            <a:avLst/>
          </a:prstGeom>
          <a:noFill/>
        </p:spPr>
        <p:txBody>
          <a:bodyPr wrap="none" rtlCol="0">
            <a:spAutoFit/>
          </a:bodyPr>
          <a:lstStyle/>
          <a:p>
            <a:pPr algn="ctr"/>
            <a:r>
              <a:rPr lang="en-US" dirty="0" smtClean="0"/>
              <a:t>“Scary house”</a:t>
            </a:r>
          </a:p>
          <a:p>
            <a:pPr algn="ctr"/>
            <a:r>
              <a:rPr lang="en-US" dirty="0" smtClean="0"/>
              <a:t>community</a:t>
            </a:r>
          </a:p>
        </p:txBody>
      </p:sp>
      <p:sp>
        <p:nvSpPr>
          <p:cNvPr id="57" name="Content Placeholder 2"/>
          <p:cNvSpPr txBox="1">
            <a:spLocks/>
          </p:cNvSpPr>
          <p:nvPr/>
        </p:nvSpPr>
        <p:spPr>
          <a:xfrm>
            <a:off x="5470634" y="3446568"/>
            <a:ext cx="3515706" cy="242808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noProof="0" dirty="0" smtClean="0"/>
              <a:t>External layers add </a:t>
            </a:r>
            <a:r>
              <a:rPr lang="en-US" sz="2000" noProof="0" dirty="0" err="1" smtClean="0"/>
              <a:t>usefu</a:t>
            </a:r>
            <a:r>
              <a:rPr lang="en-US" sz="2000" dirty="0" smtClean="0"/>
              <a:t>l information</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edg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5" fill="hold" grpId="1" nodeType="clickEffect">
                                  <p:stCondLst>
                                    <p:cond delay="0"/>
                                  </p:stCondLst>
                                  <p:childTnLst>
                                    <p:animEffect transition="out" filter="checkerboard(down)">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cTn>
                              </p:par>
                              <p:par>
                                <p:cTn id="16" presetID="5" presetClass="exit" presetSubtype="5" fill="hold" grpId="1" nodeType="withEffect">
                                  <p:stCondLst>
                                    <p:cond delay="0"/>
                                  </p:stCondLst>
                                  <p:childTnLst>
                                    <p:animEffect transition="out" filter="checkerboard(down)">
                                      <p:cBhvr>
                                        <p:cTn id="17" dur="500"/>
                                        <p:tgtEl>
                                          <p:spTgt spid="55"/>
                                        </p:tgtEl>
                                      </p:cBhvr>
                                    </p:animEffect>
                                    <p:set>
                                      <p:cBhvr>
                                        <p:cTn id="18" dur="1" fill="hold">
                                          <p:stCondLst>
                                            <p:cond delay="499"/>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p:cBhvr>
                                        <p:cTn id="22" dur="500" fill="hold"/>
                                        <p:tgtEl>
                                          <p:spTgt spid="21"/>
                                        </p:tgtEl>
                                        <p:attrNameLst>
                                          <p:attrName>fillcolor</p:attrName>
                                        </p:attrNameLst>
                                      </p:cBhvr>
                                      <p:to>
                                        <a:srgbClr val="FF0101"/>
                                      </p:to>
                                    </p:animClr>
                                    <p:set>
                                      <p:cBhvr>
                                        <p:cTn id="23" dur="500" fill="hold"/>
                                        <p:tgtEl>
                                          <p:spTgt spid="21"/>
                                        </p:tgtEl>
                                        <p:attrNameLst>
                                          <p:attrName>fill.type</p:attrName>
                                        </p:attrNameLst>
                                      </p:cBhvr>
                                      <p:to>
                                        <p:strVal val="solid"/>
                                      </p:to>
                                    </p:set>
                                    <p:set>
                                      <p:cBhvr>
                                        <p:cTn id="24" dur="500" fill="hold"/>
                                        <p:tgtEl>
                                          <p:spTgt spid="21"/>
                                        </p:tgtEl>
                                        <p:attrNameLst>
                                          <p:attrName>fill.on</p:attrName>
                                        </p:attrNameLst>
                                      </p:cBhvr>
                                      <p:to>
                                        <p:strVal val="true"/>
                                      </p:to>
                                    </p:set>
                                  </p:childTnLst>
                                </p:cTn>
                              </p:par>
                              <p:par>
                                <p:cTn id="25" presetID="7" presetClass="emph" presetSubtype="2" fill="hold" nodeType="withEffect">
                                  <p:stCondLst>
                                    <p:cond delay="0"/>
                                  </p:stCondLst>
                                  <p:childTnLst>
                                    <p:animClr clrSpc="rgb">
                                      <p:cBhvr>
                                        <p:cTn id="26" dur="500" fill="hold"/>
                                        <p:tgtEl>
                                          <p:spTgt spid="21"/>
                                        </p:tgtEl>
                                        <p:attrNameLst>
                                          <p:attrName>stroke.color</p:attrName>
                                        </p:attrNameLst>
                                      </p:cBhvr>
                                      <p:to>
                                        <a:srgbClr val="6C0000"/>
                                      </p:to>
                                    </p:animClr>
                                    <p:set>
                                      <p:cBhvr>
                                        <p:cTn id="27" dur="500" fill="hold"/>
                                        <p:tgtEl>
                                          <p:spTgt spid="21"/>
                                        </p:tgtEl>
                                        <p:attrNameLst>
                                          <p:attrName>stroke.on</p:attrName>
                                        </p:attrNameLst>
                                      </p:cBhvr>
                                      <p:to>
                                        <p:strVal val="true"/>
                                      </p:to>
                                    </p:set>
                                  </p:childTnLst>
                                </p:cTn>
                              </p:par>
                              <p:par>
                                <p:cTn id="28" presetID="10" presetClass="entr" presetSubtype="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fade">
                                      <p:cBhvr>
                                        <p:cTn id="38" dur="500"/>
                                        <p:tgtEl>
                                          <p:spTgt spid="7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p:cBhvr>
                                        <p:cTn id="72" dur="500" fill="hold"/>
                                        <p:tgtEl>
                                          <p:spTgt spid="17"/>
                                        </p:tgtEl>
                                        <p:attrNameLst>
                                          <p:attrName>fillcolor</p:attrName>
                                        </p:attrNameLst>
                                      </p:cBhvr>
                                      <p:to>
                                        <a:srgbClr val="FF4141"/>
                                      </p:to>
                                    </p:animClr>
                                    <p:set>
                                      <p:cBhvr>
                                        <p:cTn id="73" dur="500" fill="hold"/>
                                        <p:tgtEl>
                                          <p:spTgt spid="17"/>
                                        </p:tgtEl>
                                        <p:attrNameLst>
                                          <p:attrName>fill.type</p:attrName>
                                        </p:attrNameLst>
                                      </p:cBhvr>
                                      <p:to>
                                        <p:strVal val="solid"/>
                                      </p:to>
                                    </p:set>
                                    <p:set>
                                      <p:cBhvr>
                                        <p:cTn id="74" dur="500" fill="hold"/>
                                        <p:tgtEl>
                                          <p:spTgt spid="17"/>
                                        </p:tgtEl>
                                        <p:attrNameLst>
                                          <p:attrName>fill.on</p:attrName>
                                        </p:attrNameLst>
                                      </p:cBhvr>
                                      <p:to>
                                        <p:strVal val="true"/>
                                      </p:to>
                                    </p:set>
                                  </p:childTnLst>
                                </p:cTn>
                              </p:par>
                              <p:par>
                                <p:cTn id="75" presetID="7" presetClass="emph" presetSubtype="2" fill="hold" nodeType="withEffect">
                                  <p:stCondLst>
                                    <p:cond delay="0"/>
                                  </p:stCondLst>
                                  <p:childTnLst>
                                    <p:animClr clrSpc="rgb">
                                      <p:cBhvr>
                                        <p:cTn id="76" dur="500" fill="hold"/>
                                        <p:tgtEl>
                                          <p:spTgt spid="17"/>
                                        </p:tgtEl>
                                        <p:attrNameLst>
                                          <p:attrName>stroke.color</p:attrName>
                                        </p:attrNameLst>
                                      </p:cBhvr>
                                      <p:to>
                                        <a:srgbClr val="7E0000"/>
                                      </p:to>
                                    </p:animClr>
                                    <p:set>
                                      <p:cBhvr>
                                        <p:cTn id="77" dur="500" fill="hold"/>
                                        <p:tgtEl>
                                          <p:spTgt spid="17"/>
                                        </p:tgtEl>
                                        <p:attrNameLst>
                                          <p:attrName>stroke.on</p:attrName>
                                        </p:attrNameLst>
                                      </p:cBhvr>
                                      <p:to>
                                        <p:strVal val="true"/>
                                      </p:to>
                                    </p:set>
                                  </p:childTnLst>
                                </p:cTn>
                              </p:par>
                              <p:par>
                                <p:cTn id="78" presetID="10" presetClass="entr" presetSubtype="0"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50" grpId="0" animBg="1"/>
      <p:bldP spid="51" grpId="0" animBg="1"/>
      <p:bldP spid="84" grpId="0"/>
      <p:bldP spid="55" grpId="0" animBg="1"/>
      <p:bldP spid="55" grpId="1" animBg="1"/>
      <p:bldP spid="56" grpId="0"/>
      <p:bldP spid="56" grpId="1"/>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Flickr</a:t>
            </a:r>
            <a:r>
              <a:rPr lang="en-US" dirty="0" smtClean="0"/>
              <a:t> </a:t>
            </a:r>
            <a:r>
              <a:rPr lang="en-US" dirty="0" err="1" smtClean="0"/>
              <a:t>browsegraph</a:t>
            </a:r>
            <a:endParaRPr lang="en-US" dirty="0"/>
          </a:p>
        </p:txBody>
      </p:sp>
      <p:sp>
        <p:nvSpPr>
          <p:cNvPr id="21" name="Flowchart: Delay 20"/>
          <p:cNvSpPr/>
          <p:nvPr/>
        </p:nvSpPr>
        <p:spPr>
          <a:xfrm rot="16200000">
            <a:off x="7889585" y="2942765"/>
            <a:ext cx="276446" cy="361507"/>
          </a:xfrm>
          <a:prstGeom prst="flowChartDelay">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1187314" y="2954669"/>
            <a:ext cx="276446" cy="361507"/>
          </a:xfrm>
          <a:prstGeom prst="flowChartDelay">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66049" y="2763286"/>
            <a:ext cx="311890" cy="276446"/>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868320" y="2765030"/>
            <a:ext cx="311890" cy="276446"/>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C:\Users\alucca\Desktop\2014-04-26 16.02.58.jpg"/>
          <p:cNvPicPr>
            <a:picLocks noChangeAspect="1" noChangeArrowheads="1"/>
          </p:cNvPicPr>
          <p:nvPr/>
        </p:nvPicPr>
        <p:blipFill>
          <a:blip r:embed="rId2" cstate="print"/>
          <a:srcRect/>
          <a:stretch>
            <a:fillRect/>
          </a:stretch>
        </p:blipFill>
        <p:spPr bwMode="auto">
          <a:xfrm>
            <a:off x="2297034" y="3023520"/>
            <a:ext cx="998344" cy="998344"/>
          </a:xfrm>
          <a:prstGeom prst="rect">
            <a:avLst/>
          </a:prstGeom>
          <a:noFill/>
        </p:spPr>
      </p:pic>
      <p:pic>
        <p:nvPicPr>
          <p:cNvPr id="26" name="Picture 6"/>
          <p:cNvPicPr>
            <a:picLocks noChangeAspect="1" noChangeArrowheads="1"/>
          </p:cNvPicPr>
          <p:nvPr/>
        </p:nvPicPr>
        <p:blipFill>
          <a:blip r:embed="rId3" cstate="print"/>
          <a:srcRect/>
          <a:stretch>
            <a:fillRect/>
          </a:stretch>
        </p:blipFill>
        <p:spPr bwMode="auto">
          <a:xfrm>
            <a:off x="4133577" y="3023519"/>
            <a:ext cx="1097279" cy="998344"/>
          </a:xfrm>
          <a:prstGeom prst="rect">
            <a:avLst/>
          </a:prstGeom>
          <a:noFill/>
          <a:ln w="9525">
            <a:noFill/>
            <a:miter lim="800000"/>
            <a:headEnd/>
            <a:tailEnd/>
          </a:ln>
        </p:spPr>
      </p:pic>
      <p:pic>
        <p:nvPicPr>
          <p:cNvPr id="27" name="Picture 7"/>
          <p:cNvPicPr>
            <a:picLocks noChangeAspect="1" noChangeArrowheads="1"/>
          </p:cNvPicPr>
          <p:nvPr/>
        </p:nvPicPr>
        <p:blipFill>
          <a:blip r:embed="rId4" cstate="print"/>
          <a:srcRect/>
          <a:stretch>
            <a:fillRect/>
          </a:stretch>
        </p:blipFill>
        <p:spPr bwMode="auto">
          <a:xfrm>
            <a:off x="5921224" y="3000790"/>
            <a:ext cx="1110443" cy="1048369"/>
          </a:xfrm>
          <a:prstGeom prst="rect">
            <a:avLst/>
          </a:prstGeom>
          <a:noFill/>
          <a:ln w="9525">
            <a:noFill/>
            <a:miter lim="800000"/>
            <a:headEnd/>
            <a:tailEnd/>
          </a:ln>
        </p:spPr>
      </p:pic>
      <p:cxnSp>
        <p:nvCxnSpPr>
          <p:cNvPr id="28" name="Straight Arrow Connector 27"/>
          <p:cNvCxnSpPr>
            <a:stCxn id="27" idx="3"/>
            <a:endCxn id="21" idx="0"/>
          </p:cNvCxnSpPr>
          <p:nvPr/>
        </p:nvCxnSpPr>
        <p:spPr>
          <a:xfrm flipV="1">
            <a:off x="7031667" y="3123519"/>
            <a:ext cx="815388" cy="401456"/>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a:off x="5230856" y="3522691"/>
            <a:ext cx="690368" cy="2284"/>
          </a:xfrm>
          <a:prstGeom prst="straightConnector1">
            <a:avLst/>
          </a:prstGeom>
          <a:ln w="25400">
            <a:solidFill>
              <a:schemeClr val="accent3">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 idx="1"/>
            <a:endCxn id="22" idx="2"/>
          </p:cNvCxnSpPr>
          <p:nvPr/>
        </p:nvCxnSpPr>
        <p:spPr>
          <a:xfrm flipH="1" flipV="1">
            <a:off x="1506291" y="3135423"/>
            <a:ext cx="790743" cy="387269"/>
          </a:xfrm>
          <a:prstGeom prst="straightConnector1">
            <a:avLst/>
          </a:prstGeom>
          <a:ln w="25400">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1"/>
            <a:endCxn id="25" idx="3"/>
          </p:cNvCxnSpPr>
          <p:nvPr/>
        </p:nvCxnSpPr>
        <p:spPr>
          <a:xfrm flipH="1">
            <a:off x="3295378" y="3522691"/>
            <a:ext cx="838199" cy="1"/>
          </a:xfrm>
          <a:prstGeom prst="straightConnector1">
            <a:avLst/>
          </a:prstGeom>
          <a:ln w="25400">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Content Placeholder 2"/>
          <p:cNvSpPr>
            <a:spLocks noGrp="1"/>
          </p:cNvSpPr>
          <p:nvPr>
            <p:ph idx="1"/>
          </p:nvPr>
        </p:nvSpPr>
        <p:spPr>
          <a:xfrm>
            <a:off x="457200" y="1499191"/>
            <a:ext cx="8229600" cy="1488965"/>
          </a:xfrm>
        </p:spPr>
        <p:txBody>
          <a:bodyPr>
            <a:normAutofit/>
          </a:bodyPr>
          <a:lstStyle/>
          <a:p>
            <a:r>
              <a:rPr lang="en-US" dirty="0" err="1" smtClean="0"/>
              <a:t>Flickr</a:t>
            </a:r>
            <a:r>
              <a:rPr lang="en-US" dirty="0" smtClean="0"/>
              <a:t> browsing data</a:t>
            </a:r>
          </a:p>
          <a:p>
            <a:pPr lvl="1"/>
            <a:r>
              <a:rPr lang="en-US" dirty="0" smtClean="0"/>
              <a:t>2 months, 10M users, 50M nodes, 300M </a:t>
            </a:r>
            <a:r>
              <a:rPr lang="en-US" dirty="0" err="1" smtClean="0"/>
              <a:t>pageviews</a:t>
            </a:r>
            <a:endParaRPr lang="en-US" dirty="0" smtClean="0"/>
          </a:p>
        </p:txBody>
      </p:sp>
      <p:sp>
        <p:nvSpPr>
          <p:cNvPr id="33" name="Content Placeholder 2"/>
          <p:cNvSpPr txBox="1">
            <a:spLocks/>
          </p:cNvSpPr>
          <p:nvPr/>
        </p:nvSpPr>
        <p:spPr>
          <a:xfrm>
            <a:off x="457200" y="4389974"/>
            <a:ext cx="8229600" cy="193043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Comparison with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PageRank</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(no external nodes), Favorites, Clicks, View time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High quality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Higher topical variety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Surfaces photos related to real world events or interesting but not popular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p:cNvSpPr txBox="1"/>
          <p:nvPr/>
        </p:nvSpPr>
        <p:spPr>
          <a:xfrm>
            <a:off x="0" y="6519446"/>
            <a:ext cx="9144000" cy="338554"/>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sz="1600" dirty="0" smtClean="0">
                <a:solidFill>
                  <a:schemeClr val="bg1"/>
                </a:solidFill>
              </a:rPr>
              <a:t>Trevisiol et al. </a:t>
            </a:r>
            <a:r>
              <a:rPr lang="en-US" sz="1600" i="1" dirty="0" smtClean="0">
                <a:solidFill>
                  <a:schemeClr val="bg1"/>
                </a:solidFill>
              </a:rPr>
              <a:t>“Image Ranking Based on User Browsing </a:t>
            </a:r>
            <a:r>
              <a:rPr lang="en-US" sz="1600" i="1" dirty="0" err="1" smtClean="0">
                <a:solidFill>
                  <a:schemeClr val="bg1"/>
                </a:solidFill>
              </a:rPr>
              <a:t>Behaviour</a:t>
            </a:r>
            <a:r>
              <a:rPr lang="en-US" sz="1600" i="1" dirty="0" smtClean="0">
                <a:solidFill>
                  <a:schemeClr val="bg1"/>
                </a:solidFill>
              </a:rPr>
              <a:t>” </a:t>
            </a:r>
            <a:r>
              <a:rPr lang="en-US" sz="1600" b="1" i="1" dirty="0" smtClean="0">
                <a:solidFill>
                  <a:schemeClr val="bg1"/>
                </a:solidFill>
              </a:rPr>
              <a:t>SIGIR</a:t>
            </a:r>
            <a:r>
              <a:rPr lang="en-US" sz="1600" b="1" dirty="0" smtClean="0">
                <a:solidFill>
                  <a:schemeClr val="bg1"/>
                </a:solidFill>
              </a:rPr>
              <a:t> 2012</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photos</a:t>
            </a:r>
            <a:endParaRPr lang="en-US" dirty="0"/>
          </a:p>
        </p:txBody>
      </p:sp>
      <p:grpSp>
        <p:nvGrpSpPr>
          <p:cNvPr id="3" name="Group 65"/>
          <p:cNvGrpSpPr/>
          <p:nvPr/>
        </p:nvGrpSpPr>
        <p:grpSpPr>
          <a:xfrm>
            <a:off x="0" y="1319416"/>
            <a:ext cx="9144000" cy="4840785"/>
            <a:chOff x="-2111376" y="8267700"/>
            <a:chExt cx="15322550" cy="8061325"/>
          </a:xfrm>
        </p:grpSpPr>
        <p:pic>
          <p:nvPicPr>
            <p:cNvPr id="7" name="Picture 53" descr="C:\Users\alucca.Y\Desktop\photoarray.png"/>
            <p:cNvPicPr>
              <a:picLocks noChangeAspect="1" noChangeArrowheads="1"/>
            </p:cNvPicPr>
            <p:nvPr/>
          </p:nvPicPr>
          <p:blipFill>
            <a:blip r:embed="rId2" cstate="print"/>
            <a:srcRect/>
            <a:stretch>
              <a:fillRect/>
            </a:stretch>
          </p:blipFill>
          <p:spPr bwMode="auto">
            <a:xfrm>
              <a:off x="-2111376" y="8267700"/>
              <a:ext cx="15322550" cy="8061325"/>
            </a:xfrm>
            <a:prstGeom prst="rect">
              <a:avLst/>
            </a:prstGeom>
            <a:noFill/>
            <a:ln w="9525">
              <a:noFill/>
              <a:miter lim="800000"/>
              <a:headEnd/>
              <a:tailEnd/>
            </a:ln>
          </p:spPr>
        </p:pic>
        <p:sp>
          <p:nvSpPr>
            <p:cNvPr id="8" name="Oval 7"/>
            <p:cNvSpPr/>
            <p:nvPr/>
          </p:nvSpPr>
          <p:spPr>
            <a:xfrm>
              <a:off x="-895351" y="8380413"/>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9" name="Oval 8"/>
            <p:cNvSpPr/>
            <p:nvPr/>
          </p:nvSpPr>
          <p:spPr>
            <a:xfrm>
              <a:off x="2165349" y="8413750"/>
              <a:ext cx="409575" cy="420688"/>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0" name="Oval 9"/>
            <p:cNvSpPr/>
            <p:nvPr/>
          </p:nvSpPr>
          <p:spPr>
            <a:xfrm>
              <a:off x="5180011" y="8439150"/>
              <a:ext cx="409575" cy="419100"/>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1" name="Oval 10"/>
            <p:cNvSpPr/>
            <p:nvPr/>
          </p:nvSpPr>
          <p:spPr>
            <a:xfrm>
              <a:off x="6678611" y="8418513"/>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2" name="Oval 11"/>
            <p:cNvSpPr/>
            <p:nvPr/>
          </p:nvSpPr>
          <p:spPr>
            <a:xfrm>
              <a:off x="660399" y="10025063"/>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3" name="Oval 12"/>
            <p:cNvSpPr/>
            <p:nvPr/>
          </p:nvSpPr>
          <p:spPr>
            <a:xfrm>
              <a:off x="2162174" y="10025063"/>
              <a:ext cx="411162"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4" name="Oval 13"/>
            <p:cNvSpPr/>
            <p:nvPr/>
          </p:nvSpPr>
          <p:spPr>
            <a:xfrm>
              <a:off x="9632949" y="10025063"/>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5" name="Oval 14"/>
            <p:cNvSpPr/>
            <p:nvPr/>
          </p:nvSpPr>
          <p:spPr>
            <a:xfrm>
              <a:off x="8174036" y="10010775"/>
              <a:ext cx="407988" cy="420688"/>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6" name="Oval 15"/>
            <p:cNvSpPr/>
            <p:nvPr/>
          </p:nvSpPr>
          <p:spPr>
            <a:xfrm>
              <a:off x="3679824" y="11599863"/>
              <a:ext cx="411162" cy="422275"/>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7" name="Oval 16"/>
            <p:cNvSpPr/>
            <p:nvPr/>
          </p:nvSpPr>
          <p:spPr>
            <a:xfrm>
              <a:off x="5197474" y="11599863"/>
              <a:ext cx="409575" cy="422275"/>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8" name="Oval 17"/>
            <p:cNvSpPr/>
            <p:nvPr/>
          </p:nvSpPr>
          <p:spPr>
            <a:xfrm>
              <a:off x="8188324" y="11630025"/>
              <a:ext cx="409575" cy="422275"/>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19" name="Oval 18"/>
            <p:cNvSpPr/>
            <p:nvPr/>
          </p:nvSpPr>
          <p:spPr>
            <a:xfrm>
              <a:off x="11193461" y="11615738"/>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0" name="Oval 19"/>
            <p:cNvSpPr/>
            <p:nvPr/>
          </p:nvSpPr>
          <p:spPr>
            <a:xfrm>
              <a:off x="5149849" y="13214350"/>
              <a:ext cx="407987" cy="422275"/>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1" name="Oval 20"/>
            <p:cNvSpPr/>
            <p:nvPr/>
          </p:nvSpPr>
          <p:spPr>
            <a:xfrm>
              <a:off x="11169649" y="13241338"/>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2" name="Oval 21"/>
            <p:cNvSpPr/>
            <p:nvPr/>
          </p:nvSpPr>
          <p:spPr>
            <a:xfrm>
              <a:off x="11179174" y="14825663"/>
              <a:ext cx="409575" cy="420687"/>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3" name="Oval 22"/>
            <p:cNvSpPr/>
            <p:nvPr/>
          </p:nvSpPr>
          <p:spPr>
            <a:xfrm>
              <a:off x="668336" y="8399463"/>
              <a:ext cx="411163" cy="420687"/>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4" name="Oval 23"/>
            <p:cNvSpPr/>
            <p:nvPr/>
          </p:nvSpPr>
          <p:spPr>
            <a:xfrm>
              <a:off x="11168061" y="8423275"/>
              <a:ext cx="409575" cy="422275"/>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5" name="Oval 24"/>
            <p:cNvSpPr/>
            <p:nvPr/>
          </p:nvSpPr>
          <p:spPr>
            <a:xfrm>
              <a:off x="-857251" y="10007600"/>
              <a:ext cx="407987" cy="422275"/>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6" name="Oval 25"/>
            <p:cNvSpPr/>
            <p:nvPr/>
          </p:nvSpPr>
          <p:spPr>
            <a:xfrm>
              <a:off x="3675061" y="10018713"/>
              <a:ext cx="409575" cy="422275"/>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7" name="Oval 26"/>
            <p:cNvSpPr/>
            <p:nvPr/>
          </p:nvSpPr>
          <p:spPr>
            <a:xfrm>
              <a:off x="5186361" y="10013950"/>
              <a:ext cx="409575" cy="420688"/>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8" name="Oval 27"/>
            <p:cNvSpPr/>
            <p:nvPr/>
          </p:nvSpPr>
          <p:spPr>
            <a:xfrm>
              <a:off x="646111" y="11628438"/>
              <a:ext cx="407988" cy="422275"/>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29" name="Oval 28"/>
            <p:cNvSpPr/>
            <p:nvPr/>
          </p:nvSpPr>
          <p:spPr>
            <a:xfrm>
              <a:off x="2141536" y="11625263"/>
              <a:ext cx="411163" cy="419100"/>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0" name="Oval 29"/>
            <p:cNvSpPr/>
            <p:nvPr/>
          </p:nvSpPr>
          <p:spPr>
            <a:xfrm>
              <a:off x="6659561" y="11590338"/>
              <a:ext cx="409575" cy="419100"/>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1" name="Oval 30"/>
            <p:cNvSpPr/>
            <p:nvPr/>
          </p:nvSpPr>
          <p:spPr>
            <a:xfrm>
              <a:off x="12723811" y="13188950"/>
              <a:ext cx="409575" cy="422275"/>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2" name="Oval 31"/>
            <p:cNvSpPr/>
            <p:nvPr/>
          </p:nvSpPr>
          <p:spPr>
            <a:xfrm>
              <a:off x="684211" y="14819313"/>
              <a:ext cx="409575" cy="420687"/>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3" name="Oval 32"/>
            <p:cNvSpPr/>
            <p:nvPr/>
          </p:nvSpPr>
          <p:spPr>
            <a:xfrm>
              <a:off x="5172074" y="14844713"/>
              <a:ext cx="409575" cy="420687"/>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4" name="Oval 33"/>
            <p:cNvSpPr/>
            <p:nvPr/>
          </p:nvSpPr>
          <p:spPr>
            <a:xfrm>
              <a:off x="11182349" y="9999663"/>
              <a:ext cx="411162" cy="420687"/>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5" name="Oval 34"/>
            <p:cNvSpPr/>
            <p:nvPr/>
          </p:nvSpPr>
          <p:spPr>
            <a:xfrm>
              <a:off x="12696824" y="10007600"/>
              <a:ext cx="407987" cy="422275"/>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6" name="Oval 35"/>
            <p:cNvSpPr/>
            <p:nvPr/>
          </p:nvSpPr>
          <p:spPr>
            <a:xfrm>
              <a:off x="12704761" y="11639550"/>
              <a:ext cx="409575" cy="420688"/>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7" name="Oval 36"/>
            <p:cNvSpPr/>
            <p:nvPr/>
          </p:nvSpPr>
          <p:spPr>
            <a:xfrm>
              <a:off x="3678236" y="8404225"/>
              <a:ext cx="411163"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8" name="Oval 37"/>
            <p:cNvSpPr/>
            <p:nvPr/>
          </p:nvSpPr>
          <p:spPr>
            <a:xfrm>
              <a:off x="8197849" y="8413750"/>
              <a:ext cx="407987"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39" name="Oval 38"/>
            <p:cNvSpPr/>
            <p:nvPr/>
          </p:nvSpPr>
          <p:spPr>
            <a:xfrm>
              <a:off x="9621836" y="8439150"/>
              <a:ext cx="409575"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0" name="Oval 39"/>
            <p:cNvSpPr/>
            <p:nvPr/>
          </p:nvSpPr>
          <p:spPr>
            <a:xfrm>
              <a:off x="12652374" y="8434388"/>
              <a:ext cx="407987"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1" name="Oval 40"/>
            <p:cNvSpPr/>
            <p:nvPr/>
          </p:nvSpPr>
          <p:spPr>
            <a:xfrm>
              <a:off x="6694486" y="10048875"/>
              <a:ext cx="409575"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2" name="Oval 41"/>
            <p:cNvSpPr/>
            <p:nvPr/>
          </p:nvSpPr>
          <p:spPr>
            <a:xfrm>
              <a:off x="-838201" y="11618913"/>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3" name="Oval 42"/>
            <p:cNvSpPr/>
            <p:nvPr/>
          </p:nvSpPr>
          <p:spPr>
            <a:xfrm>
              <a:off x="9661524" y="11628438"/>
              <a:ext cx="409575"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4" name="Oval 43"/>
            <p:cNvSpPr/>
            <p:nvPr/>
          </p:nvSpPr>
          <p:spPr>
            <a:xfrm>
              <a:off x="9671049" y="13228638"/>
              <a:ext cx="407987"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5" name="Oval 44"/>
            <p:cNvSpPr/>
            <p:nvPr/>
          </p:nvSpPr>
          <p:spPr>
            <a:xfrm>
              <a:off x="8162924" y="13209588"/>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6" name="Oval 45"/>
            <p:cNvSpPr/>
            <p:nvPr/>
          </p:nvSpPr>
          <p:spPr>
            <a:xfrm>
              <a:off x="6699249" y="13204825"/>
              <a:ext cx="409575" cy="4191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7" name="Oval 46"/>
            <p:cNvSpPr/>
            <p:nvPr/>
          </p:nvSpPr>
          <p:spPr>
            <a:xfrm>
              <a:off x="3689349" y="13212763"/>
              <a:ext cx="409575"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8" name="Oval 47"/>
            <p:cNvSpPr/>
            <p:nvPr/>
          </p:nvSpPr>
          <p:spPr>
            <a:xfrm>
              <a:off x="2181224" y="13209588"/>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49" name="Oval 48"/>
            <p:cNvSpPr/>
            <p:nvPr/>
          </p:nvSpPr>
          <p:spPr>
            <a:xfrm>
              <a:off x="687386" y="13188950"/>
              <a:ext cx="411163"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0" name="Oval 49"/>
            <p:cNvSpPr/>
            <p:nvPr/>
          </p:nvSpPr>
          <p:spPr>
            <a:xfrm>
              <a:off x="-833439" y="13212763"/>
              <a:ext cx="409575"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1" name="Oval 50"/>
            <p:cNvSpPr/>
            <p:nvPr/>
          </p:nvSpPr>
          <p:spPr>
            <a:xfrm>
              <a:off x="-809626" y="14814550"/>
              <a:ext cx="409575"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2" name="Oval 51"/>
            <p:cNvSpPr/>
            <p:nvPr/>
          </p:nvSpPr>
          <p:spPr>
            <a:xfrm>
              <a:off x="2190749" y="14793913"/>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3" name="Oval 52"/>
            <p:cNvSpPr/>
            <p:nvPr/>
          </p:nvSpPr>
          <p:spPr>
            <a:xfrm>
              <a:off x="3689349" y="14819313"/>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4" name="Oval 53"/>
            <p:cNvSpPr/>
            <p:nvPr/>
          </p:nvSpPr>
          <p:spPr>
            <a:xfrm>
              <a:off x="6704011" y="14814550"/>
              <a:ext cx="409575"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5" name="Oval 54"/>
            <p:cNvSpPr/>
            <p:nvPr/>
          </p:nvSpPr>
          <p:spPr>
            <a:xfrm>
              <a:off x="8188324" y="14808200"/>
              <a:ext cx="409575" cy="422275"/>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6" name="Oval 55"/>
            <p:cNvSpPr/>
            <p:nvPr/>
          </p:nvSpPr>
          <p:spPr>
            <a:xfrm>
              <a:off x="9699624" y="14819313"/>
              <a:ext cx="409575" cy="420687"/>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sp>
          <p:nvSpPr>
            <p:cNvPr id="57" name="Oval 56"/>
            <p:cNvSpPr/>
            <p:nvPr/>
          </p:nvSpPr>
          <p:spPr>
            <a:xfrm>
              <a:off x="12715874" y="14814550"/>
              <a:ext cx="409575" cy="420688"/>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40000" lnSpcReduction="20000"/>
            </a:bodyPr>
            <a:lstStyle/>
            <a:p>
              <a:pPr algn="ctr">
                <a:defRPr/>
              </a:pPr>
              <a:endParaRPr lang="en-US" sz="1600" dirty="0" err="1">
                <a:solidFill>
                  <a:schemeClr val="tx1"/>
                </a:solidFill>
                <a:cs typeface="Arial" pitchFamily="34" charset="0"/>
              </a:endParaRPr>
            </a:p>
          </p:txBody>
        </p:sp>
      </p:grpSp>
      <p:grpSp>
        <p:nvGrpSpPr>
          <p:cNvPr id="4" name="Group 66"/>
          <p:cNvGrpSpPr/>
          <p:nvPr/>
        </p:nvGrpSpPr>
        <p:grpSpPr>
          <a:xfrm>
            <a:off x="1564522" y="6296757"/>
            <a:ext cx="6501500" cy="681037"/>
            <a:chOff x="457200" y="-1045468"/>
            <a:chExt cx="6501500" cy="681037"/>
          </a:xfrm>
        </p:grpSpPr>
        <p:sp>
          <p:nvSpPr>
            <p:cNvPr id="58" name="Oval 57"/>
            <p:cNvSpPr/>
            <p:nvPr/>
          </p:nvSpPr>
          <p:spPr>
            <a:xfrm>
              <a:off x="457200" y="-926296"/>
              <a:ext cx="199459" cy="205644"/>
            </a:xfrm>
            <a:prstGeom prst="ellipse">
              <a:avLst/>
            </a:prstGeom>
            <a:solidFill>
              <a:schemeClr val="accent1">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algn="ctr">
                <a:defRPr/>
              </a:pPr>
              <a:endParaRPr lang="en-US" sz="1600" dirty="0" err="1">
                <a:solidFill>
                  <a:schemeClr val="tx1"/>
                </a:solidFill>
                <a:cs typeface="Arial" pitchFamily="34" charset="0"/>
              </a:endParaRPr>
            </a:p>
          </p:txBody>
        </p:sp>
        <p:sp>
          <p:nvSpPr>
            <p:cNvPr id="59" name="Oval 58"/>
            <p:cNvSpPr/>
            <p:nvPr/>
          </p:nvSpPr>
          <p:spPr>
            <a:xfrm>
              <a:off x="3065842" y="-899417"/>
              <a:ext cx="199459" cy="204870"/>
            </a:xfrm>
            <a:prstGeom prst="ellipse">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algn="ctr">
                <a:defRPr/>
              </a:pPr>
              <a:endParaRPr lang="en-US" sz="1600" dirty="0" err="1">
                <a:solidFill>
                  <a:schemeClr val="tx1"/>
                </a:solidFill>
                <a:cs typeface="Arial" pitchFamily="34" charset="0"/>
              </a:endParaRPr>
            </a:p>
          </p:txBody>
        </p:sp>
        <p:sp>
          <p:nvSpPr>
            <p:cNvPr id="60" name="Oval 59"/>
            <p:cNvSpPr/>
            <p:nvPr/>
          </p:nvSpPr>
          <p:spPr>
            <a:xfrm>
              <a:off x="4605323" y="-912009"/>
              <a:ext cx="199459" cy="205644"/>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algn="ctr">
                <a:defRPr/>
              </a:pPr>
              <a:endParaRPr lang="en-US" sz="1600" dirty="0" err="1">
                <a:solidFill>
                  <a:schemeClr val="tx1"/>
                </a:solidFill>
                <a:cs typeface="Arial" pitchFamily="34" charset="0"/>
              </a:endParaRPr>
            </a:p>
          </p:txBody>
        </p:sp>
        <p:sp>
          <p:nvSpPr>
            <p:cNvPr id="61" name="Oval 60"/>
            <p:cNvSpPr/>
            <p:nvPr/>
          </p:nvSpPr>
          <p:spPr>
            <a:xfrm>
              <a:off x="1585131" y="-923012"/>
              <a:ext cx="199459" cy="205644"/>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algn="ctr">
                <a:defRPr/>
              </a:pPr>
              <a:endParaRPr lang="en-US" sz="1600" dirty="0" err="1">
                <a:solidFill>
                  <a:schemeClr val="tx1"/>
                </a:solidFill>
                <a:cs typeface="Arial" pitchFamily="34" charset="0"/>
              </a:endParaRPr>
            </a:p>
          </p:txBody>
        </p:sp>
        <p:sp>
          <p:nvSpPr>
            <p:cNvPr id="62" name="TextBox 111"/>
            <p:cNvSpPr txBox="1">
              <a:spLocks noChangeArrowheads="1"/>
            </p:cNvSpPr>
            <p:nvPr/>
          </p:nvSpPr>
          <p:spPr bwMode="auto">
            <a:xfrm>
              <a:off x="604441" y="-1045468"/>
              <a:ext cx="1198563" cy="674687"/>
            </a:xfrm>
            <a:prstGeom prst="rect">
              <a:avLst/>
            </a:prstGeom>
            <a:noFill/>
            <a:ln w="9525">
              <a:noFill/>
              <a:miter lim="800000"/>
              <a:headEnd/>
              <a:tailEnd/>
            </a:ln>
          </p:spPr>
          <p:txBody>
            <a:bodyPr/>
            <a:lstStyle/>
            <a:p>
              <a:r>
                <a:rPr lang="es-ES" sz="2400" dirty="0">
                  <a:solidFill>
                    <a:srgbClr val="490060"/>
                  </a:solidFill>
                  <a:cs typeface="Calibri" pitchFamily="-1" charset="0"/>
                </a:rPr>
                <a:t>Art</a:t>
              </a:r>
              <a:endParaRPr lang="en-US" sz="2400" dirty="0">
                <a:solidFill>
                  <a:srgbClr val="490060"/>
                </a:solidFill>
                <a:cs typeface="Calibri" pitchFamily="-1" charset="0"/>
              </a:endParaRPr>
            </a:p>
          </p:txBody>
        </p:sp>
        <p:sp>
          <p:nvSpPr>
            <p:cNvPr id="63" name="TextBox 113"/>
            <p:cNvSpPr txBox="1">
              <a:spLocks noChangeArrowheads="1"/>
            </p:cNvSpPr>
            <p:nvPr/>
          </p:nvSpPr>
          <p:spPr bwMode="auto">
            <a:xfrm>
              <a:off x="1750453" y="-1040706"/>
              <a:ext cx="1579562" cy="674687"/>
            </a:xfrm>
            <a:prstGeom prst="rect">
              <a:avLst/>
            </a:prstGeom>
            <a:noFill/>
            <a:ln w="9525">
              <a:noFill/>
              <a:miter lim="800000"/>
              <a:headEnd/>
              <a:tailEnd/>
            </a:ln>
          </p:spPr>
          <p:txBody>
            <a:bodyPr/>
            <a:lstStyle/>
            <a:p>
              <a:r>
                <a:rPr lang="es-ES" sz="2400" dirty="0" err="1" smtClean="0">
                  <a:solidFill>
                    <a:srgbClr val="490060"/>
                  </a:solidFill>
                  <a:cs typeface="Calibri" pitchFamily="-1" charset="0"/>
                </a:rPr>
                <a:t>Niche</a:t>
              </a:r>
              <a:endParaRPr lang="es-ES" sz="2400" dirty="0">
                <a:solidFill>
                  <a:srgbClr val="490060"/>
                </a:solidFill>
                <a:cs typeface="Calibri" pitchFamily="-1" charset="0"/>
              </a:endParaRPr>
            </a:p>
          </p:txBody>
        </p:sp>
        <p:sp>
          <p:nvSpPr>
            <p:cNvPr id="64" name="TextBox 114"/>
            <p:cNvSpPr txBox="1">
              <a:spLocks noChangeArrowheads="1"/>
            </p:cNvSpPr>
            <p:nvPr/>
          </p:nvSpPr>
          <p:spPr bwMode="auto">
            <a:xfrm>
              <a:off x="4785412" y="-1040706"/>
              <a:ext cx="2173288" cy="674687"/>
            </a:xfrm>
            <a:prstGeom prst="rect">
              <a:avLst/>
            </a:prstGeom>
            <a:noFill/>
            <a:ln w="9525">
              <a:noFill/>
              <a:miter lim="800000"/>
              <a:headEnd/>
              <a:tailEnd/>
            </a:ln>
          </p:spPr>
          <p:txBody>
            <a:bodyPr/>
            <a:lstStyle/>
            <a:p>
              <a:r>
                <a:rPr lang="es-ES" sz="2400" dirty="0" err="1" smtClean="0">
                  <a:solidFill>
                    <a:srgbClr val="490060"/>
                  </a:solidFill>
                  <a:cs typeface="Calibri" pitchFamily="-1" charset="0"/>
                </a:rPr>
                <a:t>Odd</a:t>
              </a:r>
              <a:endParaRPr lang="es-ES" sz="2400" dirty="0">
                <a:solidFill>
                  <a:srgbClr val="490060"/>
                </a:solidFill>
                <a:cs typeface="Calibri" pitchFamily="-1" charset="0"/>
              </a:endParaRPr>
            </a:p>
          </p:txBody>
        </p:sp>
        <p:sp>
          <p:nvSpPr>
            <p:cNvPr id="65" name="TextBox 112"/>
            <p:cNvSpPr txBox="1">
              <a:spLocks noChangeArrowheads="1"/>
            </p:cNvSpPr>
            <p:nvPr/>
          </p:nvSpPr>
          <p:spPr bwMode="auto">
            <a:xfrm>
              <a:off x="3233776" y="-1040706"/>
              <a:ext cx="1887537" cy="676275"/>
            </a:xfrm>
            <a:prstGeom prst="rect">
              <a:avLst/>
            </a:prstGeom>
            <a:noFill/>
            <a:ln w="9525">
              <a:noFill/>
              <a:miter lim="800000"/>
              <a:headEnd/>
              <a:tailEnd/>
            </a:ln>
          </p:spPr>
          <p:txBody>
            <a:bodyPr/>
            <a:lstStyle/>
            <a:p>
              <a:r>
                <a:rPr lang="es-ES" sz="2400" dirty="0" err="1">
                  <a:solidFill>
                    <a:srgbClr val="490060"/>
                  </a:solidFill>
                  <a:cs typeface="Calibri" pitchFamily="-1" charset="0"/>
                </a:rPr>
                <a:t>Events</a:t>
              </a:r>
              <a:endParaRPr lang="en-US" sz="2400" dirty="0">
                <a:solidFill>
                  <a:srgbClr val="490060"/>
                </a:solidFill>
                <a:cs typeface="Calibri" pitchFamily="-1" charset="0"/>
              </a:endParaRPr>
            </a:p>
          </p:txBody>
        </p:sp>
      </p:gr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091821"/>
            <a:ext cx="7772400" cy="1773376"/>
          </a:xfrm>
        </p:spPr>
        <p:txBody>
          <a:bodyPr>
            <a:noAutofit/>
          </a:bodyPr>
          <a:lstStyle/>
          <a:p>
            <a:r>
              <a:rPr lang="en-US" sz="6000" dirty="0" smtClean="0"/>
              <a:t>Bias in quality assessment</a:t>
            </a:r>
            <a:endParaRPr lang="en-US" sz="6000" dirty="0"/>
          </a:p>
        </p:txBody>
      </p:sp>
      <p:sp>
        <p:nvSpPr>
          <p:cNvPr id="5" name="Text Placeholder 4"/>
          <p:cNvSpPr>
            <a:spLocks noGrp="1"/>
          </p:cNvSpPr>
          <p:nvPr>
            <p:ph type="body" idx="1"/>
          </p:nvPr>
        </p:nvSpPr>
        <p:spPr>
          <a:xfrm>
            <a:off x="722313" y="4557713"/>
            <a:ext cx="7772400" cy="1500187"/>
          </a:xfrm>
        </p:spPr>
        <p:txBody>
          <a:bodyPr/>
          <a:lstStyle/>
          <a:p>
            <a:r>
              <a:rPr lang="en-US" i="1" cap="none" dirty="0" smtClean="0"/>
              <a:t>or:</a:t>
            </a:r>
          </a:p>
          <a:p>
            <a:r>
              <a:rPr lang="en-US" i="1" cap="none" dirty="0"/>
              <a:t>y</a:t>
            </a:r>
            <a:r>
              <a:rPr lang="en-US" i="1" cap="none" dirty="0" smtClean="0"/>
              <a:t>our perception of quality changes based on your prior experience</a:t>
            </a:r>
            <a:endParaRPr lang="en-US" i="1" cap="none" dirty="0"/>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in quality assessment</a:t>
            </a:r>
            <a:endParaRPr lang="en-US" dirty="0"/>
          </a:p>
        </p:txBody>
      </p:sp>
      <p:pic>
        <p:nvPicPr>
          <p:cNvPr id="1026" name="Picture 2" descr="C:\Users\alucca\Desktop\lesco1.png"/>
          <p:cNvPicPr>
            <a:picLocks noChangeAspect="1" noChangeArrowheads="1"/>
          </p:cNvPicPr>
          <p:nvPr/>
        </p:nvPicPr>
        <p:blipFill>
          <a:blip r:embed="rId2" cstate="print"/>
          <a:srcRect/>
          <a:stretch>
            <a:fillRect/>
          </a:stretch>
        </p:blipFill>
        <p:spPr bwMode="auto">
          <a:xfrm>
            <a:off x="541360" y="2359905"/>
            <a:ext cx="4422826" cy="1976248"/>
          </a:xfrm>
          <a:prstGeom prst="rect">
            <a:avLst/>
          </a:prstGeom>
          <a:noFill/>
        </p:spPr>
      </p:pic>
      <p:sp>
        <p:nvSpPr>
          <p:cNvPr id="5" name="TextBox 4"/>
          <p:cNvSpPr txBox="1"/>
          <p:nvPr/>
        </p:nvSpPr>
        <p:spPr>
          <a:xfrm>
            <a:off x="0" y="6495495"/>
            <a:ext cx="9144000" cy="369332"/>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dirty="0" smtClean="0">
                <a:solidFill>
                  <a:schemeClr val="bg1"/>
                </a:solidFill>
              </a:rPr>
              <a:t>Cheng et al. </a:t>
            </a:r>
            <a:r>
              <a:rPr lang="en-US" i="1" dirty="0" smtClean="0">
                <a:solidFill>
                  <a:schemeClr val="bg1"/>
                </a:solidFill>
              </a:rPr>
              <a:t>“How Community Feedback Shapes User Behavior”</a:t>
            </a:r>
            <a:r>
              <a:rPr lang="en-US" dirty="0" smtClean="0">
                <a:solidFill>
                  <a:schemeClr val="bg1"/>
                </a:solidFill>
              </a:rPr>
              <a:t>, </a:t>
            </a:r>
            <a:r>
              <a:rPr lang="en-US" b="1" dirty="0" smtClean="0">
                <a:solidFill>
                  <a:schemeClr val="bg1"/>
                </a:solidFill>
              </a:rPr>
              <a:t>ICWSM 2014</a:t>
            </a:r>
          </a:p>
        </p:txBody>
      </p:sp>
      <p:sp>
        <p:nvSpPr>
          <p:cNvPr id="7" name="Right Brace 6"/>
          <p:cNvSpPr/>
          <p:nvPr/>
        </p:nvSpPr>
        <p:spPr>
          <a:xfrm>
            <a:off x="4958313" y="2359905"/>
            <a:ext cx="442601" cy="1976248"/>
          </a:xfrm>
          <a:prstGeom prst="rightBrace">
            <a:avLst>
              <a:gd name="adj1" fmla="val 11008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5400914" y="3760288"/>
            <a:ext cx="3097091" cy="461665"/>
          </a:xfrm>
          <a:prstGeom prst="rect">
            <a:avLst/>
          </a:prstGeom>
        </p:spPr>
        <p:txBody>
          <a:bodyPr wrap="square">
            <a:spAutoFit/>
          </a:bodyPr>
          <a:lstStyle/>
          <a:p>
            <a:pPr algn="ctr"/>
            <a:r>
              <a:rPr lang="en-US" sz="2400" dirty="0" smtClean="0"/>
              <a:t>Post Quality</a:t>
            </a:r>
          </a:p>
        </p:txBody>
      </p:sp>
      <p:sp>
        <p:nvSpPr>
          <p:cNvPr id="9" name="Rectangle 8"/>
          <p:cNvSpPr/>
          <p:nvPr/>
        </p:nvSpPr>
        <p:spPr>
          <a:xfrm>
            <a:off x="5400914" y="2590737"/>
            <a:ext cx="3285886" cy="461665"/>
          </a:xfrm>
          <a:prstGeom prst="rect">
            <a:avLst/>
          </a:prstGeom>
        </p:spPr>
        <p:txBody>
          <a:bodyPr wrap="square">
            <a:spAutoFit/>
          </a:bodyPr>
          <a:lstStyle/>
          <a:p>
            <a:pPr algn="ctr"/>
            <a:r>
              <a:rPr lang="en-US" sz="2400" dirty="0" smtClean="0"/>
              <a:t>User assessment</a:t>
            </a:r>
          </a:p>
        </p:txBody>
      </p:sp>
      <p:sp>
        <p:nvSpPr>
          <p:cNvPr id="10" name="Rectangle 9"/>
          <p:cNvSpPr/>
          <p:nvPr/>
        </p:nvSpPr>
        <p:spPr>
          <a:xfrm>
            <a:off x="6771561" y="2943218"/>
            <a:ext cx="448103" cy="938719"/>
          </a:xfrm>
          <a:prstGeom prst="rect">
            <a:avLst/>
          </a:prstGeom>
        </p:spPr>
        <p:txBody>
          <a:bodyPr wrap="square">
            <a:spAutoFit/>
          </a:bodyPr>
          <a:lstStyle/>
          <a:p>
            <a:pPr algn="ctr"/>
            <a:r>
              <a:rPr lang="en-US" sz="5500" dirty="0" smtClean="0"/>
              <a:t>-</a:t>
            </a:r>
          </a:p>
        </p:txBody>
      </p:sp>
      <p:cxnSp>
        <p:nvCxnSpPr>
          <p:cNvPr id="12" name="Straight Connector 11"/>
          <p:cNvCxnSpPr/>
          <p:nvPr/>
        </p:nvCxnSpPr>
        <p:spPr>
          <a:xfrm>
            <a:off x="5584208" y="4336153"/>
            <a:ext cx="28432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400914" y="4543228"/>
            <a:ext cx="3285886" cy="461665"/>
          </a:xfrm>
          <a:prstGeom prst="rect">
            <a:avLst/>
          </a:prstGeom>
        </p:spPr>
        <p:txBody>
          <a:bodyPr wrap="square">
            <a:spAutoFit/>
          </a:bodyPr>
          <a:lstStyle/>
          <a:p>
            <a:pPr algn="ctr"/>
            <a:r>
              <a:rPr lang="en-US" sz="2400" dirty="0" smtClean="0"/>
              <a:t>Community bias</a:t>
            </a:r>
          </a:p>
        </p:txBody>
      </p:sp>
      <p:cxnSp>
        <p:nvCxnSpPr>
          <p:cNvPr id="16" name="Elbow Connector 15"/>
          <p:cNvCxnSpPr/>
          <p:nvPr/>
        </p:nvCxnSpPr>
        <p:spPr>
          <a:xfrm flipV="1">
            <a:off x="3291384" y="4336153"/>
            <a:ext cx="1337480" cy="1037230"/>
          </a:xfrm>
          <a:prstGeom prst="bentConnector3">
            <a:avLst>
              <a:gd name="adj1" fmla="val 10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458986" y="4957884"/>
            <a:ext cx="2050762" cy="830997"/>
          </a:xfrm>
          <a:prstGeom prst="rect">
            <a:avLst/>
          </a:prstGeom>
        </p:spPr>
        <p:txBody>
          <a:bodyPr wrap="square">
            <a:spAutoFit/>
          </a:bodyPr>
          <a:lstStyle/>
          <a:p>
            <a:pPr algn="ctr"/>
            <a:r>
              <a:rPr lang="en-US" sz="2400" dirty="0" smtClean="0"/>
              <a:t>Negative bias</a:t>
            </a:r>
          </a:p>
        </p:txBody>
      </p:sp>
      <p:sp>
        <p:nvSpPr>
          <p:cNvPr id="21" name="Oval 20"/>
          <p:cNvSpPr/>
          <p:nvPr/>
        </p:nvSpPr>
        <p:spPr>
          <a:xfrm>
            <a:off x="4217157" y="3439241"/>
            <a:ext cx="887104" cy="896912"/>
          </a:xfrm>
          <a:prstGeom prst="ellipse">
            <a:avLst/>
          </a:prstGeom>
          <a:solidFill>
            <a:srgbClr val="FF0000">
              <a:alpha val="25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17" idx="1"/>
          </p:cNvCxnSpPr>
          <p:nvPr/>
        </p:nvCxnSpPr>
        <p:spPr>
          <a:xfrm rot="10800000" flipV="1">
            <a:off x="4665742" y="1749477"/>
            <a:ext cx="1117316" cy="610428"/>
          </a:xfrm>
          <a:prstGeom prst="bentConnector3">
            <a:avLst>
              <a:gd name="adj1" fmla="val 10008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83058" y="1518644"/>
            <a:ext cx="1370647" cy="461665"/>
          </a:xfrm>
          <a:prstGeom prst="rect">
            <a:avLst/>
          </a:prstGeom>
        </p:spPr>
        <p:txBody>
          <a:bodyPr wrap="square">
            <a:spAutoFit/>
          </a:bodyPr>
          <a:lstStyle/>
          <a:p>
            <a:pPr algn="ctr"/>
            <a:r>
              <a:rPr lang="en-US" sz="2400" dirty="0" smtClean="0"/>
              <a:t>No bias</a:t>
            </a:r>
            <a:endParaRPr lang="en-US" sz="2400" dirty="0" smtClean="0"/>
          </a:p>
        </p:txBody>
      </p:sp>
      <p:sp>
        <p:nvSpPr>
          <p:cNvPr id="18" name="Oval 17"/>
          <p:cNvSpPr/>
          <p:nvPr/>
        </p:nvSpPr>
        <p:spPr>
          <a:xfrm>
            <a:off x="4212608" y="2400849"/>
            <a:ext cx="887104" cy="896912"/>
          </a:xfrm>
          <a:prstGeom prst="ellipse">
            <a:avLst/>
          </a:prstGeom>
          <a:solidFill>
            <a:srgbClr val="92D050">
              <a:alpha val="25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4" grpId="0"/>
      <p:bldP spid="20" grpId="0"/>
      <p:bldP spid="21" grpId="0" animBg="1"/>
      <p:bldP spid="17"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quality assessment</a:t>
            </a:r>
            <a:endParaRPr lang="en-US" dirty="0"/>
          </a:p>
        </p:txBody>
      </p:sp>
      <p:pic>
        <p:nvPicPr>
          <p:cNvPr id="4" name="Picture 1" descr="_63102479_walworthroad.jpg"/>
          <p:cNvPicPr>
            <a:picLocks noChangeAspect="1"/>
          </p:cNvPicPr>
          <p:nvPr/>
        </p:nvPicPr>
        <p:blipFill>
          <a:blip r:embed="rId2" cstate="print"/>
          <a:srcRect/>
          <a:stretch>
            <a:fillRect/>
          </a:stretch>
        </p:blipFill>
        <p:spPr bwMode="auto">
          <a:xfrm>
            <a:off x="0" y="2513036"/>
            <a:ext cx="4498001" cy="2549478"/>
          </a:xfrm>
          <a:prstGeom prst="rect">
            <a:avLst/>
          </a:prstGeom>
          <a:noFill/>
          <a:ln w="9525">
            <a:noFill/>
            <a:miter lim="800000"/>
            <a:headEnd/>
            <a:tailEnd/>
          </a:ln>
        </p:spPr>
      </p:pic>
      <p:pic>
        <p:nvPicPr>
          <p:cNvPr id="5" name="Picture 2" descr="_63101470_phsyicgarden.jpg"/>
          <p:cNvPicPr>
            <a:picLocks noChangeAspect="1"/>
          </p:cNvPicPr>
          <p:nvPr/>
        </p:nvPicPr>
        <p:blipFill>
          <a:blip r:embed="rId3" cstate="print"/>
          <a:srcRect/>
          <a:stretch>
            <a:fillRect/>
          </a:stretch>
        </p:blipFill>
        <p:spPr bwMode="auto">
          <a:xfrm>
            <a:off x="4667140" y="2513036"/>
            <a:ext cx="4476862" cy="2549478"/>
          </a:xfrm>
          <a:prstGeom prst="rect">
            <a:avLst/>
          </a:prstGeom>
          <a:noFill/>
          <a:ln w="9525">
            <a:noFill/>
            <a:miter lim="800000"/>
            <a:headEnd/>
            <a:tailEnd/>
          </a:ln>
        </p:spPr>
      </p:pic>
      <p:sp>
        <p:nvSpPr>
          <p:cNvPr id="6" name="TextBox 1"/>
          <p:cNvSpPr txBox="1">
            <a:spLocks noChangeArrowheads="1"/>
          </p:cNvSpPr>
          <p:nvPr/>
        </p:nvSpPr>
        <p:spPr bwMode="auto">
          <a:xfrm>
            <a:off x="2194683" y="1958999"/>
            <a:ext cx="846138" cy="554037"/>
          </a:xfrm>
          <a:prstGeom prst="rect">
            <a:avLst/>
          </a:prstGeom>
          <a:noFill/>
          <a:ln w="9525">
            <a:noFill/>
            <a:miter lim="800000"/>
            <a:headEnd/>
            <a:tailEnd/>
          </a:ln>
        </p:spPr>
        <p:txBody>
          <a:bodyPr>
            <a:spAutoFit/>
          </a:bodyPr>
          <a:lstStyle/>
          <a:p>
            <a:r>
              <a:rPr lang="en-US" sz="3000" b="1" dirty="0">
                <a:cs typeface="Courier New" pitchFamily="49" charset="0"/>
              </a:rPr>
              <a:t>A</a:t>
            </a:r>
          </a:p>
        </p:txBody>
      </p:sp>
      <p:sp>
        <p:nvSpPr>
          <p:cNvPr id="7" name="TextBox 4"/>
          <p:cNvSpPr txBox="1">
            <a:spLocks noChangeArrowheads="1"/>
          </p:cNvSpPr>
          <p:nvPr/>
        </p:nvSpPr>
        <p:spPr bwMode="auto">
          <a:xfrm>
            <a:off x="6770973" y="1958999"/>
            <a:ext cx="846137" cy="554037"/>
          </a:xfrm>
          <a:prstGeom prst="rect">
            <a:avLst/>
          </a:prstGeom>
          <a:noFill/>
          <a:ln w="9525">
            <a:noFill/>
            <a:miter lim="800000"/>
            <a:headEnd/>
            <a:tailEnd/>
          </a:ln>
        </p:spPr>
        <p:txBody>
          <a:bodyPr>
            <a:spAutoFit/>
          </a:bodyPr>
          <a:lstStyle/>
          <a:p>
            <a:r>
              <a:rPr lang="en-US" sz="3000" b="1" dirty="0">
                <a:cs typeface="Courier New" pitchFamily="49" charset="0"/>
              </a:rPr>
              <a:t>B</a:t>
            </a:r>
          </a:p>
        </p:txBody>
      </p:sp>
      <p:sp>
        <p:nvSpPr>
          <p:cNvPr id="8" name="TextBox 7"/>
          <p:cNvSpPr txBox="1"/>
          <p:nvPr/>
        </p:nvSpPr>
        <p:spPr>
          <a:xfrm>
            <a:off x="0" y="6211669"/>
            <a:ext cx="9144000" cy="646331"/>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dirty="0" smtClean="0">
                <a:solidFill>
                  <a:schemeClr val="bg1"/>
                </a:solidFill>
              </a:rPr>
              <a:t>Quercia et al. </a:t>
            </a:r>
            <a:r>
              <a:rPr lang="en-US" b="1" i="1" dirty="0" smtClean="0">
                <a:solidFill>
                  <a:schemeClr val="bg1"/>
                </a:solidFill>
              </a:rPr>
              <a:t>“</a:t>
            </a:r>
            <a:r>
              <a:rPr lang="en-US" i="1" dirty="0" smtClean="0">
                <a:solidFill>
                  <a:schemeClr val="bg1"/>
                </a:solidFill>
              </a:rPr>
              <a:t>The shortest path to happiness: Recommending beautiful, quiet, and happy routes in the city”</a:t>
            </a:r>
            <a:r>
              <a:rPr lang="en-US" dirty="0" smtClean="0">
                <a:solidFill>
                  <a:schemeClr val="bg1"/>
                </a:solidFill>
              </a:rPr>
              <a:t>, </a:t>
            </a:r>
            <a:r>
              <a:rPr lang="en-US" b="1" dirty="0" smtClean="0">
                <a:solidFill>
                  <a:schemeClr val="bg1"/>
                </a:solidFill>
              </a:rPr>
              <a:t>HT 2014</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 Shot 2015-05-27 at 11.36.54 AM.png"/>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977" y="273420"/>
            <a:ext cx="4626577" cy="3044952"/>
          </a:xfrm>
          <a:prstGeom prst="rect">
            <a:avLst/>
          </a:prstGeom>
        </p:spPr>
      </p:pic>
      <p:pic>
        <p:nvPicPr>
          <p:cNvPr id="5" name="Picture 4" descr="4329219882_16bb9ac5f0_o.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560031" y="273420"/>
            <a:ext cx="4572001" cy="3049489"/>
          </a:xfrm>
          <a:prstGeom prst="rect">
            <a:avLst/>
          </a:prstGeom>
        </p:spPr>
      </p:pic>
      <p:sp>
        <p:nvSpPr>
          <p:cNvPr id="6" name="Rectangle 3"/>
          <p:cNvSpPr>
            <a:spLocks noChangeArrowheads="1"/>
          </p:cNvSpPr>
          <p:nvPr/>
        </p:nvSpPr>
        <p:spPr bwMode="auto">
          <a:xfrm>
            <a:off x="3636873" y="436712"/>
            <a:ext cx="772725" cy="1080120"/>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hangingPunct="0">
              <a:lnSpc>
                <a:spcPct val="93000"/>
              </a:lnSpc>
              <a:buClr>
                <a:srgbClr val="000000"/>
              </a:buClr>
              <a:buSzPct val="45000"/>
              <a:buFont typeface="Wingdings" charset="0"/>
              <a:buNone/>
            </a:pPr>
            <a:r>
              <a:rPr lang="it-IT" sz="7200" b="1" dirty="0" smtClean="0">
                <a:solidFill>
                  <a:srgbClr val="FFFFFF"/>
                </a:solidFill>
                <a:latin typeface="Calibri" charset="0"/>
                <a:cs typeface="Calibri" charset="0"/>
              </a:rPr>
              <a:t>A</a:t>
            </a:r>
          </a:p>
        </p:txBody>
      </p:sp>
      <p:sp>
        <p:nvSpPr>
          <p:cNvPr id="7" name="Rectangle 3"/>
          <p:cNvSpPr>
            <a:spLocks noChangeArrowheads="1"/>
          </p:cNvSpPr>
          <p:nvPr/>
        </p:nvSpPr>
        <p:spPr bwMode="auto">
          <a:xfrm>
            <a:off x="8264748" y="436712"/>
            <a:ext cx="772725" cy="1080120"/>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hangingPunct="0">
              <a:lnSpc>
                <a:spcPct val="93000"/>
              </a:lnSpc>
              <a:buClr>
                <a:srgbClr val="000000"/>
              </a:buClr>
              <a:buSzPct val="45000"/>
              <a:buFont typeface="Wingdings" charset="0"/>
              <a:buNone/>
            </a:pPr>
            <a:r>
              <a:rPr lang="it-IT" sz="7200" b="1" dirty="0" smtClean="0">
                <a:solidFill>
                  <a:srgbClr val="FFFFFF"/>
                </a:solidFill>
                <a:latin typeface="Calibri" charset="0"/>
                <a:cs typeface="Calibri" charset="0"/>
              </a:rPr>
              <a:t>B</a:t>
            </a:r>
          </a:p>
        </p:txBody>
      </p:sp>
      <p:grpSp>
        <p:nvGrpSpPr>
          <p:cNvPr id="9" name="Group 8"/>
          <p:cNvGrpSpPr/>
          <p:nvPr/>
        </p:nvGrpSpPr>
        <p:grpSpPr>
          <a:xfrm>
            <a:off x="-27296" y="4149080"/>
            <a:ext cx="4572000" cy="2132856"/>
            <a:chOff x="0" y="4608512"/>
            <a:chExt cx="4572000" cy="2132856"/>
          </a:xfrm>
        </p:grpSpPr>
        <p:sp>
          <p:nvSpPr>
            <p:cNvPr id="10" name="Rectangle 3"/>
            <p:cNvSpPr>
              <a:spLocks noChangeArrowheads="1"/>
            </p:cNvSpPr>
            <p:nvPr/>
          </p:nvSpPr>
          <p:spPr bwMode="auto">
            <a:xfrm>
              <a:off x="0" y="4608512"/>
              <a:ext cx="2415654" cy="2132856"/>
            </a:xfrm>
            <a:prstGeom prst="rect">
              <a:avLst/>
            </a:prstGeom>
            <a:solidFill>
              <a:schemeClr val="bg1">
                <a:lumMod val="95000"/>
                <a:alpha val="25000"/>
              </a:schemeClr>
            </a:solidFill>
            <a:ln w="9525">
              <a:noFill/>
              <a:miter lim="800000"/>
              <a:headEnd/>
              <a:tailEnd/>
            </a:ln>
            <a:extLst/>
          </p:spPr>
          <p:txBody>
            <a:bodyPr lIns="182880" tIns="45715" rIns="91430" bIns="45715" anchor="ctr"/>
            <a:lstStyle/>
            <a:p>
              <a:pPr hangingPunct="0">
                <a:lnSpc>
                  <a:spcPct val="93000"/>
                </a:lnSpc>
                <a:buClr>
                  <a:srgbClr val="000000"/>
                </a:buClr>
                <a:buSzPct val="45000"/>
                <a:buFont typeface="Wingdings" charset="0"/>
                <a:buNone/>
              </a:pPr>
              <a:r>
                <a:rPr lang="it-IT" sz="3000" dirty="0" err="1">
                  <a:solidFill>
                    <a:srgbClr val="FFFFFF"/>
                  </a:solidFill>
                  <a:latin typeface="Gotham Book" pitchFamily="50" charset="0"/>
                  <a:cs typeface="Gotham Book" pitchFamily="50" charset="0"/>
                </a:rPr>
                <a:t>f</a:t>
              </a:r>
              <a:r>
                <a:rPr lang="it-IT" sz="3000" dirty="0" err="1" smtClean="0">
                  <a:solidFill>
                    <a:srgbClr val="FFFFFF"/>
                  </a:solidFill>
                  <a:latin typeface="Gotham Book" pitchFamily="50" charset="0"/>
                  <a:cs typeface="Gotham Book" pitchFamily="50" charset="0"/>
                </a:rPr>
                <a:t>avorites</a:t>
              </a:r>
              <a:endParaRPr lang="it-IT" sz="3000" dirty="0">
                <a:solidFill>
                  <a:srgbClr val="FFFFFF"/>
                </a:solidFill>
                <a:latin typeface="Gotham Book" pitchFamily="50" charset="0"/>
                <a:cs typeface="Gotham Book" pitchFamily="50" charset="0"/>
              </a:endParaRPr>
            </a:p>
            <a:p>
              <a:pPr hangingPunct="0">
                <a:lnSpc>
                  <a:spcPct val="93000"/>
                </a:lnSpc>
                <a:buClr>
                  <a:srgbClr val="000000"/>
                </a:buClr>
                <a:buSzPct val="45000"/>
                <a:buFont typeface="Wingdings" charset="0"/>
                <a:buNone/>
              </a:pPr>
              <a:r>
                <a:rPr lang="it-IT" sz="3000" dirty="0" err="1" smtClean="0">
                  <a:solidFill>
                    <a:srgbClr val="FFFFFF"/>
                  </a:solidFill>
                  <a:latin typeface="Gotham Book" pitchFamily="50" charset="0"/>
                  <a:cs typeface="Gotham Book" pitchFamily="50" charset="0"/>
                </a:rPr>
                <a:t>comments</a:t>
              </a:r>
              <a:endParaRPr lang="it-IT" sz="3000" dirty="0" smtClean="0">
                <a:solidFill>
                  <a:srgbClr val="FFFFFF"/>
                </a:solidFill>
                <a:latin typeface="Gotham Book" pitchFamily="50" charset="0"/>
                <a:cs typeface="Gotham Book" pitchFamily="50" charset="0"/>
              </a:endParaRPr>
            </a:p>
            <a:p>
              <a:pPr hangingPunct="0">
                <a:lnSpc>
                  <a:spcPct val="93000"/>
                </a:lnSpc>
                <a:buClr>
                  <a:srgbClr val="000000"/>
                </a:buClr>
                <a:buSzPct val="45000"/>
                <a:buFont typeface="Wingdings" charset="0"/>
                <a:buNone/>
              </a:pPr>
              <a:r>
                <a:rPr lang="it-IT" sz="3000" dirty="0" err="1" smtClean="0">
                  <a:solidFill>
                    <a:srgbClr val="FFFFFF"/>
                  </a:solidFill>
                  <a:latin typeface="Gotham Book" pitchFamily="50" charset="0"/>
                  <a:cs typeface="Gotham Book" pitchFamily="50" charset="0"/>
                </a:rPr>
                <a:t>views</a:t>
              </a:r>
              <a:endParaRPr lang="it-IT" sz="3000" dirty="0" smtClean="0">
                <a:solidFill>
                  <a:srgbClr val="FFFFFF"/>
                </a:solidFill>
                <a:latin typeface="Gotham Book" pitchFamily="50" charset="0"/>
                <a:cs typeface="Gotham Book" pitchFamily="50" charset="0"/>
              </a:endParaRPr>
            </a:p>
          </p:txBody>
        </p:sp>
        <p:sp>
          <p:nvSpPr>
            <p:cNvPr id="11" name="Rectangle 3"/>
            <p:cNvSpPr>
              <a:spLocks noChangeArrowheads="1"/>
            </p:cNvSpPr>
            <p:nvPr/>
          </p:nvSpPr>
          <p:spPr bwMode="auto">
            <a:xfrm>
              <a:off x="2248601" y="4608512"/>
              <a:ext cx="2323399" cy="2132856"/>
            </a:xfrm>
            <a:prstGeom prst="rect">
              <a:avLst/>
            </a:prstGeom>
            <a:noFill/>
            <a:ln w="9525">
              <a:noFill/>
              <a:miter lim="800000"/>
              <a:headEnd/>
              <a:tailEnd/>
            </a:ln>
            <a:extLst/>
          </p:spPr>
          <p:txBody>
            <a:bodyPr lIns="91430" tIns="45715" rIns="182880" bIns="45715" anchor="ctr"/>
            <a:lstStyle/>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686</a:t>
              </a:r>
              <a:endParaRPr lang="it-IT" sz="3000" dirty="0">
                <a:solidFill>
                  <a:srgbClr val="FFFFFF"/>
                </a:solidFill>
                <a:latin typeface="Gotham Book" pitchFamily="50" charset="0"/>
                <a:cs typeface="Gotham Book" pitchFamily="50" charset="0"/>
              </a:endParaRPr>
            </a:p>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45</a:t>
              </a:r>
            </a:p>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18,475</a:t>
              </a:r>
            </a:p>
          </p:txBody>
        </p:sp>
      </p:grpSp>
      <p:grpSp>
        <p:nvGrpSpPr>
          <p:cNvPr id="12" name="Group 11"/>
          <p:cNvGrpSpPr/>
          <p:nvPr/>
        </p:nvGrpSpPr>
        <p:grpSpPr>
          <a:xfrm>
            <a:off x="4586474" y="4149080"/>
            <a:ext cx="4530230" cy="2132856"/>
            <a:chOff x="4572000" y="4584104"/>
            <a:chExt cx="4530230" cy="2132856"/>
          </a:xfrm>
        </p:grpSpPr>
        <p:sp>
          <p:nvSpPr>
            <p:cNvPr id="13" name="Rectangle 3"/>
            <p:cNvSpPr>
              <a:spLocks noChangeArrowheads="1"/>
            </p:cNvSpPr>
            <p:nvPr/>
          </p:nvSpPr>
          <p:spPr bwMode="auto">
            <a:xfrm>
              <a:off x="4572000" y="4584104"/>
              <a:ext cx="2414827" cy="2132856"/>
            </a:xfrm>
            <a:prstGeom prst="rect">
              <a:avLst/>
            </a:prstGeom>
            <a:solidFill>
              <a:schemeClr val="bg1">
                <a:lumMod val="95000"/>
                <a:alpha val="25000"/>
              </a:schemeClr>
            </a:solidFill>
            <a:ln w="9525">
              <a:noFill/>
              <a:miter lim="800000"/>
              <a:headEnd/>
              <a:tailEnd/>
            </a:ln>
            <a:extLst/>
          </p:spPr>
          <p:txBody>
            <a:bodyPr lIns="182880" tIns="45715" rIns="91430" bIns="45715" anchor="ctr"/>
            <a:lstStyle/>
            <a:p>
              <a:pPr hangingPunct="0">
                <a:lnSpc>
                  <a:spcPct val="93000"/>
                </a:lnSpc>
                <a:buClr>
                  <a:srgbClr val="000000"/>
                </a:buClr>
                <a:buSzPct val="45000"/>
                <a:buFont typeface="Wingdings" charset="0"/>
                <a:buNone/>
              </a:pPr>
              <a:r>
                <a:rPr lang="it-IT" sz="3000" dirty="0" err="1">
                  <a:solidFill>
                    <a:srgbClr val="FFFFFF"/>
                  </a:solidFill>
                  <a:latin typeface="Gotham Book" pitchFamily="50" charset="0"/>
                  <a:cs typeface="Gotham Book" pitchFamily="50" charset="0"/>
                </a:rPr>
                <a:t>favorites</a:t>
              </a:r>
              <a:endParaRPr lang="it-IT" sz="3000" dirty="0">
                <a:solidFill>
                  <a:srgbClr val="FFFFFF"/>
                </a:solidFill>
                <a:latin typeface="Gotham Book" pitchFamily="50" charset="0"/>
                <a:cs typeface="Gotham Book" pitchFamily="50" charset="0"/>
              </a:endParaRPr>
            </a:p>
            <a:p>
              <a:pPr hangingPunct="0">
                <a:lnSpc>
                  <a:spcPct val="93000"/>
                </a:lnSpc>
                <a:buClr>
                  <a:srgbClr val="000000"/>
                </a:buClr>
                <a:buSzPct val="45000"/>
                <a:buFont typeface="Wingdings" charset="0"/>
                <a:buNone/>
              </a:pPr>
              <a:r>
                <a:rPr lang="it-IT" sz="3000" dirty="0" err="1">
                  <a:solidFill>
                    <a:srgbClr val="FFFFFF"/>
                  </a:solidFill>
                  <a:latin typeface="Gotham Book" pitchFamily="50" charset="0"/>
                  <a:cs typeface="Gotham Book" pitchFamily="50" charset="0"/>
                </a:rPr>
                <a:t>comments</a:t>
              </a:r>
              <a:endParaRPr lang="it-IT" sz="3000" dirty="0">
                <a:solidFill>
                  <a:srgbClr val="FFFFFF"/>
                </a:solidFill>
                <a:latin typeface="Gotham Book" pitchFamily="50" charset="0"/>
                <a:cs typeface="Gotham Book" pitchFamily="50" charset="0"/>
              </a:endParaRPr>
            </a:p>
            <a:p>
              <a:pPr hangingPunct="0">
                <a:lnSpc>
                  <a:spcPct val="93000"/>
                </a:lnSpc>
                <a:buClr>
                  <a:srgbClr val="000000"/>
                </a:buClr>
                <a:buSzPct val="45000"/>
                <a:buFont typeface="Wingdings" charset="0"/>
                <a:buNone/>
              </a:pPr>
              <a:r>
                <a:rPr lang="it-IT" sz="3000" dirty="0" err="1" smtClean="0">
                  <a:solidFill>
                    <a:srgbClr val="FFFFFF"/>
                  </a:solidFill>
                  <a:latin typeface="Gotham Book" pitchFamily="50" charset="0"/>
                  <a:cs typeface="Gotham Book" pitchFamily="50" charset="0"/>
                </a:rPr>
                <a:t>views</a:t>
              </a:r>
              <a:endParaRPr lang="it-IT" sz="3000" dirty="0">
                <a:solidFill>
                  <a:srgbClr val="FFFFFF"/>
                </a:solidFill>
                <a:latin typeface="Gotham Book" pitchFamily="50" charset="0"/>
                <a:cs typeface="Gotham Book" pitchFamily="50" charset="0"/>
              </a:endParaRPr>
            </a:p>
          </p:txBody>
        </p:sp>
        <p:sp>
          <p:nvSpPr>
            <p:cNvPr id="14" name="Rectangle 3"/>
            <p:cNvSpPr>
              <a:spLocks noChangeArrowheads="1"/>
            </p:cNvSpPr>
            <p:nvPr/>
          </p:nvSpPr>
          <p:spPr bwMode="auto">
            <a:xfrm>
              <a:off x="6778831" y="4584104"/>
              <a:ext cx="2323399" cy="2132856"/>
            </a:xfrm>
            <a:prstGeom prst="rect">
              <a:avLst/>
            </a:prstGeom>
            <a:noFill/>
            <a:ln w="9525">
              <a:noFill/>
              <a:miter lim="800000"/>
              <a:headEnd/>
              <a:tailEnd/>
            </a:ln>
            <a:extLst/>
          </p:spPr>
          <p:txBody>
            <a:bodyPr lIns="91430" tIns="45715" rIns="182880" bIns="45715" anchor="ctr"/>
            <a:lstStyle/>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3</a:t>
              </a:r>
            </a:p>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1</a:t>
              </a:r>
            </a:p>
            <a:p>
              <a:pPr algn="r" hangingPunct="0">
                <a:lnSpc>
                  <a:spcPct val="93000"/>
                </a:lnSpc>
                <a:buClr>
                  <a:srgbClr val="000000"/>
                </a:buClr>
                <a:buSzPct val="45000"/>
                <a:buFont typeface="Wingdings" charset="0"/>
                <a:buNone/>
              </a:pPr>
              <a:r>
                <a:rPr lang="it-IT" sz="3000" dirty="0" smtClean="0">
                  <a:solidFill>
                    <a:srgbClr val="FFFFFF"/>
                  </a:solidFill>
                  <a:latin typeface="Gotham Book" pitchFamily="50" charset="0"/>
                  <a:cs typeface="Gotham Book" pitchFamily="50" charset="0"/>
                </a:rPr>
                <a:t>190</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pic>
        <p:nvPicPr>
          <p:cNvPr id="7" name="Picture 1" descr="C:\Users\alucca\Desktop\6-degrees+2.jpg"/>
          <p:cNvPicPr>
            <a:picLocks noChangeAspect="1" noChangeArrowheads="1"/>
          </p:cNvPicPr>
          <p:nvPr/>
        </p:nvPicPr>
        <p:blipFill>
          <a:blip r:embed="rId3" cstate="print"/>
          <a:srcRect/>
          <a:stretch>
            <a:fillRect/>
          </a:stretch>
        </p:blipFill>
        <p:spPr bwMode="auto">
          <a:xfrm>
            <a:off x="1642997" y="1620737"/>
            <a:ext cx="5974594" cy="4406263"/>
          </a:xfrm>
          <a:prstGeom prst="rect">
            <a:avLst/>
          </a:prstGeom>
          <a:noFill/>
        </p:spPr>
      </p:pic>
      <p:grpSp>
        <p:nvGrpSpPr>
          <p:cNvPr id="3" name="Group 32"/>
          <p:cNvGrpSpPr/>
          <p:nvPr/>
        </p:nvGrpSpPr>
        <p:grpSpPr>
          <a:xfrm>
            <a:off x="7342550" y="1731311"/>
            <a:ext cx="1124732" cy="3728446"/>
            <a:chOff x="7334486" y="1557518"/>
            <a:chExt cx="1124732" cy="3728446"/>
          </a:xfrm>
        </p:grpSpPr>
        <p:pic>
          <p:nvPicPr>
            <p:cNvPr id="29" name="Picture 2" descr="C:\Users\alucca\Desktop\Flickr_Logo.png"/>
            <p:cNvPicPr>
              <a:picLocks noChangeAspect="1" noChangeArrowheads="1"/>
            </p:cNvPicPr>
            <p:nvPr/>
          </p:nvPicPr>
          <p:blipFill>
            <a:blip r:embed="rId4" cstate="print"/>
            <a:srcRect/>
            <a:stretch>
              <a:fillRect/>
            </a:stretch>
          </p:blipFill>
          <p:spPr bwMode="auto">
            <a:xfrm>
              <a:off x="7334486" y="1557518"/>
              <a:ext cx="1124732" cy="1008438"/>
            </a:xfrm>
            <a:prstGeom prst="rect">
              <a:avLst/>
            </a:prstGeom>
            <a:noFill/>
          </p:spPr>
        </p:pic>
        <p:pic>
          <p:nvPicPr>
            <p:cNvPr id="30" name="Picture 2" descr="C:\Users\alucca\Desktop\img_logo_bluebg_2x.png"/>
            <p:cNvPicPr>
              <a:picLocks noChangeAspect="1" noChangeArrowheads="1"/>
            </p:cNvPicPr>
            <p:nvPr/>
          </p:nvPicPr>
          <p:blipFill>
            <a:blip r:embed="rId5" cstate="print"/>
            <a:srcRect/>
            <a:stretch>
              <a:fillRect/>
            </a:stretch>
          </p:blipFill>
          <p:spPr bwMode="auto">
            <a:xfrm>
              <a:off x="7552140" y="2635455"/>
              <a:ext cx="706792" cy="706792"/>
            </a:xfrm>
            <a:prstGeom prst="rect">
              <a:avLst/>
            </a:prstGeom>
            <a:noFill/>
          </p:spPr>
        </p:pic>
        <p:pic>
          <p:nvPicPr>
            <p:cNvPr id="31" name="Picture 3" descr="C:\Users\alucca\Desktop\url.png"/>
            <p:cNvPicPr>
              <a:picLocks noChangeAspect="1" noChangeArrowheads="1"/>
            </p:cNvPicPr>
            <p:nvPr/>
          </p:nvPicPr>
          <p:blipFill>
            <a:blip r:embed="rId6" cstate="print"/>
            <a:srcRect/>
            <a:stretch>
              <a:fillRect/>
            </a:stretch>
          </p:blipFill>
          <p:spPr bwMode="auto">
            <a:xfrm>
              <a:off x="7477682" y="3506023"/>
              <a:ext cx="849490" cy="827135"/>
            </a:xfrm>
            <a:prstGeom prst="rect">
              <a:avLst/>
            </a:prstGeom>
            <a:noFill/>
          </p:spPr>
        </p:pic>
        <p:pic>
          <p:nvPicPr>
            <p:cNvPr id="32" name="Picture 1" descr="C:\Users\alucca\Desktop\url.jpg"/>
            <p:cNvPicPr>
              <a:picLocks noChangeAspect="1" noChangeArrowheads="1"/>
            </p:cNvPicPr>
            <p:nvPr/>
          </p:nvPicPr>
          <p:blipFill>
            <a:blip r:embed="rId7" cstate="print"/>
            <a:srcRect/>
            <a:stretch>
              <a:fillRect/>
            </a:stretch>
          </p:blipFill>
          <p:spPr bwMode="auto">
            <a:xfrm>
              <a:off x="7463072" y="4408216"/>
              <a:ext cx="877748" cy="877748"/>
            </a:xfrm>
            <a:prstGeom prst="rect">
              <a:avLst/>
            </a:prstGeom>
            <a:noFill/>
          </p:spPr>
        </p:pic>
      </p:gr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978509"/>
            <a:ext cx="7772400" cy="1773376"/>
          </a:xfrm>
        </p:spPr>
        <p:txBody>
          <a:bodyPr>
            <a:noAutofit/>
          </a:bodyPr>
          <a:lstStyle/>
          <a:p>
            <a:r>
              <a:rPr lang="en-US" sz="6000" dirty="0" smtClean="0"/>
              <a:t>Limited exposure</a:t>
            </a:r>
            <a:endParaRPr lang="en-US" sz="6000" dirty="0"/>
          </a:p>
        </p:txBody>
      </p:sp>
      <p:sp>
        <p:nvSpPr>
          <p:cNvPr id="5" name="Text Placeholder 4"/>
          <p:cNvSpPr>
            <a:spLocks noGrp="1"/>
          </p:cNvSpPr>
          <p:nvPr>
            <p:ph type="body" idx="1"/>
          </p:nvPr>
        </p:nvSpPr>
        <p:spPr>
          <a:xfrm>
            <a:off x="722313" y="4557713"/>
            <a:ext cx="7772400" cy="1500187"/>
          </a:xfrm>
        </p:spPr>
        <p:txBody>
          <a:bodyPr>
            <a:normAutofit/>
          </a:bodyPr>
          <a:lstStyle/>
          <a:p>
            <a:r>
              <a:rPr lang="en-US" i="1" cap="none" dirty="0" smtClean="0"/>
              <a:t>or:</a:t>
            </a:r>
          </a:p>
          <a:p>
            <a:r>
              <a:rPr lang="en-US" i="1" cap="none" dirty="0" smtClean="0"/>
              <a:t>No matter how good your content is, it won’t attract attention if it is not advertised</a:t>
            </a:r>
            <a:endParaRPr lang="en-US" i="1" cap="none" dirty="0"/>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43038" y="1582738"/>
            <a:ext cx="6257925" cy="4543425"/>
          </a:xfrm>
          <a:prstGeom prst="rect">
            <a:avLst/>
          </a:prstGeom>
          <a:noFill/>
          <a:ln w="9525">
            <a:noFill/>
            <a:miter lim="800000"/>
            <a:headEnd/>
            <a:tailEnd/>
          </a:ln>
        </p:spPr>
      </p:pic>
      <p:sp>
        <p:nvSpPr>
          <p:cNvPr id="5" name="Oval 4"/>
          <p:cNvSpPr/>
          <p:nvPr/>
        </p:nvSpPr>
        <p:spPr>
          <a:xfrm>
            <a:off x="1698171" y="4751728"/>
            <a:ext cx="1140032" cy="102127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Unpopular items are difficult to index</a:t>
            </a:r>
            <a:endParaRPr lang="en-US" dirty="0"/>
          </a:p>
        </p:txBody>
      </p:sp>
      <p:sp>
        <p:nvSpPr>
          <p:cNvPr id="7" name="Rectangle 6"/>
          <p:cNvSpPr>
            <a:spLocks noChangeArrowheads="1"/>
          </p:cNvSpPr>
          <p:nvPr/>
        </p:nvSpPr>
        <p:spPr bwMode="auto">
          <a:xfrm>
            <a:off x="5148064" y="6057292"/>
            <a:ext cx="3519829" cy="792088"/>
          </a:xfrm>
          <a:prstGeom prst="rect">
            <a:avLst/>
          </a:prstGeom>
          <a:noFill/>
          <a:ln>
            <a:noFill/>
          </a:ln>
          <a:extLst/>
        </p:spPr>
        <p:txBody>
          <a:bodyPr lIns="91430" tIns="45715" rIns="457200" bIns="45715" anchor="ctr"/>
          <a:lstStyle/>
          <a:p>
            <a:pPr algn="r" hangingPunct="0">
              <a:lnSpc>
                <a:spcPct val="93000"/>
              </a:lnSpc>
              <a:buClr>
                <a:srgbClr val="000000"/>
              </a:buClr>
              <a:buSzPct val="45000"/>
              <a:buFont typeface="Wingdings" charset="0"/>
              <a:buNone/>
            </a:pPr>
            <a:r>
              <a:rPr lang="it-IT" sz="2800" b="1" dirty="0" err="1" smtClean="0">
                <a:latin typeface="Calibri"/>
                <a:cs typeface="Calibri"/>
              </a:rPr>
              <a:t>Flickr</a:t>
            </a:r>
            <a:r>
              <a:rPr lang="it-IT" sz="2800" b="1" dirty="0" smtClean="0">
                <a:latin typeface="Calibri"/>
                <a:cs typeface="Calibri"/>
              </a:rPr>
              <a:t> 100M</a:t>
            </a:r>
          </a:p>
        </p:txBody>
      </p:sp>
      <p:pic>
        <p:nvPicPr>
          <p:cNvPr id="8" name="Picture 7"/>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8398296" y="6165304"/>
            <a:ext cx="566192" cy="56619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a:spLocks noChangeArrowheads="1"/>
          </p:cNvSpPr>
          <p:nvPr/>
        </p:nvSpPr>
        <p:spPr bwMode="auto">
          <a:xfrm>
            <a:off x="2987824" y="3573016"/>
            <a:ext cx="1636821" cy="792088"/>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hangingPunct="0">
              <a:lnSpc>
                <a:spcPct val="93000"/>
              </a:lnSpc>
              <a:buClr>
                <a:srgbClr val="000000"/>
              </a:buClr>
              <a:buSzPct val="45000"/>
              <a:buFont typeface="Wingdings" charset="0"/>
              <a:buNone/>
            </a:pPr>
            <a:r>
              <a:rPr lang="it-IT" sz="6000" b="1" dirty="0" smtClean="0">
                <a:solidFill>
                  <a:srgbClr val="FFFFFF"/>
                </a:solidFill>
                <a:latin typeface="Calibri" charset="0"/>
                <a:cs typeface="Calibri" charset="0"/>
              </a:rPr>
              <a:t>98%</a:t>
            </a:r>
          </a:p>
        </p:txBody>
      </p:sp>
      <p:sp>
        <p:nvSpPr>
          <p:cNvPr id="5" name="Rectangle 4"/>
          <p:cNvSpPr>
            <a:spLocks noChangeArrowheads="1"/>
          </p:cNvSpPr>
          <p:nvPr/>
        </p:nvSpPr>
        <p:spPr bwMode="auto">
          <a:xfrm>
            <a:off x="3236315" y="1340768"/>
            <a:ext cx="759621" cy="504056"/>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hangingPunct="0">
              <a:lnSpc>
                <a:spcPct val="93000"/>
              </a:lnSpc>
              <a:buClr>
                <a:srgbClr val="000000"/>
              </a:buClr>
              <a:buSzPct val="45000"/>
              <a:buFont typeface="Wingdings" charset="0"/>
              <a:buNone/>
            </a:pPr>
            <a:r>
              <a:rPr lang="it-IT" sz="3200" b="1" dirty="0" smtClean="0">
                <a:solidFill>
                  <a:srgbClr val="FFFFFF"/>
                </a:solidFill>
                <a:latin typeface="Calibri" charset="0"/>
                <a:cs typeface="Calibri" charset="0"/>
              </a:rPr>
              <a:t>2%</a:t>
            </a:r>
          </a:p>
        </p:txBody>
      </p:sp>
      <p:sp>
        <p:nvSpPr>
          <p:cNvPr id="7" name="Rectangle 6"/>
          <p:cNvSpPr>
            <a:spLocks noChangeArrowheads="1"/>
          </p:cNvSpPr>
          <p:nvPr/>
        </p:nvSpPr>
        <p:spPr bwMode="auto">
          <a:xfrm>
            <a:off x="4014216" y="1340768"/>
            <a:ext cx="703440" cy="502920"/>
          </a:xfrm>
          <a:prstGeom prst="rect">
            <a:avLst/>
          </a:prstGeom>
          <a:solidFill>
            <a:schemeClr val="accent2">
              <a:lumMod val="50000"/>
              <a:alpha val="70195"/>
            </a:schemeClr>
          </a:solidFill>
          <a:ln>
            <a:noFill/>
          </a:ln>
          <a:extLst/>
        </p:spPr>
        <p:txBody>
          <a:bodyPr lIns="91430" tIns="45715" rIns="91430" bIns="45715" anchor="ctr"/>
          <a:lstStyle/>
          <a:p>
            <a:pPr algn="ctr" hangingPunct="0">
              <a:lnSpc>
                <a:spcPct val="93000"/>
              </a:lnSpc>
              <a:buClr>
                <a:srgbClr val="000000"/>
              </a:buClr>
              <a:buSzPct val="45000"/>
              <a:buFont typeface="Wingdings" charset="0"/>
              <a:buNone/>
            </a:pPr>
            <a:r>
              <a:rPr lang="it-IT" sz="3200" b="1" dirty="0" smtClean="0">
                <a:solidFill>
                  <a:srgbClr val="FFFFFF"/>
                </a:solidFill>
                <a:latin typeface="Calibri" charset="0"/>
                <a:cs typeface="Calibri" charset="0"/>
              </a:rPr>
              <a:t>≥ 6 </a:t>
            </a:r>
          </a:p>
        </p:txBody>
      </p:sp>
      <p:sp>
        <p:nvSpPr>
          <p:cNvPr id="8" name="Rectangle 7"/>
          <p:cNvSpPr>
            <a:spLocks noChangeArrowheads="1"/>
          </p:cNvSpPr>
          <p:nvPr/>
        </p:nvSpPr>
        <p:spPr bwMode="auto">
          <a:xfrm>
            <a:off x="4654296" y="3573016"/>
            <a:ext cx="1027476" cy="792088"/>
          </a:xfrm>
          <a:prstGeom prst="rect">
            <a:avLst/>
          </a:prstGeom>
          <a:solidFill>
            <a:schemeClr val="accent2">
              <a:lumMod val="50000"/>
              <a:alpha val="70195"/>
            </a:schemeClr>
          </a:solidFill>
          <a:ln>
            <a:noFill/>
          </a:ln>
          <a:extLst/>
        </p:spPr>
        <p:txBody>
          <a:bodyPr lIns="91430" tIns="45715" rIns="91430" bIns="45715" anchor="ctr"/>
          <a:lstStyle/>
          <a:p>
            <a:pPr algn="ctr" hangingPunct="0">
              <a:lnSpc>
                <a:spcPct val="93000"/>
              </a:lnSpc>
              <a:buClr>
                <a:srgbClr val="000000"/>
              </a:buClr>
              <a:buSzPct val="45000"/>
              <a:buFont typeface="Wingdings" charset="0"/>
              <a:buNone/>
            </a:pPr>
            <a:r>
              <a:rPr lang="it-IT" sz="6000" b="1" dirty="0" smtClean="0">
                <a:solidFill>
                  <a:srgbClr val="FFFFFF"/>
                </a:solidFill>
                <a:latin typeface="Calibri" charset="0"/>
                <a:cs typeface="Calibri" charset="0"/>
              </a:rPr>
              <a:t>≤5</a:t>
            </a:r>
          </a:p>
        </p:txBody>
      </p:sp>
      <p:sp>
        <p:nvSpPr>
          <p:cNvPr id="9" name="Rectangle 8"/>
          <p:cNvSpPr>
            <a:spLocks noChangeArrowheads="1"/>
          </p:cNvSpPr>
          <p:nvPr/>
        </p:nvSpPr>
        <p:spPr bwMode="auto">
          <a:xfrm>
            <a:off x="5148064" y="6057292"/>
            <a:ext cx="3519829" cy="792088"/>
          </a:xfrm>
          <a:prstGeom prst="rect">
            <a:avLst/>
          </a:prstGeom>
          <a:noFill/>
          <a:ln>
            <a:noFill/>
          </a:ln>
          <a:extLst/>
        </p:spPr>
        <p:txBody>
          <a:bodyPr lIns="91430" tIns="45715" rIns="457200" bIns="45715" anchor="ctr"/>
          <a:lstStyle/>
          <a:p>
            <a:pPr algn="r" hangingPunct="0">
              <a:lnSpc>
                <a:spcPct val="93000"/>
              </a:lnSpc>
              <a:buClr>
                <a:srgbClr val="000000"/>
              </a:buClr>
              <a:buSzPct val="45000"/>
              <a:buFont typeface="Wingdings" charset="0"/>
              <a:buNone/>
            </a:pPr>
            <a:r>
              <a:rPr lang="it-IT" sz="2800" b="1" dirty="0" err="1" smtClean="0">
                <a:solidFill>
                  <a:srgbClr val="FFFFFF"/>
                </a:solidFill>
                <a:latin typeface="Calibri"/>
                <a:cs typeface="Calibri"/>
              </a:rPr>
              <a:t>Flickr</a:t>
            </a:r>
            <a:r>
              <a:rPr lang="it-IT" sz="2800" b="1" dirty="0" smtClean="0">
                <a:solidFill>
                  <a:srgbClr val="FFFFFF"/>
                </a:solidFill>
                <a:latin typeface="Calibri"/>
                <a:cs typeface="Calibri"/>
              </a:rPr>
              <a:t> 100M</a:t>
            </a:r>
          </a:p>
        </p:txBody>
      </p:sp>
      <p:pic>
        <p:nvPicPr>
          <p:cNvPr id="2" name="Picture 1"/>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8398296" y="6165304"/>
            <a:ext cx="566192" cy="566192"/>
          </a:xfrm>
          <a:prstGeom prst="rect">
            <a:avLst/>
          </a:prstGeom>
        </p:spPr>
      </p:pic>
    </p:spTree>
    <p:extLst>
      <p:ext uri="{BB962C8B-B14F-4D97-AF65-F5344CB8AC3E}">
        <p14:creationId xmlns="" xmlns:p14="http://schemas.microsoft.com/office/powerpoint/2010/main" val="59663089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28 at 12.06.18 PM.png"/>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3059832" y="-6364088"/>
            <a:ext cx="9074804" cy="6041159"/>
          </a:xfrm>
          <a:prstGeom prst="rect">
            <a:avLst/>
          </a:prstGeom>
        </p:spPr>
      </p:pic>
      <p:pic>
        <p:nvPicPr>
          <p:cNvPr id="6" name="Picture 5" descr="Screen Shot 2015-05-28 at 12.06.18 PM.png"/>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0" y="420780"/>
            <a:ext cx="9144000" cy="6016441"/>
          </a:xfrm>
          <a:prstGeom prst="rect">
            <a:avLst/>
          </a:prstGeom>
        </p:spPr>
      </p:pic>
      <p:sp>
        <p:nvSpPr>
          <p:cNvPr id="7" name="Rectangle 6"/>
          <p:cNvSpPr>
            <a:spLocks noChangeArrowheads="1"/>
          </p:cNvSpPr>
          <p:nvPr/>
        </p:nvSpPr>
        <p:spPr bwMode="auto">
          <a:xfrm>
            <a:off x="3401870" y="2402886"/>
            <a:ext cx="2340260" cy="2052228"/>
          </a:xfrm>
          <a:prstGeom prst="rect">
            <a:avLst/>
          </a:prstGeom>
          <a:solidFill>
            <a:schemeClr val="tx1">
              <a:alpha val="60000"/>
            </a:schemeClr>
          </a:solidFill>
          <a:ln>
            <a:solidFill>
              <a:schemeClr val="bg1"/>
            </a:solidFill>
          </a:ln>
          <a:extLst/>
        </p:spPr>
        <p:txBody>
          <a:bodyPr lIns="91430" tIns="45715" rIns="91430" bIns="45715" anchor="ctr"/>
          <a:lstStyle/>
          <a:p>
            <a:pPr algn="ctr" hangingPunct="0">
              <a:lnSpc>
                <a:spcPct val="93000"/>
              </a:lnSpc>
              <a:buClr>
                <a:srgbClr val="000000"/>
              </a:buClr>
              <a:buSzPct val="45000"/>
              <a:buFont typeface="Wingdings" charset="0"/>
              <a:buNone/>
            </a:pPr>
            <a:r>
              <a:rPr lang="it-IT" sz="8800" b="1" dirty="0" smtClean="0">
                <a:solidFill>
                  <a:srgbClr val="FFFFFF"/>
                </a:solidFill>
                <a:latin typeface="Calibri" charset="0"/>
                <a:cs typeface="Calibri" charset="0"/>
              </a:rPr>
              <a:t>99+</a:t>
            </a:r>
          </a:p>
          <a:p>
            <a:pPr algn="ctr" hangingPunct="0">
              <a:lnSpc>
                <a:spcPct val="93000"/>
              </a:lnSpc>
              <a:buClr>
                <a:srgbClr val="000000"/>
              </a:buClr>
              <a:buSzPct val="45000"/>
              <a:buFont typeface="Wingdings" charset="0"/>
              <a:buNone/>
            </a:pPr>
            <a:r>
              <a:rPr lang="it-IT" sz="3600" b="1" dirty="0" err="1" smtClean="0">
                <a:solidFill>
                  <a:srgbClr val="FFFFFF"/>
                </a:solidFill>
                <a:latin typeface="Calibri" charset="0"/>
                <a:cs typeface="Calibri" charset="0"/>
              </a:rPr>
              <a:t>favorites</a:t>
            </a:r>
            <a:endParaRPr lang="it-IT" sz="3600" b="1" dirty="0" smtClean="0">
              <a:solidFill>
                <a:srgbClr val="FFFFFF"/>
              </a:solidFill>
              <a:latin typeface="Calibri" charset="0"/>
              <a:cs typeface="Calibri" charset="0"/>
            </a:endParaRPr>
          </a:p>
        </p:txBody>
      </p:sp>
    </p:spTree>
    <p:extLst>
      <p:ext uri="{BB962C8B-B14F-4D97-AF65-F5344CB8AC3E}">
        <p14:creationId xmlns="" xmlns:p14="http://schemas.microsoft.com/office/powerpoint/2010/main" val="381343668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8 at 4.54.50 PM.png"/>
          <p:cNvPicPr>
            <a:picLocks noChangeAspect="1"/>
          </p:cNvPicPr>
          <p:nvPr/>
        </p:nvPicPr>
        <p:blipFill rotWithShape="1">
          <a:blip r:embed="rId2" cstate="print">
            <a:extLst>
              <a:ext uri="{28A0092B-C50C-407E-A947-70E740481C1C}">
                <a14:useLocalDpi xmlns="" xmlns:a14="http://schemas.microsoft.com/office/drawing/2010/main" val="0"/>
              </a:ext>
            </a:extLst>
          </a:blip>
          <a:srcRect l="8931" r="8704"/>
          <a:stretch/>
        </p:blipFill>
        <p:spPr>
          <a:xfrm>
            <a:off x="27443" y="299534"/>
            <a:ext cx="9158265" cy="6258933"/>
          </a:xfrm>
          <a:prstGeom prst="rect">
            <a:avLst/>
          </a:prstGeom>
        </p:spPr>
      </p:pic>
    </p:spTree>
    <p:extLst>
      <p:ext uri="{BB962C8B-B14F-4D97-AF65-F5344CB8AC3E}">
        <p14:creationId xmlns="" xmlns:p14="http://schemas.microsoft.com/office/powerpoint/2010/main" val="304956106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9144000" cy="6858000"/>
          </a:xfrm>
          <a:prstGeom prst="rect">
            <a:avLst/>
          </a:prstGeom>
        </p:spPr>
      </p:pic>
      <p:sp>
        <p:nvSpPr>
          <p:cNvPr id="9" name="Rectangle 8"/>
          <p:cNvSpPr>
            <a:spLocks noChangeArrowheads="1"/>
          </p:cNvSpPr>
          <p:nvPr/>
        </p:nvSpPr>
        <p:spPr bwMode="auto">
          <a:xfrm>
            <a:off x="5148064" y="6057292"/>
            <a:ext cx="3519829" cy="792088"/>
          </a:xfrm>
          <a:prstGeom prst="rect">
            <a:avLst/>
          </a:prstGeom>
          <a:noFill/>
          <a:ln>
            <a:noFill/>
          </a:ln>
          <a:extLst/>
        </p:spPr>
        <p:txBody>
          <a:bodyPr lIns="91430" tIns="45715" rIns="457200" bIns="45715" anchor="ctr"/>
          <a:lstStyle/>
          <a:p>
            <a:pPr algn="r" hangingPunct="0">
              <a:lnSpc>
                <a:spcPct val="93000"/>
              </a:lnSpc>
              <a:buClr>
                <a:srgbClr val="000000"/>
              </a:buClr>
              <a:buSzPct val="45000"/>
              <a:buFont typeface="Wingdings" charset="0"/>
              <a:buNone/>
            </a:pPr>
            <a:r>
              <a:rPr lang="it-IT" sz="2800" b="1" dirty="0" err="1" smtClean="0">
                <a:solidFill>
                  <a:srgbClr val="FFFFFF"/>
                </a:solidFill>
                <a:latin typeface="Calibri"/>
                <a:cs typeface="Calibri"/>
              </a:rPr>
              <a:t>Flickr</a:t>
            </a:r>
            <a:r>
              <a:rPr lang="it-IT" sz="2800" b="1" dirty="0" smtClean="0">
                <a:solidFill>
                  <a:srgbClr val="FFFFFF"/>
                </a:solidFill>
                <a:latin typeface="Calibri"/>
                <a:cs typeface="Calibri"/>
              </a:rPr>
              <a:t> 100M</a:t>
            </a:r>
          </a:p>
        </p:txBody>
      </p:sp>
      <p:pic>
        <p:nvPicPr>
          <p:cNvPr id="2" name="Picture 1"/>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8398296" y="6165304"/>
            <a:ext cx="566192" cy="566192"/>
          </a:xfrm>
          <a:prstGeom prst="rect">
            <a:avLst/>
          </a:prstGeom>
        </p:spPr>
      </p:pic>
      <p:pic>
        <p:nvPicPr>
          <p:cNvPr id="14" name="Picture 13"/>
          <p:cNvPicPr>
            <a:picLocks noChangeAspect="1"/>
          </p:cNvPicPr>
          <p:nvPr/>
        </p:nvPicPr>
        <p:blipFill>
          <a:blip r:embed="rId5" cstate="screen">
            <a:biLevel thresh="25000"/>
            <a:extLst>
              <a:ext uri="{28A0092B-C50C-407E-A947-70E740481C1C}">
                <a14:useLocalDpi xmlns="" xmlns:a14="http://schemas.microsoft.com/office/drawing/2010/main"/>
              </a:ext>
            </a:extLst>
          </a:blip>
          <a:stretch>
            <a:fillRect/>
          </a:stretch>
        </p:blipFill>
        <p:spPr>
          <a:xfrm>
            <a:off x="2915816" y="2852936"/>
            <a:ext cx="1587439" cy="2636912"/>
          </a:xfrm>
          <a:prstGeom prst="rect">
            <a:avLst/>
          </a:prstGeom>
        </p:spPr>
      </p:pic>
    </p:spTree>
    <p:extLst>
      <p:ext uri="{BB962C8B-B14F-4D97-AF65-F5344CB8AC3E}">
        <p14:creationId xmlns="" xmlns:p14="http://schemas.microsoft.com/office/powerpoint/2010/main" val="141429365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28 at 6.21.59 PM.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0" y="3361746"/>
            <a:ext cx="5240268" cy="3496254"/>
          </a:xfrm>
          <a:prstGeom prst="rect">
            <a:avLst/>
          </a:prstGeom>
        </p:spPr>
      </p:pic>
      <p:pic>
        <p:nvPicPr>
          <p:cNvPr id="14" name="Picture 13" descr="Screen Shot 2015-05-28 at 6.21.26 PM.png"/>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0" y="0"/>
            <a:ext cx="5247394" cy="3501008"/>
          </a:xfrm>
          <a:prstGeom prst="rect">
            <a:avLst/>
          </a:prstGeom>
        </p:spPr>
      </p:pic>
      <p:pic>
        <p:nvPicPr>
          <p:cNvPr id="15" name="Picture 14" descr="Screen Shot 2015-05-28 at 6.20.04 PM.png"/>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4716016" y="3500598"/>
            <a:ext cx="5222280" cy="3511533"/>
          </a:xfrm>
          <a:prstGeom prst="rect">
            <a:avLst/>
          </a:prstGeom>
        </p:spPr>
      </p:pic>
      <p:pic>
        <p:nvPicPr>
          <p:cNvPr id="16" name="Picture 15" descr="3879631294_33363ab47c_b.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724266" y="0"/>
            <a:ext cx="5248334" cy="3500598"/>
          </a:xfrm>
          <a:prstGeom prst="rect">
            <a:avLst/>
          </a:prstGeom>
        </p:spPr>
      </p:pic>
      <p:sp>
        <p:nvSpPr>
          <p:cNvPr id="13" name="Rectangle 3"/>
          <p:cNvSpPr>
            <a:spLocks noChangeArrowheads="1"/>
          </p:cNvSpPr>
          <p:nvPr/>
        </p:nvSpPr>
        <p:spPr bwMode="auto">
          <a:xfrm>
            <a:off x="1978925" y="2146548"/>
            <a:ext cx="5363571" cy="2564904"/>
          </a:xfrm>
          <a:prstGeom prst="rect">
            <a:avLst/>
          </a:prstGeom>
          <a:solidFill>
            <a:schemeClr val="tx1">
              <a:alpha val="60000"/>
            </a:schemeClr>
          </a:solidFill>
          <a:ln w="9525">
            <a:noFill/>
            <a:miter lim="800000"/>
            <a:headEnd/>
            <a:tailEnd/>
          </a:ln>
          <a:extLst/>
        </p:spPr>
        <p:txBody>
          <a:bodyPr lIns="91430" tIns="45715" rIns="457200" bIns="45715" anchor="ctr"/>
          <a:lstStyle/>
          <a:p>
            <a:pPr algn="ctr"/>
            <a:r>
              <a:rPr lang="en-US" sz="3600" dirty="0" smtClean="0">
                <a:solidFill>
                  <a:schemeClr val="bg1"/>
                </a:solidFill>
                <a:latin typeface="+mj-lt"/>
              </a:rPr>
              <a:t>10K photos</a:t>
            </a:r>
          </a:p>
          <a:p>
            <a:pPr algn="ctr"/>
            <a:r>
              <a:rPr lang="en-US" sz="3600" dirty="0" smtClean="0">
                <a:solidFill>
                  <a:schemeClr val="bg1"/>
                </a:solidFill>
                <a:latin typeface="+mj-lt"/>
              </a:rPr>
              <a:t>Full popularity range</a:t>
            </a:r>
            <a:endParaRPr lang="en-US" sz="3600" dirty="0">
              <a:solidFill>
                <a:schemeClr val="bg1"/>
              </a:solidFill>
              <a:latin typeface="+mj-lt"/>
            </a:endParaRPr>
          </a:p>
        </p:txBody>
      </p:sp>
    </p:spTree>
    <p:extLst>
      <p:ext uri="{BB962C8B-B14F-4D97-AF65-F5344CB8AC3E}">
        <p14:creationId xmlns="" xmlns:p14="http://schemas.microsoft.com/office/powerpoint/2010/main" val="78088871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_task.png"/>
          <p:cNvPicPr>
            <a:picLocks noChangeAspect="1"/>
          </p:cNvPicPr>
          <p:nvPr/>
        </p:nvPicPr>
        <p:blipFill rotWithShape="1">
          <a:blip r:embed="rId3" cstate="screen">
            <a:extLst>
              <a:ext uri="{BEBA8EAE-BF5A-486C-A8C5-ECC9F3942E4B}">
                <a14:imgProps xmlns="" xmlns:a14="http://schemas.microsoft.com/office/drawing/2010/main">
                  <a14:imgLayer r:embed="rId4">
                    <a14:imgEffect>
                      <a14:sharpenSoften amount="50000"/>
                    </a14:imgEffect>
                  </a14:imgLayer>
                </a14:imgProps>
              </a:ext>
              <a:ext uri="{28A0092B-C50C-407E-A947-70E740481C1C}">
                <a14:useLocalDpi xmlns="" xmlns:a14="http://schemas.microsoft.com/office/drawing/2010/main"/>
              </a:ext>
            </a:extLst>
          </a:blip>
          <a:srcRect/>
          <a:stretch/>
        </p:blipFill>
        <p:spPr>
          <a:xfrm>
            <a:off x="2378978" y="1146410"/>
            <a:ext cx="4334025" cy="4692548"/>
          </a:xfrm>
          <a:prstGeom prst="rect">
            <a:avLst/>
          </a:prstGeom>
        </p:spPr>
      </p:pic>
      <p:sp>
        <p:nvSpPr>
          <p:cNvPr id="3" name="Title 2"/>
          <p:cNvSpPr>
            <a:spLocks noGrp="1"/>
          </p:cNvSpPr>
          <p:nvPr>
            <p:ph type="title"/>
          </p:nvPr>
        </p:nvSpPr>
        <p:spPr/>
        <p:txBody>
          <a:bodyPr>
            <a:normAutofit fontScale="90000"/>
          </a:bodyPr>
          <a:lstStyle/>
          <a:p>
            <a:r>
              <a:rPr lang="en-US" dirty="0" err="1" smtClean="0"/>
              <a:t>Crowdsourcing</a:t>
            </a:r>
            <a:r>
              <a:rPr lang="en-US" dirty="0" smtClean="0"/>
              <a:t> image aesthetics judgments </a:t>
            </a:r>
            <a:br>
              <a:rPr lang="en-US" dirty="0" smtClean="0"/>
            </a:br>
            <a:endParaRPr lang="en-US" dirty="0"/>
          </a:p>
        </p:txBody>
      </p:sp>
      <p:sp>
        <p:nvSpPr>
          <p:cNvPr id="4" name="TextBox 3"/>
          <p:cNvSpPr txBox="1"/>
          <p:nvPr/>
        </p:nvSpPr>
        <p:spPr>
          <a:xfrm>
            <a:off x="0" y="6211669"/>
            <a:ext cx="9144000" cy="646331"/>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dirty="0" smtClean="0">
                <a:solidFill>
                  <a:schemeClr val="bg1"/>
                </a:solidFill>
              </a:rPr>
              <a:t>Schifanella et al. </a:t>
            </a:r>
            <a:r>
              <a:rPr lang="en-US" i="1" dirty="0" smtClean="0">
                <a:solidFill>
                  <a:schemeClr val="bg1"/>
                </a:solidFill>
              </a:rPr>
              <a:t>“An Image is Worth More than a Thousand Favorites: Surfacing the Hidden Beauty of </a:t>
            </a:r>
            <a:r>
              <a:rPr lang="en-US" i="1" dirty="0" err="1" smtClean="0">
                <a:solidFill>
                  <a:schemeClr val="bg1"/>
                </a:solidFill>
              </a:rPr>
              <a:t>Flickr</a:t>
            </a:r>
            <a:r>
              <a:rPr lang="en-US" i="1" dirty="0" smtClean="0">
                <a:solidFill>
                  <a:schemeClr val="bg1"/>
                </a:solidFill>
              </a:rPr>
              <a:t> Pictures”</a:t>
            </a:r>
            <a:r>
              <a:rPr lang="en-US" dirty="0" smtClean="0">
                <a:solidFill>
                  <a:schemeClr val="bg1"/>
                </a:solidFill>
              </a:rPr>
              <a:t>, </a:t>
            </a:r>
            <a:r>
              <a:rPr lang="en-US" b="1" dirty="0" smtClean="0">
                <a:solidFill>
                  <a:schemeClr val="bg1"/>
                </a:solidFill>
              </a:rPr>
              <a:t>ICWSM 2015</a:t>
            </a:r>
          </a:p>
        </p:txBody>
      </p:sp>
    </p:spTree>
    <p:extLst>
      <p:ext uri="{BB962C8B-B14F-4D97-AF65-F5344CB8AC3E}">
        <p14:creationId xmlns="" xmlns:p14="http://schemas.microsoft.com/office/powerpoint/2010/main" val="70034782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jpg"/>
          <p:cNvPicPr>
            <a:picLocks noChangeAspect="1"/>
          </p:cNvPicPr>
          <p:nvPr/>
        </p:nvPicPr>
        <p:blipFill rotWithShape="1">
          <a:blip r:embed="rId3" cstate="print">
            <a:extLst>
              <a:ext uri="{BEBA8EAE-BF5A-486C-A8C5-ECC9F3942E4B}">
                <a14:imgProps xmlns="" xmlns:a14="http://schemas.microsoft.com/office/drawing/2010/main">
                  <a14:imgLayer r:embed="rId4">
                    <a14:imgEffect>
                      <a14:sharpenSoften amount="50000"/>
                    </a14:imgEffect>
                  </a14:imgLayer>
                </a14:imgProps>
              </a:ext>
              <a:ext uri="{28A0092B-C50C-407E-A947-70E740481C1C}">
                <a14:useLocalDpi xmlns="" xmlns:a14="http://schemas.microsoft.com/office/drawing/2010/main" val="0"/>
              </a:ext>
            </a:extLst>
          </a:blip>
          <a:srcRect t="47235" r="47384"/>
          <a:stretch/>
        </p:blipFill>
        <p:spPr>
          <a:xfrm>
            <a:off x="1169876" y="1844824"/>
            <a:ext cx="6804248" cy="4816244"/>
          </a:xfrm>
          <a:prstGeom prst="rect">
            <a:avLst/>
          </a:prstGeom>
        </p:spPr>
      </p:pic>
      <p:sp>
        <p:nvSpPr>
          <p:cNvPr id="4" name="Rectangle 3"/>
          <p:cNvSpPr>
            <a:spLocks noChangeArrowheads="1"/>
          </p:cNvSpPr>
          <p:nvPr/>
        </p:nvSpPr>
        <p:spPr bwMode="auto">
          <a:xfrm>
            <a:off x="251519" y="1052736"/>
            <a:ext cx="8640962" cy="1359768"/>
          </a:xfrm>
          <a:prstGeom prst="rect">
            <a:avLst/>
          </a:prstGeom>
          <a:solidFill>
            <a:schemeClr val="accent2">
              <a:lumMod val="50000"/>
              <a:alpha val="80000"/>
            </a:schemeClr>
          </a:solidFill>
          <a:ln w="9525">
            <a:noFill/>
            <a:miter lim="800000"/>
            <a:headEnd/>
            <a:tailEnd/>
          </a:ln>
          <a:extLst/>
        </p:spPr>
        <p:txBody>
          <a:bodyPr lIns="91430" tIns="45715" rIns="457200" bIns="45715" anchor="ctr"/>
          <a:lstStyle/>
          <a:p>
            <a:r>
              <a:rPr lang="en-US" sz="3000" dirty="0" smtClean="0">
                <a:solidFill>
                  <a:schemeClr val="bg1"/>
                </a:solidFill>
              </a:rPr>
              <a:t>Evaluate the beauty of the picture, </a:t>
            </a:r>
            <a:r>
              <a:rPr lang="en-US" sz="3000" u="sng" dirty="0" smtClean="0">
                <a:solidFill>
                  <a:schemeClr val="bg1"/>
                </a:solidFill>
              </a:rPr>
              <a:t>NOT</a:t>
            </a:r>
            <a:r>
              <a:rPr lang="en-US" sz="3000" dirty="0" smtClean="0">
                <a:solidFill>
                  <a:schemeClr val="bg1"/>
                </a:solidFill>
              </a:rPr>
              <a:t> the beauty of the subject</a:t>
            </a:r>
            <a:endParaRPr lang="en-US" sz="3000" dirty="0">
              <a:solidFill>
                <a:schemeClr val="bg1"/>
              </a:solidFill>
            </a:endParaRPr>
          </a:p>
        </p:txBody>
      </p:sp>
      <p:grpSp>
        <p:nvGrpSpPr>
          <p:cNvPr id="7" name="Group 6"/>
          <p:cNvGrpSpPr/>
          <p:nvPr/>
        </p:nvGrpSpPr>
        <p:grpSpPr>
          <a:xfrm>
            <a:off x="251519" y="188640"/>
            <a:ext cx="8640962" cy="720080"/>
            <a:chOff x="323527" y="188640"/>
            <a:chExt cx="8640962" cy="720080"/>
          </a:xfrm>
        </p:grpSpPr>
        <p:sp>
          <p:nvSpPr>
            <p:cNvPr id="3" name="Rectangle 3"/>
            <p:cNvSpPr>
              <a:spLocks noChangeArrowheads="1"/>
            </p:cNvSpPr>
            <p:nvPr/>
          </p:nvSpPr>
          <p:spPr bwMode="auto">
            <a:xfrm>
              <a:off x="323527" y="188640"/>
              <a:ext cx="2664297" cy="720080"/>
            </a:xfrm>
            <a:prstGeom prst="rect">
              <a:avLst/>
            </a:prstGeom>
            <a:solidFill>
              <a:schemeClr val="tx1">
                <a:alpha val="75000"/>
              </a:schemeClr>
            </a:solidFill>
            <a:ln w="9525">
              <a:noFill/>
              <a:miter lim="800000"/>
              <a:headEnd/>
              <a:tailEnd/>
            </a:ln>
            <a:extLst/>
          </p:spPr>
          <p:txBody>
            <a:bodyPr lIns="91430" tIns="45715" rIns="91440" bIns="45715" anchor="ctr"/>
            <a:lstStyle/>
            <a:p>
              <a:pPr algn="ctr"/>
              <a:r>
                <a:rPr lang="en-US" sz="3000" dirty="0" smtClean="0">
                  <a:solidFill>
                    <a:schemeClr val="bg1"/>
                  </a:solidFill>
                </a:rPr>
                <a:t>Instructions</a:t>
              </a:r>
              <a:endParaRPr lang="en-US" sz="3000" dirty="0">
                <a:solidFill>
                  <a:schemeClr val="bg1"/>
                </a:solidFill>
              </a:endParaRPr>
            </a:p>
          </p:txBody>
        </p:sp>
        <p:sp>
          <p:nvSpPr>
            <p:cNvPr id="5" name="Rectangle 3"/>
            <p:cNvSpPr>
              <a:spLocks noChangeArrowheads="1"/>
            </p:cNvSpPr>
            <p:nvPr/>
          </p:nvSpPr>
          <p:spPr bwMode="auto">
            <a:xfrm>
              <a:off x="3923928" y="188640"/>
              <a:ext cx="5040561" cy="720080"/>
            </a:xfrm>
            <a:prstGeom prst="rect">
              <a:avLst/>
            </a:prstGeom>
            <a:solidFill>
              <a:schemeClr val="tx1">
                <a:alpha val="75000"/>
              </a:schemeClr>
            </a:solidFill>
            <a:ln w="9525">
              <a:noFill/>
              <a:miter lim="800000"/>
              <a:headEnd/>
              <a:tailEnd/>
            </a:ln>
            <a:extLst/>
          </p:spPr>
          <p:txBody>
            <a:bodyPr lIns="91430" tIns="45715" rIns="91440" bIns="45715" anchor="ctr"/>
            <a:lstStyle/>
            <a:p>
              <a:pPr algn="ctr"/>
              <a:r>
                <a:rPr lang="en-US" sz="3000" dirty="0" smtClean="0">
                  <a:solidFill>
                    <a:schemeClr val="bg1"/>
                  </a:solidFill>
                </a:rPr>
                <a:t>Examples for each </a:t>
              </a:r>
              <a:r>
                <a:rPr lang="en-US" sz="3000" dirty="0">
                  <a:solidFill>
                    <a:schemeClr val="bg1"/>
                  </a:solidFill>
                </a:rPr>
                <a:t>score</a:t>
              </a:r>
            </a:p>
          </p:txBody>
        </p:sp>
        <p:sp>
          <p:nvSpPr>
            <p:cNvPr id="6" name="Plus 5"/>
            <p:cNvSpPr/>
            <p:nvPr/>
          </p:nvSpPr>
          <p:spPr>
            <a:xfrm>
              <a:off x="3168052" y="260648"/>
              <a:ext cx="575649" cy="575649"/>
            </a:xfrm>
            <a:prstGeom prst="mathPlus">
              <a:avLst/>
            </a:prstGeom>
            <a:solidFill>
              <a:schemeClr val="tx1">
                <a:alpha val="75000"/>
              </a:schemeClr>
            </a:solidFill>
            <a:ln w="9525">
              <a:noFill/>
              <a:miter lim="800000"/>
              <a:headEnd/>
              <a:tailEnd/>
            </a:ln>
          </p:spPr>
          <p:txBody>
            <a:bodyPr lIns="91430" tIns="45715" rIns="91440" bIns="45715" anchor="ctr"/>
            <a:lstStyle/>
            <a:p>
              <a:pPr algn="ctr"/>
              <a:endParaRPr lang="en-US" sz="3000">
                <a:solidFill>
                  <a:schemeClr val="bg1"/>
                </a:solidFill>
                <a:ea typeface="ＭＳ Ｐゴシック" charset="0"/>
                <a:cs typeface="ＭＳ Ｐゴシック" charset="0"/>
              </a:endParaRPr>
            </a:p>
          </p:txBody>
        </p:sp>
      </p:grpSp>
    </p:spTree>
    <p:extLst>
      <p:ext uri="{BB962C8B-B14F-4D97-AF65-F5344CB8AC3E}">
        <p14:creationId xmlns="" xmlns:p14="http://schemas.microsoft.com/office/powerpoint/2010/main" val="1854879960"/>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24 at 6.34.27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2328" y="2620370"/>
            <a:ext cx="7419345" cy="1890430"/>
          </a:xfrm>
          <a:prstGeom prst="rect">
            <a:avLst/>
          </a:prstGeom>
        </p:spPr>
      </p:pic>
      <p:sp>
        <p:nvSpPr>
          <p:cNvPr id="4" name="Title 3"/>
          <p:cNvSpPr>
            <a:spLocks noGrp="1"/>
          </p:cNvSpPr>
          <p:nvPr>
            <p:ph type="title"/>
          </p:nvPr>
        </p:nvSpPr>
        <p:spPr/>
        <p:txBody>
          <a:bodyPr/>
          <a:lstStyle/>
          <a:p>
            <a:r>
              <a:rPr lang="en-US" dirty="0" smtClean="0"/>
              <a:t>Good inter-rater agreement</a:t>
            </a:r>
            <a:endParaRPr lang="en-US" dirty="0"/>
          </a:p>
        </p:txBody>
      </p:sp>
    </p:spTree>
    <p:extLst>
      <p:ext uri="{BB962C8B-B14F-4D97-AF65-F5344CB8AC3E}">
        <p14:creationId xmlns="" xmlns:p14="http://schemas.microsoft.com/office/powerpoint/2010/main" val="268178135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Popularity in social media</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137313" y="1086786"/>
            <a:ext cx="7187821" cy="5615485"/>
          </a:xfrm>
          <a:prstGeom prst="rect">
            <a:avLst/>
          </a:prstGeom>
          <a:noFill/>
          <a:ln w="9525">
            <a:noFill/>
            <a:miter lim="800000"/>
            <a:headEnd/>
            <a:tailEnd/>
          </a:ln>
        </p:spPr>
      </p:pic>
      <p:sp>
        <p:nvSpPr>
          <p:cNvPr id="5" name="TextBox 4"/>
          <p:cNvSpPr txBox="1"/>
          <p:nvPr/>
        </p:nvSpPr>
        <p:spPr>
          <a:xfrm>
            <a:off x="7028140" y="4590170"/>
            <a:ext cx="901209" cy="52322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2800" b="1" dirty="0" smtClean="0"/>
              <a:t>$$$</a:t>
            </a:r>
            <a:endParaRPr lang="en-US" sz="2800" b="1" dirty="0"/>
          </a:p>
        </p:txBody>
      </p:sp>
      <p:sp>
        <p:nvSpPr>
          <p:cNvPr id="6" name="TextBox 5"/>
          <p:cNvSpPr txBox="1"/>
          <p:nvPr/>
        </p:nvSpPr>
        <p:spPr>
          <a:xfrm>
            <a:off x="4410270" y="6192699"/>
            <a:ext cx="901209" cy="52322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2800" b="1" dirty="0" smtClean="0"/>
              <a:t>$$$</a:t>
            </a:r>
            <a:endParaRPr lang="en-US" sz="2800" b="1" dirty="0"/>
          </a:p>
        </p:txBody>
      </p:sp>
      <p:sp>
        <p:nvSpPr>
          <p:cNvPr id="7" name="Down Arrow 6"/>
          <p:cNvSpPr/>
          <p:nvPr/>
        </p:nvSpPr>
        <p:spPr>
          <a:xfrm rot="5400000">
            <a:off x="3925774" y="6185877"/>
            <a:ext cx="395785" cy="545910"/>
          </a:xfrm>
          <a:prstGeom prst="downArrow">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274256" y="5113390"/>
            <a:ext cx="395785" cy="545910"/>
          </a:xfrm>
          <a:prstGeom prst="downArrow">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0" y="1351128"/>
            <a:ext cx="9143999" cy="3014522"/>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hangingPunct="0">
              <a:lnSpc>
                <a:spcPct val="93000"/>
              </a:lnSpc>
              <a:buClr>
                <a:srgbClr val="000000"/>
              </a:buClr>
              <a:buSzPct val="45000"/>
              <a:buFont typeface="Wingdings" charset="0"/>
              <a:buNone/>
            </a:pPr>
            <a:r>
              <a:rPr lang="en-US" sz="4000" dirty="0" smtClean="0">
                <a:solidFill>
                  <a:srgbClr val="FFFFFF"/>
                </a:solidFill>
                <a:latin typeface="+mj-lt"/>
                <a:cs typeface="Gotham Book" pitchFamily="50" charset="0"/>
              </a:rPr>
              <a:t>Large</a:t>
            </a:r>
            <a:r>
              <a:rPr lang="en-US" sz="4000" dirty="0" smtClean="0">
                <a:solidFill>
                  <a:schemeClr val="bg1"/>
                </a:solidFill>
                <a:latin typeface="+mj-lt"/>
                <a:cs typeface="Gotham Book" pitchFamily="50" charset="0"/>
              </a:rPr>
              <a:t> ground truth of aesthetic scores made by non-expert</a:t>
            </a:r>
          </a:p>
          <a:p>
            <a:pPr hangingPunct="0">
              <a:lnSpc>
                <a:spcPct val="93000"/>
              </a:lnSpc>
              <a:buClr>
                <a:srgbClr val="000000"/>
              </a:buClr>
              <a:buSzPct val="45000"/>
              <a:buFont typeface="Wingdings" charset="0"/>
              <a:buNone/>
            </a:pPr>
            <a:endParaRPr lang="en-US" sz="3000" dirty="0" smtClean="0">
              <a:solidFill>
                <a:srgbClr val="FFFFFF"/>
              </a:solidFill>
              <a:latin typeface="+mj-lt"/>
              <a:cs typeface="Gotham Book" pitchFamily="50" charset="0"/>
            </a:endParaRPr>
          </a:p>
          <a:p>
            <a:pPr hangingPunct="0">
              <a:lnSpc>
                <a:spcPct val="93000"/>
              </a:lnSpc>
              <a:buClr>
                <a:srgbClr val="000000"/>
              </a:buClr>
              <a:buSzPct val="45000"/>
              <a:buFont typeface="Wingdings" charset="0"/>
              <a:buNone/>
            </a:pPr>
            <a:r>
              <a:rPr lang="en-US" sz="3000" dirty="0" smtClean="0">
                <a:solidFill>
                  <a:srgbClr val="FFFFFF"/>
                </a:solidFill>
                <a:latin typeface="+mj-lt"/>
                <a:cs typeface="Gotham Book" pitchFamily="50" charset="0"/>
              </a:rPr>
              <a:t>http://di.unito.it/beautyicwsm15</a:t>
            </a:r>
            <a:endParaRPr lang="en-US" sz="3000" dirty="0">
              <a:solidFill>
                <a:srgbClr val="FFFFFF"/>
              </a:solidFill>
              <a:latin typeface="+mj-lt"/>
              <a:cs typeface="Gotham Book" pitchFamily="50" charset="0"/>
            </a:endParaRPr>
          </a:p>
        </p:txBody>
      </p:sp>
      <p:grpSp>
        <p:nvGrpSpPr>
          <p:cNvPr id="2" name="Group 1"/>
          <p:cNvGrpSpPr/>
          <p:nvPr/>
        </p:nvGrpSpPr>
        <p:grpSpPr>
          <a:xfrm>
            <a:off x="2937439" y="4893403"/>
            <a:ext cx="3269122" cy="1371054"/>
            <a:chOff x="1831752" y="4893403"/>
            <a:chExt cx="3269122" cy="1371054"/>
          </a:xfrm>
        </p:grpSpPr>
        <p:sp>
          <p:nvSpPr>
            <p:cNvPr id="3" name="Rectangle 2"/>
            <p:cNvSpPr>
              <a:spLocks noChangeArrowheads="1"/>
            </p:cNvSpPr>
            <p:nvPr/>
          </p:nvSpPr>
          <p:spPr bwMode="auto">
            <a:xfrm>
              <a:off x="1831752" y="4893403"/>
              <a:ext cx="1394942" cy="1371054"/>
            </a:xfrm>
            <a:prstGeom prst="rect">
              <a:avLst/>
            </a:prstGeom>
            <a:solidFill>
              <a:schemeClr val="accent2">
                <a:lumMod val="50000"/>
                <a:alpha val="70195"/>
              </a:schemeClr>
            </a:solidFill>
            <a:ln>
              <a:solidFill>
                <a:srgbClr val="FFFFFF"/>
              </a:solidFill>
            </a:ln>
            <a:extLst/>
          </p:spPr>
          <p:txBody>
            <a:bodyPr lIns="91430" tIns="45715" rIns="91430" bIns="45715" anchor="ctr"/>
            <a:lstStyle/>
            <a:p>
              <a:pPr algn="ctr" hangingPunct="0">
                <a:lnSpc>
                  <a:spcPct val="93000"/>
                </a:lnSpc>
                <a:buClr>
                  <a:srgbClr val="000000"/>
                </a:buClr>
                <a:buSzPct val="45000"/>
                <a:buFont typeface="Wingdings" charset="0"/>
                <a:buNone/>
              </a:pPr>
              <a:r>
                <a:rPr lang="it-IT" sz="2500" b="1" dirty="0" smtClean="0">
                  <a:solidFill>
                    <a:srgbClr val="FFFFFF"/>
                  </a:solidFill>
                  <a:latin typeface="+mj-lt"/>
                  <a:cs typeface="Gotham Book" pitchFamily="50" charset="0"/>
                </a:rPr>
                <a:t>10K </a:t>
              </a:r>
              <a:r>
                <a:rPr lang="it-IT" sz="2500" b="1" dirty="0" err="1" smtClean="0">
                  <a:solidFill>
                    <a:srgbClr val="FFFFFF"/>
                  </a:solidFill>
                  <a:latin typeface="+mj-lt"/>
                  <a:cs typeface="Gotham Book" pitchFamily="50" charset="0"/>
                </a:rPr>
                <a:t>photos</a:t>
              </a:r>
              <a:endParaRPr lang="it-IT" sz="2500" b="1" dirty="0" smtClean="0">
                <a:solidFill>
                  <a:srgbClr val="FFFFFF"/>
                </a:solidFill>
                <a:latin typeface="+mj-lt"/>
                <a:cs typeface="Gotham Book" pitchFamily="50" charset="0"/>
              </a:endParaRPr>
            </a:p>
          </p:txBody>
        </p:sp>
        <p:sp>
          <p:nvSpPr>
            <p:cNvPr id="4" name="Rectangle 3"/>
            <p:cNvSpPr>
              <a:spLocks noChangeArrowheads="1"/>
            </p:cNvSpPr>
            <p:nvPr/>
          </p:nvSpPr>
          <p:spPr bwMode="auto">
            <a:xfrm>
              <a:off x="3705932" y="4893403"/>
              <a:ext cx="1394942" cy="1371054"/>
            </a:xfrm>
            <a:prstGeom prst="rect">
              <a:avLst/>
            </a:prstGeom>
            <a:solidFill>
              <a:schemeClr val="accent2">
                <a:lumMod val="50000"/>
                <a:alpha val="70195"/>
              </a:schemeClr>
            </a:solidFill>
            <a:ln>
              <a:solidFill>
                <a:schemeClr val="bg1"/>
              </a:solidFill>
            </a:ln>
            <a:extLst/>
          </p:spPr>
          <p:txBody>
            <a:bodyPr lIns="91430" tIns="45715" rIns="91430" bIns="45715" anchor="ctr"/>
            <a:lstStyle/>
            <a:p>
              <a:pPr algn="ctr" hangingPunct="0">
                <a:lnSpc>
                  <a:spcPct val="93000"/>
                </a:lnSpc>
                <a:buClr>
                  <a:srgbClr val="000000"/>
                </a:buClr>
                <a:buSzPct val="45000"/>
                <a:buFont typeface="Wingdings" charset="0"/>
                <a:buNone/>
              </a:pPr>
              <a:r>
                <a:rPr lang="it-IT" sz="2500" b="1" dirty="0" smtClean="0">
                  <a:solidFill>
                    <a:srgbClr val="FFFFFF"/>
                  </a:solidFill>
                  <a:latin typeface="+mj-lt"/>
                  <a:cs typeface="Gotham Book" pitchFamily="50" charset="0"/>
                </a:rPr>
                <a:t>60K</a:t>
              </a:r>
            </a:p>
            <a:p>
              <a:pPr algn="ctr" hangingPunct="0">
                <a:lnSpc>
                  <a:spcPct val="93000"/>
                </a:lnSpc>
                <a:buClr>
                  <a:srgbClr val="000000"/>
                </a:buClr>
                <a:buSzPct val="45000"/>
                <a:buFont typeface="Wingdings" charset="0"/>
                <a:buNone/>
              </a:pPr>
              <a:r>
                <a:rPr lang="it-IT" sz="2500" b="1" dirty="0" smtClean="0">
                  <a:solidFill>
                    <a:srgbClr val="FFFFFF"/>
                  </a:solidFill>
                  <a:latin typeface="+mj-lt"/>
                  <a:cs typeface="Gotham Book" pitchFamily="50" charset="0"/>
                </a:rPr>
                <a:t>scores</a:t>
              </a:r>
            </a:p>
          </p:txBody>
        </p:sp>
      </p:grpSp>
    </p:spTree>
    <p:extLst>
      <p:ext uri="{BB962C8B-B14F-4D97-AF65-F5344CB8AC3E}">
        <p14:creationId xmlns="" xmlns:p14="http://schemas.microsoft.com/office/powerpoint/2010/main" val="403699356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v2beauty.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511200" y="1143590"/>
            <a:ext cx="8121600" cy="4736844"/>
          </a:xfrm>
          <a:prstGeom prst="rect">
            <a:avLst/>
          </a:prstGeom>
        </p:spPr>
      </p:pic>
      <p:sp>
        <p:nvSpPr>
          <p:cNvPr id="6" name="Rectangle 3"/>
          <p:cNvSpPr>
            <a:spLocks noChangeArrowheads="1"/>
          </p:cNvSpPr>
          <p:nvPr/>
        </p:nvSpPr>
        <p:spPr bwMode="auto">
          <a:xfrm>
            <a:off x="4239974" y="6221628"/>
            <a:ext cx="4904026" cy="617147"/>
          </a:xfrm>
          <a:prstGeom prst="rect">
            <a:avLst/>
          </a:prstGeom>
          <a:solidFill>
            <a:schemeClr val="tx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457200" bIns="45715" anchor="ctr"/>
          <a:lstStyle/>
          <a:p>
            <a:pPr algn="r"/>
            <a:r>
              <a:rPr lang="en-US" sz="2500" dirty="0">
                <a:solidFill>
                  <a:schemeClr val="bg1"/>
                </a:solidFill>
                <a:latin typeface="Gotham Book" pitchFamily="50" charset="0"/>
                <a:cs typeface="Gotham Book" pitchFamily="50" charset="0"/>
              </a:rPr>
              <a:t>p</a:t>
            </a:r>
            <a:r>
              <a:rPr lang="en-US" sz="2500" dirty="0" smtClean="0">
                <a:solidFill>
                  <a:schemeClr val="bg1"/>
                </a:solidFill>
                <a:latin typeface="Gotham Book" pitchFamily="50" charset="0"/>
                <a:cs typeface="Gotham Book" pitchFamily="50" charset="0"/>
              </a:rPr>
              <a:t>opularity </a:t>
            </a:r>
            <a:r>
              <a:rPr lang="en-US" sz="2500" dirty="0">
                <a:solidFill>
                  <a:schemeClr val="bg1"/>
                </a:solidFill>
                <a:latin typeface="Gotham Book" pitchFamily="50" charset="0"/>
                <a:cs typeface="Gotham Book" pitchFamily="50" charset="0"/>
              </a:rPr>
              <a:t>~ beauty (</a:t>
            </a:r>
            <a:r>
              <a:rPr lang="en-US" sz="2500" dirty="0" smtClean="0">
                <a:solidFill>
                  <a:schemeClr val="bg1"/>
                </a:solidFill>
                <a:latin typeface="Gotham Book" pitchFamily="50" charset="0"/>
                <a:cs typeface="Gotham Book" pitchFamily="50" charset="0"/>
              </a:rPr>
              <a:t>0.43</a:t>
            </a:r>
            <a:r>
              <a:rPr lang="en-US" sz="2500" dirty="0">
                <a:solidFill>
                  <a:schemeClr val="bg1"/>
                </a:solidFill>
                <a:latin typeface="Gotham Book" pitchFamily="50" charset="0"/>
                <a:cs typeface="Gotham Book" pitchFamily="50" charset="0"/>
              </a:rPr>
              <a:t>)</a:t>
            </a:r>
          </a:p>
        </p:txBody>
      </p:sp>
      <p:sp>
        <p:nvSpPr>
          <p:cNvPr id="4" name="Title 3"/>
          <p:cNvSpPr>
            <a:spLocks noGrp="1"/>
          </p:cNvSpPr>
          <p:nvPr>
            <p:ph type="title"/>
          </p:nvPr>
        </p:nvSpPr>
        <p:spPr/>
        <p:txBody>
          <a:bodyPr/>
          <a:lstStyle/>
          <a:p>
            <a:r>
              <a:rPr lang="en-US" dirty="0" smtClean="0"/>
              <a:t>Beauty is all around</a:t>
            </a:r>
            <a:endParaRPr lang="en-US" dirty="0"/>
          </a:p>
        </p:txBody>
      </p:sp>
      <p:sp>
        <p:nvSpPr>
          <p:cNvPr id="7" name="Rectangle 6"/>
          <p:cNvSpPr/>
          <p:nvPr/>
        </p:nvSpPr>
        <p:spPr>
          <a:xfrm>
            <a:off x="4954136" y="3234519"/>
            <a:ext cx="3507475" cy="1937982"/>
          </a:xfrm>
          <a:prstGeom prst="rect">
            <a:avLst/>
          </a:prstGeom>
          <a:solidFill>
            <a:schemeClr val="accent1">
              <a:alpha val="24000"/>
            </a:schemeClr>
          </a:solidFill>
          <a:ln w="571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67049" y="1143589"/>
            <a:ext cx="3587087" cy="2090929"/>
          </a:xfrm>
          <a:prstGeom prst="rect">
            <a:avLst/>
          </a:prstGeom>
          <a:solidFill>
            <a:schemeClr val="accent1">
              <a:alpha val="24000"/>
            </a:schemeClr>
          </a:solidFill>
          <a:ln w="571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775265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827"/>
            <a:ext cx="8229600" cy="812149"/>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alucca\Desktop\Untitled.png"/>
          <p:cNvPicPr>
            <a:picLocks noChangeAspect="1" noChangeArrowheads="1"/>
          </p:cNvPicPr>
          <p:nvPr/>
        </p:nvPicPr>
        <p:blipFill>
          <a:blip r:embed="rId2" cstate="print"/>
          <a:srcRect/>
          <a:stretch>
            <a:fillRect/>
          </a:stretch>
        </p:blipFill>
        <p:spPr bwMode="auto">
          <a:xfrm>
            <a:off x="3412165" y="72189"/>
            <a:ext cx="2154068" cy="2154068"/>
          </a:xfrm>
          <a:prstGeom prst="rect">
            <a:avLst/>
          </a:prstGeom>
          <a:noFill/>
        </p:spPr>
      </p:pic>
      <p:pic>
        <p:nvPicPr>
          <p:cNvPr id="4099" name="Picture 3" descr="C:\Users\alucca\Desktop\Untitled.png"/>
          <p:cNvPicPr>
            <a:picLocks noChangeAspect="1" noChangeArrowheads="1"/>
          </p:cNvPicPr>
          <p:nvPr/>
        </p:nvPicPr>
        <p:blipFill>
          <a:blip r:embed="rId3" cstate="print"/>
          <a:srcRect/>
          <a:stretch>
            <a:fillRect/>
          </a:stretch>
        </p:blipFill>
        <p:spPr bwMode="auto">
          <a:xfrm>
            <a:off x="5676031" y="2354684"/>
            <a:ext cx="2157507" cy="2147186"/>
          </a:xfrm>
          <a:prstGeom prst="rect">
            <a:avLst/>
          </a:prstGeom>
          <a:noFill/>
        </p:spPr>
      </p:pic>
      <p:pic>
        <p:nvPicPr>
          <p:cNvPr id="4100" name="Picture 4" descr="C:\Users\alucca\Desktop\Untitled.png"/>
          <p:cNvPicPr>
            <a:picLocks noChangeAspect="1" noChangeArrowheads="1"/>
          </p:cNvPicPr>
          <p:nvPr/>
        </p:nvPicPr>
        <p:blipFill>
          <a:blip r:embed="rId4" cstate="print"/>
          <a:srcRect/>
          <a:stretch>
            <a:fillRect/>
          </a:stretch>
        </p:blipFill>
        <p:spPr bwMode="auto">
          <a:xfrm>
            <a:off x="1136993" y="4606426"/>
            <a:ext cx="2150627" cy="2143747"/>
          </a:xfrm>
          <a:prstGeom prst="rect">
            <a:avLst/>
          </a:prstGeom>
          <a:noFill/>
        </p:spPr>
      </p:pic>
      <p:pic>
        <p:nvPicPr>
          <p:cNvPr id="4101" name="Picture 5" descr="C:\Users\alucca\Desktop\Untitled.png"/>
          <p:cNvPicPr>
            <a:picLocks noChangeAspect="1" noChangeArrowheads="1"/>
          </p:cNvPicPr>
          <p:nvPr/>
        </p:nvPicPr>
        <p:blipFill>
          <a:blip r:embed="rId5" cstate="print"/>
          <a:srcRect/>
          <a:stretch>
            <a:fillRect/>
          </a:stretch>
        </p:blipFill>
        <p:spPr bwMode="auto">
          <a:xfrm>
            <a:off x="3423473" y="4592888"/>
            <a:ext cx="2143748" cy="2140307"/>
          </a:xfrm>
          <a:prstGeom prst="rect">
            <a:avLst/>
          </a:prstGeom>
          <a:noFill/>
        </p:spPr>
      </p:pic>
      <p:pic>
        <p:nvPicPr>
          <p:cNvPr id="4102" name="Picture 6" descr="C:\Users\alucca\Desktop\Untitled.png"/>
          <p:cNvPicPr>
            <a:picLocks noChangeAspect="1" noChangeArrowheads="1"/>
          </p:cNvPicPr>
          <p:nvPr/>
        </p:nvPicPr>
        <p:blipFill>
          <a:blip r:embed="rId6" cstate="print"/>
          <a:srcRect/>
          <a:stretch>
            <a:fillRect/>
          </a:stretch>
        </p:blipFill>
        <p:spPr bwMode="auto">
          <a:xfrm>
            <a:off x="5676031" y="104300"/>
            <a:ext cx="2157507" cy="2147186"/>
          </a:xfrm>
          <a:prstGeom prst="rect">
            <a:avLst/>
          </a:prstGeom>
          <a:noFill/>
        </p:spPr>
      </p:pic>
      <p:pic>
        <p:nvPicPr>
          <p:cNvPr id="4103" name="Picture 7" descr="C:\Users\alucca\Desktop\Untitled.png"/>
          <p:cNvPicPr>
            <a:picLocks noChangeAspect="1" noChangeArrowheads="1"/>
          </p:cNvPicPr>
          <p:nvPr/>
        </p:nvPicPr>
        <p:blipFill>
          <a:blip r:embed="rId7" cstate="print"/>
          <a:srcRect/>
          <a:stretch>
            <a:fillRect/>
          </a:stretch>
        </p:blipFill>
        <p:spPr bwMode="auto">
          <a:xfrm>
            <a:off x="1133223" y="75960"/>
            <a:ext cx="2154069" cy="2150628"/>
          </a:xfrm>
          <a:prstGeom prst="rect">
            <a:avLst/>
          </a:prstGeom>
          <a:noFill/>
        </p:spPr>
      </p:pic>
      <p:pic>
        <p:nvPicPr>
          <p:cNvPr id="4104" name="Picture 8"/>
          <p:cNvPicPr>
            <a:picLocks noChangeAspect="1" noChangeArrowheads="1"/>
          </p:cNvPicPr>
          <p:nvPr/>
        </p:nvPicPr>
        <p:blipFill>
          <a:blip r:embed="rId8" cstate="print"/>
          <a:srcRect/>
          <a:stretch>
            <a:fillRect/>
          </a:stretch>
        </p:blipFill>
        <p:spPr bwMode="auto">
          <a:xfrm>
            <a:off x="5680429" y="4582364"/>
            <a:ext cx="2153494" cy="2150053"/>
          </a:xfrm>
          <a:prstGeom prst="rect">
            <a:avLst/>
          </a:prstGeom>
          <a:noFill/>
          <a:ln w="9525">
            <a:noFill/>
            <a:miter lim="800000"/>
            <a:headEnd/>
            <a:tailEnd/>
          </a:ln>
        </p:spPr>
      </p:pic>
      <p:pic>
        <p:nvPicPr>
          <p:cNvPr id="4106" name="Picture 10"/>
          <p:cNvPicPr>
            <a:picLocks noChangeAspect="1" noChangeArrowheads="1"/>
          </p:cNvPicPr>
          <p:nvPr/>
        </p:nvPicPr>
        <p:blipFill>
          <a:blip r:embed="rId9" cstate="print"/>
          <a:srcRect/>
          <a:stretch>
            <a:fillRect/>
          </a:stretch>
        </p:blipFill>
        <p:spPr bwMode="auto">
          <a:xfrm>
            <a:off x="3416563" y="2360119"/>
            <a:ext cx="2150055" cy="2129414"/>
          </a:xfrm>
          <a:prstGeom prst="rect">
            <a:avLst/>
          </a:prstGeom>
          <a:noFill/>
          <a:ln w="9525">
            <a:noFill/>
            <a:miter lim="800000"/>
            <a:headEnd/>
            <a:tailEnd/>
          </a:ln>
        </p:spPr>
      </p:pic>
      <p:pic>
        <p:nvPicPr>
          <p:cNvPr id="4107" name="Picture 11"/>
          <p:cNvPicPr>
            <a:picLocks noChangeAspect="1" noChangeArrowheads="1"/>
          </p:cNvPicPr>
          <p:nvPr/>
        </p:nvPicPr>
        <p:blipFill>
          <a:blip r:embed="rId10" cstate="print"/>
          <a:srcRect/>
          <a:stretch>
            <a:fillRect/>
          </a:stretch>
        </p:blipFill>
        <p:spPr bwMode="auto">
          <a:xfrm>
            <a:off x="1136994" y="2371836"/>
            <a:ext cx="2160374" cy="2153494"/>
          </a:xfrm>
          <a:prstGeom prst="rect">
            <a:avLst/>
          </a:prstGeom>
          <a:noFill/>
          <a:ln w="9525">
            <a:noFill/>
            <a:miter lim="800000"/>
            <a:headEnd/>
            <a:tailEnd/>
          </a:ln>
        </p:spPr>
      </p:pic>
      <p:sp>
        <p:nvSpPr>
          <p:cNvPr id="14" name="Up Arrow 13"/>
          <p:cNvSpPr/>
          <p:nvPr/>
        </p:nvSpPr>
        <p:spPr>
          <a:xfrm>
            <a:off x="2467031" y="5919074"/>
            <a:ext cx="641266" cy="718978"/>
          </a:xfrm>
          <a:prstGeom prst="up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4760027" y="5919074"/>
            <a:ext cx="641266" cy="718978"/>
          </a:xfrm>
          <a:prstGeom prst="up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7026235" y="5919074"/>
            <a:ext cx="641266" cy="718978"/>
          </a:xfrm>
          <a:prstGeom prst="up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4760027" y="3625157"/>
            <a:ext cx="641266" cy="718978"/>
          </a:xfrm>
          <a:prstGeom prst="up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rot="10800000">
            <a:off x="2467031" y="3625157"/>
            <a:ext cx="641266" cy="718978"/>
          </a:xfrm>
          <a:prstGeom prst="up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10800000">
            <a:off x="2467031" y="1270000"/>
            <a:ext cx="641266" cy="718978"/>
          </a:xfrm>
          <a:prstGeom prst="up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10800000">
            <a:off x="4760027" y="1270000"/>
            <a:ext cx="641266" cy="718978"/>
          </a:xfrm>
          <a:prstGeom prst="up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10800000">
            <a:off x="7026235" y="1270001"/>
            <a:ext cx="641266" cy="718978"/>
          </a:xfrm>
          <a:prstGeom prst="up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rot="10800000">
            <a:off x="7026235" y="3625157"/>
            <a:ext cx="641266" cy="718978"/>
          </a:xfrm>
          <a:prstGeom prst="up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Bottom)">
                                      <p:cBhvr>
                                        <p:cTn id="10" dur="500"/>
                                        <p:tgtEl>
                                          <p:spTgt spid="21"/>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lide(fromBottom)">
                                      <p:cBhvr>
                                        <p:cTn id="13" dur="500"/>
                                        <p:tgtEl>
                                          <p:spTgt spid="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lide(fromBottom)">
                                      <p:cBhvr>
                                        <p:cTn id="16" dur="500"/>
                                        <p:tgtEl>
                                          <p:spTgt spid="1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lide(fromBottom)">
                                      <p:cBhvr>
                                        <p:cTn id="22" dur="500"/>
                                        <p:tgtEl>
                                          <p:spTgt spid="2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lide(fromBottom)">
                                      <p:cBhvr>
                                        <p:cTn id="25" dur="500"/>
                                        <p:tgtEl>
                                          <p:spTgt spid="14"/>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lide(fromBottom)">
                                      <p:cBhvr>
                                        <p:cTn id="28" dur="500"/>
                                        <p:tgtEl>
                                          <p:spTgt spid="1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p:cNvCxnSpPr/>
          <p:nvPr/>
        </p:nvCxnSpPr>
        <p:spPr>
          <a:xfrm>
            <a:off x="2052184" y="3212976"/>
            <a:ext cx="791624" cy="403681"/>
          </a:xfrm>
          <a:prstGeom prst="straightConnector1">
            <a:avLst/>
          </a:prstGeom>
          <a:ln w="38100" cap="sq" cmpd="sng">
            <a:solidFill>
              <a:schemeClr val="bg1">
                <a:lumMod val="65000"/>
              </a:schemeClr>
            </a:solidFill>
            <a:beve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6300192" y="3212976"/>
            <a:ext cx="791624" cy="403681"/>
          </a:xfrm>
          <a:prstGeom prst="straightConnector1">
            <a:avLst/>
          </a:prstGeom>
          <a:ln w="38100" cap="sq" cmpd="sng">
            <a:solidFill>
              <a:schemeClr val="bg1">
                <a:lumMod val="65000"/>
              </a:schemeClr>
            </a:solidFill>
            <a:beve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30" name="Rectangle 3"/>
          <p:cNvSpPr>
            <a:spLocks noChangeArrowheads="1"/>
          </p:cNvSpPr>
          <p:nvPr/>
        </p:nvSpPr>
        <p:spPr bwMode="auto">
          <a:xfrm>
            <a:off x="2080832" y="3314602"/>
            <a:ext cx="5010984" cy="1110512"/>
          </a:xfrm>
          <a:prstGeom prst="rect">
            <a:avLst/>
          </a:prstGeom>
          <a:noFill/>
          <a:ln>
            <a:noFill/>
          </a:ln>
        </p:spPr>
        <p:txBody>
          <a:bodyPr lIns="91430" tIns="45715" rIns="91430" bIns="45715" anchor="ctr"/>
          <a:lstStyle/>
          <a:p>
            <a:pPr algn="ctr" hangingPunct="0">
              <a:lnSpc>
                <a:spcPct val="93000"/>
              </a:lnSpc>
              <a:buClr>
                <a:srgbClr val="000000"/>
              </a:buClr>
              <a:buSzPct val="45000"/>
              <a:buFont typeface="Wingdings" charset="0"/>
              <a:buNone/>
            </a:pPr>
            <a:r>
              <a:rPr lang="it-IT" b="1" dirty="0" smtClean="0">
                <a:solidFill>
                  <a:schemeClr val="accent2">
                    <a:lumMod val="50000"/>
                  </a:schemeClr>
                </a:solidFill>
                <a:latin typeface="+mj-lt"/>
                <a:ea typeface="AppleGothic" charset="0"/>
                <a:cs typeface="Lantinghei SC Extralight"/>
              </a:rPr>
              <a:t>PARTIAL LEAST SQUARES REGRESSION</a:t>
            </a:r>
            <a:endParaRPr lang="it-IT" b="1" dirty="0">
              <a:solidFill>
                <a:schemeClr val="accent2">
                  <a:lumMod val="50000"/>
                </a:schemeClr>
              </a:solidFill>
              <a:latin typeface="+mj-lt"/>
              <a:ea typeface="AppleGothic" charset="0"/>
              <a:cs typeface="Lantinghei SC Extralight"/>
            </a:endParaRPr>
          </a:p>
        </p:txBody>
      </p:sp>
      <p:cxnSp>
        <p:nvCxnSpPr>
          <p:cNvPr id="31" name="Straight Arrow Connector 30"/>
          <p:cNvCxnSpPr/>
          <p:nvPr/>
        </p:nvCxnSpPr>
        <p:spPr>
          <a:xfrm flipH="1">
            <a:off x="4575794" y="4281098"/>
            <a:ext cx="10530" cy="450027"/>
          </a:xfrm>
          <a:prstGeom prst="straightConnector1">
            <a:avLst/>
          </a:prstGeom>
          <a:ln w="38100" cap="sq" cmpd="sng">
            <a:solidFill>
              <a:schemeClr val="bg1">
                <a:lumMod val="65000"/>
              </a:schemeClr>
            </a:solidFill>
            <a:beve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2" name="Group 2"/>
          <p:cNvGrpSpPr/>
          <p:nvPr/>
        </p:nvGrpSpPr>
        <p:grpSpPr>
          <a:xfrm>
            <a:off x="3850961" y="4929170"/>
            <a:ext cx="1455443" cy="1116124"/>
            <a:chOff x="2987824" y="4941168"/>
            <a:chExt cx="1455443" cy="1116124"/>
          </a:xfrm>
        </p:grpSpPr>
        <p:pic>
          <p:nvPicPr>
            <p:cNvPr id="42" name="Picture 41"/>
            <p:cNvPicPr>
              <a:picLocks noChangeAspect="1"/>
            </p:cNvPicPr>
            <p:nvPr/>
          </p:nvPicPr>
          <p:blipFill>
            <a:blip r:embed="rId3" cstate="screen">
              <a:extLst>
                <a:ext uri="{BEBA8EAE-BF5A-486C-A8C5-ECC9F3942E4B}">
                  <a14:imgProps xmlns="" xmlns:a14="http://schemas.microsoft.com/office/drawing/2010/main">
                    <a14:imgLayer r:embed="rId4">
                      <a14:imgEffect>
                        <a14:sharpenSoften amount="50000"/>
                      </a14:imgEffect>
                    </a14:imgLayer>
                  </a14:imgProps>
                </a:ext>
                <a:ext uri="{28A0092B-C50C-407E-A947-70E740481C1C}">
                  <a14:useLocalDpi xmlns="" xmlns:a14="http://schemas.microsoft.com/office/drawing/2010/main"/>
                </a:ext>
              </a:extLst>
            </a:blip>
            <a:stretch>
              <a:fillRect/>
            </a:stretch>
          </p:blipFill>
          <p:spPr>
            <a:xfrm>
              <a:off x="3324743" y="5540947"/>
              <a:ext cx="789066" cy="516345"/>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Picture 42"/>
            <p:cNvPicPr>
              <a:picLocks noChangeAspect="1"/>
            </p:cNvPicPr>
            <p:nvPr/>
          </p:nvPicPr>
          <p:blipFill>
            <a:blip r:embed="rId5" cstate="screen">
              <a:extLst>
                <a:ext uri="{BEBA8EAE-BF5A-486C-A8C5-ECC9F3942E4B}">
                  <a14:imgProps xmlns="" xmlns:a14="http://schemas.microsoft.com/office/drawing/2010/main">
                    <a14:imgLayer r:embed="rId6">
                      <a14:imgEffect>
                        <a14:sharpenSoften amount="50000"/>
                      </a14:imgEffect>
                    </a14:imgLayer>
                  </a14:imgProps>
                </a:ext>
                <a:ext uri="{28A0092B-C50C-407E-A947-70E740481C1C}">
                  <a14:useLocalDpi xmlns="" xmlns:a14="http://schemas.microsoft.com/office/drawing/2010/main"/>
                </a:ext>
              </a:extLst>
            </a:blip>
            <a:stretch>
              <a:fillRect/>
            </a:stretch>
          </p:blipFill>
          <p:spPr>
            <a:xfrm>
              <a:off x="3995936" y="5138715"/>
              <a:ext cx="447331" cy="666549"/>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descr="4329219882_16bb9ac5f0_o.jpg"/>
            <p:cNvPicPr>
              <a:picLocks noChangeAspect="1"/>
            </p:cNvPicPr>
            <p:nvPr/>
          </p:nvPicPr>
          <p:blipFill>
            <a:blip r:embed="rId7" cstate="screen">
              <a:extLst>
                <a:ext uri="{BEBA8EAE-BF5A-486C-A8C5-ECC9F3942E4B}">
                  <a14:imgProps xmlns="" xmlns:a14="http://schemas.microsoft.com/office/drawing/2010/main">
                    <a14:imgLayer r:embed="rId8">
                      <a14:imgEffect>
                        <a14:sharpenSoften amount="50000"/>
                      </a14:imgEffect>
                    </a14:imgLayer>
                  </a14:imgProps>
                </a:ext>
                <a:ext uri="{28A0092B-C50C-407E-A947-70E740481C1C}">
                  <a14:useLocalDpi xmlns="" xmlns:a14="http://schemas.microsoft.com/office/drawing/2010/main"/>
                </a:ext>
              </a:extLst>
            </a:blip>
            <a:stretch>
              <a:fillRect/>
            </a:stretch>
          </p:blipFill>
          <p:spPr>
            <a:xfrm>
              <a:off x="3312167" y="4941168"/>
              <a:ext cx="760908" cy="507520"/>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4" descr="2_a.jpg"/>
            <p:cNvPicPr>
              <a:picLocks noChangeAspect="1"/>
            </p:cNvPicPr>
            <p:nvPr/>
          </p:nvPicPr>
          <p:blipFill>
            <a:blip r:embed="rId9" cstate="screen">
              <a:extLst>
                <a:ext uri="{BEBA8EAE-BF5A-486C-A8C5-ECC9F3942E4B}">
                  <a14:imgProps xmlns="" xmlns:a14="http://schemas.microsoft.com/office/drawing/2010/main">
                    <a14:imgLayer r:embed="rId10">
                      <a14:imgEffect>
                        <a14:sharpenSoften amount="50000"/>
                      </a14:imgEffect>
                    </a14:imgLayer>
                  </a14:imgProps>
                </a:ext>
                <a:ext uri="{28A0092B-C50C-407E-A947-70E740481C1C}">
                  <a14:useLocalDpi xmlns="" xmlns:a14="http://schemas.microsoft.com/office/drawing/2010/main"/>
                </a:ext>
              </a:extLst>
            </a:blip>
            <a:stretch>
              <a:fillRect/>
            </a:stretch>
          </p:blipFill>
          <p:spPr>
            <a:xfrm>
              <a:off x="2987824" y="5274445"/>
              <a:ext cx="500983" cy="499875"/>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2" name="Rectangle 3"/>
          <p:cNvSpPr>
            <a:spLocks noChangeArrowheads="1"/>
          </p:cNvSpPr>
          <p:nvPr/>
        </p:nvSpPr>
        <p:spPr bwMode="auto">
          <a:xfrm>
            <a:off x="5724128" y="2246480"/>
            <a:ext cx="2867850" cy="1110512"/>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lIns="91430" tIns="45715" rIns="91430" bIns="45715" anchor="ctr"/>
          <a:lstStyle/>
          <a:p>
            <a:pPr algn="ctr" hangingPunct="0">
              <a:lnSpc>
                <a:spcPct val="93000"/>
              </a:lnSpc>
              <a:buClr>
                <a:srgbClr val="000000"/>
              </a:buClr>
              <a:buSzPct val="45000"/>
              <a:buFont typeface="Wingdings" charset="0"/>
              <a:buNone/>
            </a:pPr>
            <a:r>
              <a:rPr lang="it-IT" sz="2000" dirty="0" smtClean="0">
                <a:solidFill>
                  <a:srgbClr val="0D0D0D"/>
                </a:solidFill>
                <a:latin typeface="+mj-lt"/>
                <a:ea typeface="AppleGothic" charset="0"/>
                <a:cs typeface="Lantinghei SC Extralight"/>
              </a:rPr>
              <a:t>CROWDSOURCED DATASET</a:t>
            </a:r>
          </a:p>
        </p:txBody>
      </p:sp>
      <p:sp>
        <p:nvSpPr>
          <p:cNvPr id="8" name="Rectangle 3"/>
          <p:cNvSpPr>
            <a:spLocks noChangeArrowheads="1"/>
          </p:cNvSpPr>
          <p:nvPr/>
        </p:nvSpPr>
        <p:spPr bwMode="auto">
          <a:xfrm>
            <a:off x="774424" y="2204090"/>
            <a:ext cx="2867850" cy="1110512"/>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lIns="91430" tIns="45715" rIns="91430" bIns="45715" anchor="ctr"/>
          <a:lstStyle/>
          <a:p>
            <a:pPr algn="ctr" hangingPunct="0">
              <a:lnSpc>
                <a:spcPct val="93000"/>
              </a:lnSpc>
              <a:buClr>
                <a:srgbClr val="000000"/>
              </a:buClr>
              <a:buSzPct val="45000"/>
              <a:buFont typeface="Wingdings" charset="0"/>
              <a:buNone/>
            </a:pPr>
            <a:r>
              <a:rPr lang="it-IT" sz="2000" dirty="0">
                <a:solidFill>
                  <a:schemeClr val="tx1">
                    <a:lumMod val="95000"/>
                    <a:lumOff val="5000"/>
                  </a:schemeClr>
                </a:solidFill>
                <a:latin typeface="+mj-lt"/>
                <a:ea typeface="AppleGothic" charset="0"/>
                <a:cs typeface="Lantinghei SC Extralight"/>
              </a:rPr>
              <a:t>COMPOSITIONAL VISUAL FEATURES</a:t>
            </a:r>
          </a:p>
        </p:txBody>
      </p:sp>
      <p:pic>
        <p:nvPicPr>
          <p:cNvPr id="9" name="Picture 8"/>
          <p:cNvPicPr>
            <a:picLocks noChangeAspect="1"/>
          </p:cNvPicPr>
          <p:nvPr/>
        </p:nvPicPr>
        <p:blipFill>
          <a:blip r:embed="rId11" cstate="print"/>
          <a:stretch>
            <a:fillRect/>
          </a:stretch>
        </p:blipFill>
        <p:spPr>
          <a:xfrm>
            <a:off x="1043608" y="799034"/>
            <a:ext cx="1837878" cy="1837878"/>
          </a:xfrm>
          <a:prstGeom prst="rect">
            <a:avLst/>
          </a:prstGeom>
        </p:spPr>
      </p:pic>
      <p:pic>
        <p:nvPicPr>
          <p:cNvPr id="10" name="Picture 9"/>
          <p:cNvPicPr>
            <a:picLocks noChangeAspect="1"/>
          </p:cNvPicPr>
          <p:nvPr/>
        </p:nvPicPr>
        <p:blipFill>
          <a:blip r:embed="rId12" cstate="print"/>
          <a:stretch>
            <a:fillRect/>
          </a:stretch>
        </p:blipFill>
        <p:spPr>
          <a:xfrm>
            <a:off x="6346204" y="941206"/>
            <a:ext cx="1623698" cy="1623698"/>
          </a:xfrm>
          <a:prstGeom prst="rect">
            <a:avLst/>
          </a:prstGeom>
        </p:spPr>
      </p:pic>
      <p:sp>
        <p:nvSpPr>
          <p:cNvPr id="7" name="Rectangle 3"/>
          <p:cNvSpPr>
            <a:spLocks noChangeArrowheads="1"/>
          </p:cNvSpPr>
          <p:nvPr/>
        </p:nvSpPr>
        <p:spPr bwMode="auto">
          <a:xfrm>
            <a:off x="2843808" y="1556792"/>
            <a:ext cx="2118814" cy="643329"/>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hangingPunct="0">
              <a:lnSpc>
                <a:spcPct val="93000"/>
              </a:lnSpc>
              <a:buClr>
                <a:srgbClr val="000000"/>
              </a:buClr>
              <a:buSzPct val="45000"/>
              <a:buFont typeface="Wingdings" charset="0"/>
              <a:buNone/>
            </a:pPr>
            <a:r>
              <a:rPr lang="en-US" sz="2000" dirty="0">
                <a:solidFill>
                  <a:schemeClr val="tx1">
                    <a:lumMod val="65000"/>
                    <a:lumOff val="35000"/>
                  </a:schemeClr>
                </a:solidFill>
                <a:latin typeface="+mj-lt"/>
                <a:ea typeface="AppleGothic" charset="0"/>
                <a:cs typeface="Lantinghei SC Extralight"/>
              </a:rPr>
              <a:t>Photographic</a:t>
            </a:r>
            <a:r>
              <a:rPr lang="en-US" sz="2000" dirty="0" smtClean="0">
                <a:solidFill>
                  <a:schemeClr val="tx1">
                    <a:lumMod val="65000"/>
                    <a:lumOff val="35000"/>
                  </a:schemeClr>
                </a:solidFill>
                <a:latin typeface="+mj-lt"/>
                <a:ea typeface="AppleGothic" charset="0"/>
                <a:cs typeface="Lantinghei SC Extralight"/>
              </a:rPr>
              <a:t> </a:t>
            </a:r>
            <a:r>
              <a:rPr lang="en-US" sz="2000" dirty="0">
                <a:solidFill>
                  <a:schemeClr val="tx1">
                    <a:lumMod val="65000"/>
                    <a:lumOff val="35000"/>
                  </a:schemeClr>
                </a:solidFill>
                <a:latin typeface="+mj-lt"/>
                <a:ea typeface="AppleGothic" charset="0"/>
                <a:cs typeface="Lantinghei SC Extralight"/>
              </a:rPr>
              <a:t>Rules</a:t>
            </a:r>
          </a:p>
        </p:txBody>
      </p:sp>
      <p:sp>
        <p:nvSpPr>
          <p:cNvPr id="17" name="Title 3"/>
          <p:cNvSpPr txBox="1">
            <a:spLocks/>
          </p:cNvSpPr>
          <p:nvPr/>
        </p:nvSpPr>
        <p:spPr>
          <a:xfrm>
            <a:off x="457200" y="274638"/>
            <a:ext cx="8229600" cy="81214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50" normalizeH="0" baseline="0" noProof="0" dirty="0" smtClean="0">
                <a:ln>
                  <a:noFill/>
                </a:ln>
                <a:solidFill>
                  <a:schemeClr val="accent6">
                    <a:lumMod val="50000"/>
                  </a:schemeClr>
                </a:solidFill>
                <a:effectLst/>
                <a:uLnTx/>
                <a:uFillTx/>
                <a:latin typeface="+mj-lt"/>
                <a:ea typeface="+mj-ea"/>
                <a:cs typeface="+mj-cs"/>
              </a:rPr>
              <a:t>Crowd Beauty</a:t>
            </a:r>
            <a:endParaRPr kumimoji="0" lang="en-US" sz="3200" b="0" i="0" u="none" strike="noStrike" kern="1200" cap="none" spc="-150" normalizeH="0" baseline="0" noProof="0" dirty="0">
              <a:ln>
                <a:noFill/>
              </a:ln>
              <a:solidFill>
                <a:schemeClr val="accent6">
                  <a:lumMod val="50000"/>
                </a:schemeClr>
              </a:solidFill>
              <a:effectLst/>
              <a:uLnTx/>
              <a:uFillTx/>
              <a:latin typeface="+mj-lt"/>
              <a:ea typeface="+mj-ea"/>
              <a:cs typeface="+mj-cs"/>
            </a:endParaRPr>
          </a:p>
        </p:txBody>
      </p:sp>
      <p:sp>
        <p:nvSpPr>
          <p:cNvPr id="19" name="TextBox 18"/>
          <p:cNvSpPr txBox="1"/>
          <p:nvPr/>
        </p:nvSpPr>
        <p:spPr>
          <a:xfrm>
            <a:off x="0" y="6211669"/>
            <a:ext cx="9144000" cy="646331"/>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dirty="0" smtClean="0">
                <a:solidFill>
                  <a:schemeClr val="bg1"/>
                </a:solidFill>
              </a:rPr>
              <a:t>Schifanella et al. </a:t>
            </a:r>
            <a:r>
              <a:rPr lang="en-US" i="1" dirty="0" smtClean="0">
                <a:solidFill>
                  <a:schemeClr val="bg1"/>
                </a:solidFill>
              </a:rPr>
              <a:t>“An Image is Worth More than a Thousand Favorites: Surfacing the Hidden Beauty of </a:t>
            </a:r>
            <a:r>
              <a:rPr lang="en-US" i="1" dirty="0" err="1" smtClean="0">
                <a:solidFill>
                  <a:schemeClr val="bg1"/>
                </a:solidFill>
              </a:rPr>
              <a:t>Flickr</a:t>
            </a:r>
            <a:r>
              <a:rPr lang="en-US" i="1" dirty="0" smtClean="0">
                <a:solidFill>
                  <a:schemeClr val="bg1"/>
                </a:solidFill>
              </a:rPr>
              <a:t> Pictures”</a:t>
            </a:r>
            <a:r>
              <a:rPr lang="en-US" dirty="0" smtClean="0">
                <a:solidFill>
                  <a:schemeClr val="bg1"/>
                </a:solidFill>
              </a:rPr>
              <a:t>, </a:t>
            </a:r>
            <a:r>
              <a:rPr lang="en-US" b="1" dirty="0" smtClean="0">
                <a:solidFill>
                  <a:schemeClr val="bg1"/>
                </a:solidFill>
              </a:rPr>
              <a:t>ICWSM 2015</a:t>
            </a:r>
          </a:p>
        </p:txBody>
      </p:sp>
    </p:spTree>
    <p:extLst>
      <p:ext uri="{BB962C8B-B14F-4D97-AF65-F5344CB8AC3E}">
        <p14:creationId xmlns="" xmlns:p14="http://schemas.microsoft.com/office/powerpoint/2010/main" val="2852623764"/>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 xmlns:p14="http://schemas.microsoft.com/office/powerpoint/2010/main" val="2025363843"/>
              </p:ext>
            </p:extLst>
          </p:nvPr>
        </p:nvGraphicFramePr>
        <p:xfrm>
          <a:off x="632107" y="1412776"/>
          <a:ext cx="7972341" cy="503339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5496" y="1124744"/>
            <a:ext cx="553998" cy="5105400"/>
          </a:xfrm>
          <a:prstGeom prst="rect">
            <a:avLst/>
          </a:prstGeom>
          <a:noFill/>
        </p:spPr>
        <p:txBody>
          <a:bodyPr vert="vert270" wrap="square" rtlCol="0">
            <a:spAutoFit/>
          </a:bodyPr>
          <a:lstStyle/>
          <a:p>
            <a:pPr algn="ctr"/>
            <a:r>
              <a:rPr lang="en-US" dirty="0" smtClean="0"/>
              <a:t>Average beauty score</a:t>
            </a:r>
            <a:endParaRPr lang="en-US" dirty="0"/>
          </a:p>
        </p:txBody>
      </p:sp>
      <p:sp>
        <p:nvSpPr>
          <p:cNvPr id="5" name="Title 4"/>
          <p:cNvSpPr>
            <a:spLocks noGrp="1"/>
          </p:cNvSpPr>
          <p:nvPr>
            <p:ph type="title"/>
          </p:nvPr>
        </p:nvSpPr>
        <p:spPr/>
        <p:txBody>
          <a:bodyPr/>
          <a:lstStyle/>
          <a:p>
            <a:r>
              <a:rPr lang="en-US" dirty="0" smtClean="0"/>
              <a:t>Evaluation on 9M </a:t>
            </a:r>
            <a:r>
              <a:rPr lang="en-US" dirty="0" err="1" smtClean="0"/>
              <a:t>Flickr</a:t>
            </a:r>
            <a:r>
              <a:rPr lang="en-US" dirty="0" smtClean="0"/>
              <a:t> pictures</a:t>
            </a:r>
            <a:endParaRPr lang="en-US" dirty="0"/>
          </a:p>
        </p:txBody>
      </p:sp>
    </p:spTree>
    <p:extLst>
      <p:ext uri="{BB962C8B-B14F-4D97-AF65-F5344CB8AC3E}">
        <p14:creationId xmlns="" xmlns:p14="http://schemas.microsoft.com/office/powerpoint/2010/main" val="1068150424"/>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0000"/>
                    </a14:imgEffect>
                  </a14:imgLayer>
                </a14:imgProps>
              </a:ext>
            </a:extLst>
          </a:blip>
          <a:stretch>
            <a:fillRect/>
          </a:stretch>
        </p:blipFill>
        <p:spPr>
          <a:xfrm>
            <a:off x="4576572" y="0"/>
            <a:ext cx="4567428" cy="680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0" y="-19047"/>
            <a:ext cx="5680278" cy="3717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2_a.jpg"/>
          <p:cNvPicPr>
            <a:picLocks noChangeAspect="1"/>
          </p:cNvPicPr>
          <p:nvPr/>
        </p:nvPicPr>
        <p:blipFill>
          <a:blip r:embed="rId6" cstate="print">
            <a:extLst>
              <a:ext uri="{BEBA8EAE-BF5A-486C-A8C5-ECC9F3942E4B}">
                <a14:imgProps xmlns="" xmlns:a14="http://schemas.microsoft.com/office/drawing/2010/main">
                  <a14:imgLayer r:embed="rId7">
                    <a14:imgEffect>
                      <a14:sharpenSoften amount="50000"/>
                    </a14:imgEffect>
                  </a14:imgLayer>
                </a14:imgProps>
              </a:ext>
              <a:ext uri="{28A0092B-C50C-407E-A947-70E740481C1C}">
                <a14:useLocalDpi xmlns="" xmlns:a14="http://schemas.microsoft.com/office/drawing/2010/main"/>
              </a:ext>
            </a:extLst>
          </a:blip>
          <a:stretch>
            <a:fillRect/>
          </a:stretch>
        </p:blipFill>
        <p:spPr>
          <a:xfrm>
            <a:off x="0" y="2852936"/>
            <a:ext cx="3961560" cy="3952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4329219882_16bb9ac5f0_o.jpg"/>
          <p:cNvPicPr>
            <a:picLocks noChangeAspect="1"/>
          </p:cNvPicPr>
          <p:nvPr/>
        </p:nvPicPr>
        <p:blipFill>
          <a:blip r:embed="rId8" cstate="screen">
            <a:extLst>
              <a:ext uri="{BEBA8EAE-BF5A-486C-A8C5-ECC9F3942E4B}">
                <a14:imgProps xmlns="" xmlns:a14="http://schemas.microsoft.com/office/drawing/2010/main">
                  <a14:imgLayer r:embed="rId9">
                    <a14:imgEffect>
                      <a14:sharpenSoften amount="50000"/>
                    </a14:imgEffect>
                  </a14:imgLayer>
                </a14:imgProps>
              </a:ext>
              <a:ext uri="{28A0092B-C50C-407E-A947-70E740481C1C}">
                <a14:useLocalDpi xmlns="" xmlns:a14="http://schemas.microsoft.com/office/drawing/2010/main"/>
              </a:ext>
            </a:extLst>
          </a:blip>
          <a:stretch>
            <a:fillRect/>
          </a:stretch>
        </p:blipFill>
        <p:spPr>
          <a:xfrm>
            <a:off x="3024335" y="3763887"/>
            <a:ext cx="4572001" cy="3049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858919601"/>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627797"/>
            <a:ext cx="7772400" cy="1296537"/>
          </a:xfrm>
        </p:spPr>
        <p:txBody>
          <a:bodyPr>
            <a:normAutofit/>
          </a:bodyPr>
          <a:lstStyle/>
          <a:p>
            <a:r>
              <a:rPr lang="en-US" sz="6000" dirty="0" smtClean="0">
                <a:latin typeface="Gotham Bold" pitchFamily="50" charset="0"/>
                <a:cs typeface="Gotham Bold" pitchFamily="50" charset="0"/>
              </a:rPr>
              <a:t>summary</a:t>
            </a:r>
            <a:endParaRPr lang="en-US" sz="6000" dirty="0">
              <a:latin typeface="Gotham Bold" pitchFamily="50" charset="0"/>
              <a:cs typeface="Gotham Bold" pitchFamily="50" charset="0"/>
            </a:endParaRPr>
          </a:p>
        </p:txBody>
      </p:sp>
      <p:sp>
        <p:nvSpPr>
          <p:cNvPr id="5" name="Text Placeholder 4"/>
          <p:cNvSpPr>
            <a:spLocks noGrp="1"/>
          </p:cNvSpPr>
          <p:nvPr>
            <p:ph type="body" idx="1"/>
          </p:nvPr>
        </p:nvSpPr>
        <p:spPr>
          <a:xfrm>
            <a:off x="722313" y="2115397"/>
            <a:ext cx="7772400" cy="2156346"/>
          </a:xfrm>
        </p:spPr>
        <p:txBody>
          <a:bodyPr>
            <a:normAutofit fontScale="92500" lnSpcReduction="10000"/>
          </a:bodyPr>
          <a:lstStyle/>
          <a:p>
            <a:endParaRPr lang="en-US" cap="none" dirty="0" smtClean="0"/>
          </a:p>
          <a:p>
            <a:r>
              <a:rPr lang="en-US" cap="none" dirty="0"/>
              <a:t>Exploitation of social norms</a:t>
            </a:r>
          </a:p>
          <a:p>
            <a:r>
              <a:rPr lang="en-US" cap="none" dirty="0"/>
              <a:t>Bias of active local communities</a:t>
            </a:r>
          </a:p>
          <a:p>
            <a:r>
              <a:rPr lang="en-US" cap="none" dirty="0"/>
              <a:t>Human biases in perception</a:t>
            </a:r>
          </a:p>
          <a:p>
            <a:r>
              <a:rPr lang="en-US" cap="none" dirty="0"/>
              <a:t>Limited exposure</a:t>
            </a:r>
          </a:p>
          <a:p>
            <a:endParaRPr lang="en-US" cap="none"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Reading list</a:t>
            </a:r>
            <a:endParaRPr lang="en-US" dirty="0"/>
          </a:p>
        </p:txBody>
      </p:sp>
      <p:sp>
        <p:nvSpPr>
          <p:cNvPr id="4" name="Content Placeholder 3"/>
          <p:cNvSpPr>
            <a:spLocks noGrp="1"/>
          </p:cNvSpPr>
          <p:nvPr>
            <p:ph idx="1"/>
          </p:nvPr>
        </p:nvSpPr>
        <p:spPr/>
        <p:txBody>
          <a:bodyPr>
            <a:normAutofit fontScale="85000" lnSpcReduction="10000"/>
          </a:bodyPr>
          <a:lstStyle/>
          <a:p>
            <a:r>
              <a:rPr lang="en-US" dirty="0" smtClean="0"/>
              <a:t>Aiello et al. </a:t>
            </a:r>
            <a:r>
              <a:rPr lang="en-US" b="1" i="1" dirty="0" smtClean="0"/>
              <a:t>“People are Strange when you're a Stranger: Impact and Influence of Bots on Social Networks”</a:t>
            </a:r>
            <a:r>
              <a:rPr lang="en-US" dirty="0" smtClean="0"/>
              <a:t>, ICWSM 2012</a:t>
            </a:r>
          </a:p>
          <a:p>
            <a:r>
              <a:rPr lang="en-US" dirty="0" smtClean="0"/>
              <a:t>Trevisiol et al. </a:t>
            </a:r>
            <a:r>
              <a:rPr lang="en-US" b="1" i="1" dirty="0" smtClean="0"/>
              <a:t>“Image Ranking Based on User Browsing Behavior”</a:t>
            </a:r>
            <a:r>
              <a:rPr lang="en-US" dirty="0" smtClean="0"/>
              <a:t>, SIGIR 2012</a:t>
            </a:r>
          </a:p>
          <a:p>
            <a:r>
              <a:rPr lang="en-US" dirty="0" smtClean="0"/>
              <a:t>Vaca-Ruiz et al. </a:t>
            </a:r>
            <a:r>
              <a:rPr lang="en-US" b="1" i="1" dirty="0" smtClean="0"/>
              <a:t>“Modeling dynamics of attention in social media with user efficiency”</a:t>
            </a:r>
            <a:r>
              <a:rPr lang="en-US" dirty="0" smtClean="0"/>
              <a:t>, EPJ Data Science 2014</a:t>
            </a:r>
          </a:p>
          <a:p>
            <a:r>
              <a:rPr lang="en-US" dirty="0" smtClean="0"/>
              <a:t>Cheng et al. </a:t>
            </a:r>
            <a:r>
              <a:rPr lang="en-US" b="1" i="1" dirty="0" smtClean="0"/>
              <a:t>“How Community Feedback Shapes User Behavior”</a:t>
            </a:r>
            <a:r>
              <a:rPr lang="en-US" dirty="0" smtClean="0"/>
              <a:t>, ICWSM 2014</a:t>
            </a:r>
          </a:p>
          <a:p>
            <a:r>
              <a:rPr lang="en-US" dirty="0" smtClean="0"/>
              <a:t>Aiello et al. </a:t>
            </a:r>
            <a:r>
              <a:rPr lang="en-US" b="1" i="1" dirty="0" smtClean="0"/>
              <a:t>“Reading the Source Code of Social Ties</a:t>
            </a:r>
            <a:r>
              <a:rPr lang="en-US" b="1" dirty="0" smtClean="0"/>
              <a:t>”</a:t>
            </a:r>
            <a:r>
              <a:rPr lang="en-US" dirty="0" smtClean="0"/>
              <a:t>, </a:t>
            </a:r>
            <a:r>
              <a:rPr lang="en-US" dirty="0" err="1" smtClean="0"/>
              <a:t>WebSci</a:t>
            </a:r>
            <a:r>
              <a:rPr lang="en-US" dirty="0" smtClean="0"/>
              <a:t> 2014</a:t>
            </a:r>
          </a:p>
          <a:p>
            <a:r>
              <a:rPr lang="en-US" dirty="0" smtClean="0"/>
              <a:t>Quercia et al. </a:t>
            </a:r>
            <a:r>
              <a:rPr lang="en-US" b="1" i="1" dirty="0" smtClean="0"/>
              <a:t>“The shortest path to happiness: Recommending beautiful, quiet, and happy routes in the city”</a:t>
            </a:r>
            <a:r>
              <a:rPr lang="en-US" dirty="0" smtClean="0"/>
              <a:t>, HT 2014</a:t>
            </a:r>
          </a:p>
          <a:p>
            <a:r>
              <a:rPr lang="en-US" dirty="0" smtClean="0"/>
              <a:t>Schifanella et al. </a:t>
            </a:r>
            <a:r>
              <a:rPr lang="en-US" b="1" i="1" dirty="0" smtClean="0"/>
              <a:t>“An Image is Worth More than a Thousand Favorites: Surfacing the Hidden Beauty of </a:t>
            </a:r>
            <a:r>
              <a:rPr lang="en-US" b="1" i="1" dirty="0" err="1" smtClean="0"/>
              <a:t>Flickr</a:t>
            </a:r>
            <a:r>
              <a:rPr lang="en-US" b="1" i="1" dirty="0" smtClean="0"/>
              <a:t> Pictures”</a:t>
            </a:r>
            <a:r>
              <a:rPr lang="en-US" dirty="0" smtClean="0"/>
              <a:t>, ICWSM 2015</a:t>
            </a:r>
          </a:p>
          <a:p>
            <a:r>
              <a:rPr lang="en-US" dirty="0" err="1" smtClean="0"/>
              <a:t>Bessi</a:t>
            </a:r>
            <a:r>
              <a:rPr lang="en-US" dirty="0" smtClean="0"/>
              <a:t> et al. </a:t>
            </a:r>
            <a:r>
              <a:rPr lang="en-US" b="1" i="1" dirty="0" smtClean="0"/>
              <a:t>“Everyday the Same Picture: Popularity and Content Diversity”</a:t>
            </a:r>
            <a:r>
              <a:rPr lang="en-US" dirty="0" smtClean="0"/>
              <a:t>, </a:t>
            </a:r>
            <a:r>
              <a:rPr lang="en-US" dirty="0" err="1" smtClean="0"/>
              <a:t>arXiv</a:t>
            </a:r>
            <a:r>
              <a:rPr lang="en-US" dirty="0" smtClean="0"/>
              <a:t> 2015</a:t>
            </a:r>
          </a:p>
          <a:p>
            <a:r>
              <a:rPr lang="en-US" dirty="0" smtClean="0"/>
              <a:t>Kooti et al. </a:t>
            </a:r>
            <a:r>
              <a:rPr lang="en-US" b="1" i="1" dirty="0" smtClean="0"/>
              <a:t>“Evolution of Conversations in the Age of Email Overload”</a:t>
            </a:r>
            <a:r>
              <a:rPr lang="en-US" dirty="0" smtClean="0"/>
              <a:t>, WWW 2015</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4287" y="13648"/>
            <a:ext cx="8229600" cy="812149"/>
          </a:xfrm>
        </p:spPr>
        <p:txBody>
          <a:bodyPr/>
          <a:lstStyle/>
          <a:p>
            <a:r>
              <a:rPr lang="en-US" dirty="0" smtClean="0"/>
              <a:t>Collaborators</a:t>
            </a:r>
            <a:endParaRPr lang="en-US" dirty="0"/>
          </a:p>
        </p:txBody>
      </p:sp>
      <p:sp>
        <p:nvSpPr>
          <p:cNvPr id="15" name="TextBox 14"/>
          <p:cNvSpPr txBox="1"/>
          <p:nvPr/>
        </p:nvSpPr>
        <p:spPr>
          <a:xfrm>
            <a:off x="338088" y="2414851"/>
            <a:ext cx="1218154" cy="707886"/>
          </a:xfrm>
          <a:prstGeom prst="rect">
            <a:avLst/>
          </a:prstGeom>
          <a:noFill/>
        </p:spPr>
        <p:txBody>
          <a:bodyPr wrap="none" rtlCol="0">
            <a:spAutoFit/>
          </a:bodyPr>
          <a:lstStyle/>
          <a:p>
            <a:pPr algn="ctr"/>
            <a:r>
              <a:rPr lang="en-US" sz="2000" dirty="0" smtClean="0"/>
              <a:t>Michele</a:t>
            </a:r>
          </a:p>
          <a:p>
            <a:pPr algn="ctr"/>
            <a:r>
              <a:rPr lang="en-US" sz="2000" dirty="0" smtClean="0"/>
              <a:t>Trevisiol</a:t>
            </a:r>
            <a:endParaRPr lang="en-US" sz="2000" dirty="0"/>
          </a:p>
        </p:txBody>
      </p:sp>
      <p:pic>
        <p:nvPicPr>
          <p:cNvPr id="3" name="Picture 3" descr="C:\Users\alucca\Immagini\faces\michele_cut_s.jpg"/>
          <p:cNvPicPr>
            <a:picLocks noChangeAspect="1" noChangeArrowheads="1"/>
          </p:cNvPicPr>
          <p:nvPr/>
        </p:nvPicPr>
        <p:blipFill>
          <a:blip r:embed="rId2" cstate="print"/>
          <a:srcRect/>
          <a:stretch>
            <a:fillRect/>
          </a:stretch>
        </p:blipFill>
        <p:spPr bwMode="auto">
          <a:xfrm>
            <a:off x="255791" y="1139374"/>
            <a:ext cx="1335718" cy="1330709"/>
          </a:xfrm>
          <a:prstGeom prst="rect">
            <a:avLst/>
          </a:prstGeom>
          <a:noFill/>
        </p:spPr>
      </p:pic>
      <p:sp>
        <p:nvSpPr>
          <p:cNvPr id="16" name="TextBox 15"/>
          <p:cNvSpPr txBox="1"/>
          <p:nvPr/>
        </p:nvSpPr>
        <p:spPr>
          <a:xfrm>
            <a:off x="2153045" y="2422435"/>
            <a:ext cx="1619353" cy="707886"/>
          </a:xfrm>
          <a:prstGeom prst="rect">
            <a:avLst/>
          </a:prstGeom>
          <a:noFill/>
        </p:spPr>
        <p:txBody>
          <a:bodyPr wrap="none" rtlCol="0">
            <a:spAutoFit/>
          </a:bodyPr>
          <a:lstStyle/>
          <a:p>
            <a:pPr algn="ctr"/>
            <a:r>
              <a:rPr lang="en-US" sz="2000" dirty="0" smtClean="0"/>
              <a:t>Luca</a:t>
            </a:r>
          </a:p>
          <a:p>
            <a:pPr algn="ctr"/>
            <a:r>
              <a:rPr lang="en-US" sz="2000" dirty="0" smtClean="0"/>
              <a:t>Chiarandini</a:t>
            </a:r>
            <a:endParaRPr lang="en-US" sz="2000" dirty="0"/>
          </a:p>
        </p:txBody>
      </p:sp>
      <p:pic>
        <p:nvPicPr>
          <p:cNvPr id="2050" name="Picture 2" descr="C:\Users\alucca\Immagini\faces\Luca-Chiarandini.png"/>
          <p:cNvPicPr>
            <a:picLocks noChangeAspect="1" noChangeArrowheads="1"/>
          </p:cNvPicPr>
          <p:nvPr/>
        </p:nvPicPr>
        <p:blipFill>
          <a:blip r:embed="rId3" cstate="print"/>
          <a:srcRect/>
          <a:stretch>
            <a:fillRect/>
          </a:stretch>
        </p:blipFill>
        <p:spPr bwMode="auto">
          <a:xfrm>
            <a:off x="2261619" y="1132533"/>
            <a:ext cx="1337550" cy="1337550"/>
          </a:xfrm>
          <a:prstGeom prst="rect">
            <a:avLst/>
          </a:prstGeom>
          <a:noFill/>
        </p:spPr>
      </p:pic>
      <p:sp>
        <p:nvSpPr>
          <p:cNvPr id="19" name="TextBox 18"/>
          <p:cNvSpPr txBox="1"/>
          <p:nvPr/>
        </p:nvSpPr>
        <p:spPr>
          <a:xfrm>
            <a:off x="2240213" y="4575626"/>
            <a:ext cx="1554593" cy="707886"/>
          </a:xfrm>
          <a:prstGeom prst="rect">
            <a:avLst/>
          </a:prstGeom>
          <a:noFill/>
        </p:spPr>
        <p:txBody>
          <a:bodyPr wrap="none" rtlCol="0">
            <a:spAutoFit/>
          </a:bodyPr>
          <a:lstStyle/>
          <a:p>
            <a:pPr algn="ctr"/>
            <a:r>
              <a:rPr lang="en-US" sz="2000" dirty="0" smtClean="0"/>
              <a:t>Rossano</a:t>
            </a:r>
          </a:p>
          <a:p>
            <a:pPr algn="ctr"/>
            <a:r>
              <a:rPr lang="en-US" sz="2000" dirty="0" smtClean="0"/>
              <a:t>Schifanella</a:t>
            </a:r>
            <a:endParaRPr lang="en-US" sz="2000" dirty="0"/>
          </a:p>
        </p:txBody>
      </p:sp>
      <p:sp>
        <p:nvSpPr>
          <p:cNvPr id="21" name="TextBox 20"/>
          <p:cNvSpPr txBox="1"/>
          <p:nvPr/>
        </p:nvSpPr>
        <p:spPr>
          <a:xfrm>
            <a:off x="384277" y="4575626"/>
            <a:ext cx="1183336" cy="707886"/>
          </a:xfrm>
          <a:prstGeom prst="rect">
            <a:avLst/>
          </a:prstGeom>
          <a:noFill/>
        </p:spPr>
        <p:txBody>
          <a:bodyPr wrap="none" rtlCol="0">
            <a:spAutoFit/>
          </a:bodyPr>
          <a:lstStyle/>
          <a:p>
            <a:pPr algn="ctr"/>
            <a:r>
              <a:rPr lang="en-US" sz="2000" dirty="0" smtClean="0"/>
              <a:t>Bogdan</a:t>
            </a:r>
          </a:p>
          <a:p>
            <a:pPr algn="ctr"/>
            <a:r>
              <a:rPr lang="en-US" sz="2000" dirty="0" smtClean="0"/>
              <a:t>State</a:t>
            </a:r>
            <a:endParaRPr lang="en-US" sz="2000" dirty="0"/>
          </a:p>
        </p:txBody>
      </p:sp>
      <p:pic>
        <p:nvPicPr>
          <p:cNvPr id="22" name="Picture 5" descr="C:\Users\alucca\Desktop\1005670_659242834951_860399049_n.jpg"/>
          <p:cNvPicPr>
            <a:picLocks noChangeAspect="1" noChangeArrowheads="1"/>
          </p:cNvPicPr>
          <p:nvPr/>
        </p:nvPicPr>
        <p:blipFill>
          <a:blip r:embed="rId4" cstate="print"/>
          <a:srcRect/>
          <a:stretch>
            <a:fillRect/>
          </a:stretch>
        </p:blipFill>
        <p:spPr bwMode="auto">
          <a:xfrm>
            <a:off x="289548" y="3239908"/>
            <a:ext cx="1375913" cy="1390950"/>
          </a:xfrm>
          <a:prstGeom prst="rect">
            <a:avLst/>
          </a:prstGeom>
          <a:noFill/>
        </p:spPr>
      </p:pic>
      <p:pic>
        <p:nvPicPr>
          <p:cNvPr id="9218" name="Picture 2" descr="C:\Users\alucca\Desktop\simple_img_1.jpg"/>
          <p:cNvPicPr>
            <a:picLocks noChangeAspect="1" noChangeArrowheads="1"/>
          </p:cNvPicPr>
          <p:nvPr/>
        </p:nvPicPr>
        <p:blipFill>
          <a:blip r:embed="rId5" cstate="print"/>
          <a:srcRect/>
          <a:stretch>
            <a:fillRect/>
          </a:stretch>
        </p:blipFill>
        <p:spPr bwMode="auto">
          <a:xfrm>
            <a:off x="4060986" y="3266461"/>
            <a:ext cx="1337550" cy="1337550"/>
          </a:xfrm>
          <a:prstGeom prst="rect">
            <a:avLst/>
          </a:prstGeom>
          <a:noFill/>
        </p:spPr>
      </p:pic>
      <p:sp>
        <p:nvSpPr>
          <p:cNvPr id="23" name="TextBox 22"/>
          <p:cNvSpPr txBox="1"/>
          <p:nvPr/>
        </p:nvSpPr>
        <p:spPr>
          <a:xfrm>
            <a:off x="4224546" y="4604011"/>
            <a:ext cx="1039066" cy="707886"/>
          </a:xfrm>
          <a:prstGeom prst="rect">
            <a:avLst/>
          </a:prstGeom>
          <a:noFill/>
        </p:spPr>
        <p:txBody>
          <a:bodyPr wrap="none" rtlCol="0">
            <a:spAutoFit/>
          </a:bodyPr>
          <a:lstStyle/>
          <a:p>
            <a:pPr algn="ctr"/>
            <a:r>
              <a:rPr lang="en-US" sz="2000" dirty="0" smtClean="0"/>
              <a:t>Miriam</a:t>
            </a:r>
          </a:p>
          <a:p>
            <a:pPr algn="ctr"/>
            <a:r>
              <a:rPr lang="en-US" sz="2000" dirty="0" smtClean="0"/>
              <a:t>Redi</a:t>
            </a:r>
            <a:endParaRPr lang="en-US" sz="2000" dirty="0"/>
          </a:p>
        </p:txBody>
      </p:sp>
      <p:pic>
        <p:nvPicPr>
          <p:cNvPr id="24" name="Picture 4" descr="C:\Users\alucca\Immagini\faces\rossanoschifanella.jpg"/>
          <p:cNvPicPr>
            <a:picLocks noChangeAspect="1" noChangeArrowheads="1"/>
          </p:cNvPicPr>
          <p:nvPr/>
        </p:nvPicPr>
        <p:blipFill>
          <a:blip r:embed="rId6" cstate="print"/>
          <a:srcRect/>
          <a:stretch>
            <a:fillRect/>
          </a:stretch>
        </p:blipFill>
        <p:spPr bwMode="auto">
          <a:xfrm>
            <a:off x="2335571" y="3239908"/>
            <a:ext cx="1335718" cy="1335718"/>
          </a:xfrm>
          <a:prstGeom prst="rect">
            <a:avLst/>
          </a:prstGeom>
          <a:noFill/>
        </p:spPr>
      </p:pic>
      <p:pic>
        <p:nvPicPr>
          <p:cNvPr id="9219" name="Picture 3" descr="C:\Users\alucca\Desktop\0c3100c.jpg"/>
          <p:cNvPicPr>
            <a:picLocks noChangeAspect="1" noChangeArrowheads="1"/>
          </p:cNvPicPr>
          <p:nvPr/>
        </p:nvPicPr>
        <p:blipFill>
          <a:blip r:embed="rId7" cstate="print"/>
          <a:srcRect/>
          <a:stretch>
            <a:fillRect/>
          </a:stretch>
        </p:blipFill>
        <p:spPr bwMode="auto">
          <a:xfrm>
            <a:off x="4060986" y="1125726"/>
            <a:ext cx="1335718" cy="1335718"/>
          </a:xfrm>
          <a:prstGeom prst="rect">
            <a:avLst/>
          </a:prstGeom>
          <a:noFill/>
        </p:spPr>
      </p:pic>
      <p:sp>
        <p:nvSpPr>
          <p:cNvPr id="25" name="TextBox 24"/>
          <p:cNvSpPr txBox="1"/>
          <p:nvPr/>
        </p:nvSpPr>
        <p:spPr>
          <a:xfrm>
            <a:off x="4137176" y="2406212"/>
            <a:ext cx="1183337" cy="707886"/>
          </a:xfrm>
          <a:prstGeom prst="rect">
            <a:avLst/>
          </a:prstGeom>
          <a:noFill/>
        </p:spPr>
        <p:txBody>
          <a:bodyPr wrap="none" rtlCol="0">
            <a:spAutoFit/>
          </a:bodyPr>
          <a:lstStyle/>
          <a:p>
            <a:pPr algn="ctr"/>
            <a:r>
              <a:rPr lang="en-US" sz="2000" dirty="0" smtClean="0"/>
              <a:t>Carmen</a:t>
            </a:r>
          </a:p>
          <a:p>
            <a:pPr algn="ctr"/>
            <a:r>
              <a:rPr lang="en-US" sz="2000" dirty="0" smtClean="0"/>
              <a:t>Vaca</a:t>
            </a:r>
            <a:endParaRPr lang="en-US" sz="2000" dirty="0"/>
          </a:p>
        </p:txBody>
      </p:sp>
      <p:pic>
        <p:nvPicPr>
          <p:cNvPr id="9221" name="Picture 5" descr="C:\Users\alucca\Desktop\GR-picture.jpg"/>
          <p:cNvPicPr>
            <a:picLocks noChangeAspect="1" noChangeArrowheads="1"/>
          </p:cNvPicPr>
          <p:nvPr/>
        </p:nvPicPr>
        <p:blipFill>
          <a:blip r:embed="rId8" cstate="print"/>
          <a:srcRect/>
          <a:stretch>
            <a:fillRect/>
          </a:stretch>
        </p:blipFill>
        <p:spPr bwMode="auto">
          <a:xfrm>
            <a:off x="5818447" y="3254196"/>
            <a:ext cx="1335718" cy="1335718"/>
          </a:xfrm>
          <a:prstGeom prst="rect">
            <a:avLst/>
          </a:prstGeom>
          <a:noFill/>
        </p:spPr>
      </p:pic>
      <p:sp>
        <p:nvSpPr>
          <p:cNvPr id="26" name="TextBox 25"/>
          <p:cNvSpPr txBox="1"/>
          <p:nvPr/>
        </p:nvSpPr>
        <p:spPr>
          <a:xfrm>
            <a:off x="5803381" y="4617210"/>
            <a:ext cx="1391728" cy="707886"/>
          </a:xfrm>
          <a:prstGeom prst="rect">
            <a:avLst/>
          </a:prstGeom>
          <a:noFill/>
        </p:spPr>
        <p:txBody>
          <a:bodyPr wrap="none" rtlCol="0">
            <a:spAutoFit/>
          </a:bodyPr>
          <a:lstStyle/>
          <a:p>
            <a:pPr algn="ctr"/>
            <a:r>
              <a:rPr lang="en-US" sz="2000" dirty="0" smtClean="0"/>
              <a:t>Giancarlo</a:t>
            </a:r>
          </a:p>
          <a:p>
            <a:pPr algn="ctr"/>
            <a:r>
              <a:rPr lang="en-US" sz="2000" dirty="0" err="1" smtClean="0"/>
              <a:t>Ruffo</a:t>
            </a:r>
            <a:endParaRPr lang="en-US" sz="2000" dirty="0"/>
          </a:p>
        </p:txBody>
      </p:sp>
      <p:pic>
        <p:nvPicPr>
          <p:cNvPr id="18" name="Picture 2" descr="C:\Users\alucca\Desktop\5ada6d998736a2dd17b72e250b9e16ef_400x400.jpg"/>
          <p:cNvPicPr>
            <a:picLocks noChangeAspect="1" noChangeArrowheads="1"/>
          </p:cNvPicPr>
          <p:nvPr/>
        </p:nvPicPr>
        <p:blipFill>
          <a:blip r:embed="rId9" cstate="print"/>
          <a:srcRect/>
          <a:stretch>
            <a:fillRect/>
          </a:stretch>
        </p:blipFill>
        <p:spPr bwMode="auto">
          <a:xfrm>
            <a:off x="7619526" y="3253556"/>
            <a:ext cx="1322070" cy="1322070"/>
          </a:xfrm>
          <a:prstGeom prst="rect">
            <a:avLst/>
          </a:prstGeom>
          <a:noFill/>
        </p:spPr>
      </p:pic>
      <p:pic>
        <p:nvPicPr>
          <p:cNvPr id="20" name="Picture 3" descr="C:\Users\alucca\Desktop\2ca0302.jpg"/>
          <p:cNvPicPr>
            <a:picLocks noChangeAspect="1" noChangeArrowheads="1"/>
          </p:cNvPicPr>
          <p:nvPr/>
        </p:nvPicPr>
        <p:blipFill>
          <a:blip r:embed="rId10" cstate="print"/>
          <a:srcRect/>
          <a:stretch>
            <a:fillRect/>
          </a:stretch>
        </p:blipFill>
        <p:spPr bwMode="auto">
          <a:xfrm>
            <a:off x="384277" y="5379688"/>
            <a:ext cx="1390949" cy="1390949"/>
          </a:xfrm>
          <a:prstGeom prst="rect">
            <a:avLst/>
          </a:prstGeom>
          <a:noFill/>
        </p:spPr>
      </p:pic>
      <p:sp>
        <p:nvSpPr>
          <p:cNvPr id="27" name="TextBox 26"/>
          <p:cNvSpPr txBox="1"/>
          <p:nvPr/>
        </p:nvSpPr>
        <p:spPr>
          <a:xfrm>
            <a:off x="1761578" y="6103695"/>
            <a:ext cx="1370888" cy="707886"/>
          </a:xfrm>
          <a:prstGeom prst="rect">
            <a:avLst/>
          </a:prstGeom>
          <a:noFill/>
        </p:spPr>
        <p:txBody>
          <a:bodyPr wrap="none" rtlCol="0">
            <a:spAutoFit/>
          </a:bodyPr>
          <a:lstStyle/>
          <a:p>
            <a:r>
              <a:rPr lang="en-US" sz="2000" dirty="0" smtClean="0"/>
              <a:t>Amin</a:t>
            </a:r>
          </a:p>
          <a:p>
            <a:r>
              <a:rPr lang="en-US" sz="2000" dirty="0" smtClean="0"/>
              <a:t>Mantrach</a:t>
            </a:r>
            <a:endParaRPr lang="en-US" sz="2000" dirty="0"/>
          </a:p>
        </p:txBody>
      </p:sp>
      <p:sp>
        <p:nvSpPr>
          <p:cNvPr id="28" name="TextBox 27"/>
          <p:cNvSpPr txBox="1"/>
          <p:nvPr/>
        </p:nvSpPr>
        <p:spPr>
          <a:xfrm>
            <a:off x="7673436" y="4658154"/>
            <a:ext cx="1180451" cy="707886"/>
          </a:xfrm>
          <a:prstGeom prst="rect">
            <a:avLst/>
          </a:prstGeom>
          <a:noFill/>
        </p:spPr>
        <p:txBody>
          <a:bodyPr wrap="none" rtlCol="0">
            <a:spAutoFit/>
          </a:bodyPr>
          <a:lstStyle/>
          <a:p>
            <a:pPr algn="ctr"/>
            <a:r>
              <a:rPr lang="en-US" sz="2000" dirty="0" smtClean="0"/>
              <a:t>Mihajlo</a:t>
            </a:r>
          </a:p>
          <a:p>
            <a:pPr algn="ctr"/>
            <a:r>
              <a:rPr lang="en-US" sz="2000" dirty="0" smtClean="0"/>
              <a:t>Grbovic</a:t>
            </a:r>
            <a:endParaRPr lang="en-US" sz="2000" dirty="0"/>
          </a:p>
        </p:txBody>
      </p:sp>
      <p:pic>
        <p:nvPicPr>
          <p:cNvPr id="29" name="Picture 5" descr="C:\Users\alucca\Desktop\pic1_14018.jpg"/>
          <p:cNvPicPr>
            <a:picLocks noChangeAspect="1" noChangeArrowheads="1"/>
          </p:cNvPicPr>
          <p:nvPr/>
        </p:nvPicPr>
        <p:blipFill>
          <a:blip r:embed="rId11" cstate="print"/>
          <a:srcRect/>
          <a:stretch>
            <a:fillRect/>
          </a:stretch>
        </p:blipFill>
        <p:spPr bwMode="auto">
          <a:xfrm>
            <a:off x="7605878" y="1070494"/>
            <a:ext cx="1335718" cy="1335718"/>
          </a:xfrm>
          <a:prstGeom prst="rect">
            <a:avLst/>
          </a:prstGeom>
          <a:noFill/>
        </p:spPr>
      </p:pic>
      <p:sp>
        <p:nvSpPr>
          <p:cNvPr id="30" name="TextBox 29"/>
          <p:cNvSpPr txBox="1"/>
          <p:nvPr/>
        </p:nvSpPr>
        <p:spPr>
          <a:xfrm>
            <a:off x="7681085" y="2470083"/>
            <a:ext cx="1145506" cy="707886"/>
          </a:xfrm>
          <a:prstGeom prst="rect">
            <a:avLst/>
          </a:prstGeom>
          <a:noFill/>
        </p:spPr>
        <p:txBody>
          <a:bodyPr wrap="none" rtlCol="0">
            <a:spAutoFit/>
          </a:bodyPr>
          <a:lstStyle/>
          <a:p>
            <a:pPr algn="ctr"/>
            <a:r>
              <a:rPr lang="en-US" sz="2000" dirty="0" smtClean="0"/>
              <a:t>Kristina</a:t>
            </a:r>
          </a:p>
          <a:p>
            <a:pPr algn="ctr"/>
            <a:r>
              <a:rPr lang="en-US" sz="2000" dirty="0" smtClean="0"/>
              <a:t>Lerman</a:t>
            </a:r>
            <a:endParaRPr lang="en-US" sz="2000" dirty="0"/>
          </a:p>
        </p:txBody>
      </p:sp>
      <p:sp>
        <p:nvSpPr>
          <p:cNvPr id="31" name="TextBox 30"/>
          <p:cNvSpPr txBox="1"/>
          <p:nvPr/>
        </p:nvSpPr>
        <p:spPr>
          <a:xfrm>
            <a:off x="5934739" y="2461444"/>
            <a:ext cx="1205778" cy="707886"/>
          </a:xfrm>
          <a:prstGeom prst="rect">
            <a:avLst/>
          </a:prstGeom>
          <a:noFill/>
        </p:spPr>
        <p:txBody>
          <a:bodyPr wrap="none" rtlCol="0">
            <a:spAutoFit/>
          </a:bodyPr>
          <a:lstStyle/>
          <a:p>
            <a:pPr algn="ctr"/>
            <a:r>
              <a:rPr lang="en-US" sz="2000" dirty="0" smtClean="0"/>
              <a:t>Farshad</a:t>
            </a:r>
          </a:p>
          <a:p>
            <a:pPr algn="ctr"/>
            <a:r>
              <a:rPr lang="en-US" sz="2000" dirty="0" smtClean="0"/>
              <a:t>Kooti</a:t>
            </a:r>
            <a:endParaRPr lang="en-US" sz="2000" dirty="0"/>
          </a:p>
        </p:txBody>
      </p:sp>
      <p:pic>
        <p:nvPicPr>
          <p:cNvPr id="32" name="Picture 31"/>
          <p:cNvPicPr>
            <a:picLocks noChangeAspect="1"/>
          </p:cNvPicPr>
          <p:nvPr/>
        </p:nvPicPr>
        <p:blipFill>
          <a:blip r:embed="rId12" cstate="print"/>
          <a:stretch>
            <a:fillRect/>
          </a:stretch>
        </p:blipFill>
        <p:spPr>
          <a:xfrm>
            <a:off x="5804799" y="1070494"/>
            <a:ext cx="1335718" cy="1335718"/>
          </a:xfrm>
          <a:prstGeom prst="rect">
            <a:avLst/>
          </a:prstGeom>
        </p:spPr>
      </p:pic>
      <p:pic>
        <p:nvPicPr>
          <p:cNvPr id="33" name="Picture 9" descr="C:\Users\alucca\Università\Presentazioni\Yahoo! templates\yahoo_logo_jpg_png\yahoo_logo_jpg_png\png\primary purple\yahoo_purple_1500px_wide.png"/>
          <p:cNvPicPr>
            <a:picLocks noChangeAspect="1" noChangeArrowheads="1"/>
          </p:cNvPicPr>
          <p:nvPr/>
        </p:nvPicPr>
        <p:blipFill>
          <a:blip r:embed="rId13" cstate="print"/>
          <a:srcRect/>
          <a:stretch>
            <a:fillRect/>
          </a:stretch>
        </p:blipFill>
        <p:spPr bwMode="auto">
          <a:xfrm>
            <a:off x="3458199" y="5701892"/>
            <a:ext cx="2531132" cy="612534"/>
          </a:xfrm>
          <a:prstGeom prst="rect">
            <a:avLst/>
          </a:prstGeom>
          <a:noFill/>
        </p:spPr>
      </p:pic>
      <p:pic>
        <p:nvPicPr>
          <p:cNvPr id="5123" name="Picture 3" descr="C:\Users\alucca\Immagini\faces\quercia2.jpg"/>
          <p:cNvPicPr>
            <a:picLocks noChangeAspect="1" noChangeArrowheads="1"/>
          </p:cNvPicPr>
          <p:nvPr/>
        </p:nvPicPr>
        <p:blipFill>
          <a:blip r:embed="rId14" cstate="print"/>
          <a:srcRect/>
          <a:stretch>
            <a:fillRect/>
          </a:stretch>
        </p:blipFill>
        <p:spPr bwMode="auto">
          <a:xfrm>
            <a:off x="7640141" y="5442660"/>
            <a:ext cx="1322069" cy="1322069"/>
          </a:xfrm>
          <a:prstGeom prst="rect">
            <a:avLst/>
          </a:prstGeom>
          <a:noFill/>
        </p:spPr>
      </p:pic>
      <p:sp>
        <p:nvSpPr>
          <p:cNvPr id="34" name="TextBox 33"/>
          <p:cNvSpPr txBox="1"/>
          <p:nvPr/>
        </p:nvSpPr>
        <p:spPr>
          <a:xfrm>
            <a:off x="6428832" y="6150114"/>
            <a:ext cx="1174489" cy="707886"/>
          </a:xfrm>
          <a:prstGeom prst="rect">
            <a:avLst/>
          </a:prstGeom>
          <a:noFill/>
        </p:spPr>
        <p:txBody>
          <a:bodyPr wrap="none" rtlCol="0">
            <a:spAutoFit/>
          </a:bodyPr>
          <a:lstStyle/>
          <a:p>
            <a:pPr algn="r"/>
            <a:r>
              <a:rPr lang="en-US" sz="2000" dirty="0" smtClean="0"/>
              <a:t>Daniele</a:t>
            </a:r>
          </a:p>
          <a:p>
            <a:pPr algn="r"/>
            <a:r>
              <a:rPr lang="en-US" sz="2000" dirty="0" smtClean="0"/>
              <a:t>Quercia</a:t>
            </a:r>
            <a:endParaRPr lang="en-US" sz="2000" dirty="0"/>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620904"/>
            <a:ext cx="8229600" cy="81214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spc="-150" dirty="0" smtClean="0">
                <a:solidFill>
                  <a:schemeClr val="accent6">
                    <a:lumMod val="50000"/>
                  </a:schemeClr>
                </a:solidFill>
                <a:latin typeface="+mj-lt"/>
                <a:ea typeface="+mj-ea"/>
                <a:cs typeface="+mj-cs"/>
              </a:rPr>
              <a:t>Thank you!</a:t>
            </a:r>
          </a:p>
        </p:txBody>
      </p:sp>
      <p:sp>
        <p:nvSpPr>
          <p:cNvPr id="6" name="Title 1"/>
          <p:cNvSpPr txBox="1">
            <a:spLocks/>
          </p:cNvSpPr>
          <p:nvPr/>
        </p:nvSpPr>
        <p:spPr>
          <a:xfrm>
            <a:off x="662158" y="4201285"/>
            <a:ext cx="8229600" cy="81214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spc="-150" dirty="0" smtClean="0">
                <a:solidFill>
                  <a:schemeClr val="accent6">
                    <a:lumMod val="50000"/>
                  </a:schemeClr>
                </a:solidFill>
                <a:latin typeface="+mj-lt"/>
                <a:ea typeface="+mj-ea"/>
                <a:cs typeface="+mj-cs"/>
              </a:rPr>
              <a:t>@</a:t>
            </a:r>
            <a:r>
              <a:rPr lang="en-US" sz="3200" spc="-150" dirty="0" err="1" smtClean="0">
                <a:solidFill>
                  <a:schemeClr val="accent6">
                    <a:lumMod val="50000"/>
                  </a:schemeClr>
                </a:solidFill>
                <a:latin typeface="+mj-lt"/>
                <a:ea typeface="+mj-ea"/>
                <a:cs typeface="+mj-cs"/>
              </a:rPr>
              <a:t>lajello</a:t>
            </a:r>
            <a:endParaRPr lang="en-US" sz="3200" spc="-150" dirty="0" smtClean="0">
              <a:solidFill>
                <a:schemeClr val="accent6">
                  <a:lumMod val="50000"/>
                </a:schemeClr>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spc="-150" dirty="0" smtClean="0">
                <a:solidFill>
                  <a:schemeClr val="accent6">
                    <a:lumMod val="50000"/>
                  </a:schemeClr>
                </a:solidFill>
                <a:latin typeface="+mj-lt"/>
                <a:ea typeface="+mj-ea"/>
                <a:cs typeface="+mj-cs"/>
              </a:rPr>
              <a:t>www.lajello.com</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spc="-150" dirty="0" smtClean="0">
                <a:solidFill>
                  <a:schemeClr val="accent6">
                    <a:lumMod val="50000"/>
                  </a:schemeClr>
                </a:solidFill>
                <a:latin typeface="+mj-lt"/>
                <a:ea typeface="+mj-ea"/>
                <a:cs typeface="+mj-cs"/>
              </a:rPr>
              <a:t>alucca@yahoo-inc.com</a:t>
            </a:r>
            <a:endParaRPr kumimoji="0" lang="en-US" sz="3200" b="0" i="0" u="none" strike="noStrike" kern="1200" cap="none" spc="-150" normalizeH="0" baseline="0" noProof="0" dirty="0">
              <a:ln>
                <a:noFill/>
              </a:ln>
              <a:solidFill>
                <a:schemeClr val="accent6">
                  <a:lumMod val="50000"/>
                </a:schemeClr>
              </a:solidFill>
              <a:effectLst/>
              <a:uLnTx/>
              <a:uFillTx/>
              <a:latin typeface="+mj-lt"/>
              <a:ea typeface="+mj-ea"/>
              <a:cs typeface="+mj-cs"/>
            </a:endParaRPr>
          </a:p>
        </p:txBody>
      </p:sp>
      <p:pic>
        <p:nvPicPr>
          <p:cNvPr id="1026" name="Picture 2" descr="C:\Users\alucca\Desktop\twitter-bird-light-bgs.png"/>
          <p:cNvPicPr>
            <a:picLocks noChangeAspect="1" noChangeArrowheads="1"/>
          </p:cNvPicPr>
          <p:nvPr/>
        </p:nvPicPr>
        <p:blipFill>
          <a:blip r:embed="rId2" cstate="print"/>
          <a:srcRect/>
          <a:stretch>
            <a:fillRect/>
          </a:stretch>
        </p:blipFill>
        <p:spPr bwMode="auto">
          <a:xfrm>
            <a:off x="3600027" y="4217051"/>
            <a:ext cx="577848" cy="577848"/>
          </a:xfrm>
          <a:prstGeom prst="rect">
            <a:avLst/>
          </a:prstGeom>
          <a:noFill/>
        </p:spPr>
      </p:pic>
      <p:pic>
        <p:nvPicPr>
          <p:cNvPr id="1027" name="Picture 3" descr="C:\Users\alucca\Desktop\mail.png"/>
          <p:cNvPicPr>
            <a:picLocks noChangeAspect="1" noChangeArrowheads="1"/>
          </p:cNvPicPr>
          <p:nvPr/>
        </p:nvPicPr>
        <p:blipFill>
          <a:blip r:embed="rId3" cstate="print"/>
          <a:srcRect/>
          <a:stretch>
            <a:fillRect/>
          </a:stretch>
        </p:blipFill>
        <p:spPr bwMode="auto">
          <a:xfrm>
            <a:off x="2105773" y="5390599"/>
            <a:ext cx="376855" cy="242103"/>
          </a:xfrm>
          <a:prstGeom prst="rect">
            <a:avLst/>
          </a:prstGeom>
          <a:noFill/>
        </p:spPr>
      </p:pic>
      <p:pic>
        <p:nvPicPr>
          <p:cNvPr id="1028" name="Picture 4" descr="C:\Users\alucca\Desktop\url.png"/>
          <p:cNvPicPr>
            <a:picLocks noChangeAspect="1" noChangeArrowheads="1"/>
          </p:cNvPicPr>
          <p:nvPr/>
        </p:nvPicPr>
        <p:blipFill>
          <a:blip r:embed="rId4" cstate="print"/>
          <a:srcRect/>
          <a:stretch>
            <a:fillRect/>
          </a:stretch>
        </p:blipFill>
        <p:spPr bwMode="auto">
          <a:xfrm>
            <a:off x="2637615" y="4707286"/>
            <a:ext cx="792382" cy="612295"/>
          </a:xfrm>
          <a:prstGeom prst="rect">
            <a:avLst/>
          </a:prstGeom>
          <a:noFill/>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627797"/>
            <a:ext cx="7772400" cy="2975212"/>
          </a:xfrm>
        </p:spPr>
        <p:txBody>
          <a:bodyPr>
            <a:normAutofit/>
          </a:bodyPr>
          <a:lstStyle/>
          <a:p>
            <a:r>
              <a:rPr lang="en-US" sz="6000" dirty="0" smtClean="0">
                <a:latin typeface="Gotham Bold" pitchFamily="50" charset="0"/>
                <a:cs typeface="Gotham Bold" pitchFamily="50" charset="0"/>
              </a:rPr>
              <a:t>Popularity</a:t>
            </a:r>
            <a:br>
              <a:rPr lang="en-US" sz="6000" dirty="0" smtClean="0">
                <a:latin typeface="Gotham Bold" pitchFamily="50" charset="0"/>
                <a:cs typeface="Gotham Bold" pitchFamily="50" charset="0"/>
              </a:rPr>
            </a:br>
            <a:r>
              <a:rPr lang="en-US" sz="6000" b="1" dirty="0" smtClean="0">
                <a:latin typeface="Gotham Bold" pitchFamily="50" charset="0"/>
                <a:cs typeface="Gotham Bold" pitchFamily="50" charset="0"/>
              </a:rPr>
              <a:t>≠</a:t>
            </a:r>
            <a:br>
              <a:rPr lang="en-US" sz="6000" b="1" dirty="0" smtClean="0">
                <a:latin typeface="Gotham Bold" pitchFamily="50" charset="0"/>
                <a:cs typeface="Gotham Bold" pitchFamily="50" charset="0"/>
              </a:rPr>
            </a:br>
            <a:r>
              <a:rPr lang="en-US" sz="6000" b="1" dirty="0" smtClean="0">
                <a:latin typeface="Gotham Bold" pitchFamily="50" charset="0"/>
                <a:cs typeface="Gotham Bold" pitchFamily="50" charset="0"/>
              </a:rPr>
              <a:t>Quality</a:t>
            </a:r>
            <a:r>
              <a:rPr lang="en-US" sz="6000" dirty="0" smtClean="0">
                <a:latin typeface="Gotham Bold" pitchFamily="50" charset="0"/>
                <a:cs typeface="Gotham Bold" pitchFamily="50" charset="0"/>
              </a:rPr>
              <a:t> </a:t>
            </a:r>
            <a:endParaRPr lang="en-US" sz="6000" dirty="0">
              <a:latin typeface="Gotham Bold" pitchFamily="50" charset="0"/>
              <a:cs typeface="Gotham Bold" pitchFamily="50" charset="0"/>
            </a:endParaRPr>
          </a:p>
        </p:txBody>
      </p:sp>
      <p:sp>
        <p:nvSpPr>
          <p:cNvPr id="5" name="Text Placeholder 4"/>
          <p:cNvSpPr>
            <a:spLocks noGrp="1"/>
          </p:cNvSpPr>
          <p:nvPr>
            <p:ph type="body" idx="1"/>
          </p:nvPr>
        </p:nvSpPr>
        <p:spPr>
          <a:xfrm>
            <a:off x="722313" y="4408228"/>
            <a:ext cx="7772400" cy="2156346"/>
          </a:xfrm>
        </p:spPr>
        <p:txBody>
          <a:bodyPr>
            <a:normAutofit fontScale="92500" lnSpcReduction="10000"/>
          </a:bodyPr>
          <a:lstStyle/>
          <a:p>
            <a:endParaRPr lang="en-US" cap="none" dirty="0" smtClean="0"/>
          </a:p>
          <a:p>
            <a:r>
              <a:rPr lang="en-US" cap="none" dirty="0"/>
              <a:t>Exploitation of social </a:t>
            </a:r>
            <a:r>
              <a:rPr lang="en-US" cap="none" dirty="0" smtClean="0"/>
              <a:t>norms</a:t>
            </a:r>
          </a:p>
          <a:p>
            <a:r>
              <a:rPr lang="en-US" cap="none" dirty="0"/>
              <a:t>Bias of active local </a:t>
            </a:r>
            <a:r>
              <a:rPr lang="en-US" cap="none" dirty="0" smtClean="0"/>
              <a:t>communities</a:t>
            </a:r>
          </a:p>
          <a:p>
            <a:r>
              <a:rPr lang="en-US" cap="none" dirty="0" smtClean="0"/>
              <a:t>Human biases in perception</a:t>
            </a:r>
          </a:p>
          <a:p>
            <a:r>
              <a:rPr lang="en-US" cap="none" dirty="0"/>
              <a:t>Limited </a:t>
            </a:r>
            <a:r>
              <a:rPr lang="en-US" cap="none" dirty="0" smtClean="0"/>
              <a:t>exposure</a:t>
            </a:r>
          </a:p>
          <a:p>
            <a:endParaRPr lang="en-US" cap="none" dirty="0" smtClean="0"/>
          </a:p>
          <a:p>
            <a:endParaRPr lang="en-US" cap="none"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Reasons why popularity != quality</a:t>
            </a:r>
          </a:p>
          <a:p>
            <a:pPr lvl="1"/>
            <a:r>
              <a:rPr lang="en-US" dirty="0" smtClean="0"/>
              <a:t>User many biases in quality perception (jure)</a:t>
            </a:r>
          </a:p>
          <a:p>
            <a:pPr lvl="1"/>
            <a:r>
              <a:rPr lang="en-US" dirty="0" smtClean="0"/>
              <a:t>Popularity is gained by tapping social norms (</a:t>
            </a:r>
            <a:r>
              <a:rPr lang="en-US" dirty="0" err="1" smtClean="0"/>
              <a:t>lajello</a:t>
            </a:r>
            <a:r>
              <a:rPr lang="en-US" dirty="0" smtClean="0"/>
              <a:t> story + meme)</a:t>
            </a:r>
          </a:p>
          <a:p>
            <a:pPr lvl="1"/>
            <a:r>
              <a:rPr lang="en-US" dirty="0" smtClean="0"/>
              <a:t>Popularity is boosted by small communities (</a:t>
            </a:r>
            <a:r>
              <a:rPr lang="en-US" dirty="0" err="1" smtClean="0"/>
              <a:t>flickr</a:t>
            </a:r>
            <a:r>
              <a:rPr lang="en-US" dirty="0" smtClean="0"/>
              <a:t> </a:t>
            </a:r>
            <a:r>
              <a:rPr lang="en-US" dirty="0" err="1" smtClean="0"/>
              <a:t>browsegraph</a:t>
            </a:r>
            <a:r>
              <a:rPr lang="en-US" dirty="0" smtClean="0"/>
              <a:t>)</a:t>
            </a:r>
          </a:p>
          <a:p>
            <a:pPr lvl="1"/>
            <a:r>
              <a:rPr lang="en-US" dirty="0" smtClean="0"/>
              <a:t>Limited attention. High quality content has sometimes no  way to become popular (</a:t>
            </a:r>
            <a:r>
              <a:rPr lang="en-US" dirty="0" err="1" smtClean="0"/>
              <a:t>pixelbeauty</a:t>
            </a:r>
            <a:r>
              <a:rPr lang="en-US" dirty="0" smtClean="0"/>
              <a:t>)</a:t>
            </a:r>
            <a:endParaRPr lang="en-US" dirty="0"/>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on popularity</a:t>
            </a:r>
            <a:endParaRPr lang="en-US" dirty="0"/>
          </a:p>
        </p:txBody>
      </p:sp>
      <p:sp>
        <p:nvSpPr>
          <p:cNvPr id="3" name="Content Placeholder 2"/>
          <p:cNvSpPr>
            <a:spLocks noGrp="1"/>
          </p:cNvSpPr>
          <p:nvPr>
            <p:ph idx="1"/>
          </p:nvPr>
        </p:nvSpPr>
        <p:spPr>
          <a:xfrm>
            <a:off x="457200" y="2001837"/>
            <a:ext cx="8229600" cy="4856163"/>
          </a:xfrm>
        </p:spPr>
        <p:txBody>
          <a:bodyPr/>
          <a:lstStyle/>
          <a:p>
            <a:r>
              <a:rPr lang="en-US" dirty="0" smtClean="0"/>
              <a:t>Diffusion models</a:t>
            </a:r>
          </a:p>
          <a:p>
            <a:r>
              <a:rPr lang="en-US" dirty="0" smtClean="0"/>
              <a:t>Factors of popularity/</a:t>
            </a:r>
            <a:r>
              <a:rPr lang="en-US" dirty="0" err="1" smtClean="0"/>
              <a:t>virality</a:t>
            </a:r>
            <a:r>
              <a:rPr lang="en-US" dirty="0" smtClean="0"/>
              <a:t> (prediction)</a:t>
            </a:r>
          </a:p>
          <a:p>
            <a:pPr lvl="1"/>
            <a:r>
              <a:rPr lang="en-US" sz="1800" dirty="0" smtClean="0"/>
              <a:t>Study the history of popular items</a:t>
            </a:r>
          </a:p>
          <a:p>
            <a:pPr lvl="1"/>
            <a:endParaRPr lang="en-US" dirty="0" smtClean="0"/>
          </a:p>
          <a:p>
            <a:r>
              <a:rPr lang="en-US" dirty="0" smtClean="0"/>
              <a:t>Attention to unpopular items too</a:t>
            </a:r>
          </a:p>
          <a:p>
            <a:pPr lvl="1"/>
            <a:r>
              <a:rPr lang="en-US" sz="1800" dirty="0" smtClean="0"/>
              <a:t>What is the relation between popularity and quality?</a:t>
            </a:r>
          </a:p>
          <a:p>
            <a:pPr lvl="1"/>
            <a:r>
              <a:rPr lang="en-US" sz="1800" dirty="0" smtClean="0"/>
              <a:t>Can we leverage social dynamics to boost content popularity?</a:t>
            </a:r>
          </a:p>
          <a:p>
            <a:pPr lvl="1"/>
            <a:r>
              <a:rPr lang="en-US" sz="1800" dirty="0" smtClean="0"/>
              <a:t>How do we promote high-quality content?</a:t>
            </a:r>
          </a:p>
          <a:p>
            <a:endParaRPr lang="en-US" dirty="0" smtClean="0"/>
          </a:p>
          <a:p>
            <a:endParaRPr lang="en-US"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091821"/>
            <a:ext cx="7772400" cy="1773376"/>
          </a:xfrm>
        </p:spPr>
        <p:txBody>
          <a:bodyPr>
            <a:noAutofit/>
          </a:bodyPr>
          <a:lstStyle/>
          <a:p>
            <a:r>
              <a:rPr lang="en-US" sz="6000" dirty="0" smtClean="0"/>
              <a:t>Popularity by social norm exploitation</a:t>
            </a:r>
            <a:endParaRPr lang="en-US" sz="6000" dirty="0"/>
          </a:p>
        </p:txBody>
      </p:sp>
      <p:sp>
        <p:nvSpPr>
          <p:cNvPr id="5" name="Text Placeholder 4"/>
          <p:cNvSpPr>
            <a:spLocks noGrp="1"/>
          </p:cNvSpPr>
          <p:nvPr>
            <p:ph type="body" idx="1"/>
          </p:nvPr>
        </p:nvSpPr>
        <p:spPr>
          <a:xfrm>
            <a:off x="722313" y="4557713"/>
            <a:ext cx="7772400" cy="1500187"/>
          </a:xfrm>
        </p:spPr>
        <p:txBody>
          <a:bodyPr/>
          <a:lstStyle/>
          <a:p>
            <a:r>
              <a:rPr lang="en-US" i="1" cap="none" dirty="0" smtClean="0"/>
              <a:t>or:</a:t>
            </a:r>
          </a:p>
          <a:p>
            <a:r>
              <a:rPr lang="en-US" i="1" cap="none" dirty="0" smtClean="0"/>
              <a:t>how to leverage social communication to gain power</a:t>
            </a:r>
            <a:endParaRPr lang="en-US" i="1" cap="none"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norms</a:t>
            </a:r>
            <a:endParaRPr lang="en-US" dirty="0"/>
          </a:p>
        </p:txBody>
      </p:sp>
      <p:sp>
        <p:nvSpPr>
          <p:cNvPr id="3" name="Content Placeholder 2"/>
          <p:cNvSpPr>
            <a:spLocks noGrp="1"/>
          </p:cNvSpPr>
          <p:nvPr>
            <p:ph idx="1"/>
          </p:nvPr>
        </p:nvSpPr>
        <p:spPr>
          <a:xfrm>
            <a:off x="457200" y="1133521"/>
            <a:ext cx="8229600" cy="1005228"/>
          </a:xfrm>
        </p:spPr>
        <p:txBody>
          <a:bodyPr/>
          <a:lstStyle/>
          <a:p>
            <a:r>
              <a:rPr lang="en-US" dirty="0" smtClean="0"/>
              <a:t>We follow norms in our everyday social interaction (more than we imagine)</a:t>
            </a:r>
          </a:p>
        </p:txBody>
      </p:sp>
      <p:pic>
        <p:nvPicPr>
          <p:cNvPr id="12291" name="Picture 3"/>
          <p:cNvPicPr>
            <a:picLocks noChangeAspect="1" noChangeArrowheads="1"/>
          </p:cNvPicPr>
          <p:nvPr/>
        </p:nvPicPr>
        <p:blipFill>
          <a:blip r:embed="rId2" cstate="print"/>
          <a:srcRect/>
          <a:stretch>
            <a:fillRect/>
          </a:stretch>
        </p:blipFill>
        <p:spPr bwMode="auto">
          <a:xfrm>
            <a:off x="457200" y="2052432"/>
            <a:ext cx="3988826" cy="3337589"/>
          </a:xfrm>
          <a:prstGeom prst="rect">
            <a:avLst/>
          </a:prstGeom>
          <a:noFill/>
          <a:ln w="9525">
            <a:noFill/>
            <a:miter lim="800000"/>
            <a:headEnd/>
            <a:tailEnd/>
          </a:ln>
        </p:spPr>
      </p:pic>
      <p:sp>
        <p:nvSpPr>
          <p:cNvPr id="7" name="TextBox 6"/>
          <p:cNvSpPr txBox="1"/>
          <p:nvPr/>
        </p:nvSpPr>
        <p:spPr>
          <a:xfrm>
            <a:off x="4018723" y="5710322"/>
            <a:ext cx="1597873" cy="369332"/>
          </a:xfrm>
          <a:prstGeom prst="rect">
            <a:avLst/>
          </a:prstGeom>
          <a:noFill/>
        </p:spPr>
        <p:txBody>
          <a:bodyPr wrap="none" rtlCol="0">
            <a:spAutoFit/>
          </a:bodyPr>
          <a:lstStyle/>
          <a:p>
            <a:r>
              <a:rPr lang="en-US" dirty="0" smtClean="0"/>
              <a:t>Yahoo Email</a:t>
            </a:r>
            <a:endParaRPr lang="en-US" dirty="0"/>
          </a:p>
        </p:txBody>
      </p:sp>
      <p:sp>
        <p:nvSpPr>
          <p:cNvPr id="9" name="TextBox 8"/>
          <p:cNvSpPr txBox="1"/>
          <p:nvPr/>
        </p:nvSpPr>
        <p:spPr>
          <a:xfrm>
            <a:off x="0" y="6519446"/>
            <a:ext cx="9144000" cy="338554"/>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sz="1600" dirty="0" smtClean="0">
                <a:solidFill>
                  <a:schemeClr val="bg1"/>
                </a:solidFill>
              </a:rPr>
              <a:t>Kooti et al. </a:t>
            </a:r>
            <a:r>
              <a:rPr lang="en-US" sz="1600" i="1" dirty="0" smtClean="0">
                <a:solidFill>
                  <a:schemeClr val="bg1"/>
                </a:solidFill>
              </a:rPr>
              <a:t>“Evolution of Conversations in the Age of Email Overload”</a:t>
            </a:r>
            <a:r>
              <a:rPr lang="en-US" sz="1600" b="1" dirty="0" smtClean="0">
                <a:solidFill>
                  <a:schemeClr val="bg1"/>
                </a:solidFill>
              </a:rPr>
              <a:t>, WWW 2015</a:t>
            </a:r>
          </a:p>
        </p:txBody>
      </p:sp>
      <p:pic>
        <p:nvPicPr>
          <p:cNvPr id="2050" name="Picture 2"/>
          <p:cNvPicPr>
            <a:picLocks noChangeAspect="1" noChangeArrowheads="1"/>
          </p:cNvPicPr>
          <p:nvPr/>
        </p:nvPicPr>
        <p:blipFill>
          <a:blip r:embed="rId3" cstate="print"/>
          <a:srcRect/>
          <a:stretch>
            <a:fillRect/>
          </a:stretch>
        </p:blipFill>
        <p:spPr bwMode="auto">
          <a:xfrm>
            <a:off x="4653888" y="2138749"/>
            <a:ext cx="4032912" cy="3296239"/>
          </a:xfrm>
          <a:prstGeom prst="rect">
            <a:avLst/>
          </a:prstGeom>
          <a:noFill/>
          <a:ln w="9525">
            <a:noFill/>
            <a:miter lim="800000"/>
            <a:headEnd/>
            <a:tailEnd/>
          </a:ln>
        </p:spPr>
      </p:pic>
      <p:cxnSp>
        <p:nvCxnSpPr>
          <p:cNvPr id="11" name="Straight Arrow Connector 10"/>
          <p:cNvCxnSpPr/>
          <p:nvPr/>
        </p:nvCxnSpPr>
        <p:spPr>
          <a:xfrm flipH="1">
            <a:off x="1351128" y="2374710"/>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692322" y="2800066"/>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308745" y="3414214"/>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93541" y="3700818"/>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671188" y="3427862"/>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994185" y="3771332"/>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56019" y="3973774"/>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79723" y="4110252"/>
            <a:ext cx="341194" cy="2729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500"/>
                                        <p:tgtEl>
                                          <p:spTgt spid="122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par>
                                <p:cTn id="35" presetID="2" presetClass="entr" presetSubtype="3"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0-#ppt_h/2"/>
                                          </p:val>
                                        </p:tav>
                                        <p:tav tm="100000">
                                          <p:val>
                                            <p:strVal val="#ppt_y"/>
                                          </p:val>
                                        </p:tav>
                                      </p:tavLst>
                                    </p:anim>
                                  </p:childTnLst>
                                </p:cTn>
                              </p:par>
                              <p:par>
                                <p:cTn id="51" presetID="2" presetClass="entr" presetSubtype="3"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norms</a:t>
            </a:r>
            <a:endParaRPr lang="en-US" dirty="0"/>
          </a:p>
        </p:txBody>
      </p:sp>
      <p:sp>
        <p:nvSpPr>
          <p:cNvPr id="3" name="Content Placeholder 2"/>
          <p:cNvSpPr>
            <a:spLocks noGrp="1"/>
          </p:cNvSpPr>
          <p:nvPr>
            <p:ph idx="1"/>
          </p:nvPr>
        </p:nvSpPr>
        <p:spPr>
          <a:xfrm>
            <a:off x="457200" y="1133521"/>
            <a:ext cx="8229600" cy="1005228"/>
          </a:xfrm>
        </p:spPr>
        <p:txBody>
          <a:bodyPr/>
          <a:lstStyle/>
          <a:p>
            <a:r>
              <a:rPr lang="en-US" dirty="0" smtClean="0"/>
              <a:t>We follow norms in our everyday social interaction (more than we imagine)</a:t>
            </a:r>
          </a:p>
        </p:txBody>
      </p:sp>
      <p:pic>
        <p:nvPicPr>
          <p:cNvPr id="4" name="Picture 3" descr="C:\Users\alucca\Desktop\Untitled.png"/>
          <p:cNvPicPr>
            <a:picLocks noChangeAspect="1" noChangeArrowheads="1"/>
          </p:cNvPicPr>
          <p:nvPr/>
        </p:nvPicPr>
        <p:blipFill>
          <a:blip r:embed="rId2" cstate="print"/>
          <a:srcRect/>
          <a:stretch>
            <a:fillRect/>
          </a:stretch>
        </p:blipFill>
        <p:spPr bwMode="auto">
          <a:xfrm>
            <a:off x="2280244" y="2089716"/>
            <a:ext cx="4222915" cy="3620606"/>
          </a:xfrm>
          <a:prstGeom prst="rect">
            <a:avLst/>
          </a:prstGeom>
          <a:noFill/>
        </p:spPr>
      </p:pic>
      <p:sp>
        <p:nvSpPr>
          <p:cNvPr id="9" name="TextBox 8"/>
          <p:cNvSpPr txBox="1"/>
          <p:nvPr/>
        </p:nvSpPr>
        <p:spPr>
          <a:xfrm>
            <a:off x="0" y="6519446"/>
            <a:ext cx="9144000" cy="338554"/>
          </a:xfrm>
          <a:prstGeom prst="rect">
            <a:avLst/>
          </a:prstGeom>
          <a:gradFill>
            <a:gsLst>
              <a:gs pos="0">
                <a:srgbClr val="600076"/>
              </a:gs>
              <a:gs pos="100000">
                <a:srgbClr val="73008E">
                  <a:alpha val="41000"/>
                </a:srgbClr>
              </a:gs>
            </a:gsLst>
            <a:lin ang="5400000" scaled="0"/>
          </a:gradFill>
          <a:ln>
            <a:noFill/>
          </a:ln>
        </p:spPr>
        <p:txBody>
          <a:bodyPr wrap="square" rtlCol="0">
            <a:spAutoFit/>
          </a:bodyPr>
          <a:lstStyle/>
          <a:p>
            <a:r>
              <a:rPr lang="en-US" sz="1600" dirty="0" smtClean="0">
                <a:solidFill>
                  <a:schemeClr val="bg1"/>
                </a:solidFill>
              </a:rPr>
              <a:t>Aiello et al. </a:t>
            </a:r>
            <a:r>
              <a:rPr lang="en-US" sz="1600" i="1" dirty="0" smtClean="0">
                <a:solidFill>
                  <a:schemeClr val="bg1"/>
                </a:solidFill>
              </a:rPr>
              <a:t>“Reading the Source Code of Social Ties</a:t>
            </a:r>
            <a:r>
              <a:rPr lang="en-US" sz="1600" dirty="0" smtClean="0">
                <a:solidFill>
                  <a:schemeClr val="bg1"/>
                </a:solidFill>
              </a:rPr>
              <a:t>”, </a:t>
            </a:r>
            <a:r>
              <a:rPr lang="en-US" sz="1600" b="1" dirty="0" err="1" smtClean="0">
                <a:solidFill>
                  <a:schemeClr val="bg1"/>
                </a:solidFill>
              </a:rPr>
              <a:t>WebSci</a:t>
            </a:r>
            <a:r>
              <a:rPr lang="en-US" sz="1600" b="1" dirty="0" smtClean="0">
                <a:solidFill>
                  <a:schemeClr val="bg1"/>
                </a:solidFill>
              </a:rPr>
              <a:t> 2014</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330339"/>
            <a:ext cx="7772400" cy="1500187"/>
          </a:xfrm>
        </p:spPr>
        <p:txBody>
          <a:bodyPr/>
          <a:lstStyle/>
          <a:p>
            <a:r>
              <a:rPr lang="en-US" cap="none" dirty="0" smtClean="0"/>
              <a:t>If you want to be popular,</a:t>
            </a:r>
          </a:p>
          <a:p>
            <a:r>
              <a:rPr lang="en-US" cap="none" dirty="0" smtClean="0"/>
              <a:t>know the social norm</a:t>
            </a:r>
            <a:endParaRPr lang="en-US" cap="none" dirty="0"/>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0|0|0|0"/>
</p:tagLst>
</file>

<file path=ppt/tags/tag2.xml><?xml version="1.0" encoding="utf-8"?>
<p:tagLst xmlns:a="http://schemas.openxmlformats.org/drawingml/2006/main" xmlns:r="http://schemas.openxmlformats.org/officeDocument/2006/relationships" xmlns:p="http://schemas.openxmlformats.org/presentationml/2006/main">
  <p:tag name="TIMING" val="|0|0|0|0|0"/>
</p:tagLst>
</file>

<file path=ppt/tags/tag3.xml><?xml version="1.0" encoding="utf-8"?>
<p:tagLst xmlns:a="http://schemas.openxmlformats.org/drawingml/2006/main" xmlns:r="http://schemas.openxmlformats.org/officeDocument/2006/relationships" xmlns:p="http://schemas.openxmlformats.org/presentationml/2006/main">
  <p:tag name="TIMING" val="|0|0|0|0|0"/>
</p:tagLst>
</file>

<file path=ppt/theme/theme1.xml><?xml version="1.0" encoding="utf-8"?>
<a:theme xmlns:a="http://schemas.openxmlformats.org/drawingml/2006/main" name="Office Theme">
  <a:themeElements>
    <a:clrScheme name="Custom 7">
      <a:dk1>
        <a:sysClr val="windowText" lastClr="000000"/>
      </a:dk1>
      <a:lt1>
        <a:sysClr val="window" lastClr="FFFFFF"/>
      </a:lt1>
      <a:dk2>
        <a:srgbClr val="1F497D"/>
      </a:dk2>
      <a:lt2>
        <a:srgbClr val="EEECE1"/>
      </a:lt2>
      <a:accent1>
        <a:srgbClr val="7B0099"/>
      </a:accent1>
      <a:accent2>
        <a:srgbClr val="EC53A0"/>
      </a:accent2>
      <a:accent3>
        <a:srgbClr val="A7CC25"/>
      </a:accent3>
      <a:accent4>
        <a:srgbClr val="32A7A1"/>
      </a:accent4>
      <a:accent5>
        <a:srgbClr val="2D9EC0"/>
      </a:accent5>
      <a:accent6>
        <a:srgbClr val="9194AD"/>
      </a:accent6>
      <a:hlink>
        <a:srgbClr val="0000FF"/>
      </a:hlink>
      <a:folHlink>
        <a:srgbClr val="800080"/>
      </a:folHlink>
    </a:clrScheme>
    <a:fontScheme name="Custom 1">
      <a:majorFont>
        <a:latin typeface="Gotham Light"/>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6640</TotalTime>
  <Words>1774</Words>
  <Application>Microsoft Office PowerPoint</Application>
  <PresentationFormat>On-screen Show (4:3)</PresentationFormat>
  <Paragraphs>246</Paragraphs>
  <Slides>52</Slides>
  <Notes>13</Notes>
  <HiddenSlides>2</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Popularity and quality in social media</vt:lpstr>
      <vt:lpstr>Who’s this guy?</vt:lpstr>
      <vt:lpstr>Social media</vt:lpstr>
      <vt:lpstr>Popularity in social media</vt:lpstr>
      <vt:lpstr>Popularity ≠ Quality </vt:lpstr>
      <vt:lpstr>Popularity by social norm exploitation</vt:lpstr>
      <vt:lpstr>Social norms</vt:lpstr>
      <vt:lpstr>Social norms</vt:lpstr>
      <vt:lpstr>Slide 9</vt:lpstr>
      <vt:lpstr>Interaction norms to gain popularity</vt:lpstr>
      <vt:lpstr>What sustains popularity?</vt:lpstr>
      <vt:lpstr>Slide 12</vt:lpstr>
      <vt:lpstr>aNobii.com</vt:lpstr>
      <vt:lpstr>Crawling with lajello bot</vt:lpstr>
      <vt:lpstr>Gain of popularity</vt:lpstr>
      <vt:lpstr>Gain of popularity</vt:lpstr>
      <vt:lpstr>Toto Cutugno on Facebook</vt:lpstr>
      <vt:lpstr>Reputation and influence</vt:lpstr>
      <vt:lpstr>Emotional reaction</vt:lpstr>
      <vt:lpstr>Polarization</vt:lpstr>
      <vt:lpstr>Popularity by LOCAL acclaim</vt:lpstr>
      <vt:lpstr>Most viewed Flickr photos in 2012</vt:lpstr>
      <vt:lpstr>Browse Graph</vt:lpstr>
      <vt:lpstr>Flickr browsegraph</vt:lpstr>
      <vt:lpstr>Top 10 photos</vt:lpstr>
      <vt:lpstr>Bias in quality assessment</vt:lpstr>
      <vt:lpstr>Bias in quality assessment</vt:lpstr>
      <vt:lpstr>Image quality assessment</vt:lpstr>
      <vt:lpstr>Slide 29</vt:lpstr>
      <vt:lpstr>Limited exposure</vt:lpstr>
      <vt:lpstr>Unpopular items are difficult to index</vt:lpstr>
      <vt:lpstr>Slide 32</vt:lpstr>
      <vt:lpstr>Slide 33</vt:lpstr>
      <vt:lpstr>Slide 34</vt:lpstr>
      <vt:lpstr>Slide 35</vt:lpstr>
      <vt:lpstr>Slide 36</vt:lpstr>
      <vt:lpstr>Crowdsourcing image aesthetics judgments  </vt:lpstr>
      <vt:lpstr>Slide 38</vt:lpstr>
      <vt:lpstr>Good inter-rater agreement</vt:lpstr>
      <vt:lpstr>Slide 40</vt:lpstr>
      <vt:lpstr>Beauty is all around</vt:lpstr>
      <vt:lpstr>Slide 42</vt:lpstr>
      <vt:lpstr>Slide 43</vt:lpstr>
      <vt:lpstr>Evaluation on 9M Flickr pictures</vt:lpstr>
      <vt:lpstr>Slide 45</vt:lpstr>
      <vt:lpstr>summary</vt:lpstr>
      <vt:lpstr>Reading list</vt:lpstr>
      <vt:lpstr>Collaborators</vt:lpstr>
      <vt:lpstr>Slide 49</vt:lpstr>
      <vt:lpstr>Slide 50</vt:lpstr>
      <vt:lpstr>Research on popularity</vt:lpstr>
      <vt:lpstr>Slide 52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Chacon</dc:creator>
  <cp:lastModifiedBy>alucca</cp:lastModifiedBy>
  <cp:revision>517</cp:revision>
  <cp:lastPrinted>2012-09-08T01:31:14Z</cp:lastPrinted>
  <dcterms:created xsi:type="dcterms:W3CDTF">2013-04-03T21:22:45Z</dcterms:created>
  <dcterms:modified xsi:type="dcterms:W3CDTF">2015-06-30T10:26:50Z</dcterms:modified>
</cp:coreProperties>
</file>