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90" r:id="rId3"/>
    <p:sldId id="358" r:id="rId4"/>
    <p:sldId id="357" r:id="rId5"/>
    <p:sldId id="276" r:id="rId6"/>
    <p:sldId id="324" r:id="rId7"/>
    <p:sldId id="360" r:id="rId8"/>
    <p:sldId id="359" r:id="rId9"/>
    <p:sldId id="327" r:id="rId10"/>
    <p:sldId id="361" r:id="rId11"/>
    <p:sldId id="362" r:id="rId12"/>
    <p:sldId id="344" r:id="rId13"/>
    <p:sldId id="346" r:id="rId14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27" autoAdjust="0"/>
    <p:restoredTop sz="83793" autoAdjust="0"/>
  </p:normalViewPr>
  <p:slideViewPr>
    <p:cSldViewPr>
      <p:cViewPr>
        <p:scale>
          <a:sx n="75" d="100"/>
          <a:sy n="75" d="100"/>
        </p:scale>
        <p:origin x="-592" y="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4014" y="-11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88194" tIns="44097" rIns="88194" bIns="4409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4813" cy="495300"/>
          </a:xfrm>
          <a:prstGeom prst="rect">
            <a:avLst/>
          </a:prstGeom>
        </p:spPr>
        <p:txBody>
          <a:bodyPr vert="horz" lIns="88194" tIns="44097" rIns="88194" bIns="4409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5D6DD8E-B9FF-40EF-ACD4-E7215EC42665}" type="datetimeFigureOut">
              <a:rPr lang="fr-FR"/>
              <a:pPr>
                <a:defRPr/>
              </a:pPr>
              <a:t>06/07/15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4813" cy="495300"/>
          </a:xfrm>
          <a:prstGeom prst="rect">
            <a:avLst/>
          </a:prstGeom>
        </p:spPr>
        <p:txBody>
          <a:bodyPr vert="horz" lIns="88194" tIns="44097" rIns="88194" bIns="4409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275" y="9429750"/>
            <a:ext cx="2944813" cy="495300"/>
          </a:xfrm>
          <a:prstGeom prst="rect">
            <a:avLst/>
          </a:prstGeom>
        </p:spPr>
        <p:txBody>
          <a:bodyPr vert="horz" lIns="88194" tIns="44097" rIns="88194" bIns="4409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DFC03B3-DE9B-433A-B37D-28D28AA8AE4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6497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04E0A44-6FDC-4FBA-A843-A9A318A2BCB4}" type="datetimeFigureOut">
              <a:rPr lang="fr-FR"/>
              <a:pPr>
                <a:defRPr/>
              </a:pPr>
              <a:t>06/07/15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8" tIns="47779" rIns="95558" bIns="47779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5558" tIns="47779" rIns="95558" bIns="47779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028266D-43BA-4B90-AF41-74DF4C33A9C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2494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1638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5790368-8E53-4670-B547-228F6E3534D4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smtClean="0"/>
              <a:t>Agences nationales et europ se pose des questions sur l’inocuité des produits de substitutions étant donnée la durée considérable qui à été nécessaire avant d’interdire l’utilisation du BPA</a:t>
            </a:r>
          </a:p>
        </p:txBody>
      </p:sp>
      <p:sp>
        <p:nvSpPr>
          <p:cNvPr id="3891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9EDF990-B4D9-4B25-92F9-0EFB8FFAC5B4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smtClean="0"/>
              <a:t>données disponibles issues du projet anr newplast,</a:t>
            </a:r>
          </a:p>
          <a:p>
            <a:pPr>
              <a:spcBef>
                <a:spcPct val="0"/>
              </a:spcBef>
            </a:pPr>
            <a:r>
              <a:rPr lang="fr-FR" smtClean="0"/>
              <a:t>basée sur model vitro de cellules hépatiques humaines exposées au bpa et plusieurs de ses substituants potentiels</a:t>
            </a:r>
          </a:p>
        </p:txBody>
      </p:sp>
      <p:sp>
        <p:nvSpPr>
          <p:cNvPr id="4301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E2277F4-88DB-4BEA-BD0C-9744FDBB9225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b="1" dirty="0" smtClean="0"/>
              <a:t>confronter </a:t>
            </a:r>
            <a:r>
              <a:rPr lang="fr-FR" dirty="0" smtClean="0"/>
              <a:t>les résultats de </a:t>
            </a:r>
            <a:r>
              <a:rPr lang="fr-FR" dirty="0" err="1" smtClean="0"/>
              <a:t>métabo</a:t>
            </a:r>
            <a:r>
              <a:rPr lang="fr-FR" dirty="0" smtClean="0"/>
              <a:t> aux connaissances du métabolisme humain</a:t>
            </a:r>
          </a:p>
          <a:p>
            <a:pPr>
              <a:spcBef>
                <a:spcPct val="0"/>
              </a:spcBef>
            </a:pPr>
            <a:r>
              <a:rPr lang="fr-FR" dirty="0" smtClean="0"/>
              <a:t>info synthétisée sous forme de réseaux (représentation simplifiée)</a:t>
            </a:r>
          </a:p>
          <a:p>
            <a:pPr>
              <a:spcBef>
                <a:spcPct val="0"/>
              </a:spcBef>
            </a:pPr>
            <a:r>
              <a:rPr lang="fr-FR" dirty="0" smtClean="0"/>
              <a:t>qui représente l’ensemble des interconnexion entre toutes les réactions pouvant s’opérer dans l’organisme (ex cycle </a:t>
            </a:r>
            <a:r>
              <a:rPr lang="fr-FR" dirty="0" err="1" smtClean="0"/>
              <a:t>krebs</a:t>
            </a:r>
            <a:r>
              <a:rPr lang="fr-FR" dirty="0" smtClean="0"/>
              <a:t>, </a:t>
            </a:r>
            <a:r>
              <a:rPr lang="fr-FR" dirty="0" err="1" smtClean="0"/>
              <a:t>uree</a:t>
            </a:r>
            <a:r>
              <a:rPr lang="fr-FR" dirty="0" smtClean="0"/>
              <a:t>…)</a:t>
            </a:r>
          </a:p>
          <a:p>
            <a:pPr>
              <a:spcBef>
                <a:spcPct val="0"/>
              </a:spcBef>
            </a:pPr>
            <a:endParaRPr lang="fr-FR" b="1" dirty="0" smtClean="0"/>
          </a:p>
          <a:p>
            <a:pPr>
              <a:spcBef>
                <a:spcPct val="0"/>
              </a:spcBef>
            </a:pPr>
            <a:r>
              <a:rPr lang="fr-FR" dirty="0" smtClean="0"/>
              <a:t>localisation des </a:t>
            </a:r>
            <a:r>
              <a:rPr lang="fr-FR" dirty="0" err="1" smtClean="0"/>
              <a:t>bm</a:t>
            </a:r>
            <a:r>
              <a:rPr lang="fr-FR" dirty="0" smtClean="0"/>
              <a:t> </a:t>
            </a:r>
            <a:r>
              <a:rPr lang="fr-FR" dirty="0" err="1" smtClean="0"/>
              <a:t>ds</a:t>
            </a:r>
            <a:r>
              <a:rPr lang="fr-FR" dirty="0" smtClean="0"/>
              <a:t> le réseau</a:t>
            </a:r>
          </a:p>
          <a:p>
            <a:pPr>
              <a:spcBef>
                <a:spcPct val="0"/>
              </a:spcBef>
            </a:pPr>
            <a:r>
              <a:rPr lang="fr-FR" b="1" dirty="0" smtClean="0"/>
              <a:t>Problématique: </a:t>
            </a:r>
            <a:r>
              <a:rPr lang="fr-FR" dirty="0" smtClean="0"/>
              <a:t> comment relier nos </a:t>
            </a:r>
            <a:r>
              <a:rPr lang="fr-FR" dirty="0" err="1" smtClean="0"/>
              <a:t>bm</a:t>
            </a:r>
            <a:r>
              <a:rPr lang="fr-FR" dirty="0" smtClean="0"/>
              <a:t>? -&gt; </a:t>
            </a:r>
            <a:r>
              <a:rPr lang="fr-FR" dirty="0" err="1" smtClean="0"/>
              <a:t>nbx</a:t>
            </a:r>
            <a:r>
              <a:rPr lang="fr-FR" dirty="0" smtClean="0"/>
              <a:t> possibilités, certaines plus </a:t>
            </a:r>
            <a:r>
              <a:rPr lang="fr-FR" dirty="0" err="1" smtClean="0"/>
              <a:t>vraissemblable</a:t>
            </a:r>
            <a:r>
              <a:rPr lang="fr-FR" dirty="0" smtClean="0"/>
              <a:t> que d’autre</a:t>
            </a:r>
          </a:p>
          <a:p>
            <a:pPr>
              <a:spcBef>
                <a:spcPct val="0"/>
              </a:spcBef>
            </a:pPr>
            <a:r>
              <a:rPr lang="fr-FR" dirty="0" smtClean="0"/>
              <a:t>nécessité d’une approche de </a:t>
            </a:r>
            <a:r>
              <a:rPr lang="fr-FR" dirty="0" err="1" smtClean="0"/>
              <a:t>bioinfo</a:t>
            </a:r>
            <a:r>
              <a:rPr lang="fr-FR" dirty="0" smtClean="0"/>
              <a:t> pour pouvoir interpréter ce réseau</a:t>
            </a:r>
            <a:endParaRPr lang="fr-FR" b="1" dirty="0" smtClean="0"/>
          </a:p>
        </p:txBody>
      </p:sp>
      <p:sp>
        <p:nvSpPr>
          <p:cNvPr id="2662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973F240-B323-43A0-8F0C-1CF69FBB79CA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28266D-43BA-4B90-AF41-74DF4C33A9C5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5734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AF1163-733E-4D84-B909-FCB43C9E0A64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0"/>
            <a:ext cx="9144000" cy="580548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229B8-4414-4624-899E-CDF44AA6C4CC}" type="datetimeFigureOut">
              <a:rPr lang="fr-FR"/>
              <a:pPr>
                <a:defRPr/>
              </a:pPr>
              <a:t>06/07/15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611A7-A41D-4D1D-8F76-10788B0AB96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28C10-6AB7-4C5B-890E-21D8EDBCA7ED}" type="datetimeFigureOut">
              <a:rPr lang="fr-FR"/>
              <a:pPr>
                <a:defRPr/>
              </a:pPr>
              <a:t>06/07/15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D446B-3CAF-42D5-9ECB-670988F065E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24899-4FE3-47A6-A576-FE70F4BC1701}" type="datetimeFigureOut">
              <a:rPr lang="fr-FR"/>
              <a:pPr>
                <a:defRPr/>
              </a:pPr>
              <a:t>06/07/15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38907-03E6-442D-B94F-35F047516AB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14350" indent="-514350">
              <a:buClr>
                <a:schemeClr val="tx2">
                  <a:lumMod val="20000"/>
                  <a:lumOff val="80000"/>
                </a:schemeClr>
              </a:buClr>
              <a:buSzPct val="100000"/>
              <a:buFont typeface="Arial" pitchFamily="34" charset="0"/>
              <a:buChar char="•"/>
              <a:defRPr/>
            </a:lvl1pPr>
            <a:lvl2pPr>
              <a:buClr>
                <a:schemeClr val="tx2">
                  <a:lumMod val="20000"/>
                  <a:lumOff val="80000"/>
                </a:schemeClr>
              </a:buClr>
              <a:buFont typeface="Arial" pitchFamily="34" charset="0"/>
              <a:buChar char="•"/>
              <a:defRPr/>
            </a:lvl2pPr>
            <a:lvl3pPr>
              <a:buClr>
                <a:schemeClr val="tx2">
                  <a:lumMod val="20000"/>
                  <a:lumOff val="80000"/>
                </a:schemeClr>
              </a:buClr>
              <a:defRPr/>
            </a:lvl3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25013-8F07-4678-8FC3-671AE2A64CDD}" type="datetimeFigureOut">
              <a:rPr lang="fr-FR"/>
              <a:pPr>
                <a:defRPr/>
              </a:pPr>
              <a:t>06/07/15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EBA6A-2A14-4FC4-81D6-0A9B448BDCE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72628-830B-45E1-ACCB-F429C9AAC1D4}" type="datetimeFigureOut">
              <a:rPr lang="fr-FR"/>
              <a:pPr>
                <a:defRPr/>
              </a:pPr>
              <a:t>06/07/15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F98A1-5734-48CE-922F-AD4C7F99C98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514350" indent="-514350">
              <a:buClr>
                <a:schemeClr val="tx2">
                  <a:lumMod val="20000"/>
                  <a:lumOff val="80000"/>
                </a:schemeClr>
              </a:buClr>
              <a:buFont typeface="Arial" pitchFamily="34" charset="0"/>
              <a:buChar char="•"/>
              <a:defRPr sz="2800"/>
            </a:lvl1pPr>
            <a:lvl2pPr>
              <a:buClr>
                <a:schemeClr val="tx2">
                  <a:lumMod val="20000"/>
                  <a:lumOff val="80000"/>
                </a:schemeClr>
              </a:buClr>
              <a:buFont typeface="Arial" pitchFamily="34" charset="0"/>
              <a:buChar char="•"/>
              <a:defRPr sz="2400"/>
            </a:lvl2pPr>
            <a:lvl3pPr>
              <a:buClr>
                <a:schemeClr val="tx2">
                  <a:lumMod val="20000"/>
                  <a:lumOff val="80000"/>
                </a:schemeClr>
              </a:buCl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1ED90-391C-4911-8FE3-0FC80AD58520}" type="datetimeFigureOut">
              <a:rPr lang="fr-FR"/>
              <a:pPr>
                <a:defRPr/>
              </a:pPr>
              <a:t>06/07/15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FBBF2-0839-43A5-B484-D4ECF551EDF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E0916-197A-49DF-BC32-3FDAA39E4DE0}" type="datetimeFigureOut">
              <a:rPr lang="fr-FR"/>
              <a:pPr>
                <a:defRPr/>
              </a:pPr>
              <a:t>06/07/15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CABAA-CE1A-4085-8F1B-AE9FA1671EA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3AB64-8155-4672-ACCF-21AEB5E01AEF}" type="datetimeFigureOut">
              <a:rPr lang="fr-FR"/>
              <a:pPr>
                <a:defRPr/>
              </a:pPr>
              <a:t>06/07/15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B1515-286F-4F6A-9F88-CC02F09AE5D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07386-2752-403C-8C96-23C604269531}" type="datetimeFigureOut">
              <a:rPr lang="fr-FR"/>
              <a:pPr>
                <a:defRPr/>
              </a:pPr>
              <a:t>06/07/15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B360C-DEAB-43B1-BF80-8B163DC0AD5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EE618-CC32-4CB8-9951-04DE32502B22}" type="datetimeFigureOut">
              <a:rPr lang="fr-FR"/>
              <a:pPr>
                <a:defRPr/>
              </a:pPr>
              <a:t>06/07/15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FD225-C3C0-4D40-A583-4B50B1D80DE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4146D-CD23-4E1C-880E-43C5A627B962}" type="datetimeFigureOut">
              <a:rPr lang="fr-FR"/>
              <a:pPr>
                <a:defRPr/>
              </a:pPr>
              <a:t>06/07/15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1E391-1C94-4A2E-AF66-80399EFAF12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11969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720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9AED67-951A-4026-9263-CA2A73632DEE}" type="datetimeFigureOut">
              <a:rPr lang="fr-FR"/>
              <a:pPr>
                <a:defRPr/>
              </a:pPr>
              <a:t>06/07/15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5FD3B8-94F9-4934-BCBD-BAE42546553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3200" kern="120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hyperlink" Target="http://www.metexplore.fr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.jpeg"/><Relationship Id="rId12" Type="http://schemas.openxmlformats.org/officeDocument/2006/relationships/image" Target="../media/image19.jpeg"/><Relationship Id="rId13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Metabolic</a:t>
            </a:r>
            <a:r>
              <a:rPr lang="fr-FR" b="1" dirty="0" smtClean="0"/>
              <a:t> networks </a:t>
            </a:r>
            <a:r>
              <a:rPr lang="en-US" b="1" dirty="0" smtClean="0"/>
              <a:t>analysis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Application to Food </a:t>
            </a:r>
            <a:r>
              <a:rPr lang="en-US" dirty="0" smtClean="0"/>
              <a:t>Toxicology</a:t>
            </a:r>
            <a:endParaRPr lang="en-US" dirty="0"/>
          </a:p>
        </p:txBody>
      </p:sp>
      <p:pic>
        <p:nvPicPr>
          <p:cNvPr id="15363" name="Picture 1" descr="\\Tls-tox-nas\home$\cfrainay\Mes documents\Figures\logo_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5929330"/>
            <a:ext cx="2133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3" descr="\\Tls-tox-nas\home$\cfrainay\Mes documents\Figures\logo_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6000768"/>
            <a:ext cx="17907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4" descr="\\Tls-tox-nas\home$\cfrainay\Mes documents\Figures\logo_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6000768"/>
            <a:ext cx="1143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179512" y="2428868"/>
            <a:ext cx="8568952" cy="3016356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endParaRPr lang="fr-FR" sz="2000" dirty="0">
              <a:latin typeface="+mn-lt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endParaRPr lang="fr-FR" sz="2000" dirty="0">
              <a:latin typeface="+mn-lt"/>
              <a:cs typeface="+mn-cs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fr-FR" sz="2000" b="1" dirty="0">
                <a:latin typeface="+mn-lt"/>
                <a:cs typeface="+mn-cs"/>
              </a:rPr>
              <a:t>Clément </a:t>
            </a:r>
            <a:r>
              <a:rPr lang="fr-FR" sz="2000" b="1" dirty="0" err="1" smtClean="0">
                <a:latin typeface="+mn-lt"/>
                <a:cs typeface="+mn-cs"/>
              </a:rPr>
              <a:t>Frainay</a:t>
            </a:r>
            <a:endParaRPr lang="fr-FR" sz="2000" b="1" dirty="0" smtClean="0">
              <a:latin typeface="+mn-lt"/>
              <a:cs typeface="+mn-cs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fr-FR" sz="2000" dirty="0" err="1" smtClean="0">
                <a:latin typeface="+mn-lt"/>
                <a:cs typeface="+mn-cs"/>
              </a:rPr>
              <a:t>PhD</a:t>
            </a:r>
            <a:r>
              <a:rPr lang="fr-FR" sz="2000" dirty="0" smtClean="0">
                <a:latin typeface="+mn-lt"/>
                <a:cs typeface="+mn-cs"/>
              </a:rPr>
              <a:t> </a:t>
            </a:r>
            <a:r>
              <a:rPr lang="en-US" sz="2000" dirty="0" smtClean="0">
                <a:latin typeface="+mn-lt"/>
                <a:cs typeface="+mn-cs"/>
              </a:rPr>
              <a:t>Student</a:t>
            </a:r>
          </a:p>
          <a:p>
            <a:pPr algn="r" fontAlgn="auto">
              <a:spcAft>
                <a:spcPts val="0"/>
              </a:spcAft>
              <a:defRPr/>
            </a:pPr>
            <a:endParaRPr lang="fr-FR" sz="2000" dirty="0">
              <a:latin typeface="+mn-lt"/>
              <a:cs typeface="+mn-cs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fr-FR" sz="2000" b="1" dirty="0" err="1" smtClean="0">
                <a:latin typeface="+mn-lt"/>
                <a:cs typeface="+mn-cs"/>
              </a:rPr>
              <a:t>Supervisors</a:t>
            </a:r>
            <a:r>
              <a:rPr lang="fr-FR" sz="2000" b="1" dirty="0" smtClean="0">
                <a:latin typeface="+mn-lt"/>
                <a:cs typeface="+mn-cs"/>
              </a:rPr>
              <a:t> </a:t>
            </a:r>
            <a:r>
              <a:rPr lang="fr-FR" sz="2000" dirty="0" smtClean="0">
                <a:latin typeface="+mn-lt"/>
                <a:cs typeface="+mn-cs"/>
              </a:rPr>
              <a:t>: Dr Daniel </a:t>
            </a:r>
            <a:r>
              <a:rPr lang="fr-FR" sz="2000" dirty="0" err="1" smtClean="0">
                <a:latin typeface="+mn-lt"/>
                <a:cs typeface="+mn-cs"/>
              </a:rPr>
              <a:t>Zalko</a:t>
            </a:r>
            <a:r>
              <a:rPr lang="fr-FR" sz="2000" dirty="0" smtClean="0">
                <a:latin typeface="+mn-lt"/>
                <a:cs typeface="+mn-cs"/>
              </a:rPr>
              <a:t>, Dr Fabien Jourdan</a:t>
            </a:r>
            <a:endParaRPr lang="fr-FR" sz="2000" dirty="0">
              <a:latin typeface="+mn-lt"/>
              <a:cs typeface="+mn-cs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fr-FR" sz="2000" b="1" dirty="0">
                <a:latin typeface="+mn-lt"/>
                <a:cs typeface="+mn-cs"/>
              </a:rPr>
              <a:t>INRA </a:t>
            </a:r>
            <a:r>
              <a:rPr lang="fr-FR" sz="2000" b="1" dirty="0" err="1" smtClean="0">
                <a:latin typeface="+mn-lt"/>
                <a:cs typeface="+mn-cs"/>
              </a:rPr>
              <a:t>Toxalim</a:t>
            </a:r>
            <a:r>
              <a:rPr lang="fr-FR" sz="2000" b="1" dirty="0" smtClean="0">
                <a:latin typeface="+mn-lt"/>
                <a:cs typeface="+mn-cs"/>
              </a:rPr>
              <a:t> </a:t>
            </a:r>
            <a:r>
              <a:rPr lang="fr-FR" sz="2000" dirty="0" smtClean="0">
                <a:latin typeface="+mn-lt"/>
                <a:cs typeface="+mn-cs"/>
              </a:rPr>
              <a:t>(French National Institute of </a:t>
            </a:r>
            <a:r>
              <a:rPr lang="en-US" sz="2000" dirty="0" smtClean="0">
                <a:latin typeface="+mn-lt"/>
                <a:cs typeface="+mn-cs"/>
              </a:rPr>
              <a:t>Agronomic</a:t>
            </a:r>
            <a:r>
              <a:rPr lang="fr-FR" sz="2000" dirty="0" smtClean="0">
                <a:latin typeface="+mn-lt"/>
                <a:cs typeface="+mn-cs"/>
              </a:rPr>
              <a:t> </a:t>
            </a:r>
            <a:r>
              <a:rPr lang="en-US" sz="2000" dirty="0" smtClean="0">
                <a:latin typeface="+mn-lt"/>
                <a:cs typeface="+mn-cs"/>
              </a:rPr>
              <a:t>Research</a:t>
            </a:r>
            <a:r>
              <a:rPr lang="fr-FR" sz="2000" dirty="0" smtClean="0">
                <a:latin typeface="+mn-lt"/>
                <a:cs typeface="+mn-cs"/>
              </a:rPr>
              <a:t>)</a:t>
            </a:r>
            <a:endParaRPr lang="fr-FR" sz="2000" b="1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2714620"/>
            <a:ext cx="3428992" cy="3614749"/>
          </a:xfrm>
        </p:spPr>
        <p:txBody>
          <a:bodyPr/>
          <a:lstStyle/>
          <a:p>
            <a:r>
              <a:rPr lang="en-US" sz="2000" b="1" dirty="0" smtClean="0"/>
              <a:t>A web server for the analysis of </a:t>
            </a:r>
            <a:r>
              <a:rPr lang="en-US" sz="2000" b="1" dirty="0" err="1" smtClean="0"/>
              <a:t>omics</a:t>
            </a:r>
            <a:r>
              <a:rPr lang="en-US" sz="2000" b="1" dirty="0" smtClean="0"/>
              <a:t> data in the context of metabolic networks</a:t>
            </a:r>
          </a:p>
          <a:p>
            <a:endParaRPr lang="en-US" sz="2000" b="1" dirty="0" smtClean="0"/>
          </a:p>
          <a:p>
            <a:pPr lvl="1"/>
            <a:r>
              <a:rPr lang="en-US" sz="1600" dirty="0" smtClean="0"/>
              <a:t>Multi-</a:t>
            </a:r>
            <a:r>
              <a:rPr lang="en-US" sz="1600" dirty="0" err="1" smtClean="0"/>
              <a:t>Omics</a:t>
            </a:r>
            <a:r>
              <a:rPr lang="en-US" sz="1600" dirty="0" smtClean="0"/>
              <a:t> inputs</a:t>
            </a:r>
          </a:p>
          <a:p>
            <a:pPr lvl="1"/>
            <a:r>
              <a:rPr lang="en-US" sz="1600" dirty="0" smtClean="0"/>
              <a:t>Open Access</a:t>
            </a:r>
          </a:p>
          <a:p>
            <a:pPr lvl="1"/>
            <a:r>
              <a:rPr lang="en-US" sz="1600" dirty="0" smtClean="0"/>
              <a:t>Genome scale network reconstruction and annotation</a:t>
            </a:r>
          </a:p>
          <a:p>
            <a:pPr lvl="1"/>
            <a:r>
              <a:rPr lang="en-US" sz="1600" dirty="0" smtClean="0"/>
              <a:t>Visualization facilities</a:t>
            </a:r>
          </a:p>
          <a:p>
            <a:pPr lvl="1"/>
            <a:endParaRPr lang="en-US" sz="1600" b="1" dirty="0" smtClean="0"/>
          </a:p>
          <a:p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286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Metabolic Network Analysis</a:t>
            </a:r>
            <a:br>
              <a:rPr lang="en-US" dirty="0" smtClean="0"/>
            </a:br>
            <a:r>
              <a:rPr lang="en-US" dirty="0" err="1" smtClean="0"/>
              <a:t>Metexplore</a:t>
            </a:r>
            <a:r>
              <a:rPr lang="en-US" dirty="0" smtClean="0"/>
              <a:t> Web Server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24791" y="2500306"/>
            <a:ext cx="5519209" cy="3403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142984"/>
            <a:ext cx="2379663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1142976" y="1928802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www.metexplore.fr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44526" y="7938"/>
            <a:ext cx="10874376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" descr="\\Tls-tox-nas\home$\cfrainay\Mes documents\Figures\logo_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6485791"/>
            <a:ext cx="1069327" cy="310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\\Tls-tox-nas\home$\cfrainay\Mes documents\Figures\logo_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9118" y="6515912"/>
            <a:ext cx="1004882" cy="34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\\Tls-tox-nas\home$\cfrainay\Mes documents\Figures\logo_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44" y="6546102"/>
            <a:ext cx="701771" cy="311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 l="12008" r="60974"/>
          <a:stretch>
            <a:fillRect/>
          </a:stretch>
        </p:blipFill>
        <p:spPr bwMode="auto">
          <a:xfrm>
            <a:off x="0" y="-214338"/>
            <a:ext cx="642942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785926"/>
            <a:ext cx="7286644" cy="480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ZoneTexte 7"/>
          <p:cNvSpPr txBox="1"/>
          <p:nvPr/>
        </p:nvSpPr>
        <p:spPr>
          <a:xfrm>
            <a:off x="1928794" y="1357298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Random</a:t>
            </a:r>
            <a:r>
              <a:rPr lang="fr-FR" b="1" dirty="0" smtClean="0"/>
              <a:t> </a:t>
            </a:r>
            <a:r>
              <a:rPr lang="fr-FR" b="1" dirty="0" err="1" smtClean="0"/>
              <a:t>walk</a:t>
            </a:r>
            <a:r>
              <a:rPr lang="fr-FR" b="1" dirty="0" smtClean="0"/>
              <a:t> betweenness </a:t>
            </a:r>
            <a:r>
              <a:rPr lang="fr-FR" b="1" dirty="0" err="1" smtClean="0"/>
              <a:t>centrality</a:t>
            </a:r>
            <a:r>
              <a:rPr lang="fr-FR" b="1" dirty="0" smtClean="0"/>
              <a:t> </a:t>
            </a:r>
            <a:endParaRPr lang="fr-FR" b="1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79512" y="-171400"/>
            <a:ext cx="8856984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Relevant </a:t>
            </a:r>
            <a:r>
              <a:rPr lang="fr-FR" dirty="0" err="1" smtClean="0"/>
              <a:t>sub</a:t>
            </a:r>
            <a:r>
              <a:rPr lang="fr-FR" dirty="0" smtClean="0"/>
              <a:t>-network extraction</a:t>
            </a:r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20725"/>
          </a:xfrm>
        </p:spPr>
        <p:txBody>
          <a:bodyPr/>
          <a:lstStyle/>
          <a:p>
            <a:r>
              <a:rPr lang="fr-FR" dirty="0" smtClean="0"/>
              <a:t>Compound graph</a:t>
            </a:r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85926"/>
            <a:ext cx="8696325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71546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Context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Food Toxicology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643050"/>
            <a:ext cx="8424862" cy="3268663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i="1" dirty="0" smtClean="0"/>
              <a:t>Toxicology</a:t>
            </a:r>
            <a:r>
              <a:rPr lang="en-US" sz="2400" dirty="0" smtClean="0"/>
              <a:t> : Study of the adverse effects of chemicals on living systems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i="1" dirty="0" smtClean="0"/>
              <a:t>Toxicant</a:t>
            </a:r>
            <a:r>
              <a:rPr lang="fr-FR" sz="2400" dirty="0" smtClean="0"/>
              <a:t>  : </a:t>
            </a:r>
            <a:r>
              <a:rPr lang="en-US" sz="2400" dirty="0" smtClean="0"/>
              <a:t>toxic substances that are produced by or that are a by-product of human-made activities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dirty="0" smtClean="0"/>
              <a:t>Toxic effects are usually due to long time</a:t>
            </a:r>
            <a:r>
              <a:rPr lang="fr-FR" sz="2400" dirty="0" smtClean="0"/>
              <a:t> </a:t>
            </a:r>
            <a:r>
              <a:rPr lang="en-US" sz="2400" dirty="0" smtClean="0"/>
              <a:t>exposure</a:t>
            </a:r>
            <a:r>
              <a:rPr lang="fr-FR" sz="2400" dirty="0" smtClean="0"/>
              <a:t> to </a:t>
            </a:r>
            <a:r>
              <a:rPr lang="fr-FR" sz="2400" dirty="0" err="1" smtClean="0"/>
              <a:t>low</a:t>
            </a:r>
            <a:r>
              <a:rPr lang="fr-FR" sz="2400" dirty="0" smtClean="0"/>
              <a:t> dose of </a:t>
            </a:r>
            <a:r>
              <a:rPr lang="fr-FR" sz="2400" dirty="0" err="1" smtClean="0"/>
              <a:t>toxic</a:t>
            </a:r>
            <a:r>
              <a:rPr lang="fr-FR" sz="2400" dirty="0" smtClean="0"/>
              <a:t> substance -&gt; </a:t>
            </a:r>
            <a:r>
              <a:rPr lang="fr-FR" sz="2400" b="1" dirty="0" smtClean="0"/>
              <a:t>hard to </a:t>
            </a:r>
            <a:r>
              <a:rPr lang="en-US" sz="2400" b="1" dirty="0" smtClean="0"/>
              <a:t>detect</a:t>
            </a:r>
          </a:p>
          <a:p>
            <a:pPr fontAlgn="auto">
              <a:spcAft>
                <a:spcPts val="0"/>
              </a:spcAft>
              <a:defRPr/>
            </a:pPr>
            <a:endParaRPr lang="fr-FR" sz="24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2400" dirty="0" smtClean="0"/>
              <a:t>Example</a:t>
            </a:r>
            <a:r>
              <a:rPr lang="fr-FR" sz="2400" dirty="0" smtClean="0"/>
              <a:t> </a:t>
            </a:r>
            <a:r>
              <a:rPr lang="en-US" sz="2400" dirty="0" smtClean="0"/>
              <a:t>: </a:t>
            </a:r>
            <a:r>
              <a:rPr lang="en-US" sz="2400" dirty="0" err="1" smtClean="0"/>
              <a:t>Bisphenol</a:t>
            </a:r>
            <a:r>
              <a:rPr lang="en-US" sz="2400" dirty="0" smtClean="0"/>
              <a:t> A (BPA), food contaminant with adverse effect on human</a:t>
            </a:r>
            <a:r>
              <a:rPr lang="fr-FR" sz="2400" dirty="0" smtClean="0"/>
              <a:t> health</a:t>
            </a:r>
            <a:r>
              <a:rPr lang="fr-FR" sz="2400" baseline="30000" dirty="0" smtClean="0"/>
              <a:t>1,2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dirty="0" smtClean="0"/>
              <a:t>Forbidden in France for use in contact with food since 2015</a:t>
            </a:r>
            <a:r>
              <a:rPr lang="en-US" sz="2400" baseline="30000" dirty="0" smtClean="0"/>
              <a:t>3</a:t>
            </a:r>
            <a:endParaRPr lang="en-US" sz="2400" dirty="0" smtClean="0"/>
          </a:p>
          <a:p>
            <a:pPr fontAlgn="auto">
              <a:spcAft>
                <a:spcPts val="0"/>
              </a:spcAft>
              <a:defRPr/>
            </a:pPr>
            <a:r>
              <a:rPr lang="fr-FR" sz="2400" dirty="0" smtClean="0"/>
              <a:t>… new BPA substitues are </a:t>
            </a:r>
            <a:r>
              <a:rPr lang="en-US" sz="2400" dirty="0" smtClean="0"/>
              <a:t>coming</a:t>
            </a:r>
            <a:r>
              <a:rPr lang="fr-FR" sz="2400" dirty="0" smtClean="0"/>
              <a:t> on the </a:t>
            </a:r>
            <a:r>
              <a:rPr lang="en-US" sz="2400" dirty="0" smtClean="0"/>
              <a:t>market</a:t>
            </a:r>
          </a:p>
        </p:txBody>
      </p:sp>
      <p:sp>
        <p:nvSpPr>
          <p:cNvPr id="37892" name="ZoneTexte 4"/>
          <p:cNvSpPr txBox="1">
            <a:spLocks noChangeArrowheads="1"/>
          </p:cNvSpPr>
          <p:nvPr/>
        </p:nvSpPr>
        <p:spPr bwMode="auto">
          <a:xfrm>
            <a:off x="0" y="6257925"/>
            <a:ext cx="91440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100" baseline="30000" dirty="0">
                <a:latin typeface="Calibri" pitchFamily="34" charset="0"/>
              </a:rPr>
              <a:t>1</a:t>
            </a:r>
            <a:r>
              <a:rPr lang="fr-FR" sz="1100" dirty="0">
                <a:latin typeface="Calibri" pitchFamily="34" charset="0"/>
              </a:rPr>
              <a:t> Evaluation des risques du bisphénol A pour la santé humaine. </a:t>
            </a:r>
            <a:r>
              <a:rPr lang="fr-FR" sz="1100" dirty="0" smtClean="0">
                <a:latin typeface="Calibri" pitchFamily="34" charset="0"/>
              </a:rPr>
              <a:t>Agence </a:t>
            </a:r>
            <a:r>
              <a:rPr lang="fr-FR" sz="1100" dirty="0">
                <a:latin typeface="Calibri" pitchFamily="34" charset="0"/>
              </a:rPr>
              <a:t>Nationale de Sécurité </a:t>
            </a:r>
            <a:r>
              <a:rPr lang="fr-FR" sz="1100" dirty="0" smtClean="0">
                <a:latin typeface="Calibri" pitchFamily="34" charset="0"/>
              </a:rPr>
              <a:t> Sanitaire (report </a:t>
            </a:r>
            <a:r>
              <a:rPr lang="fr-FR" sz="1100" dirty="0" err="1" smtClean="0">
                <a:latin typeface="Calibri" pitchFamily="34" charset="0"/>
              </a:rPr>
              <a:t>ofthe</a:t>
            </a:r>
            <a:r>
              <a:rPr lang="fr-FR" sz="1100" dirty="0" smtClean="0">
                <a:latin typeface="Calibri" pitchFamily="34" charset="0"/>
              </a:rPr>
              <a:t> French  </a:t>
            </a:r>
            <a:r>
              <a:rPr lang="fr-FR" sz="1100" dirty="0" err="1" smtClean="0">
                <a:latin typeface="Calibri" pitchFamily="34" charset="0"/>
              </a:rPr>
              <a:t>food</a:t>
            </a:r>
            <a:r>
              <a:rPr lang="fr-FR" sz="1100" dirty="0" smtClean="0">
                <a:latin typeface="Calibri" pitchFamily="34" charset="0"/>
              </a:rPr>
              <a:t> </a:t>
            </a:r>
            <a:r>
              <a:rPr lang="fr-FR" sz="1100" dirty="0" err="1" smtClean="0">
                <a:latin typeface="Calibri" pitchFamily="34" charset="0"/>
              </a:rPr>
              <a:t>safety</a:t>
            </a:r>
            <a:r>
              <a:rPr lang="fr-FR" sz="1100" dirty="0" smtClean="0">
                <a:latin typeface="Calibri" pitchFamily="34" charset="0"/>
              </a:rPr>
              <a:t>  </a:t>
            </a:r>
            <a:r>
              <a:rPr lang="fr-FR" sz="1100" dirty="0" err="1" smtClean="0">
                <a:latin typeface="Calibri" pitchFamily="34" charset="0"/>
              </a:rPr>
              <a:t>agency</a:t>
            </a:r>
            <a:r>
              <a:rPr lang="fr-FR" sz="1100" dirty="0" smtClean="0">
                <a:latin typeface="Calibri" pitchFamily="34" charset="0"/>
              </a:rPr>
              <a:t> )</a:t>
            </a:r>
          </a:p>
          <a:p>
            <a:r>
              <a:rPr lang="fr-FR" sz="1100" baseline="30000" dirty="0" smtClean="0">
                <a:latin typeface="Calibri" pitchFamily="34" charset="0"/>
              </a:rPr>
              <a:t>2 </a:t>
            </a:r>
            <a:r>
              <a:rPr lang="fr-FR" sz="1100" b="1" dirty="0" err="1">
                <a:latin typeface="Calibri" pitchFamily="34" charset="0"/>
              </a:rPr>
              <a:t>Cabaton</a:t>
            </a:r>
            <a:r>
              <a:rPr lang="fr-FR" sz="1100" b="1" dirty="0">
                <a:latin typeface="Calibri" pitchFamily="34" charset="0"/>
              </a:rPr>
              <a:t> et al. </a:t>
            </a:r>
            <a:r>
              <a:rPr lang="fr-FR" sz="1100" dirty="0">
                <a:latin typeface="Calibri" pitchFamily="34" charset="0"/>
              </a:rPr>
              <a:t>(2013) </a:t>
            </a:r>
            <a:r>
              <a:rPr lang="fr-FR" sz="1100" dirty="0" err="1">
                <a:latin typeface="Calibri" pitchFamily="34" charset="0"/>
              </a:rPr>
              <a:t>Effects</a:t>
            </a:r>
            <a:r>
              <a:rPr lang="fr-FR" sz="1100" dirty="0">
                <a:latin typeface="Calibri" pitchFamily="34" charset="0"/>
              </a:rPr>
              <a:t> of </a:t>
            </a:r>
            <a:r>
              <a:rPr lang="fr-FR" sz="1100" dirty="0" err="1">
                <a:latin typeface="Calibri" pitchFamily="34" charset="0"/>
              </a:rPr>
              <a:t>low</a:t>
            </a:r>
            <a:r>
              <a:rPr lang="fr-FR" sz="1100" dirty="0">
                <a:latin typeface="Calibri" pitchFamily="34" charset="0"/>
              </a:rPr>
              <a:t> doses of </a:t>
            </a:r>
            <a:r>
              <a:rPr lang="fr-FR" sz="1100" dirty="0" err="1">
                <a:latin typeface="Calibri" pitchFamily="34" charset="0"/>
              </a:rPr>
              <a:t>bisphenol</a:t>
            </a:r>
            <a:r>
              <a:rPr lang="fr-FR" sz="1100" dirty="0">
                <a:latin typeface="Calibri" pitchFamily="34" charset="0"/>
              </a:rPr>
              <a:t> A on the </a:t>
            </a:r>
            <a:r>
              <a:rPr lang="fr-FR" sz="1100" dirty="0" err="1">
                <a:latin typeface="Calibri" pitchFamily="34" charset="0"/>
              </a:rPr>
              <a:t>metabolome</a:t>
            </a:r>
            <a:r>
              <a:rPr lang="fr-FR" sz="1100" dirty="0">
                <a:latin typeface="Calibri" pitchFamily="34" charset="0"/>
              </a:rPr>
              <a:t> of </a:t>
            </a:r>
            <a:r>
              <a:rPr lang="fr-FR" sz="1100" dirty="0" err="1">
                <a:latin typeface="Calibri" pitchFamily="34" charset="0"/>
              </a:rPr>
              <a:t>perinatally</a:t>
            </a:r>
            <a:r>
              <a:rPr lang="fr-FR" sz="1100" dirty="0">
                <a:latin typeface="Calibri" pitchFamily="34" charset="0"/>
              </a:rPr>
              <a:t> </a:t>
            </a:r>
            <a:r>
              <a:rPr lang="fr-FR" sz="1100" dirty="0" err="1">
                <a:latin typeface="Calibri" pitchFamily="34" charset="0"/>
              </a:rPr>
              <a:t>exposed</a:t>
            </a:r>
            <a:r>
              <a:rPr lang="fr-FR" sz="1100" dirty="0">
                <a:latin typeface="Calibri" pitchFamily="34" charset="0"/>
              </a:rPr>
              <a:t> CD-1 </a:t>
            </a:r>
            <a:r>
              <a:rPr lang="fr-FR" sz="1100" dirty="0" err="1">
                <a:latin typeface="Calibri" pitchFamily="34" charset="0"/>
              </a:rPr>
              <a:t>mice</a:t>
            </a:r>
            <a:r>
              <a:rPr lang="fr-FR" sz="1100" dirty="0">
                <a:latin typeface="Calibri" pitchFamily="34" charset="0"/>
              </a:rPr>
              <a:t>. Environ </a:t>
            </a:r>
            <a:r>
              <a:rPr lang="fr-FR" sz="1100" dirty="0" err="1">
                <a:latin typeface="Calibri" pitchFamily="34" charset="0"/>
              </a:rPr>
              <a:t>Health</a:t>
            </a:r>
            <a:r>
              <a:rPr lang="fr-FR" sz="1100" dirty="0">
                <a:latin typeface="Calibri" pitchFamily="34" charset="0"/>
              </a:rPr>
              <a:t> </a:t>
            </a:r>
            <a:r>
              <a:rPr lang="fr-FR" sz="1100" dirty="0" err="1">
                <a:latin typeface="Calibri" pitchFamily="34" charset="0"/>
              </a:rPr>
              <a:t>Perspect</a:t>
            </a:r>
            <a:r>
              <a:rPr lang="fr-FR" sz="1100" dirty="0">
                <a:latin typeface="Calibri" pitchFamily="34" charset="0"/>
              </a:rPr>
              <a:t>, 121, 586-93.</a:t>
            </a:r>
            <a:endParaRPr lang="fr-FR" sz="1100" baseline="30000" dirty="0">
              <a:latin typeface="Calibri" pitchFamily="34" charset="0"/>
            </a:endParaRPr>
          </a:p>
          <a:p>
            <a:r>
              <a:rPr lang="fr-FR" sz="1100" baseline="30000" dirty="0">
                <a:latin typeface="Calibri" pitchFamily="34" charset="0"/>
              </a:rPr>
              <a:t>3</a:t>
            </a:r>
            <a:r>
              <a:rPr lang="fr-FR" sz="1100" dirty="0">
                <a:latin typeface="Calibri" pitchFamily="34" charset="0"/>
              </a:rPr>
              <a:t> </a:t>
            </a:r>
            <a:r>
              <a:rPr lang="fr-FR" sz="1100" dirty="0" smtClean="0">
                <a:latin typeface="Calibri" pitchFamily="34" charset="0"/>
              </a:rPr>
              <a:t>Law </a:t>
            </a:r>
            <a:r>
              <a:rPr lang="fr-FR" sz="1100" dirty="0">
                <a:latin typeface="Calibri" pitchFamily="34" charset="0"/>
              </a:rPr>
              <a:t>n°2014-1442 du 24/12/12, JORF n°0300 </a:t>
            </a:r>
            <a:r>
              <a:rPr lang="fr-FR" sz="1100" dirty="0" smtClean="0">
                <a:latin typeface="Calibri" pitchFamily="34" charset="0"/>
              </a:rPr>
              <a:t>of the </a:t>
            </a:r>
            <a:r>
              <a:rPr lang="fr-FR" sz="1100" dirty="0">
                <a:latin typeface="Calibri" pitchFamily="34" charset="0"/>
              </a:rPr>
              <a:t>26/12/12 p.20395 </a:t>
            </a:r>
            <a:r>
              <a:rPr lang="fr-FR" sz="1100" dirty="0" err="1" smtClean="0">
                <a:latin typeface="Calibri" pitchFamily="34" charset="0"/>
              </a:rPr>
              <a:t>text</a:t>
            </a:r>
            <a:r>
              <a:rPr lang="fr-FR" sz="1100" dirty="0" smtClean="0">
                <a:latin typeface="Calibri" pitchFamily="34" charset="0"/>
              </a:rPr>
              <a:t> </a:t>
            </a:r>
            <a:r>
              <a:rPr lang="fr-FR" sz="1100" dirty="0">
                <a:latin typeface="Calibri" pitchFamily="34" charset="0"/>
              </a:rPr>
              <a:t>n°2</a:t>
            </a:r>
          </a:p>
        </p:txBody>
      </p:sp>
      <p:grpSp>
        <p:nvGrpSpPr>
          <p:cNvPr id="18" name="Groupe 17"/>
          <p:cNvGrpSpPr>
            <a:grpSpLocks/>
          </p:cNvGrpSpPr>
          <p:nvPr/>
        </p:nvGrpSpPr>
        <p:grpSpPr bwMode="auto">
          <a:xfrm>
            <a:off x="2714612" y="5143512"/>
            <a:ext cx="6122987" cy="909637"/>
            <a:chOff x="1547664" y="4437112"/>
            <a:chExt cx="6123025" cy="909682"/>
          </a:xfrm>
        </p:grpSpPr>
        <p:grpSp>
          <p:nvGrpSpPr>
            <p:cNvPr id="37895" name="Groupe 12"/>
            <p:cNvGrpSpPr>
              <a:grpSpLocks/>
            </p:cNvGrpSpPr>
            <p:nvPr/>
          </p:nvGrpSpPr>
          <p:grpSpPr bwMode="auto">
            <a:xfrm>
              <a:off x="1547664" y="4437112"/>
              <a:ext cx="6123025" cy="686223"/>
              <a:chOff x="1547664" y="4437112"/>
              <a:chExt cx="6123025" cy="686223"/>
            </a:xfrm>
          </p:grpSpPr>
          <p:pic>
            <p:nvPicPr>
              <p:cNvPr id="37900" name="Picture 2" descr="http://patentimages.storage.googleapis.com/EP2382265B1/imgb0045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547664" y="4581129"/>
                <a:ext cx="1671886" cy="5146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7901" name="Picture 8" descr="http://upload.wikimedia.org/wikipedia/commons/thumb/3/3b/Bisphenol_F.svg/200px-Bisphenol_F.svg.png?uselang=fr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275856" y="4581129"/>
                <a:ext cx="1616968" cy="4608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7902" name="Picture 10" descr="http://upload.wikimedia.org/wikipedia/commons/thumb/e/ea/Bisphenol_AF.svg/620px-Bisphenol_AF.svg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932040" y="4509120"/>
                <a:ext cx="1224136" cy="600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7903" name="Picture 12" descr="http://upload.wikimedia.org/wikipedia/commons/7/70/Bisphenol_AP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228184" y="4437112"/>
                <a:ext cx="1442505" cy="686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7896" name="ZoneTexte 13"/>
            <p:cNvSpPr txBox="1">
              <a:spLocks noChangeArrowheads="1"/>
            </p:cNvSpPr>
            <p:nvPr/>
          </p:nvSpPr>
          <p:spPr bwMode="auto">
            <a:xfrm>
              <a:off x="2123728" y="5085184"/>
              <a:ext cx="504056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100" dirty="0">
                  <a:latin typeface="Calibri" pitchFamily="34" charset="0"/>
                </a:rPr>
                <a:t>BPS</a:t>
              </a:r>
            </a:p>
          </p:txBody>
        </p:sp>
        <p:sp>
          <p:nvSpPr>
            <p:cNvPr id="37897" name="ZoneTexte 14"/>
            <p:cNvSpPr txBox="1">
              <a:spLocks noChangeArrowheads="1"/>
            </p:cNvSpPr>
            <p:nvPr/>
          </p:nvSpPr>
          <p:spPr bwMode="auto">
            <a:xfrm>
              <a:off x="3851920" y="5085184"/>
              <a:ext cx="504056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100">
                  <a:latin typeface="Calibri" pitchFamily="34" charset="0"/>
                </a:rPr>
                <a:t>BPF</a:t>
              </a:r>
            </a:p>
          </p:txBody>
        </p:sp>
        <p:sp>
          <p:nvSpPr>
            <p:cNvPr id="37898" name="ZoneTexte 15"/>
            <p:cNvSpPr txBox="1">
              <a:spLocks noChangeArrowheads="1"/>
            </p:cNvSpPr>
            <p:nvPr/>
          </p:nvSpPr>
          <p:spPr bwMode="auto">
            <a:xfrm>
              <a:off x="5292080" y="5085184"/>
              <a:ext cx="504056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100">
                  <a:latin typeface="Calibri" pitchFamily="34" charset="0"/>
                </a:rPr>
                <a:t>BPAF</a:t>
              </a:r>
            </a:p>
          </p:txBody>
        </p:sp>
        <p:sp>
          <p:nvSpPr>
            <p:cNvPr id="37899" name="ZoneTexte 16"/>
            <p:cNvSpPr txBox="1">
              <a:spLocks noChangeArrowheads="1"/>
            </p:cNvSpPr>
            <p:nvPr/>
          </p:nvSpPr>
          <p:spPr bwMode="auto">
            <a:xfrm>
              <a:off x="6732240" y="5085184"/>
              <a:ext cx="504056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100">
                  <a:latin typeface="Calibri" pitchFamily="34" charset="0"/>
                </a:rPr>
                <a:t>BPAP</a:t>
              </a:r>
            </a:p>
          </p:txBody>
        </p:sp>
      </p:grpSp>
      <p:grpSp>
        <p:nvGrpSpPr>
          <p:cNvPr id="25" name="Groupe 24"/>
          <p:cNvGrpSpPr/>
          <p:nvPr/>
        </p:nvGrpSpPr>
        <p:grpSpPr>
          <a:xfrm>
            <a:off x="571472" y="5214950"/>
            <a:ext cx="1857388" cy="904539"/>
            <a:chOff x="571472" y="5214950"/>
            <a:chExt cx="1857388" cy="904539"/>
          </a:xfrm>
        </p:grpSpPr>
        <p:pic>
          <p:nvPicPr>
            <p:cNvPr id="37893" name="Picture 2" descr="Structure du bisphénol A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71472" y="5214950"/>
              <a:ext cx="1857388" cy="609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ZoneTexte 13"/>
            <p:cNvSpPr txBox="1">
              <a:spLocks noChangeArrowheads="1"/>
            </p:cNvSpPr>
            <p:nvPr/>
          </p:nvSpPr>
          <p:spPr bwMode="auto">
            <a:xfrm>
              <a:off x="1285852" y="5857892"/>
              <a:ext cx="504053" cy="261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100" dirty="0" smtClean="0">
                  <a:latin typeface="Calibri" pitchFamily="34" charset="0"/>
                </a:rPr>
                <a:t>BPA</a:t>
              </a:r>
              <a:endParaRPr lang="fr-FR" sz="1100" dirty="0">
                <a:latin typeface="Calibri" pitchFamily="34" charset="0"/>
              </a:endParaRPr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892103" y="5177230"/>
            <a:ext cx="8217018" cy="594659"/>
            <a:chOff x="892103" y="5177230"/>
            <a:chExt cx="8217018" cy="594659"/>
          </a:xfrm>
        </p:grpSpPr>
        <p:sp>
          <p:nvSpPr>
            <p:cNvPr id="19" name="ZoneTexte 18"/>
            <p:cNvSpPr txBox="1"/>
            <p:nvPr/>
          </p:nvSpPr>
          <p:spPr>
            <a:xfrm rot="20031464">
              <a:off x="892103" y="5177230"/>
              <a:ext cx="1571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</a:rPr>
                <a:t>Toxic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 rot="20031464">
              <a:off x="2820929" y="5248668"/>
              <a:ext cx="1571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accent6">
                      <a:lumMod val="75000"/>
                    </a:schemeClr>
                  </a:solidFill>
                </a:rPr>
                <a:t>Toxic ?</a:t>
              </a:r>
              <a:endParaRPr lang="en-US" sz="28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 rot="20031464">
              <a:off x="4464003" y="5248669"/>
              <a:ext cx="1571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accent6">
                      <a:lumMod val="75000"/>
                    </a:schemeClr>
                  </a:solidFill>
                </a:rPr>
                <a:t>Toxic ?</a:t>
              </a:r>
              <a:endParaRPr lang="en-US" sz="28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 rot="20031464">
              <a:off x="6035639" y="5177231"/>
              <a:ext cx="1571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accent6">
                      <a:lumMod val="75000"/>
                    </a:schemeClr>
                  </a:solidFill>
                </a:rPr>
                <a:t>Toxic ?</a:t>
              </a:r>
              <a:endParaRPr lang="en-US" sz="28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3" name="ZoneTexte 22"/>
            <p:cNvSpPr txBox="1"/>
            <p:nvPr/>
          </p:nvSpPr>
          <p:spPr>
            <a:xfrm rot="20031464">
              <a:off x="7537485" y="5177230"/>
              <a:ext cx="1571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accent6">
                      <a:lumMod val="75000"/>
                    </a:schemeClr>
                  </a:solidFill>
                </a:rPr>
                <a:t>Toxic ?</a:t>
              </a:r>
              <a:endParaRPr lang="en-US" sz="28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home\clement\Images\omic_hierarchy-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00240"/>
            <a:ext cx="3387004" cy="393860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14283" y="4357695"/>
            <a:ext cx="3500462" cy="107157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71546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Context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Effect of Toxicant on metabolism</a:t>
            </a: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4143372" y="2000240"/>
            <a:ext cx="47149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Metabolism is the overall process through which living systems acquire and utilize the free energy they need to carry out various functions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Adverse effects of food contaminants can come from perturbations of the metabolism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 lvl="1"/>
            <a:r>
              <a:rPr lang="en-US" b="1" dirty="0" smtClean="0"/>
              <a:t>How to analyze such perturbations?</a:t>
            </a:r>
          </a:p>
          <a:p>
            <a:pPr lvl="1"/>
            <a:r>
              <a:rPr lang="en-US" b="1" dirty="0" smtClean="0"/>
              <a:t>How to predict adverse effect on human health?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home\clement\Images\omic_hierarchy-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00240"/>
            <a:ext cx="3387004" cy="393860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14283" y="4357695"/>
            <a:ext cx="3500462" cy="107157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7" name="Picture 1" descr="\\Tls-tox-nas\home$\cfrainay\Mes documents\Figures\whole_networ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000372"/>
            <a:ext cx="4662503" cy="2838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lèche droite 7"/>
          <p:cNvSpPr/>
          <p:nvPr/>
        </p:nvSpPr>
        <p:spPr>
          <a:xfrm>
            <a:off x="3714745" y="4786322"/>
            <a:ext cx="500066" cy="35719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ZoneTexte 7"/>
          <p:cNvSpPr txBox="1">
            <a:spLocks noChangeArrowheads="1"/>
          </p:cNvSpPr>
          <p:nvPr/>
        </p:nvSpPr>
        <p:spPr bwMode="auto">
          <a:xfrm>
            <a:off x="179388" y="6596063"/>
            <a:ext cx="864076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aseline="30000" dirty="0">
                <a:latin typeface="Calibri" pitchFamily="34" charset="0"/>
              </a:rPr>
              <a:t>1 </a:t>
            </a:r>
            <a:r>
              <a:rPr lang="en-US" sz="1100" dirty="0">
                <a:latin typeface="Calibri" pitchFamily="34" charset="0"/>
              </a:rPr>
              <a:t>Thiele et al. (2013) A community-driven global reconstruction of human metabolism. Nature Biotechnology, </a:t>
            </a:r>
            <a:r>
              <a:rPr lang="fr-FR" sz="1100" dirty="0">
                <a:latin typeface="Calibri" pitchFamily="34" charset="0"/>
              </a:rPr>
              <a:t>31(5), 419-25</a:t>
            </a: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4357686" y="5786454"/>
            <a:ext cx="453548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600" dirty="0" err="1" smtClean="0">
                <a:latin typeface="Calibri" pitchFamily="34" charset="0"/>
              </a:rPr>
              <a:t>Human</a:t>
            </a:r>
            <a:r>
              <a:rPr lang="fr-FR" sz="1600" dirty="0" smtClean="0">
                <a:latin typeface="Calibri" pitchFamily="34" charset="0"/>
              </a:rPr>
              <a:t> global metabolism</a:t>
            </a:r>
            <a:r>
              <a:rPr lang="fr-FR" sz="1600" baseline="30000" dirty="0" smtClean="0">
                <a:latin typeface="Calibri" pitchFamily="34" charset="0"/>
              </a:rPr>
              <a:t>1</a:t>
            </a:r>
          </a:p>
          <a:p>
            <a:r>
              <a:rPr lang="fr-FR" sz="1600" dirty="0" smtClean="0">
                <a:latin typeface="+mn-lt"/>
              </a:rPr>
              <a:t>5064 </a:t>
            </a:r>
            <a:r>
              <a:rPr lang="fr-FR" sz="1600" dirty="0" err="1" smtClean="0">
                <a:latin typeface="+mn-lt"/>
              </a:rPr>
              <a:t>nodes</a:t>
            </a:r>
            <a:r>
              <a:rPr lang="fr-FR" sz="1600" dirty="0" smtClean="0">
                <a:latin typeface="+mn-lt"/>
              </a:rPr>
              <a:t> – 53479 </a:t>
            </a:r>
            <a:r>
              <a:rPr lang="fr-FR" sz="1600" dirty="0" err="1" smtClean="0">
                <a:latin typeface="+mn-lt"/>
              </a:rPr>
              <a:t>edges</a:t>
            </a:r>
            <a:endParaRPr lang="fr-FR" sz="1600" dirty="0" smtClean="0">
              <a:latin typeface="+mn-lt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072066" y="1357298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Metabolic Network</a:t>
            </a:r>
            <a:endParaRPr lang="en-US" sz="24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4500562" y="1928802"/>
            <a:ext cx="43577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Nodes : </a:t>
            </a:r>
            <a:r>
              <a:rPr lang="en-US" sz="1600" dirty="0" smtClean="0"/>
              <a:t>metabolites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Edges : </a:t>
            </a:r>
            <a:r>
              <a:rPr lang="en-US" sz="1400" dirty="0" smtClean="0"/>
              <a:t>existence of a biochemical reaction 	consuming the source node and 	producing the target node</a:t>
            </a:r>
            <a:endParaRPr lang="en-US" sz="14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467544" y="0"/>
            <a:ext cx="8229600" cy="107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Context</a:t>
            </a:r>
            <a:r>
              <a:rPr kumimoji="0" lang="en-US" sz="3200" b="0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Effect of Toxicant on metabolism</a:t>
            </a:r>
            <a:endParaRPr kumimoji="0" lang="en-US" sz="3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Virage 46"/>
          <p:cNvSpPr/>
          <p:nvPr/>
        </p:nvSpPr>
        <p:spPr>
          <a:xfrm rot="5400000">
            <a:off x="3844121" y="2959880"/>
            <a:ext cx="2643207" cy="1044575"/>
          </a:xfrm>
          <a:prstGeom prst="bentArrow">
            <a:avLst>
              <a:gd name="adj1" fmla="val 9496"/>
              <a:gd name="adj2" fmla="val 10343"/>
              <a:gd name="adj3" fmla="val 16936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50" name="Flèche droite 49"/>
          <p:cNvSpPr/>
          <p:nvPr/>
        </p:nvSpPr>
        <p:spPr>
          <a:xfrm>
            <a:off x="2014538" y="2292337"/>
            <a:ext cx="1512887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-171400"/>
            <a:ext cx="8856984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Data</a:t>
            </a:r>
            <a:endParaRPr lang="fr-FR" dirty="0"/>
          </a:p>
        </p:txBody>
      </p:sp>
      <p:sp>
        <p:nvSpPr>
          <p:cNvPr id="25" name="Virage 24"/>
          <p:cNvSpPr/>
          <p:nvPr/>
        </p:nvSpPr>
        <p:spPr>
          <a:xfrm rot="5400000">
            <a:off x="4464842" y="2410599"/>
            <a:ext cx="1285885" cy="928694"/>
          </a:xfrm>
          <a:prstGeom prst="bentArrow">
            <a:avLst>
              <a:gd name="adj1" fmla="val 11608"/>
              <a:gd name="adj2" fmla="val 12045"/>
              <a:gd name="adj3" fmla="val 19903"/>
              <a:gd name="adj4" fmla="val 369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23" name="Flèche droite 22"/>
          <p:cNvSpPr/>
          <p:nvPr/>
        </p:nvSpPr>
        <p:spPr>
          <a:xfrm>
            <a:off x="2014538" y="3732199"/>
            <a:ext cx="1512887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4" name="Flèche droite 23"/>
          <p:cNvSpPr/>
          <p:nvPr/>
        </p:nvSpPr>
        <p:spPr>
          <a:xfrm>
            <a:off x="2014538" y="5100624"/>
            <a:ext cx="1512887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41990" name="Picture 2" descr="http://planetorbitrap.com/data/fe/image/6-LTQ-Orbitrap-XL-100-wei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3463" y="2003412"/>
            <a:ext cx="668337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Image 6" descr="cells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5027599"/>
            <a:ext cx="8191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Éclair 8"/>
          <p:cNvSpPr/>
          <p:nvPr/>
        </p:nvSpPr>
        <p:spPr>
          <a:xfrm>
            <a:off x="900113" y="4811699"/>
            <a:ext cx="215900" cy="288925"/>
          </a:xfrm>
          <a:prstGeom prst="lightningBol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1993" name="ZoneTexte 9"/>
          <p:cNvSpPr txBox="1">
            <a:spLocks noChangeArrowheads="1"/>
          </p:cNvSpPr>
          <p:nvPr/>
        </p:nvSpPr>
        <p:spPr bwMode="auto">
          <a:xfrm>
            <a:off x="0" y="4379899"/>
            <a:ext cx="21605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>
                <a:latin typeface="Calibri" pitchFamily="34" charset="0"/>
              </a:rPr>
              <a:t>BPS/BPF/BPAP/…</a:t>
            </a:r>
          </a:p>
        </p:txBody>
      </p:sp>
      <p:pic>
        <p:nvPicPr>
          <p:cNvPr id="41994" name="Image 11" descr="cells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3803637"/>
            <a:ext cx="81915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Éclair 12"/>
          <p:cNvSpPr/>
          <p:nvPr/>
        </p:nvSpPr>
        <p:spPr>
          <a:xfrm>
            <a:off x="900113" y="3587737"/>
            <a:ext cx="215900" cy="288925"/>
          </a:xfrm>
          <a:prstGeom prst="lightningBol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1996" name="ZoneTexte 13"/>
          <p:cNvSpPr txBox="1">
            <a:spLocks noChangeArrowheads="1"/>
          </p:cNvSpPr>
          <p:nvPr/>
        </p:nvSpPr>
        <p:spPr bwMode="auto">
          <a:xfrm>
            <a:off x="611188" y="3300399"/>
            <a:ext cx="6477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>
                <a:latin typeface="Calibri" pitchFamily="34" charset="0"/>
              </a:rPr>
              <a:t>BPA</a:t>
            </a:r>
          </a:p>
        </p:txBody>
      </p:sp>
      <p:pic>
        <p:nvPicPr>
          <p:cNvPr id="41997" name="Image 18" descr="cells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2292337"/>
            <a:ext cx="81915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8" name="ZoneTexte 20"/>
          <p:cNvSpPr txBox="1">
            <a:spLocks noChangeArrowheads="1"/>
          </p:cNvSpPr>
          <p:nvPr/>
        </p:nvSpPr>
        <p:spPr bwMode="auto">
          <a:xfrm>
            <a:off x="2232025" y="5603862"/>
            <a:ext cx="201612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100" dirty="0" err="1" smtClean="0">
                <a:latin typeface="Calibri" pitchFamily="34" charset="0"/>
              </a:rPr>
              <a:t>Metabolites</a:t>
            </a:r>
            <a:r>
              <a:rPr lang="fr-FR" sz="1100" dirty="0" smtClean="0">
                <a:latin typeface="Calibri" pitchFamily="34" charset="0"/>
              </a:rPr>
              <a:t> identification </a:t>
            </a:r>
            <a:r>
              <a:rPr lang="fr-FR" sz="1100" dirty="0">
                <a:latin typeface="Calibri" pitchFamily="34" charset="0"/>
              </a:rPr>
              <a:t>+ </a:t>
            </a:r>
            <a:r>
              <a:rPr lang="fr-FR" sz="1100" dirty="0" smtClean="0">
                <a:latin typeface="Calibri" pitchFamily="34" charset="0"/>
              </a:rPr>
              <a:t>Quantification (LC-MS</a:t>
            </a:r>
            <a:r>
              <a:rPr lang="fr-FR" sz="1100" dirty="0">
                <a:latin typeface="Calibri" pitchFamily="34" charset="0"/>
              </a:rPr>
              <a:t>)</a:t>
            </a:r>
          </a:p>
        </p:txBody>
      </p:sp>
      <p:sp>
        <p:nvSpPr>
          <p:cNvPr id="26" name="Flèche droite 25"/>
          <p:cNvSpPr/>
          <p:nvPr/>
        </p:nvSpPr>
        <p:spPr>
          <a:xfrm>
            <a:off x="4606925" y="3732199"/>
            <a:ext cx="2016125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7" name="Flèche droite 26"/>
          <p:cNvSpPr/>
          <p:nvPr/>
        </p:nvSpPr>
        <p:spPr>
          <a:xfrm>
            <a:off x="4606925" y="5100624"/>
            <a:ext cx="2016125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2001" name="ZoneTexte 27"/>
          <p:cNvSpPr txBox="1">
            <a:spLocks noChangeArrowheads="1"/>
          </p:cNvSpPr>
          <p:nvPr/>
        </p:nvSpPr>
        <p:spPr bwMode="auto">
          <a:xfrm>
            <a:off x="6588125" y="3011474"/>
            <a:ext cx="24114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b="1" dirty="0" err="1" smtClean="0">
                <a:latin typeface="Calibri" pitchFamily="34" charset="0"/>
              </a:rPr>
              <a:t>Biomarker</a:t>
            </a:r>
            <a:r>
              <a:rPr lang="fr-FR" b="1" dirty="0" smtClean="0">
                <a:latin typeface="Calibri" pitchFamily="34" charset="0"/>
              </a:rPr>
              <a:t> </a:t>
            </a:r>
            <a:r>
              <a:rPr lang="fr-FR" b="1" dirty="0" err="1" smtClean="0">
                <a:latin typeface="Calibri" pitchFamily="34" charset="0"/>
              </a:rPr>
              <a:t>list</a:t>
            </a:r>
            <a:endParaRPr lang="fr-FR" b="1" dirty="0">
              <a:latin typeface="Calibri" pitchFamily="34" charset="0"/>
            </a:endParaRPr>
          </a:p>
        </p:txBody>
      </p:sp>
      <p:sp>
        <p:nvSpPr>
          <p:cNvPr id="42002" name="ZoneTexte 29"/>
          <p:cNvSpPr txBox="1">
            <a:spLocks noChangeArrowheads="1"/>
          </p:cNvSpPr>
          <p:nvPr/>
        </p:nvSpPr>
        <p:spPr bwMode="auto">
          <a:xfrm>
            <a:off x="250825" y="2066912"/>
            <a:ext cx="11525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dirty="0" smtClean="0">
                <a:latin typeface="Calibri" pitchFamily="34" charset="0"/>
              </a:rPr>
              <a:t>Control</a:t>
            </a:r>
            <a:endParaRPr lang="fr-FR" sz="1600" dirty="0">
              <a:latin typeface="Calibri" pitchFamily="34" charset="0"/>
            </a:endParaRPr>
          </a:p>
        </p:txBody>
      </p:sp>
      <p:pic>
        <p:nvPicPr>
          <p:cNvPr id="42003" name="Picture 8" descr="\\Tls-tox-nas\home$\cfrainay\Mes documents\Figures\biomarkers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5463" y="3732199"/>
            <a:ext cx="1763712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4" name="Picture 9" descr="\\Tls-tox-nas\home$\cfrainay\Mes documents\Figures\biomarkers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025" y="5027599"/>
            <a:ext cx="1763713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/>
          <p:cNvSpPr/>
          <p:nvPr/>
        </p:nvSpPr>
        <p:spPr>
          <a:xfrm>
            <a:off x="6732588" y="3516299"/>
            <a:ext cx="2016125" cy="6477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6732588" y="4811699"/>
            <a:ext cx="2016125" cy="649288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32" name="Picture 14" descr="metatoul_logoRV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35938" y="1571612"/>
            <a:ext cx="600075" cy="24606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2009" name="Picture 4" descr="http://www.satin-baking.fr/logos/laberca-transp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32363" y="6470650"/>
            <a:ext cx="981075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10" name="Picture 6" descr="Logotype Irset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04025" y="6453188"/>
            <a:ext cx="77946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11" name="Picture 8" descr="http://www.affichem.com/images/affichem/logo-IRCM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96188" y="6499225"/>
            <a:ext cx="722312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12" name="Picture 3" descr="\\Tls-tox-nas\home$\cfrainay\Mes documents\Figures\logo_2.jpe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940425" y="6499225"/>
            <a:ext cx="817563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13" name="Picture 10" descr="http://www.medemploi.com/files/pictures/chu-toulouse-17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382000" y="6473825"/>
            <a:ext cx="7620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Rectangle à coins arrondis 38"/>
          <p:cNvSpPr/>
          <p:nvPr/>
        </p:nvSpPr>
        <p:spPr>
          <a:xfrm>
            <a:off x="2124075" y="1500174"/>
            <a:ext cx="6804025" cy="4608513"/>
          </a:xfrm>
          <a:prstGeom prst="roundRect">
            <a:avLst>
              <a:gd name="adj" fmla="val 3050"/>
            </a:avLst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2015" name="ZoneTexte 39"/>
          <p:cNvSpPr txBox="1">
            <a:spLocks noChangeArrowheads="1"/>
          </p:cNvSpPr>
          <p:nvPr/>
        </p:nvSpPr>
        <p:spPr bwMode="auto">
          <a:xfrm>
            <a:off x="6858016" y="1500174"/>
            <a:ext cx="172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dirty="0" err="1" smtClean="0">
                <a:solidFill>
                  <a:schemeClr val="tx2"/>
                </a:solidFill>
                <a:latin typeface="Calibri" pitchFamily="34" charset="0"/>
              </a:rPr>
              <a:t>Métabolomic</a:t>
            </a:r>
            <a:endParaRPr lang="fr-FR" sz="16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42" name="Rectangle à coins arrondis 41"/>
          <p:cNvSpPr/>
          <p:nvPr/>
        </p:nvSpPr>
        <p:spPr>
          <a:xfrm>
            <a:off x="107950" y="1500174"/>
            <a:ext cx="1835150" cy="4608513"/>
          </a:xfrm>
          <a:prstGeom prst="roundRect">
            <a:avLst>
              <a:gd name="adj" fmla="val 7686"/>
            </a:avLst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2018" name="ZoneTexte 42"/>
          <p:cNvSpPr txBox="1">
            <a:spLocks noChangeArrowheads="1"/>
          </p:cNvSpPr>
          <p:nvPr/>
        </p:nvSpPr>
        <p:spPr bwMode="auto">
          <a:xfrm>
            <a:off x="142875" y="1520812"/>
            <a:ext cx="17287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i="1" dirty="0" err="1" smtClean="0">
                <a:solidFill>
                  <a:schemeClr val="tx2"/>
                </a:solidFill>
                <a:latin typeface="Calibri" pitchFamily="34" charset="0"/>
              </a:rPr>
              <a:t>Human</a:t>
            </a:r>
            <a:r>
              <a:rPr lang="fr-FR" sz="1600" b="1" i="1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fr-FR" sz="1600" b="1" i="1" dirty="0" err="1" smtClean="0">
                <a:solidFill>
                  <a:schemeClr val="tx2"/>
                </a:solidFill>
                <a:latin typeface="Calibri" pitchFamily="34" charset="0"/>
              </a:rPr>
              <a:t>Liver</a:t>
            </a:r>
            <a:r>
              <a:rPr lang="fr-FR" sz="1600" b="1" i="1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fr-FR" sz="1600" b="1" i="1" dirty="0" err="1" smtClean="0">
                <a:solidFill>
                  <a:schemeClr val="tx2"/>
                </a:solidFill>
                <a:latin typeface="Calibri" pitchFamily="34" charset="0"/>
              </a:rPr>
              <a:t>Cells</a:t>
            </a:r>
            <a:endParaRPr lang="fr-FR" sz="16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42020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98863" y="3516299"/>
            <a:ext cx="9715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21" name="Picture 2" descr="http://planetorbitrap.com/data/fe/image/6-LTQ-Orbitrap-XL-100-wei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3463" y="3444862"/>
            <a:ext cx="66833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22" name="Picture 2" descr="http://planetorbitrap.com/data/fe/image/6-LTQ-Orbitrap-XL-100-wei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3463" y="4811699"/>
            <a:ext cx="668337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23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98863" y="4884724"/>
            <a:ext cx="9715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à coins arrondis 32"/>
          <p:cNvSpPr/>
          <p:nvPr/>
        </p:nvSpPr>
        <p:spPr>
          <a:xfrm>
            <a:off x="5000628" y="4813285"/>
            <a:ext cx="1008063" cy="72072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42026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98863" y="2076437"/>
            <a:ext cx="9715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Rectangle à coins arrondis 50"/>
          <p:cNvSpPr/>
          <p:nvPr/>
        </p:nvSpPr>
        <p:spPr>
          <a:xfrm>
            <a:off x="5000628" y="3517885"/>
            <a:ext cx="1008063" cy="72072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2028" name="ZoneTexte 51"/>
          <p:cNvSpPr txBox="1">
            <a:spLocks noChangeArrowheads="1"/>
          </p:cNvSpPr>
          <p:nvPr/>
        </p:nvSpPr>
        <p:spPr bwMode="auto">
          <a:xfrm>
            <a:off x="5000628" y="3662348"/>
            <a:ext cx="10080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 dirty="0" err="1" smtClean="0">
                <a:latin typeface="Calibri" pitchFamily="34" charset="0"/>
              </a:rPr>
              <a:t>Statistical</a:t>
            </a:r>
            <a:r>
              <a:rPr lang="fr-FR" sz="1200" dirty="0" smtClean="0">
                <a:latin typeface="Calibri" pitchFamily="34" charset="0"/>
              </a:rPr>
              <a:t> </a:t>
            </a:r>
            <a:r>
              <a:rPr lang="fr-FR" sz="1200" dirty="0" err="1" smtClean="0">
                <a:latin typeface="Calibri" pitchFamily="34" charset="0"/>
              </a:rPr>
              <a:t>Analysis</a:t>
            </a:r>
            <a:endParaRPr lang="fr-FR" sz="1200" dirty="0">
              <a:latin typeface="Calibri" pitchFamily="34" charset="0"/>
            </a:endParaRPr>
          </a:p>
        </p:txBody>
      </p:sp>
      <p:sp>
        <p:nvSpPr>
          <p:cNvPr id="49" name="ZoneTexte 51"/>
          <p:cNvSpPr txBox="1">
            <a:spLocks noChangeArrowheads="1"/>
          </p:cNvSpPr>
          <p:nvPr/>
        </p:nvSpPr>
        <p:spPr bwMode="auto">
          <a:xfrm>
            <a:off x="5000628" y="4929198"/>
            <a:ext cx="10080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 dirty="0" err="1" smtClean="0">
                <a:latin typeface="Calibri" pitchFamily="34" charset="0"/>
              </a:rPr>
              <a:t>Statistical</a:t>
            </a:r>
            <a:r>
              <a:rPr lang="fr-FR" sz="1200" dirty="0" smtClean="0">
                <a:latin typeface="Calibri" pitchFamily="34" charset="0"/>
              </a:rPr>
              <a:t> </a:t>
            </a:r>
            <a:r>
              <a:rPr lang="fr-FR" sz="1200" dirty="0" err="1" smtClean="0">
                <a:latin typeface="Calibri" pitchFamily="34" charset="0"/>
              </a:rPr>
              <a:t>Analysis</a:t>
            </a:r>
            <a:endParaRPr lang="fr-FR" sz="1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 descr="\\Tls-tox-nas\home$\cfrainay\Mes documents\Figures\whole_networ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2565400"/>
            <a:ext cx="6335712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ZoneTexte 16"/>
          <p:cNvSpPr txBox="1">
            <a:spLocks noChangeArrowheads="1"/>
          </p:cNvSpPr>
          <p:nvPr/>
        </p:nvSpPr>
        <p:spPr bwMode="auto">
          <a:xfrm>
            <a:off x="684213" y="1125538"/>
            <a:ext cx="2447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dirty="0" err="1" smtClean="0">
                <a:latin typeface="Calibri" pitchFamily="34" charset="0"/>
              </a:rPr>
              <a:t>Biomarkers</a:t>
            </a:r>
            <a:r>
              <a:rPr lang="fr-FR" dirty="0" smtClean="0">
                <a:latin typeface="Calibri" pitchFamily="34" charset="0"/>
              </a:rPr>
              <a:t> </a:t>
            </a:r>
            <a:r>
              <a:rPr lang="fr-FR" dirty="0" err="1" smtClean="0">
                <a:latin typeface="Calibri" pitchFamily="34" charset="0"/>
              </a:rPr>
              <a:t>list</a:t>
            </a:r>
            <a:endParaRPr lang="fr-FR" dirty="0">
              <a:latin typeface="Calibri" pitchFamily="34" charset="0"/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3276600" y="1268413"/>
            <a:ext cx="142875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4284663" y="1268413"/>
            <a:ext cx="142875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3708400" y="1268413"/>
            <a:ext cx="142875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4067175" y="1268413"/>
            <a:ext cx="144463" cy="1444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3492500" y="1268413"/>
            <a:ext cx="142875" cy="1444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3059113" y="1268413"/>
            <a:ext cx="144462" cy="1444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9" name="ZoneTexte 18"/>
          <p:cNvSpPr txBox="1">
            <a:spLocks noChangeArrowheads="1"/>
          </p:cNvSpPr>
          <p:nvPr/>
        </p:nvSpPr>
        <p:spPr bwMode="auto">
          <a:xfrm>
            <a:off x="3779838" y="1125538"/>
            <a:ext cx="2873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…</a:t>
            </a:r>
          </a:p>
        </p:txBody>
      </p:sp>
      <p:sp>
        <p:nvSpPr>
          <p:cNvPr id="25614" name="ZoneTexte 21"/>
          <p:cNvSpPr txBox="1">
            <a:spLocks noChangeArrowheads="1"/>
          </p:cNvSpPr>
          <p:nvPr/>
        </p:nvSpPr>
        <p:spPr bwMode="auto">
          <a:xfrm>
            <a:off x="684213" y="2060575"/>
            <a:ext cx="2447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dirty="0" err="1" smtClean="0">
                <a:latin typeface="Calibri" pitchFamily="34" charset="0"/>
              </a:rPr>
              <a:t>Metabolic</a:t>
            </a:r>
            <a:r>
              <a:rPr lang="fr-FR" dirty="0" smtClean="0">
                <a:latin typeface="Calibri" pitchFamily="34" charset="0"/>
              </a:rPr>
              <a:t> network</a:t>
            </a:r>
            <a:endParaRPr lang="fr-FR" dirty="0">
              <a:latin typeface="Calibri" pitchFamily="34" charset="0"/>
            </a:endParaRPr>
          </a:p>
        </p:txBody>
      </p:sp>
      <p:sp>
        <p:nvSpPr>
          <p:cNvPr id="24" name="Double flèche verticale 23"/>
          <p:cNvSpPr/>
          <p:nvPr/>
        </p:nvSpPr>
        <p:spPr>
          <a:xfrm>
            <a:off x="1547813" y="1557338"/>
            <a:ext cx="144462" cy="50323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8" name="Double flèche horizontale 27"/>
          <p:cNvSpPr/>
          <p:nvPr/>
        </p:nvSpPr>
        <p:spPr>
          <a:xfrm rot="20969823">
            <a:off x="1628775" y="4445000"/>
            <a:ext cx="1697038" cy="252413"/>
          </a:xfrm>
          <a:prstGeom prst="left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9" name="Double flèche horizontale 28"/>
          <p:cNvSpPr/>
          <p:nvPr/>
        </p:nvSpPr>
        <p:spPr>
          <a:xfrm rot="796267">
            <a:off x="3784600" y="4500563"/>
            <a:ext cx="1833563" cy="252412"/>
          </a:xfrm>
          <a:prstGeom prst="left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0" name="Double flèche horizontale 29"/>
          <p:cNvSpPr/>
          <p:nvPr/>
        </p:nvSpPr>
        <p:spPr>
          <a:xfrm rot="5400000">
            <a:off x="3293269" y="3699669"/>
            <a:ext cx="649287" cy="250825"/>
          </a:xfrm>
          <a:prstGeom prst="left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3347864" y="4005064"/>
            <a:ext cx="79208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8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?</a:t>
            </a:r>
          </a:p>
        </p:txBody>
      </p:sp>
      <p:sp>
        <p:nvSpPr>
          <p:cNvPr id="27" name="Titre 1"/>
          <p:cNvSpPr>
            <a:spLocks noGrp="1"/>
          </p:cNvSpPr>
          <p:nvPr>
            <p:ph type="title"/>
          </p:nvPr>
        </p:nvSpPr>
        <p:spPr>
          <a:xfrm>
            <a:off x="179512" y="-171400"/>
            <a:ext cx="8856984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dirty="0" err="1" smtClean="0"/>
              <a:t>Metabolic</a:t>
            </a:r>
            <a:r>
              <a:rPr lang="fr-FR" dirty="0" smtClean="0"/>
              <a:t> Network </a:t>
            </a:r>
            <a:r>
              <a:rPr lang="fr-FR" dirty="0" err="1" smtClean="0"/>
              <a:t>Analysis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4929190" y="1357298"/>
            <a:ext cx="4071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How Biomarkers are connected?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Which biochemical reaction could be affected by the toxicant exposure?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0024 L -0.20469 0.49318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0" y="246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79065E-6 L -0.0158 0.30442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" y="152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.00024 L 0.15746 0.51423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257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6" grpId="0" animBg="1"/>
      <p:bldP spid="12" grpId="0" animBg="1"/>
      <p:bldP spid="13" grpId="0" animBg="1"/>
      <p:bldP spid="15" grpId="0" animBg="1"/>
      <p:bldP spid="19" grpId="0"/>
      <p:bldP spid="28" grpId="0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28670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Metabolic</a:t>
            </a:r>
            <a:r>
              <a:rPr lang="fr-FR" dirty="0" smtClean="0"/>
              <a:t> Network </a:t>
            </a:r>
            <a:r>
              <a:rPr lang="fr-FR" dirty="0" err="1" smtClean="0"/>
              <a:t>Analysis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JAVA </a:t>
            </a:r>
            <a:r>
              <a:rPr lang="fr-FR" dirty="0" err="1" smtClean="0"/>
              <a:t>library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428596" y="1500174"/>
            <a:ext cx="8115328" cy="5000660"/>
          </a:xfrm>
        </p:spPr>
        <p:txBody>
          <a:bodyPr/>
          <a:lstStyle/>
          <a:p>
            <a:r>
              <a:rPr lang="fr-FR" sz="2800" b="1" dirty="0" smtClean="0"/>
              <a:t>Main </a:t>
            </a:r>
            <a:r>
              <a:rPr lang="fr-FR" sz="2800" b="1" dirty="0" err="1" smtClean="0"/>
              <a:t>implemented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Methods</a:t>
            </a:r>
            <a:r>
              <a:rPr lang="fr-FR" sz="2800" b="1" dirty="0" smtClean="0"/>
              <a:t> :</a:t>
            </a:r>
            <a:endParaRPr lang="fr-FR" sz="2800" dirty="0" smtClean="0"/>
          </a:p>
          <a:p>
            <a:pPr lvl="1"/>
            <a:r>
              <a:rPr lang="fr-FR" sz="2400" dirty="0" err="1" smtClean="0"/>
              <a:t>Dijsktra</a:t>
            </a:r>
            <a:r>
              <a:rPr lang="fr-FR" sz="2400" dirty="0" smtClean="0"/>
              <a:t> </a:t>
            </a:r>
            <a:r>
              <a:rPr lang="fr-FR" sz="2400" dirty="0" err="1" smtClean="0"/>
              <a:t>Shortest</a:t>
            </a:r>
            <a:r>
              <a:rPr lang="fr-FR" sz="2400" dirty="0" smtClean="0"/>
              <a:t> </a:t>
            </a:r>
            <a:r>
              <a:rPr lang="fr-FR" sz="2400" dirty="0" err="1" smtClean="0"/>
              <a:t>Paths</a:t>
            </a:r>
            <a:endParaRPr lang="fr-FR" sz="2400" dirty="0" smtClean="0"/>
          </a:p>
          <a:p>
            <a:pPr lvl="1"/>
            <a:r>
              <a:rPr lang="fr-FR" sz="2400" dirty="0" smtClean="0"/>
              <a:t>Yen K-</a:t>
            </a:r>
            <a:r>
              <a:rPr lang="fr-FR" sz="2400" dirty="0" err="1" smtClean="0"/>
              <a:t>Shortest</a:t>
            </a:r>
            <a:endParaRPr lang="fr-FR" sz="2400" dirty="0" smtClean="0"/>
          </a:p>
          <a:p>
            <a:pPr lvl="1"/>
            <a:r>
              <a:rPr lang="fr-FR" sz="2400" dirty="0" smtClean="0"/>
              <a:t>A*</a:t>
            </a:r>
          </a:p>
          <a:p>
            <a:pPr lvl="1"/>
            <a:r>
              <a:rPr lang="fr-FR" sz="2400" dirty="0" smtClean="0"/>
              <a:t>Steiner </a:t>
            </a:r>
            <a:r>
              <a:rPr lang="fr-FR" sz="2400" dirty="0" err="1" smtClean="0"/>
              <a:t>Tree</a:t>
            </a:r>
            <a:endParaRPr lang="fr-FR" sz="2400" dirty="0" smtClean="0"/>
          </a:p>
          <a:p>
            <a:pPr lvl="1"/>
            <a:r>
              <a:rPr lang="fr-FR" sz="2400" dirty="0" err="1" smtClean="0"/>
              <a:t>Random</a:t>
            </a:r>
            <a:r>
              <a:rPr lang="fr-FR" sz="2400" dirty="0" smtClean="0"/>
              <a:t> </a:t>
            </a:r>
            <a:r>
              <a:rPr lang="fr-FR" sz="2400" dirty="0" err="1" smtClean="0"/>
              <a:t>Walk</a:t>
            </a:r>
            <a:r>
              <a:rPr lang="fr-FR" sz="2400" dirty="0" smtClean="0"/>
              <a:t> betweenness</a:t>
            </a:r>
          </a:p>
          <a:p>
            <a:pPr lvl="1"/>
            <a:r>
              <a:rPr lang="fr-FR" sz="2400" dirty="0" err="1" smtClean="0"/>
              <a:t>Personalized</a:t>
            </a:r>
            <a:r>
              <a:rPr lang="fr-FR" sz="2400" dirty="0" smtClean="0"/>
              <a:t> </a:t>
            </a:r>
            <a:r>
              <a:rPr lang="fr-FR" sz="2400" dirty="0" err="1" smtClean="0"/>
              <a:t>PageRank</a:t>
            </a:r>
            <a:r>
              <a:rPr lang="fr-FR" sz="2400" dirty="0" smtClean="0"/>
              <a:t>	</a:t>
            </a:r>
          </a:p>
          <a:p>
            <a:pPr lvl="1"/>
            <a:r>
              <a:rPr lang="fr-FR" sz="2400" dirty="0" smtClean="0"/>
              <a:t>…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285852" y="5786454"/>
            <a:ext cx="7072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Several modifications needed to guarantee biochemical relevance of the results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500034" y="21429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Metabolic network’s specific issues</a:t>
            </a:r>
          </a:p>
        </p:txBody>
      </p:sp>
      <p:pic>
        <p:nvPicPr>
          <p:cNvPr id="6" name="Picture 3" descr="\\Tls-tox-nas\home$\cfrainay\Mes documents\Figures\shortcut_example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2714619"/>
            <a:ext cx="4929222" cy="317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78581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b="1" dirty="0" err="1" smtClean="0"/>
              <a:t>Side</a:t>
            </a:r>
            <a:r>
              <a:rPr lang="fr-FR" b="1" dirty="0" smtClean="0"/>
              <a:t> compounds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2357430"/>
            <a:ext cx="8229600" cy="1000132"/>
          </a:xfrm>
        </p:spPr>
        <p:txBody>
          <a:bodyPr rtlCol="0">
            <a:normAutofit/>
          </a:bodyPr>
          <a:lstStyle/>
          <a:p>
            <a:pPr lvl="1" fontAlgn="auto">
              <a:spcAft>
                <a:spcPts val="0"/>
              </a:spcAft>
              <a:buNone/>
              <a:defRPr/>
            </a:pPr>
            <a:r>
              <a:rPr lang="fr-FR" sz="2000" dirty="0" err="1" smtClean="0"/>
              <a:t>Using</a:t>
            </a:r>
            <a:r>
              <a:rPr lang="fr-FR" sz="2000" dirty="0" smtClean="0"/>
              <a:t> </a:t>
            </a:r>
            <a:r>
              <a:rPr lang="fr-FR" sz="2000" dirty="0" err="1" smtClean="0"/>
              <a:t>chemical</a:t>
            </a:r>
            <a:r>
              <a:rPr lang="fr-FR" sz="2000" dirty="0" smtClean="0"/>
              <a:t> </a:t>
            </a:r>
            <a:r>
              <a:rPr lang="fr-FR" sz="2000" dirty="0" err="1" smtClean="0"/>
              <a:t>similarity</a:t>
            </a:r>
            <a:r>
              <a:rPr lang="fr-FR" sz="2000" dirty="0" smtClean="0"/>
              <a:t> or </a:t>
            </a:r>
            <a:r>
              <a:rPr lang="fr-FR" sz="2000" dirty="0" err="1" smtClean="0"/>
              <a:t>atom</a:t>
            </a:r>
            <a:r>
              <a:rPr lang="fr-FR" sz="2000" dirty="0" smtClean="0"/>
              <a:t> </a:t>
            </a:r>
            <a:r>
              <a:rPr lang="fr-FR" sz="2000" dirty="0" err="1" smtClean="0"/>
              <a:t>mapping</a:t>
            </a:r>
            <a:r>
              <a:rPr lang="fr-FR" sz="2000" dirty="0" smtClean="0"/>
              <a:t> to </a:t>
            </a:r>
            <a:r>
              <a:rPr lang="fr-FR" sz="2000" dirty="0" err="1" smtClean="0"/>
              <a:t>avoid</a:t>
            </a:r>
            <a:r>
              <a:rPr lang="fr-FR" sz="2000" dirty="0" smtClean="0"/>
              <a:t> </a:t>
            </a:r>
            <a:r>
              <a:rPr lang="fr-FR" sz="2000" dirty="0" err="1" smtClean="0"/>
              <a:t>side</a:t>
            </a:r>
            <a:r>
              <a:rPr lang="fr-FR" sz="2000" dirty="0" smtClean="0"/>
              <a:t> compounds</a:t>
            </a:r>
          </a:p>
        </p:txBody>
      </p:sp>
      <p:pic>
        <p:nvPicPr>
          <p:cNvPr id="56323" name="Picture 2" descr="\\Tls-tox-nas\home$\cfrainay\Mes documents\Figures\similarity_exam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786058"/>
            <a:ext cx="63722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3" descr="\\Tls-tox-nas\home$\cfrainay\Mes documents\Figures\similarity_example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4071942"/>
            <a:ext cx="25622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space réservé du contenu 2"/>
          <p:cNvSpPr txBox="1">
            <a:spLocks/>
          </p:cNvSpPr>
          <p:nvPr/>
        </p:nvSpPr>
        <p:spPr bwMode="auto">
          <a:xfrm>
            <a:off x="428596" y="1428736"/>
            <a:ext cx="82296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20000"/>
                  <a:lumOff val="80000"/>
                </a:schemeClr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fr-FR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Side</a:t>
            </a: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compounds</a:t>
            </a: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500034" y="21429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fr-FR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Metabolic</a:t>
            </a:r>
            <a:r>
              <a:rPr lang="fr-F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fr-FR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network’s</a:t>
            </a:r>
            <a:r>
              <a:rPr lang="fr-F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fr-FR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specific</a:t>
            </a:r>
            <a:r>
              <a:rPr lang="fr-F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 issues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5782</TotalTime>
  <Words>614</Words>
  <Application>Microsoft Macintosh PowerPoint</Application>
  <PresentationFormat>Présentation à l'écran (4:3)</PresentationFormat>
  <Paragraphs>102</Paragraphs>
  <Slides>13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Metabolic networks analysis Application to Food Toxicology</vt:lpstr>
      <vt:lpstr>Context Food Toxicology</vt:lpstr>
      <vt:lpstr>Context Effect of Toxicant on metabolism</vt:lpstr>
      <vt:lpstr>Présentation PowerPoint</vt:lpstr>
      <vt:lpstr>Data</vt:lpstr>
      <vt:lpstr>Metabolic Network Analysis</vt:lpstr>
      <vt:lpstr>Metabolic Network Analysis JAVA library</vt:lpstr>
      <vt:lpstr>Présentation PowerPoint</vt:lpstr>
      <vt:lpstr>Présentation PowerPoint</vt:lpstr>
      <vt:lpstr>Metabolic Network Analysis Metexplore Web Server</vt:lpstr>
      <vt:lpstr>Présentation PowerPoint</vt:lpstr>
      <vt:lpstr>Relevant sub-network extraction</vt:lpstr>
      <vt:lpstr>Compound graph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cfrainay</dc:creator>
  <cp:lastModifiedBy>guthemberg silva</cp:lastModifiedBy>
  <cp:revision>817</cp:revision>
  <dcterms:created xsi:type="dcterms:W3CDTF">2014-06-18T11:29:57Z</dcterms:created>
  <dcterms:modified xsi:type="dcterms:W3CDTF">2015-07-06T09:54:21Z</dcterms:modified>
</cp:coreProperties>
</file>